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7" r:id="rId17"/>
    <p:sldId id="276" r:id="rId18"/>
    <p:sldId id="275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800000"/>
    <a:srgbClr val="FFFFCC"/>
    <a:srgbClr val="660033"/>
    <a:srgbClr val="FFCC99"/>
    <a:srgbClr val="663300"/>
    <a:srgbClr val="FFFF66"/>
    <a:srgbClr val="003300"/>
    <a:srgbClr val="FF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Темный стиль 1 —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96" autoAdjust="0"/>
    <p:restoredTop sz="94203" autoAdjust="0"/>
  </p:normalViewPr>
  <p:slideViewPr>
    <p:cSldViewPr>
      <p:cViewPr>
        <p:scale>
          <a:sx n="80" d="100"/>
          <a:sy n="80" d="100"/>
        </p:scale>
        <p:origin x="-1086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2EF88-DB7D-44EA-8BB5-7D8E319E297F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4A456-CA60-46F5-8388-296C6827A1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370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4A456-CA60-46F5-8388-296C6827A1E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19671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335F51-6FB4-4E83-9F04-152CA9897A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9669481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67DB52-07EA-40EB-91C5-3BA5D890B3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12643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67DB52-07EA-40EB-91C5-3BA5D890B3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383078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67DB52-07EA-40EB-91C5-3BA5D890B3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45205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67DB52-07EA-40EB-91C5-3BA5D890B3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0844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67DB52-07EA-40EB-91C5-3BA5D890B3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4761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8D0C8D-ADA6-4625-912A-D553183A25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567508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39672-9D2C-40C9-AC13-39E5B2683B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93546072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47AC3-A5F6-4B92-A872-F866EAE4F85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303725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7F6C47-B3CD-480D-8E0E-ED78091975D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7329995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5F183E-3EBD-4010-8E6B-D7F2B5979C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1777980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6F7459-A3F1-4534-A0BB-B4FFB61DBDA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927634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CA329F-9FB6-41E6-8888-52AB797511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644052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C3CFCC-A07E-4288-9B08-B9C46352AE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05106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46DD6C-544B-4AC4-86B7-796C52A9E8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668064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61C3A9-20A6-4B6C-8BFD-FAAF24CBA4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0296067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5F9417B-2B5B-4AFC-B711-FC35E6DDF2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150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19" r:id="rId9"/>
    <p:sldLayoutId id="2147484020" r:id="rId10"/>
    <p:sldLayoutId id="2147484021" r:id="rId11"/>
    <p:sldLayoutId id="2147484022" r:id="rId12"/>
    <p:sldLayoutId id="2147484023" r:id="rId13"/>
    <p:sldLayoutId id="2147484024" r:id="rId14"/>
    <p:sldLayoutId id="2147484025" r:id="rId15"/>
    <p:sldLayoutId id="2147484026" r:id="rId16"/>
  </p:sldLayoutIdLst>
  <p:transition>
    <p:strips dir="rd"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u.by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su.by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su.by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su.by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su.by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su.by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su.by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su.by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su.by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su.by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su.by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su.by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su.by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su.by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su.b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1071546"/>
            <a:ext cx="7086600" cy="2643206"/>
          </a:xfrm>
        </p:spPr>
        <p:txBody>
          <a:bodyPr/>
          <a:lstStyle/>
          <a:p>
            <a:pPr algn="ctr">
              <a:defRPr/>
            </a:pPr>
            <a:r>
              <a:rPr lang="ru-RU" sz="3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Планирование финансового обеспечения инновационной деятельности в организации</a:t>
            </a:r>
            <a:endParaRPr lang="ru-RU" sz="3200" dirty="0" smtClean="0">
              <a:solidFill>
                <a:srgbClr val="000066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cture 6" descr="logo_left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0"/>
            <a:ext cx="2339752" cy="79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071802" y="1571612"/>
            <a:ext cx="1828801" cy="7547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10.2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9"/>
            <a:ext cx="2500298" cy="364333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chemeClr val="tx1"/>
                </a:solidFill>
              </a:rPr>
              <a:t>От спроса:</a:t>
            </a:r>
          </a:p>
          <a:p>
            <a:pPr algn="just">
              <a:buNone/>
            </a:pPr>
            <a:r>
              <a:rPr lang="ru-RU" dirty="0" smtClean="0"/>
              <a:t>	</a:t>
            </a: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заключение центральными или региональными органами государственного управления контрактов с субъектами инновационной деятельности для разработки и производства инновационных продуктов, технологий и услуг</a:t>
            </a:r>
            <a:endParaRPr lang="ru-RU" sz="1600" b="1" u="sng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143768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Стимулирующие инструменты государственного стимулирования инноваций: </a:t>
            </a:r>
            <a:r>
              <a:rPr lang="ru-RU" sz="2000" dirty="0" smtClean="0"/>
              <a:t>.</a:t>
            </a:r>
            <a:r>
              <a:rPr lang="ru-RU" sz="2000" i="1" dirty="0" smtClean="0"/>
              <a:t> </a:t>
            </a:r>
            <a:endParaRPr lang="ru-RU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5" name="Picture 6" descr="logo_lef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1"/>
            <a:ext cx="2000232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2357422" y="714356"/>
            <a:ext cx="3000396" cy="3643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Предложения:</a:t>
            </a:r>
          </a:p>
          <a:p>
            <a:pPr marL="342900" lvl="0" indent="-342900" algn="just" defTabSz="457200" fontAlgn="auto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ru-RU" sz="1400" b="1" dirty="0" smtClean="0"/>
              <a:t>создание инновационной инфраструктуры (предоставление </a:t>
            </a:r>
            <a:r>
              <a:rPr lang="ru-RU" sz="1400" b="1" dirty="0" err="1" smtClean="0"/>
              <a:t>инноваторам</a:t>
            </a:r>
            <a:r>
              <a:rPr lang="ru-RU" sz="1400" b="1" dirty="0" smtClean="0"/>
              <a:t> грантов, займов, субсидий, гарантированных займов, налоговых кредитов, обеспечивая исследователей и инженеров соответствующим оборудованием и устройствами, удобствами и услугами для их работы, создание государственных институтов для сочетания науки и производства различных форм собственности, например, через создание и развитие технопарков, выставок, ярмарок и т.д.)</a:t>
            </a:r>
            <a:endParaRPr kumimoji="0" lang="ru-RU" sz="1400" b="1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5000628" y="714356"/>
            <a:ext cx="3714776" cy="3643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 defTabSz="457200" fontAlgn="auto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ru-RU" sz="1600" b="1" u="sng" dirty="0" smtClean="0">
                <a:latin typeface="+mj-lt"/>
              </a:rPr>
              <a:t>Создание благоприятных условий для инновационного процесса</a:t>
            </a:r>
            <a:r>
              <a:rPr kumimoji="0" lang="ru-RU" sz="1600" b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:</a:t>
            </a:r>
          </a:p>
          <a:p>
            <a:pPr marL="342900" lvl="0" indent="-342900" algn="just" defTabSz="457200" fontAlgn="auto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ru-RU" sz="1400" b="1" dirty="0" smtClean="0"/>
              <a:t>налоговые каникулы, льготные кредиты и субсидии; страхование и гарантии, предоставление прав на быстрый износ оборудования; развитие Государственного патентного права, правовых принципов производства и потребления качественной продукции – системы стандартизации и сертификации продукции и отдельных видов продукции, регулирование монополии предприятий и видов деятельности, разрешение на временную монополию новаторов</a:t>
            </a:r>
            <a:endParaRPr kumimoji="0" lang="ru-RU" sz="1400" b="1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3000364" cy="388077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400" b="1" u="sng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Центральные органы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400" b="1" u="sng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исполнительной власти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осуществляют подготовку предложений по реализации инновационной политики в области экономики, создают организационно-экономические механизмы для поддержки ее осуществления;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поручают государственным инновационным финансово-кредитным учреждениям осуществлять конкурсный отбор инновационных проектов в приоритетных отраслях и приоритетных направлениях инновационной деятельности для финансовой поддержки этих проектов в пределах средств, предусмотренных законом о Государственном бюджете страны.</a:t>
            </a:r>
            <a:endParaRPr lang="ru-RU" sz="1400" b="1" u="sng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072330" cy="714356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Субъекты государственного стимулирования инноваций и их функции: </a:t>
            </a:r>
            <a:r>
              <a:rPr lang="ru-RU" sz="2000" dirty="0" smtClean="0"/>
              <a:t>.</a:t>
            </a:r>
            <a:r>
              <a:rPr lang="ru-RU" sz="2000" i="1" dirty="0" smtClean="0"/>
              <a:t> </a:t>
            </a:r>
            <a:endParaRPr lang="ru-RU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5" name="Picture 6" descr="logo_lef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1"/>
            <a:ext cx="2000232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2786050" y="642918"/>
            <a:ext cx="3643338" cy="621508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55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Правительство (Совет министров)</a:t>
            </a:r>
          </a:p>
          <a:p>
            <a:pPr marL="342900" lvl="0" indent="-342900" algn="just" defTabSz="45720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ru-RU" sz="5500" dirty="0" smtClean="0"/>
              <a:t>	обеспечивает осуществление государственной политики в сфере инновационной деятельности; подготавливает и представляет Совету предложения о приоритетных направлениях инновационной деятельности как отдельной национальной программы, так и в рамках деятельности национальных отраслевых программ;</a:t>
            </a:r>
          </a:p>
          <a:p>
            <a:pPr marL="342900" lvl="0" indent="-342900" algn="just" defTabSz="45720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ru-RU" sz="5500" dirty="0" smtClean="0"/>
              <a:t>	осуществляет меры по реализации приоритетных направлений инновационной деятельности;</a:t>
            </a:r>
          </a:p>
          <a:p>
            <a:pPr marL="342900" lvl="0" indent="-342900" algn="just" defTabSz="45720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ru-RU" sz="5500" dirty="0" smtClean="0"/>
              <a:t>	поощряет эффективные инфраструктуры в сфере инновационной деятельности;</a:t>
            </a:r>
          </a:p>
          <a:p>
            <a:pPr marL="342900" lvl="0" indent="-342900" algn="just" defTabSz="45720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ru-RU" sz="5500" dirty="0" smtClean="0"/>
              <a:t>	создает специализированные государственные инновационные финансово-кредитные учреждения для финансовой поддержки инновационных проектов;</a:t>
            </a:r>
          </a:p>
          <a:p>
            <a:pPr marL="342900" lvl="0" indent="-342900" algn="just" defTabSz="45720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ru-RU" sz="5500" dirty="0" smtClean="0"/>
              <a:t>	подготавливает представление в Совет о выделении средств в Государственном бюджете страны для реализация инновационных проектов через специализированные Государственные инновационные финансовые кредитные учреждения; утверждает положения о порядке государственной регистрации инновационных проектов и ведения государственного реестра инновационных проектов.</a:t>
            </a:r>
          </a:p>
          <a:p>
            <a:pPr marL="342900" lvl="0" indent="-342900" algn="just" defTabSz="45720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endParaRPr kumimoji="0" lang="ru-RU" sz="18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6143636" y="642918"/>
            <a:ext cx="3000364" cy="388077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lvl="0" indent="-342900" algn="ctr" defTabSz="45720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ru-RU" b="1" u="sng" dirty="0" smtClean="0">
                <a:latin typeface="+mn-lt"/>
              </a:rPr>
              <a:t>Представительные органы местного самоуправления в регионах</a:t>
            </a:r>
          </a:p>
          <a:p>
            <a:pPr marL="342900" lvl="0" indent="-342900" defTabSz="45720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ru-RU" dirty="0" smtClean="0"/>
              <a:t>	утверждают местные инновационные программы, в пределах средств бюджета инновационного развития оказывают финансовую поддержку субъектам инновационной деятельности;</a:t>
            </a:r>
          </a:p>
          <a:p>
            <a:pPr marL="342900" lvl="0" indent="-342900" defTabSz="45720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ru-RU" dirty="0" smtClean="0"/>
              <a:t>	создают кредитные учреждения для финансовой поддержки местных программ за счет местных бюджетов;</a:t>
            </a:r>
            <a:r>
              <a:rPr lang="ru-RU" b="1" u="sng" dirty="0" smtClean="0">
                <a:latin typeface="+mn-lt"/>
              </a:rPr>
              <a:t> </a:t>
            </a:r>
          </a:p>
          <a:p>
            <a:pPr marL="342900" lvl="0" indent="-342900" defTabSz="45720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ru-RU" dirty="0" smtClean="0"/>
              <a:t>	контролируют финансирование местных программ и мероприятий.</a:t>
            </a:r>
            <a:endParaRPr kumimoji="0" lang="ru-RU" sz="1800" b="1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388077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1. полное беспроцентное кредитование (при условии инфляционной индексации) приоритетных инновационных проектов за счет Государственного бюджета и средств местных бюджетов.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2. частичная (50%) беспроцентное кредитование для инновационных проектов за счет средств Государственного бюджета и средств местных бюджетов при условии финансирования остальной части необходимых средств подрядчиком проекта и (или) другими субъектами инновационной деятельности.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3. полное или частичное возмещение за счет Государственного бюджета и местных бюджетов уплаченных субъектами инновационной деятельности коммерческих банков и других финансово кредитных учреждений для кредитования инновационных проектов.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4. предоставление государственных гарантий коммерческим банкам, которые кредитуют приоритетные инновационные проекты.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5. Имущественное страхование реализации инновационных проектов.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847747" cy="13208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Формы государственной финансовой поддержки инновационных проектов: </a:t>
            </a:r>
            <a:r>
              <a:rPr lang="ru-RU" sz="2000" dirty="0" smtClean="0"/>
              <a:t>.</a:t>
            </a:r>
            <a:r>
              <a:rPr lang="ru-RU" sz="2000" i="1" dirty="0" smtClean="0"/>
              <a:t> </a:t>
            </a:r>
            <a:endParaRPr lang="ru-RU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5" name="Picture 6" descr="logo_lef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1"/>
            <a:ext cx="2000232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3880773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chemeClr val="tx1"/>
                </a:solidFill>
              </a:rPr>
              <a:t>-льготное налогообложение путем уменьшения базы налогообложения и налоговых платежей;</a:t>
            </a:r>
          </a:p>
          <a:p>
            <a:r>
              <a:rPr lang="ru-RU" sz="1600" b="1" dirty="0" smtClean="0">
                <a:solidFill>
                  <a:schemeClr val="tx1"/>
                </a:solidFill>
              </a:rPr>
              <a:t>-налоговые льготы для операций, связанных с оборотом научно-технической продукции, например, налогообложение по нулевой ставке с налога на добавленную стоимость;</a:t>
            </a:r>
          </a:p>
          <a:p>
            <a:r>
              <a:rPr lang="ru-RU" sz="1600" b="1" dirty="0" smtClean="0">
                <a:solidFill>
                  <a:schemeClr val="tx1"/>
                </a:solidFill>
              </a:rPr>
              <a:t>-предоставление кредита (налогового) для исследований с отсрочкой уплаты налогов в части расходов из прибыли на инновационные цели;</a:t>
            </a:r>
          </a:p>
          <a:p>
            <a:r>
              <a:rPr lang="ru-RU" sz="1600" b="1" dirty="0" smtClean="0">
                <a:solidFill>
                  <a:schemeClr val="tx1"/>
                </a:solidFill>
              </a:rPr>
              <a:t>-снижение налога на прирост инновационных расходов;</a:t>
            </a:r>
          </a:p>
          <a:p>
            <a:r>
              <a:rPr lang="ru-RU" sz="1600" b="1" dirty="0" smtClean="0">
                <a:solidFill>
                  <a:schemeClr val="tx1"/>
                </a:solidFill>
              </a:rPr>
              <a:t>-«налоговые каникулы» на несколько лет на прибыль, полученную от реализации инновационных проектов;</a:t>
            </a:r>
          </a:p>
          <a:p>
            <a:r>
              <a:rPr lang="ru-RU" sz="1600" b="1" dirty="0" smtClean="0">
                <a:solidFill>
                  <a:schemeClr val="tx1"/>
                </a:solidFill>
              </a:rPr>
              <a:t>-льготное налогообложение дивидендов юридических и физических лиц, получивших акции инновационных предприятий;</a:t>
            </a:r>
          </a:p>
          <a:p>
            <a:r>
              <a:rPr lang="ru-RU" sz="1600" b="1" dirty="0" smtClean="0">
                <a:solidFill>
                  <a:schemeClr val="tx1"/>
                </a:solidFill>
              </a:rPr>
              <a:t>-увязка льгот, принимая во внимание приоритет текущих проектов;</a:t>
            </a:r>
          </a:p>
          <a:p>
            <a:r>
              <a:rPr lang="ru-RU" sz="1600" b="1" dirty="0" smtClean="0">
                <a:solidFill>
                  <a:schemeClr val="tx1"/>
                </a:solidFill>
              </a:rPr>
              <a:t>-налоговые льготы, полученные в результате использования платежей, лицензий, ноу-хау и других нематериальных активов интеллектуальной собственности;</a:t>
            </a:r>
          </a:p>
          <a:p>
            <a:r>
              <a:rPr lang="ru-RU" sz="1600" b="1" dirty="0" smtClean="0">
                <a:solidFill>
                  <a:schemeClr val="tx1"/>
                </a:solidFill>
              </a:rPr>
              <a:t>-снижение ставки подоходного налога для тех, кто занимается НИР;</a:t>
            </a:r>
          </a:p>
          <a:p>
            <a:r>
              <a:rPr lang="ru-RU" sz="1600" b="1" dirty="0" smtClean="0">
                <a:solidFill>
                  <a:schemeClr val="tx1"/>
                </a:solidFill>
              </a:rPr>
              <a:t>-уменьшение налогообложения прибыли в размере стоимости инструментов и оборудования, передаваемых ВУЗам;</a:t>
            </a:r>
          </a:p>
          <a:p>
            <a:r>
              <a:rPr lang="ru-RU" sz="1600" b="1" dirty="0" smtClean="0">
                <a:solidFill>
                  <a:schemeClr val="tx1"/>
                </a:solidFill>
              </a:rPr>
              <a:t>-отчисления из налогооблагаемой прибыли взносов в благотворительные фонды, деятельность которых связана с финансированием инновационной деятельности.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957312" cy="6429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Зарубежный опыт косвенных стимулирующих методов  инновационных проектов: </a:t>
            </a:r>
            <a:r>
              <a:rPr lang="ru-RU" sz="2000" dirty="0" smtClean="0"/>
              <a:t>.</a:t>
            </a:r>
            <a:r>
              <a:rPr lang="ru-RU" sz="2000" i="1" dirty="0" smtClean="0"/>
              <a:t> </a:t>
            </a:r>
            <a:endParaRPr lang="ru-RU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5" name="Picture 6" descr="logo_lef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1"/>
            <a:ext cx="2000232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6819921" cy="1320800"/>
          </a:xfrm>
          <a:solidFill>
            <a:schemeClr val="accent5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 Black" pitchFamily="34" charset="0"/>
              </a:rPr>
              <a:t>Государственное стимулирование инновационной деятельности в Республике Беларусь </a:t>
            </a:r>
            <a:endParaRPr lang="ru-RU" sz="2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9"/>
            <a:ext cx="9144000" cy="2571767"/>
          </a:xfrm>
          <a:solidFill>
            <a:schemeClr val="accent5"/>
          </a:solidFill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	Статья 29 Закона Республики Беларусь от 10.07.2012 № 425-З «О государственной инновационной политике и инновационной деятельности в Республике Беларусь»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Arial Black" pitchFamily="34" charset="0"/>
              </a:rPr>
              <a:t>«Источники финансирования инновационной деятельности»</a:t>
            </a:r>
          </a:p>
          <a:p>
            <a:pPr lvl="0" fontAlgn="t"/>
            <a:r>
              <a:rPr lang="ru-RU" dirty="0" smtClean="0">
                <a:solidFill>
                  <a:schemeClr val="tx1"/>
                </a:solidFill>
              </a:rPr>
              <a:t>средства республиканского и (или) местных бюджетов;</a:t>
            </a:r>
          </a:p>
          <a:p>
            <a:pPr lvl="0" fontAlgn="t"/>
            <a:r>
              <a:rPr lang="ru-RU" dirty="0" smtClean="0">
                <a:solidFill>
                  <a:schemeClr val="tx1"/>
                </a:solidFill>
              </a:rPr>
              <a:t>внешние государственные займы, кредиты;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собственные средства юридических лиц и индивидуальных предпринимателей, а также иные источники в соответствии с законодательством.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content.schools.by/cache/ed/73/ed7326747a195b50342c200f71b5f63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48500" y="0"/>
            <a:ext cx="2095500" cy="1190625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0" y="4000504"/>
            <a:ext cx="9144000" cy="2571767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Статья 32 Закона Республики Беларусь от 10.07.2012 № 425-З «О государственной инновационной политике и инновационной деятельности в Республике Беларусь»</a:t>
            </a:r>
          </a:p>
          <a:p>
            <a:pPr marL="342900" lvl="0" indent="-342900" algn="ctr" defTabSz="457200" fontAlgn="auto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«</a:t>
            </a:r>
            <a:r>
              <a:rPr lang="ru-RU" dirty="0" smtClean="0">
                <a:latin typeface="Arial Black" pitchFamily="34" charset="0"/>
              </a:rPr>
              <a:t>Финансирование венчурных проектов осуществляется путем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»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>
                <a:ea typeface="Tahoma" pitchFamily="34" charset="0"/>
                <a:cs typeface="Tahoma" pitchFamily="34" charset="0"/>
              </a:rPr>
              <a:t>покупки акций (долей в уставных фондах) субъектов инновационной деятельности, созданных в форме хозяйственных обществ;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>
                <a:ea typeface="Tahoma" pitchFamily="34" charset="0"/>
                <a:cs typeface="Tahoma" pitchFamily="34" charset="0"/>
              </a:rPr>
              <a:t>предоставления субъектам инновационной деятельности целевых займов на реализацию венчурных проектов;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ea typeface="Tahoma" pitchFamily="34" charset="0"/>
                <a:cs typeface="Tahoma" pitchFamily="34" charset="0"/>
              </a:rPr>
              <a:t>иными способами, предусмотренными законодательством.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strips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3880773"/>
          </a:xfrm>
          <a:solidFill>
            <a:schemeClr val="accent6"/>
          </a:solidFill>
        </p:spPr>
        <p:txBody>
          <a:bodyPr>
            <a:normAutofit fontScale="92500" lnSpcReduction="10000"/>
          </a:bodyPr>
          <a:lstStyle/>
          <a:p>
            <a:pPr algn="ctr" fontAlgn="t">
              <a:buNone/>
            </a:pPr>
            <a:r>
              <a:rPr lang="ru-RU" dirty="0" smtClean="0"/>
              <a:t>	</a:t>
            </a:r>
            <a:r>
              <a:rPr lang="ru-RU" sz="1900" dirty="0" smtClean="0">
                <a:solidFill>
                  <a:srgbClr val="FF0000"/>
                </a:solidFill>
                <a:latin typeface="Arial Black" pitchFamily="34" charset="0"/>
              </a:rPr>
              <a:t>Средства, предусмотренные в республиканском бюджете для финансирования инновационной деятельности, используются на:</a:t>
            </a:r>
          </a:p>
          <a:p>
            <a:pPr lvl="0" algn="just" fontAlgn="t"/>
            <a:r>
              <a:rPr lang="ru-RU" b="1" dirty="0" smtClean="0">
                <a:latin typeface="Arial Black" pitchFamily="34" charset="0"/>
              </a:rPr>
              <a:t>выполнение мероприятий государственной программы инновационного развития Республики Беларусь;</a:t>
            </a:r>
          </a:p>
          <a:p>
            <a:pPr lvl="0" algn="just" fontAlgn="t"/>
            <a:r>
              <a:rPr lang="ru-RU" b="1" dirty="0" smtClean="0">
                <a:latin typeface="Arial Black" pitchFamily="34" charset="0"/>
              </a:rPr>
              <a:t>реализацию инновационных проектов;</a:t>
            </a:r>
          </a:p>
          <a:p>
            <a:pPr lvl="0" algn="just" fontAlgn="t"/>
            <a:r>
              <a:rPr lang="ru-RU" b="1" dirty="0" smtClean="0">
                <a:latin typeface="Arial Black" pitchFamily="34" charset="0"/>
              </a:rPr>
              <a:t>организацию деятельности и развитие материально-технической базы субъектов инновационной инфраструктуры, включая капитальные расходы, в соответствии с законодательством;</a:t>
            </a:r>
          </a:p>
          <a:p>
            <a:pPr lvl="0" algn="just" fontAlgn="t"/>
            <a:r>
              <a:rPr lang="ru-RU" b="1" dirty="0" smtClean="0">
                <a:latin typeface="Arial Black" pitchFamily="34" charset="0"/>
              </a:rPr>
              <a:t>проведение научно-практических мероприятий (конференций, семинаров, симпозиумов, выставок, ярмарок и иных мероприятий);</a:t>
            </a:r>
          </a:p>
          <a:p>
            <a:pPr lvl="0" algn="just" fontAlgn="t"/>
            <a:r>
              <a:rPr lang="ru-RU" b="1" dirty="0" smtClean="0">
                <a:latin typeface="Arial Black" pitchFamily="34" charset="0"/>
              </a:rPr>
              <a:t>иные цели, связанные с осуществлением инновационной деятельности, в соответствии с законодательными актами.</a:t>
            </a:r>
          </a:p>
          <a:p>
            <a:endParaRPr lang="ru-RU" dirty="0"/>
          </a:p>
        </p:txBody>
      </p:sp>
      <p:pic>
        <p:nvPicPr>
          <p:cNvPr id="4" name="Picture 2" descr="https://content.schools.by/cache/ed/73/ed7326747a195b50342c200f71b5f63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0"/>
            <a:ext cx="2095500" cy="119062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5214950"/>
            <a:ext cx="9144000" cy="1477328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b="1" dirty="0" smtClean="0"/>
              <a:t>Финансирование инновационных проектов за счет средств республиканского и (или) местных бюджетов осуществляется </a:t>
            </a:r>
            <a:r>
              <a:rPr lang="ru-RU" b="1" i="1" u="sng" dirty="0" smtClean="0">
                <a:latin typeface="Arial Black" pitchFamily="34" charset="0"/>
              </a:rPr>
              <a:t>на конкурсной возвратной или безвозвратной основе </a:t>
            </a:r>
            <a:r>
              <a:rPr lang="ru-RU" b="1" dirty="0" smtClean="0"/>
              <a:t>по результатам их государственной научно-технической экспертизы с учетом оценки риска инновационной деятельности при их реализации.</a:t>
            </a:r>
            <a:endParaRPr lang="ru-RU" b="1" dirty="0"/>
          </a:p>
        </p:txBody>
      </p:sp>
    </p:spTree>
  </p:cSld>
  <p:clrMapOvr>
    <a:masterClrMapping/>
  </p:clrMapOvr>
  <p:transition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072330" cy="1320800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Arial Black" pitchFamily="34" charset="0"/>
              </a:rPr>
              <a:t>Постановление Совета Министров Республики Беларусь от 26.01.2010 № 98 «Об утверждении Положения о республиканском конкурсе инновационных проектов»</a:t>
            </a:r>
            <a:endParaRPr lang="ru-RU" sz="2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3"/>
            <a:ext cx="9144000" cy="114300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b="1" dirty="0" smtClean="0"/>
              <a:t>Ежегодно проводится конкурс Государственным комитетом по науке и технологиям (далее – ГКНТ) при участии Министерства образования, Национальной академии наук Беларуси и других заинтересованных организаций.</a:t>
            </a:r>
          </a:p>
        </p:txBody>
      </p:sp>
      <p:pic>
        <p:nvPicPr>
          <p:cNvPr id="4" name="Picture 2" descr="https://content.schools.by/cache/ed/73/ed7326747a195b50342c200f71b5f63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48500" y="0"/>
            <a:ext cx="2095500" cy="1190625"/>
          </a:xfrm>
          <a:prstGeom prst="rect">
            <a:avLst/>
          </a:prstGeom>
          <a:noFill/>
        </p:spPr>
      </p:pic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2285992"/>
            <a:ext cx="9144000" cy="4247317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Конкурс является открытым и проводится в целях: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>
                <a:tab pos="8001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стимулирования реализации перспективных инновационных проектов;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>
                <a:tab pos="8001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содействия в поиске инвестиционной поддержки инновационных проектов;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>
                <a:tab pos="8001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коммерциализации результатов научных исследований и разработок.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Для участия в конкурсе претенденты представляют в ГКНТ по установленным формам: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>
                <a:tab pos="8001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заявку на участие в конкурсе;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>
                <a:tab pos="8001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паспорт инновационного проекта;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>
                <a:tab pos="8001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бизнес-план инновационного проекта.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Конкурс проводится в три этапа: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"/>
              <a:tabLst>
                <a:tab pos="8001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предварительное рассмотрение представленных на конкурс материалов;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"/>
              <a:tabLst>
                <a:tab pos="8001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экспертиза инновационных проектов;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"/>
              <a:tabLst>
                <a:tab pos="8001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определение победителей и призеров конкурса.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000892" cy="13208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Локальный уровень стимулирования применения инноваций в производстве</a:t>
            </a:r>
            <a:b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 (на предприятии (в организации)</a:t>
            </a:r>
            <a:endParaRPr lang="ru-RU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9"/>
            <a:ext cx="8643966" cy="1643073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ru-RU" b="1" i="1" dirty="0" smtClean="0"/>
              <a:t>Стимулирование является средством </a:t>
            </a:r>
            <a:r>
              <a:rPr lang="ru-RU" b="1" i="1" u="sng" dirty="0" smtClean="0"/>
              <a:t>мотивации</a:t>
            </a:r>
            <a:r>
              <a:rPr lang="ru-RU" b="1" i="1" dirty="0" smtClean="0"/>
              <a:t>. </a:t>
            </a:r>
          </a:p>
          <a:p>
            <a:pPr algn="just">
              <a:spcBef>
                <a:spcPts val="0"/>
              </a:spcBef>
            </a:pPr>
            <a:r>
              <a:rPr lang="ru-RU" dirty="0" smtClean="0"/>
              <a:t>В основе современного подхода к стимулированию труда в сфере инновационной деятельности лежит </a:t>
            </a:r>
            <a:r>
              <a:rPr lang="ru-RU" b="1" i="1" dirty="0" smtClean="0"/>
              <a:t>основная задача</a:t>
            </a:r>
            <a:r>
              <a:rPr lang="ru-RU" dirty="0" smtClean="0"/>
              <a:t>: </a:t>
            </a:r>
          </a:p>
          <a:p>
            <a:pPr algn="just"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ru-RU" b="1" u="sng" dirty="0" smtClean="0">
                <a:solidFill>
                  <a:schemeClr val="tx1"/>
                </a:solidFill>
              </a:rPr>
              <a:t>максимизировать творческие способности каждого человека, чтобы направлять эту деятельность в направлении достижения конкретных экономических результатов.</a:t>
            </a:r>
            <a:endParaRPr lang="ru-RU" b="1" u="sng" dirty="0">
              <a:solidFill>
                <a:schemeClr val="tx1"/>
              </a:solidFill>
            </a:endParaRPr>
          </a:p>
        </p:txBody>
      </p:sp>
      <p:pic>
        <p:nvPicPr>
          <p:cNvPr id="4" name="Picture 6" descr="logo_lef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1"/>
            <a:ext cx="2000232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2500306"/>
            <a:ext cx="91440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33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Методы стимулирования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33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1. методы прямого стимулирования: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размер окладов, надбавок, бонусы, награды, преимущества, страхование, пенсионное обеспечение и др..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этого фирма разрабатывает специальные программы поощрений,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выдающиеся инновации, изобретения, которые имеют патенты, творческую инициативу сотрудников размер вознаграждения составляет 10-15% от заработной платы.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2. косвенные методы: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приобретение акций компаний, членство в научных сообществах, поездки на конференции, право на автономию в выборе темы исследований научных исследований, свобода общения между сотрудниками в рабочее время, развитие карьеры, поощрение взаимодействия, конкуренция между подразделениями компании и автономных творческих коллективов, присуждение награды и титулы, вручение дипломов, сертификатов, публикации результатов исследований в корпоративных информационных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бюллетеннях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600" b="1" i="1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3. методы отрицательного стимулирования: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право менеджера уволить или перевести работника на более низкую должность, понизить размер заработной платы в сторону, лишить льгот.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>
    <p:strips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0"/>
            <a:ext cx="6643734" cy="57150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Arial Black" pitchFamily="34" charset="0"/>
              </a:rPr>
              <a:t>По </a:t>
            </a:r>
            <a:r>
              <a:rPr lang="ru-RU" sz="2400" i="1" dirty="0" smtClean="0">
                <a:latin typeface="Arial Black" pitchFamily="34" charset="0"/>
              </a:rPr>
              <a:t>типу мотивации</a:t>
            </a:r>
            <a:r>
              <a:rPr lang="ru-RU" sz="2400" dirty="0" smtClean="0">
                <a:latin typeface="Arial Black" pitchFamily="34" charset="0"/>
              </a:rPr>
              <a:t> выделяются три группы </a:t>
            </a:r>
            <a:r>
              <a:rPr lang="ru-RU" sz="2400" dirty="0" err="1" smtClean="0">
                <a:latin typeface="Arial Black" pitchFamily="34" charset="0"/>
              </a:rPr>
              <a:t>инноваторов</a:t>
            </a:r>
            <a:r>
              <a:rPr lang="ru-RU" sz="2400" dirty="0" smtClean="0">
                <a:latin typeface="Arial Black" pitchFamily="34" charset="0"/>
              </a:rPr>
              <a:t>:</a:t>
            </a:r>
          </a:p>
          <a:p>
            <a:r>
              <a:rPr lang="ru-RU" sz="2400" b="1" dirty="0" smtClean="0"/>
              <a:t>1. классического типа, истинные энтузиасты, для которых процесс познания является способом их реализации.</a:t>
            </a:r>
          </a:p>
          <a:p>
            <a:r>
              <a:rPr lang="ru-RU" sz="2400" b="1" dirty="0" smtClean="0"/>
              <a:t>2. профессиональных и компетентных, которые успешно сочетают научное творчество и претендуют на заслуженные блага.</a:t>
            </a:r>
          </a:p>
          <a:p>
            <a:r>
              <a:rPr lang="ru-RU" sz="2400" b="1" dirty="0" smtClean="0"/>
              <a:t>3. честолюбивые, инициативные и прагматические исследователи, которые желают занять высокое положение в официальной структуре.</a:t>
            </a:r>
          </a:p>
          <a:p>
            <a:endParaRPr lang="ru-RU" dirty="0"/>
          </a:p>
        </p:txBody>
      </p:sp>
      <p:pic>
        <p:nvPicPr>
          <p:cNvPr id="4" name="Picture 6" descr="logo_lef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1"/>
            <a:ext cx="2000232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6347713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2800" b="1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2800" b="1" dirty="0" smtClean="0">
                <a:solidFill>
                  <a:srgbClr val="0070C0"/>
                </a:solidFill>
                <a:latin typeface="Arial Black" pitchFamily="34" charset="0"/>
              </a:rPr>
              <a:t>Сущность финансирования инновационной деятельности</a:t>
            </a:r>
            <a:endParaRPr lang="ru-RU" sz="28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7429520" cy="5572140"/>
          </a:xfrm>
        </p:spPr>
        <p:txBody>
          <a:bodyPr>
            <a:normAutofit lnSpcReduction="10000"/>
          </a:bodyPr>
          <a:lstStyle/>
          <a:p>
            <a:pPr algn="just"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70C0"/>
                </a:solidFill>
              </a:rPr>
              <a:t>Финансовое обеспечение хозяйствующего субъекта </a:t>
            </a:r>
            <a:r>
              <a:rPr lang="ru-RU" dirty="0" smtClean="0"/>
              <a:t>включает денежные отношения организации с другими хозяйствующими субъектами и банками по оплате научно-технической продукции, контрагентских работ, поставок спецоборудования, материалов и комплектующих изделий, расчетов с учредителями, персоналом организации и государственными органами управления.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ru-RU" u="sng" dirty="0" smtClean="0">
                <a:solidFill>
                  <a:srgbClr val="0070C0"/>
                </a:solidFill>
              </a:rPr>
              <a:t>Принципы организации финансирования </a:t>
            </a:r>
            <a:r>
              <a:rPr lang="ru-RU" dirty="0" smtClean="0"/>
              <a:t>: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1) четкая целевая ориентация системы финансирования – ее связь с задачей быстрого и эффективного применения современных научно-технических достижений;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2) логичность, обоснованность и юридическая защищенность применяемых механизмов;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3) множественность источников финансирования;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4) широта и комплексность системы финансирования, т. е. охват более широкого круга технических и технологических сфер;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5) адаптивность и гибкость, предполагающая быструю реакцию на динамичные изменения внешней среды с целью поддержания максимальной эффективности деятельности компании.</a:t>
            </a:r>
          </a:p>
          <a:p>
            <a:pPr algn="just">
              <a:buFont typeface="Arial" pitchFamily="34" charset="0"/>
              <a:buChar char="•"/>
            </a:pPr>
            <a:endParaRPr lang="ru-RU" dirty="0"/>
          </a:p>
        </p:txBody>
      </p:sp>
      <p:pic>
        <p:nvPicPr>
          <p:cNvPr id="4" name="Picture 6" descr="logo_lef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0"/>
            <a:ext cx="2339752" cy="79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7133500" cy="6858000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rgbClr val="0070C0"/>
                </a:solidFill>
              </a:rPr>
              <a:t>Задачи организации финансирования</a:t>
            </a:r>
          </a:p>
          <a:p>
            <a:pPr algn="ctr"/>
            <a:endParaRPr lang="ru-RU" b="1" u="sng" dirty="0" smtClean="0">
              <a:solidFill>
                <a:srgbClr val="0070C0"/>
              </a:solidFill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dirty="0" smtClean="0"/>
              <a:t>1) создание предпосылок для быстрого и качественного внедрения технических новшеств во всех сферах народно-хозяйственного комплекса страны;</a:t>
            </a:r>
          </a:p>
          <a:p>
            <a:pPr algn="just">
              <a:spcBef>
                <a:spcPts val="0"/>
              </a:spcBef>
              <a:buNone/>
            </a:pPr>
            <a:r>
              <a:rPr lang="ru-RU" dirty="0" smtClean="0"/>
              <a:t>2) сохранение и дальнейшее развитие стратегического научно-технического потенциала в преимущественных направлениях развития;</a:t>
            </a:r>
          </a:p>
          <a:p>
            <a:pPr algn="just">
              <a:spcBef>
                <a:spcPts val="0"/>
              </a:spcBef>
              <a:buNone/>
            </a:pPr>
            <a:r>
              <a:rPr lang="ru-RU" dirty="0" smtClean="0"/>
              <a:t>3) создание материальных условий для сохранения кадрового потенциала науки и техники, избежание его утечки за рубеж.</a:t>
            </a:r>
            <a:endParaRPr lang="ru-RU" dirty="0"/>
          </a:p>
        </p:txBody>
      </p:sp>
      <p:pic>
        <p:nvPicPr>
          <p:cNvPr id="4" name="Picture 6" descr="logo_lef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0"/>
            <a:ext cx="2000232" cy="79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500438"/>
            <a:ext cx="778671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Субъекты финансирования инноваций</a:t>
            </a:r>
          </a:p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200" b="1" u="sng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предприятия, </a:t>
            </a: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инновационные фонды, </a:t>
            </a: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банковские учреждения, </a:t>
            </a: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интегрированные финансовые и промышленные структуры, </a:t>
            </a: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территориальные органы управления,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haroni" pitchFamily="2" charset="-79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государство.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6347713" cy="89057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Система финансирования инновационной деятельности</a:t>
            </a:r>
            <a:endParaRPr lang="ru-RU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8" y="1000108"/>
            <a:ext cx="2428892" cy="388077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 уровне предприятия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>
                <a:solidFill>
                  <a:schemeClr val="tx1"/>
                </a:solidFill>
              </a:rPr>
              <a:t>фокусируется главным образом на финансировании инновационных проектов, чтобы обеспечить укрепление конкурентных позиций предприятий.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723872" y="1009632"/>
            <a:ext cx="5348326" cy="40624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На уровне государства</a:t>
            </a:r>
          </a:p>
          <a:p>
            <a:r>
              <a:rPr lang="ru-RU" dirty="0" smtClean="0"/>
              <a:t>1. создание необходимых условий для быстрого и эффективного осуществления технических инноваций во всех отраслях хозяйственного комплекса страны, обеспечение структурной и технологической реструктуризации.</a:t>
            </a:r>
          </a:p>
          <a:p>
            <a:pPr algn="just"/>
            <a:r>
              <a:rPr lang="ru-RU" dirty="0" smtClean="0"/>
              <a:t>2 сохранение и развитие стратегического научного и технического потенциала в приоритетных областях экономической деятельности.</a:t>
            </a:r>
          </a:p>
          <a:p>
            <a:pPr algn="just"/>
            <a:r>
              <a:rPr lang="ru-RU" dirty="0" smtClean="0"/>
              <a:t>3. создание необходимых материальных условий для сохранения и развития научного потенциала страны, для предотвращения утечки научных кадров за рубежом.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6" descr="logo_lef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0"/>
            <a:ext cx="2000232" cy="79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64" y="214290"/>
            <a:ext cx="2286016" cy="53338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требования</a:t>
            </a:r>
            <a:endParaRPr lang="ru-RU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0562" y="1000108"/>
            <a:ext cx="4214842" cy="3880773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2600" b="1" u="sng" dirty="0" smtClean="0">
                <a:solidFill>
                  <a:schemeClr val="tx1"/>
                </a:solidFill>
              </a:rPr>
              <a:t>К финансированию инновационной деятельности на предприятии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Arial Black" pitchFamily="34" charset="0"/>
              </a:rPr>
              <a:t>-динамика инвестиций должна обеспечить реализацию программы в соответствии с установленными сроками;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Arial Black" pitchFamily="34" charset="0"/>
              </a:rPr>
              <a:t>-снижение расходов финансов и риска программы должны обеспечиваться соответствующей структурой и источниками финансирования.</a:t>
            </a:r>
            <a:endParaRPr lang="ru-RU" sz="2000" b="1" u="sng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66682" y="1009632"/>
            <a:ext cx="4214842" cy="584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ru-RU" sz="24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 финансовой политике каждого предприятия</a:t>
            </a:r>
          </a:p>
          <a:p>
            <a:r>
              <a:rPr lang="ru-RU" sz="2000" b="1" dirty="0" smtClean="0"/>
              <a:t>-согласовываться со стратегией развития предприятия;</a:t>
            </a:r>
          </a:p>
          <a:p>
            <a:r>
              <a:rPr lang="ru-RU" sz="2000" b="1" dirty="0" smtClean="0"/>
              <a:t>-обеспечить гибкость предприятия, его способность перераспределения финансовых потоков в зависимости от указанных целей;</a:t>
            </a:r>
          </a:p>
          <a:p>
            <a:r>
              <a:rPr lang="ru-RU" sz="2000" b="1" dirty="0" smtClean="0"/>
              <a:t>-обеспечить финансовую стабильность предприятия;</a:t>
            </a:r>
          </a:p>
          <a:p>
            <a:r>
              <a:rPr lang="ru-RU" sz="2000" b="1" dirty="0" smtClean="0"/>
              <a:t>-быть способной аккумулировать финансовые ресурсы и их эффективное использование.</a:t>
            </a:r>
            <a:endParaRPr kumimoji="0" lang="ru-RU" sz="2000" b="1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ru-RU" sz="1800" b="1" i="0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6" descr="logo_lef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0"/>
            <a:ext cx="2000232" cy="79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6643734" cy="7857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  <a:t>Виды и источники финансирования инновационной деятельности</a:t>
            </a:r>
            <a:r>
              <a:rPr lang="ru-RU" sz="1800" b="1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1800" b="1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Arial Black" pitchFamily="34" charset="0"/>
              </a:rPr>
              <a:t>Виды</a:t>
            </a:r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</a:br>
            <a:endParaRPr lang="ru-RU" sz="2400" dirty="0">
              <a:latin typeface="Arial Black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148080"/>
          <a:ext cx="9144000" cy="941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36"/>
                <a:gridCol w="6572264"/>
              </a:tblGrid>
              <a:tr h="18285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Видовой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 признак</a:t>
                      </a:r>
                      <a:endParaRPr lang="ru-RU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Характеристика</a:t>
                      </a:r>
                      <a:endParaRPr lang="ru-RU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27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 группам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-прямые инвестиции;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-сопутствующие инвестициями;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-финансирование осуществления научно-исследовательских работ.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2842">
                <a:tc>
                  <a:txBody>
                    <a:bodyPr/>
                    <a:lstStyle/>
                    <a:p>
                      <a:pPr algn="ctr"/>
                      <a:r>
                        <a:rPr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Инвестиции в основной капитал</a:t>
                      </a:r>
                      <a:endParaRPr lang="ru-RU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-покупка (или создание) нового оборудования, включая стоимость его поставки, монтаж и запуск;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-модернизация существующего оборудования;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-строительство и реконструкция зданий и сооружений;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-технологические устройства, обеспечивающие работу оборудования;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-новое технологическое оборудование и модернизацию существующего оборудования.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278">
                <a:tc>
                  <a:txBody>
                    <a:bodyPr/>
                    <a:lstStyle/>
                    <a:p>
                      <a:pPr algn="ctr"/>
                      <a:r>
                        <a:rPr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Инвестиций в оборотный капитал</a:t>
                      </a:r>
                      <a:endParaRPr lang="ru-RU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-новые и дополнительные запасы основных и вспомогательных материалов;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-новые и дополнительные запасы готовой продукции;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-увеличение счета дебиторов.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137">
                <a:tc>
                  <a:txBody>
                    <a:bodyPr/>
                    <a:lstStyle/>
                    <a:p>
                      <a:pPr algn="ctr"/>
                      <a:r>
                        <a:rPr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Инвестиции в нематериальные активы</a:t>
                      </a:r>
                      <a:endParaRPr lang="ru-RU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приобретение новой технологии (патента или лицензии) и товарной марки.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5701">
                <a:tc>
                  <a:txBody>
                    <a:bodyPr/>
                    <a:lstStyle/>
                    <a:p>
                      <a:pPr algn="ctr"/>
                      <a:r>
                        <a:rPr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Сопутствующие инвестиции</a:t>
                      </a:r>
                      <a:endParaRPr lang="ru-RU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вложение в объекты, связанные территориально и функционально с инновационным объектом, которые необходимы для нормальной работы (подъездные железнодорожные пути, линии электропередачи, канализации и т.д.), а также вложения непроизводственного характера (охрана окружающей среды, социальная инфраструктура).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419">
                <a:tc>
                  <a:txBody>
                    <a:bodyPr/>
                    <a:lstStyle/>
                    <a:p>
                      <a:pPr algn="ctr"/>
                      <a:r>
                        <a:rPr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Инвестиции в НИР</a:t>
                      </a:r>
                      <a:endParaRPr lang="ru-RU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материальные активы (оборудование, стенды, компьютеры и различный инструмент), необходимые для проведения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предпроектных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исследований, а также оборотных средств, например, для обеспечения текущей деятельности НИИ или университета по просьбе компании проекта.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6" descr="logo_lef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0"/>
            <a:ext cx="2000232" cy="79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6347713" cy="3905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 Black" pitchFamily="34" charset="0"/>
              </a:rPr>
              <a:t>Источники</a:t>
            </a:r>
            <a:endParaRPr lang="ru-RU" sz="20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785813"/>
          <a:ext cx="9144000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56"/>
                <a:gridCol w="72866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Группа</a:t>
                      </a:r>
                      <a:endParaRPr lang="ru-RU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Характеристика</a:t>
                      </a:r>
                      <a:endParaRPr lang="ru-RU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Собственные средства организации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нераспределенная прибыль, средства фонда накопления;</a:t>
                      </a: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дивиденды и проценты по ценным бумагам других эмитентов;</a:t>
                      </a: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средства амортизационного фонда;</a:t>
                      </a: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целевые поступления, бюджетные ассигнования;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временно свободные основные и оборотные средства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Заемные средства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кредитные инвестиции;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финансовый лизинг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Привлеченные ресурсы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продажа собственных акций, облигаций и других ценных бумаг;</a:t>
                      </a: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средства научных фондов;</a:t>
                      </a: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спонсорские средства;</a:t>
                      </a: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ресурсы, поступающие от концернов, ассоциаций, отраслевых и региональных структур;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другие ресурсы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6" descr="logo_lef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0"/>
            <a:ext cx="2000232" cy="79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7572396" cy="5429264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  <a:t>Стимулирование инновационной деятельности</a:t>
            </a:r>
            <a:b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latin typeface="Arial Black" pitchFamily="34" charset="0"/>
              </a:rPr>
            </a:br>
            <a:endParaRPr lang="ru-RU" sz="2400" dirty="0">
              <a:latin typeface="Arial Black" pitchFamily="34" charset="0"/>
            </a:endParaRPr>
          </a:p>
        </p:txBody>
      </p:sp>
      <p:pic>
        <p:nvPicPr>
          <p:cNvPr id="5" name="Picture 6" descr="logo_lef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0"/>
            <a:ext cx="2000232" cy="79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857356" y="1428736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 Black" pitchFamily="34" charset="0"/>
              </a:rPr>
              <a:t>Стимулирование инноваций</a:t>
            </a:r>
            <a:endParaRPr lang="ru-RU" b="1" dirty="0">
              <a:latin typeface="Arial Black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0800000">
            <a:off x="1643042" y="1571612"/>
            <a:ext cx="42862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786446" y="1571612"/>
            <a:ext cx="42862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1464447" y="1750207"/>
            <a:ext cx="35719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6036479" y="1750207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15008" y="1928803"/>
            <a:ext cx="314327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 Black" pitchFamily="34" charset="0"/>
              </a:rPr>
              <a:t>локальный уровень</a:t>
            </a:r>
          </a:p>
          <a:p>
            <a:pPr algn="just"/>
            <a:r>
              <a:rPr lang="ru-RU" i="1" dirty="0" smtClean="0"/>
              <a:t>как процесс стимулирования и мотивации инновационной деятельности непосредственно на предприятии</a:t>
            </a:r>
          </a:p>
          <a:p>
            <a:pPr algn="ctr"/>
            <a:r>
              <a:rPr lang="ru-RU" dirty="0" smtClean="0">
                <a:latin typeface="Arial Black" pitchFamily="34" charset="0"/>
              </a:rPr>
              <a:t>Методы:</a:t>
            </a:r>
          </a:p>
          <a:p>
            <a:pPr algn="just"/>
            <a:r>
              <a:rPr lang="ru-RU" sz="1600" dirty="0" smtClean="0">
                <a:latin typeface="Arial Black" pitchFamily="34" charset="0"/>
              </a:rPr>
              <a:t>прямого стимулирования;</a:t>
            </a:r>
          </a:p>
          <a:p>
            <a:pPr algn="just"/>
            <a:r>
              <a:rPr lang="ru-RU" sz="1600" dirty="0" smtClean="0">
                <a:latin typeface="Arial Black" pitchFamily="34" charset="0"/>
              </a:rPr>
              <a:t>косвенные методы</a:t>
            </a:r>
          </a:p>
          <a:p>
            <a:pPr algn="just"/>
            <a:r>
              <a:rPr lang="ru-RU" sz="1600" dirty="0" smtClean="0">
                <a:latin typeface="Arial Black" pitchFamily="34" charset="0"/>
              </a:rPr>
              <a:t>отрицательного стимулирования</a:t>
            </a:r>
          </a:p>
          <a:p>
            <a:pPr algn="ctr"/>
            <a:endParaRPr lang="ru-RU" dirty="0">
              <a:latin typeface="Arial Black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1928802"/>
            <a:ext cx="51435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 Black" pitchFamily="34" charset="0"/>
              </a:rPr>
              <a:t>государственный  и отраслевой уровень</a:t>
            </a:r>
          </a:p>
          <a:p>
            <a:pPr algn="just"/>
            <a:r>
              <a:rPr lang="ru-RU" i="1" dirty="0" smtClean="0"/>
              <a:t>как методы и инструменты государственного регулирования процесса стимулирования</a:t>
            </a:r>
          </a:p>
          <a:p>
            <a:pPr algn="ctr"/>
            <a:r>
              <a:rPr lang="ru-RU" dirty="0" smtClean="0">
                <a:latin typeface="Arial Black" pitchFamily="34" charset="0"/>
              </a:rPr>
              <a:t>Методы:</a:t>
            </a:r>
          </a:p>
          <a:p>
            <a:pPr algn="just"/>
            <a:r>
              <a:rPr lang="ru-RU" sz="1600" b="1" dirty="0" smtClean="0"/>
              <a:t>прямые и косвенные средства воздействия органов государственного управления на поведение субъектов хозяйствования и других субъектов инновационной деятельности для того, чтобы повысить их заинтересованность в создании, развитии и распространения инноваций и внедрения на этой основе модели инновационного развития страны</a:t>
            </a:r>
            <a:endParaRPr lang="ru-RU" sz="1600" b="1" dirty="0" smtClean="0">
              <a:latin typeface="Arial Black" pitchFamily="34" charset="0"/>
            </a:endParaRPr>
          </a:p>
          <a:p>
            <a:pPr algn="ctr"/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143767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Инструменты государственного стимулирования инноваций: </a:t>
            </a:r>
            <a:b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sz="2000" dirty="0" smtClean="0"/>
              <a:t> </a:t>
            </a:r>
            <a:r>
              <a:rPr lang="ru-RU" sz="2000" i="1" dirty="0" smtClean="0">
                <a:solidFill>
                  <a:schemeClr val="tx1"/>
                </a:solidFill>
              </a:rPr>
              <a:t>нормативные акты или другие акты директивного характера, регулирующие отдельные аспекты инновационной деятельности в стране</a:t>
            </a:r>
            <a:r>
              <a:rPr lang="ru-RU" sz="2000" dirty="0" smtClean="0"/>
              <a:t>.</a:t>
            </a:r>
            <a:r>
              <a:rPr lang="ru-RU" sz="2000" i="1" dirty="0" smtClean="0"/>
              <a:t> </a:t>
            </a:r>
            <a:endParaRPr lang="ru-RU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428736"/>
            <a:ext cx="6347714" cy="542926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u="sng" dirty="0" smtClean="0">
                <a:solidFill>
                  <a:schemeClr val="tx1"/>
                </a:solidFill>
              </a:rPr>
              <a:t>Применяются путем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-определения и поддержки приоритетных направлений инновационной деятельности государства, отраслей на региональном и местном уровнях;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-разработки и реализации государственных, отраслевых, региональных и местных программ;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-создания нормативно-правовой базы и экономических механизмов для поддержки и стимулирования инновационной деятельности;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-защиты прав и интересов субъектов инновационной деятельности;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-финансовой поддержки для реализации инновационных проектов;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-стимулирование коммерческих банков и других финансовых и кредитных учреждений, которые выдают кредиты для выполнения инновационных проектов;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-создание льготного налогообложения субъектов инновационной деятельности;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-поддержки функционирования и развития современной инновационной инфраструктуры.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Picture 6" descr="logo_lef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0"/>
            <a:ext cx="2000232" cy="79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1976</TotalTime>
  <Words>1391</Words>
  <Application>Microsoft Office PowerPoint</Application>
  <PresentationFormat>Экран (4:3)</PresentationFormat>
  <Paragraphs>188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Грань</vt:lpstr>
      <vt:lpstr>Планирование финансового обеспечения инновационной деятельности в организации</vt:lpstr>
      <vt:lpstr> Сущность финансирования инновационной деятельности</vt:lpstr>
      <vt:lpstr>Слайд 3</vt:lpstr>
      <vt:lpstr>Система финансирования инновационной деятельности</vt:lpstr>
      <vt:lpstr>требования</vt:lpstr>
      <vt:lpstr>Виды и источники финансирования инновационной деятельности Виды    </vt:lpstr>
      <vt:lpstr>Источники</vt:lpstr>
      <vt:lpstr>Стимулирование инновационной деятельности    </vt:lpstr>
      <vt:lpstr>Инструменты государственного стимулирования инноваций:   нормативные акты или другие акты директивного характера, регулирующие отдельные аспекты инновационной деятельности в стране. </vt:lpstr>
      <vt:lpstr>Стимулирующие инструменты государственного стимулирования инноваций: . </vt:lpstr>
      <vt:lpstr>Субъекты государственного стимулирования инноваций и их функции: . </vt:lpstr>
      <vt:lpstr>Формы государственной финансовой поддержки инновационных проектов: . </vt:lpstr>
      <vt:lpstr>Зарубежный опыт косвенных стимулирующих методов  инновационных проектов: . </vt:lpstr>
      <vt:lpstr>Государственное стимулирование инновационной деятельности в Республике Беларусь </vt:lpstr>
      <vt:lpstr>Слайд 15</vt:lpstr>
      <vt:lpstr>Постановление Совета Министров Республики Беларусь от 26.01.2010 № 98 «Об утверждении Положения о республиканском конкурсе инновационных проектов»</vt:lpstr>
      <vt:lpstr>Локальный уровень стимулирования применения инноваций в производстве  (на предприятии (в организации)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Компьютер</dc:creator>
  <cp:lastModifiedBy>asus</cp:lastModifiedBy>
  <cp:revision>221</cp:revision>
  <cp:lastPrinted>1601-01-01T00:00:00Z</cp:lastPrinted>
  <dcterms:created xsi:type="dcterms:W3CDTF">1601-01-01T00:00:00Z</dcterms:created>
  <dcterms:modified xsi:type="dcterms:W3CDTF">2016-12-20T18:54:08Z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