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diagrams/drawing14.xml" ContentType="application/vnd.ms-office.drawingml.diagramDrawing+xml"/>
  <Override PartName="/ppt/diagrams/drawing13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26"/>
  </p:notesMasterIdLst>
  <p:sldIdLst>
    <p:sldId id="452" r:id="rId2"/>
    <p:sldId id="314" r:id="rId3"/>
    <p:sldId id="456" r:id="rId4"/>
    <p:sldId id="459" r:id="rId5"/>
    <p:sldId id="453" r:id="rId6"/>
    <p:sldId id="460" r:id="rId7"/>
    <p:sldId id="317" r:id="rId8"/>
    <p:sldId id="318" r:id="rId9"/>
    <p:sldId id="394" r:id="rId10"/>
    <p:sldId id="319" r:id="rId11"/>
    <p:sldId id="320" r:id="rId12"/>
    <p:sldId id="328" r:id="rId13"/>
    <p:sldId id="322" r:id="rId14"/>
    <p:sldId id="323" r:id="rId15"/>
    <p:sldId id="324" r:id="rId16"/>
    <p:sldId id="325" r:id="rId17"/>
    <p:sldId id="326" r:id="rId18"/>
    <p:sldId id="327" r:id="rId19"/>
    <p:sldId id="329" r:id="rId20"/>
    <p:sldId id="330" r:id="rId21"/>
    <p:sldId id="331" r:id="rId22"/>
    <p:sldId id="332" r:id="rId23"/>
    <p:sldId id="333" r:id="rId24"/>
    <p:sldId id="335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99"/>
    <a:srgbClr val="CCFF99"/>
    <a:srgbClr val="0000FF"/>
    <a:srgbClr val="FF9900"/>
    <a:srgbClr val="CCFFFF"/>
    <a:srgbClr val="FFFFCC"/>
    <a:srgbClr val="CCFFCC"/>
    <a:srgbClr val="008000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01" autoAdjust="0"/>
    <p:restoredTop sz="98549" autoAdjust="0"/>
  </p:normalViewPr>
  <p:slideViewPr>
    <p:cSldViewPr>
      <p:cViewPr>
        <p:scale>
          <a:sx n="100" d="100"/>
          <a:sy n="100" d="100"/>
        </p:scale>
        <p:origin x="-540" y="10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DC85E-047D-4B00-B7FA-948DB3ABC5A7}" type="doc">
      <dgm:prSet loTypeId="urn:microsoft.com/office/officeart/2005/8/layout/orgChart1" loCatId="hierarchy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CEB89100-E81E-493B-8175-C452224FB769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rgbClr val="800000"/>
              </a:solidFill>
              <a:latin typeface="Arial Black" pitchFamily="34" charset="0"/>
            </a:rPr>
            <a:t>Эффект от реализации инноваций</a:t>
          </a:r>
          <a:endParaRPr lang="ru-RU" sz="1600" b="1" dirty="0">
            <a:solidFill>
              <a:srgbClr val="800000"/>
            </a:solidFill>
            <a:latin typeface="Arial Black" pitchFamily="34" charset="0"/>
          </a:endParaRPr>
        </a:p>
      </dgm:t>
    </dgm:pt>
    <dgm:pt modelId="{83952025-C5BE-470D-8E42-FF806B7BA83F}" type="parTrans" cxnId="{9C20B586-FF19-4608-8DA5-A8AA6621DBDE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80CAADEB-3A4F-40D0-A53C-86B12091376C}" type="sibTrans" cxnId="{9C20B586-FF19-4608-8DA5-A8AA6621DBDE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1DA8D404-3499-45D4-AFDD-57FE23CF8F84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rgbClr val="800000"/>
              </a:solidFill>
            </a:rPr>
            <a:t>Экономический (стоимостные показатели)</a:t>
          </a:r>
          <a:endParaRPr lang="ru-RU" sz="1200" b="1" dirty="0">
            <a:solidFill>
              <a:srgbClr val="800000"/>
            </a:solidFill>
          </a:endParaRPr>
        </a:p>
      </dgm:t>
    </dgm:pt>
    <dgm:pt modelId="{60742066-0819-4EC1-A235-FD43DF55FA4B}" type="parTrans" cxnId="{09E39C5E-8747-4ADD-A613-C8297E9BA22E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4B5C63C3-042E-49AE-A863-81552CDBB690}" type="sibTrans" cxnId="{09E39C5E-8747-4ADD-A613-C8297E9BA22E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5AA151DC-61F7-4E22-9B17-2AA6FFFCFF2E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rgbClr val="800000"/>
              </a:solidFill>
            </a:rPr>
            <a:t>Научно-технический (новизна, полезность, надежность)</a:t>
          </a:r>
          <a:endParaRPr lang="ru-RU" sz="1200" b="1" dirty="0">
            <a:solidFill>
              <a:srgbClr val="800000"/>
            </a:solidFill>
          </a:endParaRPr>
        </a:p>
      </dgm:t>
    </dgm:pt>
    <dgm:pt modelId="{342A3612-695D-46E3-84BC-DE2F9B9182D5}" type="parTrans" cxnId="{FE4268FE-F862-4BBD-A314-F781C8353993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042C0973-4094-4721-ADDD-9BE049C883DE}" type="sibTrans" cxnId="{FE4268FE-F862-4BBD-A314-F781C8353993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A5BF377E-075B-49AC-A9F7-0C3C8DBD7F56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rgbClr val="800000"/>
              </a:solidFill>
            </a:rPr>
            <a:t>Финансовый (финансовые показатели)</a:t>
          </a:r>
          <a:endParaRPr lang="ru-RU" sz="1200" b="1" dirty="0">
            <a:solidFill>
              <a:srgbClr val="800000"/>
            </a:solidFill>
          </a:endParaRPr>
        </a:p>
      </dgm:t>
    </dgm:pt>
    <dgm:pt modelId="{F494B5E3-33B7-40D5-B76F-D240E55000D2}" type="parTrans" cxnId="{0AC2D5FE-8DC8-48D7-A938-2E9A965CE15F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E41D05BA-16B3-45AE-B458-C848653CD8C3}" type="sibTrans" cxnId="{0AC2D5FE-8DC8-48D7-A938-2E9A965CE15F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60694393-4079-4D86-9AE1-C4200243B09C}">
      <dgm:prSet custT="1"/>
      <dgm:spPr/>
      <dgm:t>
        <a:bodyPr/>
        <a:lstStyle/>
        <a:p>
          <a:pPr rtl="0"/>
          <a:r>
            <a:rPr lang="ru-RU" sz="1100" b="1" dirty="0" smtClean="0">
              <a:solidFill>
                <a:srgbClr val="800000"/>
              </a:solidFill>
            </a:rPr>
            <a:t>Ресурсный (потребление того или иного вида ресурса)</a:t>
          </a:r>
          <a:endParaRPr lang="ru-RU" sz="1100" b="1" dirty="0">
            <a:solidFill>
              <a:srgbClr val="800000"/>
            </a:solidFill>
          </a:endParaRPr>
        </a:p>
      </dgm:t>
    </dgm:pt>
    <dgm:pt modelId="{F8B33AF7-E495-42D7-88B9-F2DD8DBE691C}" type="parTrans" cxnId="{FA99677D-3236-4054-9C3B-DFCDFD5EC26A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D257DA4E-4548-4AE7-B888-F3213B7D4D15}" type="sibTrans" cxnId="{FA99677D-3236-4054-9C3B-DFCDFD5EC26A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D2E06D85-7167-424F-B504-1FF47EE85364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rgbClr val="800000"/>
              </a:solidFill>
            </a:rPr>
            <a:t>Социальный (социальные результаты)</a:t>
          </a:r>
          <a:endParaRPr lang="ru-RU" sz="1200" b="1" dirty="0">
            <a:solidFill>
              <a:srgbClr val="800000"/>
            </a:solidFill>
          </a:endParaRPr>
        </a:p>
      </dgm:t>
    </dgm:pt>
    <dgm:pt modelId="{A1F23671-28DF-463D-A7C9-8D52DDA920D1}" type="parTrans" cxnId="{1B4F48D2-AD8D-4A19-9DFE-3994B04AD6AF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D78D46F6-2700-444F-9E3E-B45548DAC736}" type="sibTrans" cxnId="{1B4F48D2-AD8D-4A19-9DFE-3994B04AD6AF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9B2F9F89-E290-4DD8-87E2-E77FD702C376}">
      <dgm:prSet/>
      <dgm:spPr/>
      <dgm:t>
        <a:bodyPr/>
        <a:lstStyle/>
        <a:p>
          <a:pPr rtl="0"/>
          <a:r>
            <a:rPr lang="ru-RU" b="1" dirty="0" smtClean="0">
              <a:solidFill>
                <a:srgbClr val="800000"/>
              </a:solidFill>
            </a:rPr>
            <a:t>Экологический (шум, излучения)</a:t>
          </a:r>
          <a:endParaRPr lang="ru-RU" b="1" dirty="0">
            <a:solidFill>
              <a:srgbClr val="800000"/>
            </a:solidFill>
          </a:endParaRPr>
        </a:p>
      </dgm:t>
    </dgm:pt>
    <dgm:pt modelId="{9E4C2911-E27E-4A8F-ACB1-48E328DA53BC}" type="parTrans" cxnId="{D46FF6E3-EBA7-48B5-8986-4C16B38AFEC9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968CEED0-76E4-48E5-AFBA-030DDF527DA2}" type="sibTrans" cxnId="{D46FF6E3-EBA7-48B5-8986-4C16B38AFEC9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B4FA9CE3-DDA8-4CCF-B286-AE716EB70D2F}" type="pres">
      <dgm:prSet presAssocID="{CB0DC85E-047D-4B00-B7FA-948DB3ABC5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57F0804-64CA-4E50-A742-7CD5780A6934}" type="pres">
      <dgm:prSet presAssocID="{CEB89100-E81E-493B-8175-C452224FB769}" presName="hierRoot1" presStyleCnt="0">
        <dgm:presLayoutVars>
          <dgm:hierBranch val="init"/>
        </dgm:presLayoutVars>
      </dgm:prSet>
      <dgm:spPr/>
    </dgm:pt>
    <dgm:pt modelId="{4378A18E-0DE3-4E54-A2D5-1A364C135710}" type="pres">
      <dgm:prSet presAssocID="{CEB89100-E81E-493B-8175-C452224FB769}" presName="rootComposite1" presStyleCnt="0"/>
      <dgm:spPr/>
    </dgm:pt>
    <dgm:pt modelId="{F540ED4B-7B9F-4633-8CB4-A00A35655346}" type="pres">
      <dgm:prSet presAssocID="{CEB89100-E81E-493B-8175-C452224FB769}" presName="rootText1" presStyleLbl="node0" presStyleIdx="0" presStyleCnt="1" custScaleX="2152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C5E8C5-BD14-4A7B-AC5D-7D670FB85EF6}" type="pres">
      <dgm:prSet presAssocID="{CEB89100-E81E-493B-8175-C452224FB76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6661AE0-22FB-4E8D-931E-0FB448A1D276}" type="pres">
      <dgm:prSet presAssocID="{CEB89100-E81E-493B-8175-C452224FB769}" presName="hierChild2" presStyleCnt="0"/>
      <dgm:spPr/>
    </dgm:pt>
    <dgm:pt modelId="{EE96FC78-83D0-4124-AC4B-53DF32D3B6E2}" type="pres">
      <dgm:prSet presAssocID="{60742066-0819-4EC1-A235-FD43DF55FA4B}" presName="Name37" presStyleLbl="parChTrans1D2" presStyleIdx="0" presStyleCnt="6"/>
      <dgm:spPr/>
      <dgm:t>
        <a:bodyPr/>
        <a:lstStyle/>
        <a:p>
          <a:endParaRPr lang="ru-RU"/>
        </a:p>
      </dgm:t>
    </dgm:pt>
    <dgm:pt modelId="{6B19D098-10A5-4728-A8A8-50391C9F212C}" type="pres">
      <dgm:prSet presAssocID="{1DA8D404-3499-45D4-AFDD-57FE23CF8F84}" presName="hierRoot2" presStyleCnt="0">
        <dgm:presLayoutVars>
          <dgm:hierBranch val="init"/>
        </dgm:presLayoutVars>
      </dgm:prSet>
      <dgm:spPr/>
    </dgm:pt>
    <dgm:pt modelId="{35B80A1A-EACC-4711-991A-EBD00D2ACD72}" type="pres">
      <dgm:prSet presAssocID="{1DA8D404-3499-45D4-AFDD-57FE23CF8F84}" presName="rootComposite" presStyleCnt="0"/>
      <dgm:spPr/>
    </dgm:pt>
    <dgm:pt modelId="{5E284260-B261-4EB4-A8D3-847A054C2CC5}" type="pres">
      <dgm:prSet presAssocID="{1DA8D404-3499-45D4-AFDD-57FE23CF8F84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A9247B-BF97-4872-9E9A-D28EEDBD0FF0}" type="pres">
      <dgm:prSet presAssocID="{1DA8D404-3499-45D4-AFDD-57FE23CF8F84}" presName="rootConnector" presStyleLbl="node2" presStyleIdx="0" presStyleCnt="6"/>
      <dgm:spPr/>
      <dgm:t>
        <a:bodyPr/>
        <a:lstStyle/>
        <a:p>
          <a:endParaRPr lang="ru-RU"/>
        </a:p>
      </dgm:t>
    </dgm:pt>
    <dgm:pt modelId="{13BC4C01-917A-48BB-9E85-A511DD681ADF}" type="pres">
      <dgm:prSet presAssocID="{1DA8D404-3499-45D4-AFDD-57FE23CF8F84}" presName="hierChild4" presStyleCnt="0"/>
      <dgm:spPr/>
    </dgm:pt>
    <dgm:pt modelId="{A4138578-EF16-493B-846F-0A778D44AA15}" type="pres">
      <dgm:prSet presAssocID="{1DA8D404-3499-45D4-AFDD-57FE23CF8F84}" presName="hierChild5" presStyleCnt="0"/>
      <dgm:spPr/>
    </dgm:pt>
    <dgm:pt modelId="{D4B9EE86-C2F0-4462-9A47-3C7C97584E59}" type="pres">
      <dgm:prSet presAssocID="{342A3612-695D-46E3-84BC-DE2F9B9182D5}" presName="Name37" presStyleLbl="parChTrans1D2" presStyleIdx="1" presStyleCnt="6"/>
      <dgm:spPr/>
      <dgm:t>
        <a:bodyPr/>
        <a:lstStyle/>
        <a:p>
          <a:endParaRPr lang="ru-RU"/>
        </a:p>
      </dgm:t>
    </dgm:pt>
    <dgm:pt modelId="{185F111B-B648-4C6B-BCDE-13D106B44E8F}" type="pres">
      <dgm:prSet presAssocID="{5AA151DC-61F7-4E22-9B17-2AA6FFFCFF2E}" presName="hierRoot2" presStyleCnt="0">
        <dgm:presLayoutVars>
          <dgm:hierBranch val="init"/>
        </dgm:presLayoutVars>
      </dgm:prSet>
      <dgm:spPr/>
    </dgm:pt>
    <dgm:pt modelId="{989BC304-8B30-4133-80A1-5A95004551C4}" type="pres">
      <dgm:prSet presAssocID="{5AA151DC-61F7-4E22-9B17-2AA6FFFCFF2E}" presName="rootComposite" presStyleCnt="0"/>
      <dgm:spPr/>
    </dgm:pt>
    <dgm:pt modelId="{DC1A8EEF-4097-4249-BF54-210FA8AE6FFF}" type="pres">
      <dgm:prSet presAssocID="{5AA151DC-61F7-4E22-9B17-2AA6FFFCFF2E}" presName="rootText" presStyleLbl="node2" presStyleIdx="1" presStyleCnt="6" custScaleY="1533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57D4CB-6CA4-4CA9-88A4-A50470355196}" type="pres">
      <dgm:prSet presAssocID="{5AA151DC-61F7-4E22-9B17-2AA6FFFCFF2E}" presName="rootConnector" presStyleLbl="node2" presStyleIdx="1" presStyleCnt="6"/>
      <dgm:spPr/>
      <dgm:t>
        <a:bodyPr/>
        <a:lstStyle/>
        <a:p>
          <a:endParaRPr lang="ru-RU"/>
        </a:p>
      </dgm:t>
    </dgm:pt>
    <dgm:pt modelId="{A9D53586-AF38-480A-A5D0-147077D22F50}" type="pres">
      <dgm:prSet presAssocID="{5AA151DC-61F7-4E22-9B17-2AA6FFFCFF2E}" presName="hierChild4" presStyleCnt="0"/>
      <dgm:spPr/>
    </dgm:pt>
    <dgm:pt modelId="{5DECB9B7-0F1D-4F32-90EC-1B20A1C65E5A}" type="pres">
      <dgm:prSet presAssocID="{5AA151DC-61F7-4E22-9B17-2AA6FFFCFF2E}" presName="hierChild5" presStyleCnt="0"/>
      <dgm:spPr/>
    </dgm:pt>
    <dgm:pt modelId="{D4EC5612-5226-42B7-A8A4-9CC3285F7507}" type="pres">
      <dgm:prSet presAssocID="{F494B5E3-33B7-40D5-B76F-D240E55000D2}" presName="Name37" presStyleLbl="parChTrans1D2" presStyleIdx="2" presStyleCnt="6"/>
      <dgm:spPr/>
      <dgm:t>
        <a:bodyPr/>
        <a:lstStyle/>
        <a:p>
          <a:endParaRPr lang="ru-RU"/>
        </a:p>
      </dgm:t>
    </dgm:pt>
    <dgm:pt modelId="{6C4EB1E6-8E6F-4D84-B7BF-89194D29AD49}" type="pres">
      <dgm:prSet presAssocID="{A5BF377E-075B-49AC-A9F7-0C3C8DBD7F56}" presName="hierRoot2" presStyleCnt="0">
        <dgm:presLayoutVars>
          <dgm:hierBranch val="init"/>
        </dgm:presLayoutVars>
      </dgm:prSet>
      <dgm:spPr/>
    </dgm:pt>
    <dgm:pt modelId="{A025D9D6-04DB-43FB-9605-D7EB60928C21}" type="pres">
      <dgm:prSet presAssocID="{A5BF377E-075B-49AC-A9F7-0C3C8DBD7F56}" presName="rootComposite" presStyleCnt="0"/>
      <dgm:spPr/>
    </dgm:pt>
    <dgm:pt modelId="{4679E19B-9DBF-493D-9ACA-F038CBC85AB6}" type="pres">
      <dgm:prSet presAssocID="{A5BF377E-075B-49AC-A9F7-0C3C8DBD7F56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67DC26-EFC8-4C65-A826-CD1938164D5A}" type="pres">
      <dgm:prSet presAssocID="{A5BF377E-075B-49AC-A9F7-0C3C8DBD7F56}" presName="rootConnector" presStyleLbl="node2" presStyleIdx="2" presStyleCnt="6"/>
      <dgm:spPr/>
      <dgm:t>
        <a:bodyPr/>
        <a:lstStyle/>
        <a:p>
          <a:endParaRPr lang="ru-RU"/>
        </a:p>
      </dgm:t>
    </dgm:pt>
    <dgm:pt modelId="{C98DAEF7-5EBD-4745-A134-32B1A0A56056}" type="pres">
      <dgm:prSet presAssocID="{A5BF377E-075B-49AC-A9F7-0C3C8DBD7F56}" presName="hierChild4" presStyleCnt="0"/>
      <dgm:spPr/>
    </dgm:pt>
    <dgm:pt modelId="{165608B2-2E8B-4DD8-9EE4-A3613BD5CD41}" type="pres">
      <dgm:prSet presAssocID="{A5BF377E-075B-49AC-A9F7-0C3C8DBD7F56}" presName="hierChild5" presStyleCnt="0"/>
      <dgm:spPr/>
    </dgm:pt>
    <dgm:pt modelId="{EE2DCBF7-5FC1-4887-896F-02CABDCC6495}" type="pres">
      <dgm:prSet presAssocID="{F8B33AF7-E495-42D7-88B9-F2DD8DBE691C}" presName="Name37" presStyleLbl="parChTrans1D2" presStyleIdx="3" presStyleCnt="6"/>
      <dgm:spPr/>
      <dgm:t>
        <a:bodyPr/>
        <a:lstStyle/>
        <a:p>
          <a:endParaRPr lang="ru-RU"/>
        </a:p>
      </dgm:t>
    </dgm:pt>
    <dgm:pt modelId="{145106D3-F4B9-4870-A2CE-317E9D1DD461}" type="pres">
      <dgm:prSet presAssocID="{60694393-4079-4D86-9AE1-C4200243B09C}" presName="hierRoot2" presStyleCnt="0">
        <dgm:presLayoutVars>
          <dgm:hierBranch val="init"/>
        </dgm:presLayoutVars>
      </dgm:prSet>
      <dgm:spPr/>
    </dgm:pt>
    <dgm:pt modelId="{EFAB64B6-2A68-4F66-AA6B-1B6CC4F1EAE5}" type="pres">
      <dgm:prSet presAssocID="{60694393-4079-4D86-9AE1-C4200243B09C}" presName="rootComposite" presStyleCnt="0"/>
      <dgm:spPr/>
    </dgm:pt>
    <dgm:pt modelId="{B4086B79-9782-460F-A2CA-1DAF154B0898}" type="pres">
      <dgm:prSet presAssocID="{60694393-4079-4D86-9AE1-C4200243B09C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2D8EC6-8B8E-4AE3-9CB2-D7D0946EE29D}" type="pres">
      <dgm:prSet presAssocID="{60694393-4079-4D86-9AE1-C4200243B09C}" presName="rootConnector" presStyleLbl="node2" presStyleIdx="3" presStyleCnt="6"/>
      <dgm:spPr/>
      <dgm:t>
        <a:bodyPr/>
        <a:lstStyle/>
        <a:p>
          <a:endParaRPr lang="ru-RU"/>
        </a:p>
      </dgm:t>
    </dgm:pt>
    <dgm:pt modelId="{5ACEAE95-FEE7-4F98-B697-CDFEBBB66D32}" type="pres">
      <dgm:prSet presAssocID="{60694393-4079-4D86-9AE1-C4200243B09C}" presName="hierChild4" presStyleCnt="0"/>
      <dgm:spPr/>
    </dgm:pt>
    <dgm:pt modelId="{69F6122D-03D0-47AD-A2C5-4B6610D60924}" type="pres">
      <dgm:prSet presAssocID="{60694393-4079-4D86-9AE1-C4200243B09C}" presName="hierChild5" presStyleCnt="0"/>
      <dgm:spPr/>
    </dgm:pt>
    <dgm:pt modelId="{0F7DE9BA-C1E4-4013-807C-F70B54904872}" type="pres">
      <dgm:prSet presAssocID="{A1F23671-28DF-463D-A7C9-8D52DDA920D1}" presName="Name37" presStyleLbl="parChTrans1D2" presStyleIdx="4" presStyleCnt="6"/>
      <dgm:spPr/>
      <dgm:t>
        <a:bodyPr/>
        <a:lstStyle/>
        <a:p>
          <a:endParaRPr lang="ru-RU"/>
        </a:p>
      </dgm:t>
    </dgm:pt>
    <dgm:pt modelId="{38C8D649-C31B-40B0-9205-2B797EA62440}" type="pres">
      <dgm:prSet presAssocID="{D2E06D85-7167-424F-B504-1FF47EE85364}" presName="hierRoot2" presStyleCnt="0">
        <dgm:presLayoutVars>
          <dgm:hierBranch val="init"/>
        </dgm:presLayoutVars>
      </dgm:prSet>
      <dgm:spPr/>
    </dgm:pt>
    <dgm:pt modelId="{7BC9F774-A35C-4A54-B25D-366B8FF1B13F}" type="pres">
      <dgm:prSet presAssocID="{D2E06D85-7167-424F-B504-1FF47EE85364}" presName="rootComposite" presStyleCnt="0"/>
      <dgm:spPr/>
    </dgm:pt>
    <dgm:pt modelId="{76A72ED6-D431-4C94-B94D-2AF44046349A}" type="pres">
      <dgm:prSet presAssocID="{D2E06D85-7167-424F-B504-1FF47EE85364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FE6D25-E96B-4481-A920-427527C2A3B6}" type="pres">
      <dgm:prSet presAssocID="{D2E06D85-7167-424F-B504-1FF47EE85364}" presName="rootConnector" presStyleLbl="node2" presStyleIdx="4" presStyleCnt="6"/>
      <dgm:spPr/>
      <dgm:t>
        <a:bodyPr/>
        <a:lstStyle/>
        <a:p>
          <a:endParaRPr lang="ru-RU"/>
        </a:p>
      </dgm:t>
    </dgm:pt>
    <dgm:pt modelId="{D30B8A1E-0C45-4483-B7FE-7B951DCAE1BB}" type="pres">
      <dgm:prSet presAssocID="{D2E06D85-7167-424F-B504-1FF47EE85364}" presName="hierChild4" presStyleCnt="0"/>
      <dgm:spPr/>
    </dgm:pt>
    <dgm:pt modelId="{BDCE8D08-6BA2-45B7-9884-DB1F7B70907C}" type="pres">
      <dgm:prSet presAssocID="{D2E06D85-7167-424F-B504-1FF47EE85364}" presName="hierChild5" presStyleCnt="0"/>
      <dgm:spPr/>
    </dgm:pt>
    <dgm:pt modelId="{65111158-ED76-48D3-87F3-2F18763B5E07}" type="pres">
      <dgm:prSet presAssocID="{9E4C2911-E27E-4A8F-ACB1-48E328DA53BC}" presName="Name37" presStyleLbl="parChTrans1D2" presStyleIdx="5" presStyleCnt="6"/>
      <dgm:spPr/>
      <dgm:t>
        <a:bodyPr/>
        <a:lstStyle/>
        <a:p>
          <a:endParaRPr lang="ru-RU"/>
        </a:p>
      </dgm:t>
    </dgm:pt>
    <dgm:pt modelId="{F9343F6A-0F8B-493C-B7AB-73F7B9625D46}" type="pres">
      <dgm:prSet presAssocID="{9B2F9F89-E290-4DD8-87E2-E77FD702C376}" presName="hierRoot2" presStyleCnt="0">
        <dgm:presLayoutVars>
          <dgm:hierBranch val="init"/>
        </dgm:presLayoutVars>
      </dgm:prSet>
      <dgm:spPr/>
    </dgm:pt>
    <dgm:pt modelId="{55EB4612-EBB8-4AEA-B38F-04CA08BD9203}" type="pres">
      <dgm:prSet presAssocID="{9B2F9F89-E290-4DD8-87E2-E77FD702C376}" presName="rootComposite" presStyleCnt="0"/>
      <dgm:spPr/>
    </dgm:pt>
    <dgm:pt modelId="{8F2F8126-E60C-4003-B73A-443965A39CB9}" type="pres">
      <dgm:prSet presAssocID="{9B2F9F89-E290-4DD8-87E2-E77FD702C376}" presName="rootText" presStyleLbl="node2" presStyleIdx="5" presStyleCnt="6" custScaleY="81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5391A5-BD98-4728-BDA9-A92F9F660B59}" type="pres">
      <dgm:prSet presAssocID="{9B2F9F89-E290-4DD8-87E2-E77FD702C376}" presName="rootConnector" presStyleLbl="node2" presStyleIdx="5" presStyleCnt="6"/>
      <dgm:spPr/>
      <dgm:t>
        <a:bodyPr/>
        <a:lstStyle/>
        <a:p>
          <a:endParaRPr lang="ru-RU"/>
        </a:p>
      </dgm:t>
    </dgm:pt>
    <dgm:pt modelId="{3D6A0495-72D9-4A99-B5A4-53A993ACAE49}" type="pres">
      <dgm:prSet presAssocID="{9B2F9F89-E290-4DD8-87E2-E77FD702C376}" presName="hierChild4" presStyleCnt="0"/>
      <dgm:spPr/>
    </dgm:pt>
    <dgm:pt modelId="{ADBA40A0-268F-4439-ACB2-FB8A299A84A2}" type="pres">
      <dgm:prSet presAssocID="{9B2F9F89-E290-4DD8-87E2-E77FD702C376}" presName="hierChild5" presStyleCnt="0"/>
      <dgm:spPr/>
    </dgm:pt>
    <dgm:pt modelId="{867E366D-2816-4DEF-ABA6-7BD20F994B70}" type="pres">
      <dgm:prSet presAssocID="{CEB89100-E81E-493B-8175-C452224FB769}" presName="hierChild3" presStyleCnt="0"/>
      <dgm:spPr/>
    </dgm:pt>
  </dgm:ptLst>
  <dgm:cxnLst>
    <dgm:cxn modelId="{66838E67-4244-4364-8BD6-19F1DBAD25DA}" type="presOf" srcId="{D2E06D85-7167-424F-B504-1FF47EE85364}" destId="{58FE6D25-E96B-4481-A920-427527C2A3B6}" srcOrd="1" destOrd="0" presId="urn:microsoft.com/office/officeart/2005/8/layout/orgChart1"/>
    <dgm:cxn modelId="{879F0247-7FAC-41C4-AE57-1476704CF7B4}" type="presOf" srcId="{342A3612-695D-46E3-84BC-DE2F9B9182D5}" destId="{D4B9EE86-C2F0-4462-9A47-3C7C97584E59}" srcOrd="0" destOrd="0" presId="urn:microsoft.com/office/officeart/2005/8/layout/orgChart1"/>
    <dgm:cxn modelId="{31DF8FB6-E130-48AD-9DEC-6A120EC00666}" type="presOf" srcId="{60694393-4079-4D86-9AE1-C4200243B09C}" destId="{A22D8EC6-8B8E-4AE3-9CB2-D7D0946EE29D}" srcOrd="1" destOrd="0" presId="urn:microsoft.com/office/officeart/2005/8/layout/orgChart1"/>
    <dgm:cxn modelId="{40A388E3-9384-4EA8-8FED-2D76708975AE}" type="presOf" srcId="{D2E06D85-7167-424F-B504-1FF47EE85364}" destId="{76A72ED6-D431-4C94-B94D-2AF44046349A}" srcOrd="0" destOrd="0" presId="urn:microsoft.com/office/officeart/2005/8/layout/orgChart1"/>
    <dgm:cxn modelId="{01734DB7-0853-4D6C-B826-B8F0333C7C12}" type="presOf" srcId="{F8B33AF7-E495-42D7-88B9-F2DD8DBE691C}" destId="{EE2DCBF7-5FC1-4887-896F-02CABDCC6495}" srcOrd="0" destOrd="0" presId="urn:microsoft.com/office/officeart/2005/8/layout/orgChart1"/>
    <dgm:cxn modelId="{0AC2D5FE-8DC8-48D7-A938-2E9A965CE15F}" srcId="{CEB89100-E81E-493B-8175-C452224FB769}" destId="{A5BF377E-075B-49AC-A9F7-0C3C8DBD7F56}" srcOrd="2" destOrd="0" parTransId="{F494B5E3-33B7-40D5-B76F-D240E55000D2}" sibTransId="{E41D05BA-16B3-45AE-B458-C848653CD8C3}"/>
    <dgm:cxn modelId="{1B4F48D2-AD8D-4A19-9DFE-3994B04AD6AF}" srcId="{CEB89100-E81E-493B-8175-C452224FB769}" destId="{D2E06D85-7167-424F-B504-1FF47EE85364}" srcOrd="4" destOrd="0" parTransId="{A1F23671-28DF-463D-A7C9-8D52DDA920D1}" sibTransId="{D78D46F6-2700-444F-9E3E-B45548DAC736}"/>
    <dgm:cxn modelId="{FA99677D-3236-4054-9C3B-DFCDFD5EC26A}" srcId="{CEB89100-E81E-493B-8175-C452224FB769}" destId="{60694393-4079-4D86-9AE1-C4200243B09C}" srcOrd="3" destOrd="0" parTransId="{F8B33AF7-E495-42D7-88B9-F2DD8DBE691C}" sibTransId="{D257DA4E-4548-4AE7-B888-F3213B7D4D15}"/>
    <dgm:cxn modelId="{A588D855-FE2B-4E9D-9D9D-4EC53D5E29CB}" type="presOf" srcId="{CEB89100-E81E-493B-8175-C452224FB769}" destId="{DAC5E8C5-BD14-4A7B-AC5D-7D670FB85EF6}" srcOrd="1" destOrd="0" presId="urn:microsoft.com/office/officeart/2005/8/layout/orgChart1"/>
    <dgm:cxn modelId="{93BBC4D5-D0CF-4668-96DE-7C95AE736132}" type="presOf" srcId="{CEB89100-E81E-493B-8175-C452224FB769}" destId="{F540ED4B-7B9F-4633-8CB4-A00A35655346}" srcOrd="0" destOrd="0" presId="urn:microsoft.com/office/officeart/2005/8/layout/orgChart1"/>
    <dgm:cxn modelId="{09E39C5E-8747-4ADD-A613-C8297E9BA22E}" srcId="{CEB89100-E81E-493B-8175-C452224FB769}" destId="{1DA8D404-3499-45D4-AFDD-57FE23CF8F84}" srcOrd="0" destOrd="0" parTransId="{60742066-0819-4EC1-A235-FD43DF55FA4B}" sibTransId="{4B5C63C3-042E-49AE-A863-81552CDBB690}"/>
    <dgm:cxn modelId="{C4671EB5-CDE3-43D1-9389-C296A3C72F47}" type="presOf" srcId="{A5BF377E-075B-49AC-A9F7-0C3C8DBD7F56}" destId="{4679E19B-9DBF-493D-9ACA-F038CBC85AB6}" srcOrd="0" destOrd="0" presId="urn:microsoft.com/office/officeart/2005/8/layout/orgChart1"/>
    <dgm:cxn modelId="{F209B93C-E3BF-4E0A-A18E-DF9A24FB9B22}" type="presOf" srcId="{1DA8D404-3499-45D4-AFDD-57FE23CF8F84}" destId="{5E284260-B261-4EB4-A8D3-847A054C2CC5}" srcOrd="0" destOrd="0" presId="urn:microsoft.com/office/officeart/2005/8/layout/orgChart1"/>
    <dgm:cxn modelId="{6B4E6F69-FCE2-4635-9D52-7089DB493932}" type="presOf" srcId="{9B2F9F89-E290-4DD8-87E2-E77FD702C376}" destId="{AA5391A5-BD98-4728-BDA9-A92F9F660B59}" srcOrd="1" destOrd="0" presId="urn:microsoft.com/office/officeart/2005/8/layout/orgChart1"/>
    <dgm:cxn modelId="{D1F10F8B-5E36-4552-9520-207631B83440}" type="presOf" srcId="{60742066-0819-4EC1-A235-FD43DF55FA4B}" destId="{EE96FC78-83D0-4124-AC4B-53DF32D3B6E2}" srcOrd="0" destOrd="0" presId="urn:microsoft.com/office/officeart/2005/8/layout/orgChart1"/>
    <dgm:cxn modelId="{DCF72819-62B5-497C-9F33-FEF0B57E85F6}" type="presOf" srcId="{9E4C2911-E27E-4A8F-ACB1-48E328DA53BC}" destId="{65111158-ED76-48D3-87F3-2F18763B5E07}" srcOrd="0" destOrd="0" presId="urn:microsoft.com/office/officeart/2005/8/layout/orgChart1"/>
    <dgm:cxn modelId="{984A2BA5-11CA-4C51-B5F2-47EE02BBC5EA}" type="presOf" srcId="{A1F23671-28DF-463D-A7C9-8D52DDA920D1}" destId="{0F7DE9BA-C1E4-4013-807C-F70B54904872}" srcOrd="0" destOrd="0" presId="urn:microsoft.com/office/officeart/2005/8/layout/orgChart1"/>
    <dgm:cxn modelId="{E98E27D4-83AA-4BF1-BFF6-891964A4A655}" type="presOf" srcId="{5AA151DC-61F7-4E22-9B17-2AA6FFFCFF2E}" destId="{DC1A8EEF-4097-4249-BF54-210FA8AE6FFF}" srcOrd="0" destOrd="0" presId="urn:microsoft.com/office/officeart/2005/8/layout/orgChart1"/>
    <dgm:cxn modelId="{D46FF6E3-EBA7-48B5-8986-4C16B38AFEC9}" srcId="{CEB89100-E81E-493B-8175-C452224FB769}" destId="{9B2F9F89-E290-4DD8-87E2-E77FD702C376}" srcOrd="5" destOrd="0" parTransId="{9E4C2911-E27E-4A8F-ACB1-48E328DA53BC}" sibTransId="{968CEED0-76E4-48E5-AFBA-030DDF527DA2}"/>
    <dgm:cxn modelId="{B2E5A106-8819-4EB9-90BC-512D383B5129}" type="presOf" srcId="{5AA151DC-61F7-4E22-9B17-2AA6FFFCFF2E}" destId="{BB57D4CB-6CA4-4CA9-88A4-A50470355196}" srcOrd="1" destOrd="0" presId="urn:microsoft.com/office/officeart/2005/8/layout/orgChart1"/>
    <dgm:cxn modelId="{1B18254D-757D-49E3-ACCF-4818B2A1685F}" type="presOf" srcId="{A5BF377E-075B-49AC-A9F7-0C3C8DBD7F56}" destId="{9367DC26-EFC8-4C65-A826-CD1938164D5A}" srcOrd="1" destOrd="0" presId="urn:microsoft.com/office/officeart/2005/8/layout/orgChart1"/>
    <dgm:cxn modelId="{9C20B586-FF19-4608-8DA5-A8AA6621DBDE}" srcId="{CB0DC85E-047D-4B00-B7FA-948DB3ABC5A7}" destId="{CEB89100-E81E-493B-8175-C452224FB769}" srcOrd="0" destOrd="0" parTransId="{83952025-C5BE-470D-8E42-FF806B7BA83F}" sibTransId="{80CAADEB-3A4F-40D0-A53C-86B12091376C}"/>
    <dgm:cxn modelId="{FE4268FE-F862-4BBD-A314-F781C8353993}" srcId="{CEB89100-E81E-493B-8175-C452224FB769}" destId="{5AA151DC-61F7-4E22-9B17-2AA6FFFCFF2E}" srcOrd="1" destOrd="0" parTransId="{342A3612-695D-46E3-84BC-DE2F9B9182D5}" sibTransId="{042C0973-4094-4721-ADDD-9BE049C883DE}"/>
    <dgm:cxn modelId="{03966F12-0A1D-4F55-87A9-6F4EB9883B3D}" type="presOf" srcId="{F494B5E3-33B7-40D5-B76F-D240E55000D2}" destId="{D4EC5612-5226-42B7-A8A4-9CC3285F7507}" srcOrd="0" destOrd="0" presId="urn:microsoft.com/office/officeart/2005/8/layout/orgChart1"/>
    <dgm:cxn modelId="{BC22EA78-872A-42BD-BBAE-7E7472A316A8}" type="presOf" srcId="{60694393-4079-4D86-9AE1-C4200243B09C}" destId="{B4086B79-9782-460F-A2CA-1DAF154B0898}" srcOrd="0" destOrd="0" presId="urn:microsoft.com/office/officeart/2005/8/layout/orgChart1"/>
    <dgm:cxn modelId="{48023C54-69D3-4F6A-95E0-0310FF918685}" type="presOf" srcId="{1DA8D404-3499-45D4-AFDD-57FE23CF8F84}" destId="{27A9247B-BF97-4872-9E9A-D28EEDBD0FF0}" srcOrd="1" destOrd="0" presId="urn:microsoft.com/office/officeart/2005/8/layout/orgChart1"/>
    <dgm:cxn modelId="{16F6985B-41D6-4149-B075-7B017259AF9E}" type="presOf" srcId="{9B2F9F89-E290-4DD8-87E2-E77FD702C376}" destId="{8F2F8126-E60C-4003-B73A-443965A39CB9}" srcOrd="0" destOrd="0" presId="urn:microsoft.com/office/officeart/2005/8/layout/orgChart1"/>
    <dgm:cxn modelId="{2295F020-763E-4755-A2B4-39B7CEF328FB}" type="presOf" srcId="{CB0DC85E-047D-4B00-B7FA-948DB3ABC5A7}" destId="{B4FA9CE3-DDA8-4CCF-B286-AE716EB70D2F}" srcOrd="0" destOrd="0" presId="urn:microsoft.com/office/officeart/2005/8/layout/orgChart1"/>
    <dgm:cxn modelId="{F128775B-6160-47D0-8581-6D6265F546D2}" type="presParOf" srcId="{B4FA9CE3-DDA8-4CCF-B286-AE716EB70D2F}" destId="{757F0804-64CA-4E50-A742-7CD5780A6934}" srcOrd="0" destOrd="0" presId="urn:microsoft.com/office/officeart/2005/8/layout/orgChart1"/>
    <dgm:cxn modelId="{6A9ABDCE-7A69-4FE7-8C20-09DB4668F4A8}" type="presParOf" srcId="{757F0804-64CA-4E50-A742-7CD5780A6934}" destId="{4378A18E-0DE3-4E54-A2D5-1A364C135710}" srcOrd="0" destOrd="0" presId="urn:microsoft.com/office/officeart/2005/8/layout/orgChart1"/>
    <dgm:cxn modelId="{64752FB4-7BA0-449E-8A51-ACE39D5C79A3}" type="presParOf" srcId="{4378A18E-0DE3-4E54-A2D5-1A364C135710}" destId="{F540ED4B-7B9F-4633-8CB4-A00A35655346}" srcOrd="0" destOrd="0" presId="urn:microsoft.com/office/officeart/2005/8/layout/orgChart1"/>
    <dgm:cxn modelId="{EB30B98F-3048-4307-BAC9-047950099997}" type="presParOf" srcId="{4378A18E-0DE3-4E54-A2D5-1A364C135710}" destId="{DAC5E8C5-BD14-4A7B-AC5D-7D670FB85EF6}" srcOrd="1" destOrd="0" presId="urn:microsoft.com/office/officeart/2005/8/layout/orgChart1"/>
    <dgm:cxn modelId="{8DAD3FC8-736F-4594-81F9-D9FDDE76802B}" type="presParOf" srcId="{757F0804-64CA-4E50-A742-7CD5780A6934}" destId="{46661AE0-22FB-4E8D-931E-0FB448A1D276}" srcOrd="1" destOrd="0" presId="urn:microsoft.com/office/officeart/2005/8/layout/orgChart1"/>
    <dgm:cxn modelId="{70961B5A-EB35-4338-BF97-E9F1A79453D5}" type="presParOf" srcId="{46661AE0-22FB-4E8D-931E-0FB448A1D276}" destId="{EE96FC78-83D0-4124-AC4B-53DF32D3B6E2}" srcOrd="0" destOrd="0" presId="urn:microsoft.com/office/officeart/2005/8/layout/orgChart1"/>
    <dgm:cxn modelId="{E81CE064-CB27-48F9-A0EA-FA15B7D7B6D9}" type="presParOf" srcId="{46661AE0-22FB-4E8D-931E-0FB448A1D276}" destId="{6B19D098-10A5-4728-A8A8-50391C9F212C}" srcOrd="1" destOrd="0" presId="urn:microsoft.com/office/officeart/2005/8/layout/orgChart1"/>
    <dgm:cxn modelId="{1C98C0D9-7364-4F65-9C21-7AD1587B2D1C}" type="presParOf" srcId="{6B19D098-10A5-4728-A8A8-50391C9F212C}" destId="{35B80A1A-EACC-4711-991A-EBD00D2ACD72}" srcOrd="0" destOrd="0" presId="urn:microsoft.com/office/officeart/2005/8/layout/orgChart1"/>
    <dgm:cxn modelId="{3EF88BED-58CB-4FFE-80EC-7B1716C83416}" type="presParOf" srcId="{35B80A1A-EACC-4711-991A-EBD00D2ACD72}" destId="{5E284260-B261-4EB4-A8D3-847A054C2CC5}" srcOrd="0" destOrd="0" presId="urn:microsoft.com/office/officeart/2005/8/layout/orgChart1"/>
    <dgm:cxn modelId="{192077F5-7AA3-4DF7-946E-DCA7703744C6}" type="presParOf" srcId="{35B80A1A-EACC-4711-991A-EBD00D2ACD72}" destId="{27A9247B-BF97-4872-9E9A-D28EEDBD0FF0}" srcOrd="1" destOrd="0" presId="urn:microsoft.com/office/officeart/2005/8/layout/orgChart1"/>
    <dgm:cxn modelId="{C7A4DC8B-638B-431D-8FEB-2F2A668FBEC9}" type="presParOf" srcId="{6B19D098-10A5-4728-A8A8-50391C9F212C}" destId="{13BC4C01-917A-48BB-9E85-A511DD681ADF}" srcOrd="1" destOrd="0" presId="urn:microsoft.com/office/officeart/2005/8/layout/orgChart1"/>
    <dgm:cxn modelId="{0FCAA5C7-9D9E-4958-BB23-1EFA5C8500DE}" type="presParOf" srcId="{6B19D098-10A5-4728-A8A8-50391C9F212C}" destId="{A4138578-EF16-493B-846F-0A778D44AA15}" srcOrd="2" destOrd="0" presId="urn:microsoft.com/office/officeart/2005/8/layout/orgChart1"/>
    <dgm:cxn modelId="{26EF082E-A4BB-4269-830B-60AF61217D60}" type="presParOf" srcId="{46661AE0-22FB-4E8D-931E-0FB448A1D276}" destId="{D4B9EE86-C2F0-4462-9A47-3C7C97584E59}" srcOrd="2" destOrd="0" presId="urn:microsoft.com/office/officeart/2005/8/layout/orgChart1"/>
    <dgm:cxn modelId="{D853BEE0-B7F0-4861-B3A2-1F54FA46C694}" type="presParOf" srcId="{46661AE0-22FB-4E8D-931E-0FB448A1D276}" destId="{185F111B-B648-4C6B-BCDE-13D106B44E8F}" srcOrd="3" destOrd="0" presId="urn:microsoft.com/office/officeart/2005/8/layout/orgChart1"/>
    <dgm:cxn modelId="{BE7FA098-E4E0-48EA-AFD1-9C8812D2C424}" type="presParOf" srcId="{185F111B-B648-4C6B-BCDE-13D106B44E8F}" destId="{989BC304-8B30-4133-80A1-5A95004551C4}" srcOrd="0" destOrd="0" presId="urn:microsoft.com/office/officeart/2005/8/layout/orgChart1"/>
    <dgm:cxn modelId="{615C1940-BF18-41B6-8FD4-DBFD0DA9BBCA}" type="presParOf" srcId="{989BC304-8B30-4133-80A1-5A95004551C4}" destId="{DC1A8EEF-4097-4249-BF54-210FA8AE6FFF}" srcOrd="0" destOrd="0" presId="urn:microsoft.com/office/officeart/2005/8/layout/orgChart1"/>
    <dgm:cxn modelId="{22BF600F-C597-443E-890A-7FB61A52E0FE}" type="presParOf" srcId="{989BC304-8B30-4133-80A1-5A95004551C4}" destId="{BB57D4CB-6CA4-4CA9-88A4-A50470355196}" srcOrd="1" destOrd="0" presId="urn:microsoft.com/office/officeart/2005/8/layout/orgChart1"/>
    <dgm:cxn modelId="{E82EFB42-2124-4513-9FCD-BC777E46CEDD}" type="presParOf" srcId="{185F111B-B648-4C6B-BCDE-13D106B44E8F}" destId="{A9D53586-AF38-480A-A5D0-147077D22F50}" srcOrd="1" destOrd="0" presId="urn:microsoft.com/office/officeart/2005/8/layout/orgChart1"/>
    <dgm:cxn modelId="{1D6B1F35-DCD7-436D-AE18-400571E8DB05}" type="presParOf" srcId="{185F111B-B648-4C6B-BCDE-13D106B44E8F}" destId="{5DECB9B7-0F1D-4F32-90EC-1B20A1C65E5A}" srcOrd="2" destOrd="0" presId="urn:microsoft.com/office/officeart/2005/8/layout/orgChart1"/>
    <dgm:cxn modelId="{AA8EACD1-FD00-4BF3-93A4-9BCFC78A9ED9}" type="presParOf" srcId="{46661AE0-22FB-4E8D-931E-0FB448A1D276}" destId="{D4EC5612-5226-42B7-A8A4-9CC3285F7507}" srcOrd="4" destOrd="0" presId="urn:microsoft.com/office/officeart/2005/8/layout/orgChart1"/>
    <dgm:cxn modelId="{65D70DB3-6424-44E7-807B-75A489E2A46B}" type="presParOf" srcId="{46661AE0-22FB-4E8D-931E-0FB448A1D276}" destId="{6C4EB1E6-8E6F-4D84-B7BF-89194D29AD49}" srcOrd="5" destOrd="0" presId="urn:microsoft.com/office/officeart/2005/8/layout/orgChart1"/>
    <dgm:cxn modelId="{0F1302BA-058B-40D3-BA07-3EB2027AAE3D}" type="presParOf" srcId="{6C4EB1E6-8E6F-4D84-B7BF-89194D29AD49}" destId="{A025D9D6-04DB-43FB-9605-D7EB60928C21}" srcOrd="0" destOrd="0" presId="urn:microsoft.com/office/officeart/2005/8/layout/orgChart1"/>
    <dgm:cxn modelId="{CD9F2198-58FD-48C6-9DC7-B3097ECACDA7}" type="presParOf" srcId="{A025D9D6-04DB-43FB-9605-D7EB60928C21}" destId="{4679E19B-9DBF-493D-9ACA-F038CBC85AB6}" srcOrd="0" destOrd="0" presId="urn:microsoft.com/office/officeart/2005/8/layout/orgChart1"/>
    <dgm:cxn modelId="{16BDE5FA-50D9-48D9-AB29-4AE0E72CE534}" type="presParOf" srcId="{A025D9D6-04DB-43FB-9605-D7EB60928C21}" destId="{9367DC26-EFC8-4C65-A826-CD1938164D5A}" srcOrd="1" destOrd="0" presId="urn:microsoft.com/office/officeart/2005/8/layout/orgChart1"/>
    <dgm:cxn modelId="{1C01F59A-2237-4B3B-AEF7-08923BA04E3E}" type="presParOf" srcId="{6C4EB1E6-8E6F-4D84-B7BF-89194D29AD49}" destId="{C98DAEF7-5EBD-4745-A134-32B1A0A56056}" srcOrd="1" destOrd="0" presId="urn:microsoft.com/office/officeart/2005/8/layout/orgChart1"/>
    <dgm:cxn modelId="{854CE034-DEB3-4BF5-BDBE-E4B48F2471D9}" type="presParOf" srcId="{6C4EB1E6-8E6F-4D84-B7BF-89194D29AD49}" destId="{165608B2-2E8B-4DD8-9EE4-A3613BD5CD41}" srcOrd="2" destOrd="0" presId="urn:microsoft.com/office/officeart/2005/8/layout/orgChart1"/>
    <dgm:cxn modelId="{55A7A168-7326-47BF-B200-39A853322035}" type="presParOf" srcId="{46661AE0-22FB-4E8D-931E-0FB448A1D276}" destId="{EE2DCBF7-5FC1-4887-896F-02CABDCC6495}" srcOrd="6" destOrd="0" presId="urn:microsoft.com/office/officeart/2005/8/layout/orgChart1"/>
    <dgm:cxn modelId="{5DF20907-CD37-4514-9DF2-CCBD20C9AE78}" type="presParOf" srcId="{46661AE0-22FB-4E8D-931E-0FB448A1D276}" destId="{145106D3-F4B9-4870-A2CE-317E9D1DD461}" srcOrd="7" destOrd="0" presId="urn:microsoft.com/office/officeart/2005/8/layout/orgChart1"/>
    <dgm:cxn modelId="{7C02DC5C-3E38-4617-9CF8-AB6552AFD041}" type="presParOf" srcId="{145106D3-F4B9-4870-A2CE-317E9D1DD461}" destId="{EFAB64B6-2A68-4F66-AA6B-1B6CC4F1EAE5}" srcOrd="0" destOrd="0" presId="urn:microsoft.com/office/officeart/2005/8/layout/orgChart1"/>
    <dgm:cxn modelId="{70266905-A49A-4009-A919-782CF5150F58}" type="presParOf" srcId="{EFAB64B6-2A68-4F66-AA6B-1B6CC4F1EAE5}" destId="{B4086B79-9782-460F-A2CA-1DAF154B0898}" srcOrd="0" destOrd="0" presId="urn:microsoft.com/office/officeart/2005/8/layout/orgChart1"/>
    <dgm:cxn modelId="{9DE95950-9113-43CA-BDEC-1FFE6DBFB029}" type="presParOf" srcId="{EFAB64B6-2A68-4F66-AA6B-1B6CC4F1EAE5}" destId="{A22D8EC6-8B8E-4AE3-9CB2-D7D0946EE29D}" srcOrd="1" destOrd="0" presId="urn:microsoft.com/office/officeart/2005/8/layout/orgChart1"/>
    <dgm:cxn modelId="{45B42890-69F4-4466-B34E-FD7B02181DBB}" type="presParOf" srcId="{145106D3-F4B9-4870-A2CE-317E9D1DD461}" destId="{5ACEAE95-FEE7-4F98-B697-CDFEBBB66D32}" srcOrd="1" destOrd="0" presId="urn:microsoft.com/office/officeart/2005/8/layout/orgChart1"/>
    <dgm:cxn modelId="{1E229315-D52B-4505-9058-3C000613EA19}" type="presParOf" srcId="{145106D3-F4B9-4870-A2CE-317E9D1DD461}" destId="{69F6122D-03D0-47AD-A2C5-4B6610D60924}" srcOrd="2" destOrd="0" presId="urn:microsoft.com/office/officeart/2005/8/layout/orgChart1"/>
    <dgm:cxn modelId="{FE4B52E5-25A2-4979-ACEE-C26D78C73353}" type="presParOf" srcId="{46661AE0-22FB-4E8D-931E-0FB448A1D276}" destId="{0F7DE9BA-C1E4-4013-807C-F70B54904872}" srcOrd="8" destOrd="0" presId="urn:microsoft.com/office/officeart/2005/8/layout/orgChart1"/>
    <dgm:cxn modelId="{3B3E431E-E217-40D7-99D9-2CB940AFB4EA}" type="presParOf" srcId="{46661AE0-22FB-4E8D-931E-0FB448A1D276}" destId="{38C8D649-C31B-40B0-9205-2B797EA62440}" srcOrd="9" destOrd="0" presId="urn:microsoft.com/office/officeart/2005/8/layout/orgChart1"/>
    <dgm:cxn modelId="{20342E2D-BDC2-4025-9A6F-BBE5CB2AFFB8}" type="presParOf" srcId="{38C8D649-C31B-40B0-9205-2B797EA62440}" destId="{7BC9F774-A35C-4A54-B25D-366B8FF1B13F}" srcOrd="0" destOrd="0" presId="urn:microsoft.com/office/officeart/2005/8/layout/orgChart1"/>
    <dgm:cxn modelId="{B47B438A-99FC-4A56-B4A4-A26FF49F964A}" type="presParOf" srcId="{7BC9F774-A35C-4A54-B25D-366B8FF1B13F}" destId="{76A72ED6-D431-4C94-B94D-2AF44046349A}" srcOrd="0" destOrd="0" presId="urn:microsoft.com/office/officeart/2005/8/layout/orgChart1"/>
    <dgm:cxn modelId="{978204C7-C86C-4FEB-A654-32D4FBDC9A4D}" type="presParOf" srcId="{7BC9F774-A35C-4A54-B25D-366B8FF1B13F}" destId="{58FE6D25-E96B-4481-A920-427527C2A3B6}" srcOrd="1" destOrd="0" presId="urn:microsoft.com/office/officeart/2005/8/layout/orgChart1"/>
    <dgm:cxn modelId="{52195FFC-B0AA-40D6-9042-797C45D12459}" type="presParOf" srcId="{38C8D649-C31B-40B0-9205-2B797EA62440}" destId="{D30B8A1E-0C45-4483-B7FE-7B951DCAE1BB}" srcOrd="1" destOrd="0" presId="urn:microsoft.com/office/officeart/2005/8/layout/orgChart1"/>
    <dgm:cxn modelId="{305B1EF4-282A-49BB-83A8-CFC5C63B1712}" type="presParOf" srcId="{38C8D649-C31B-40B0-9205-2B797EA62440}" destId="{BDCE8D08-6BA2-45B7-9884-DB1F7B70907C}" srcOrd="2" destOrd="0" presId="urn:microsoft.com/office/officeart/2005/8/layout/orgChart1"/>
    <dgm:cxn modelId="{C9FEA510-2ACD-4467-8DBA-5ED33ADA551C}" type="presParOf" srcId="{46661AE0-22FB-4E8D-931E-0FB448A1D276}" destId="{65111158-ED76-48D3-87F3-2F18763B5E07}" srcOrd="10" destOrd="0" presId="urn:microsoft.com/office/officeart/2005/8/layout/orgChart1"/>
    <dgm:cxn modelId="{E02D80D4-7576-477D-A1FC-89B3AA534225}" type="presParOf" srcId="{46661AE0-22FB-4E8D-931E-0FB448A1D276}" destId="{F9343F6A-0F8B-493C-B7AB-73F7B9625D46}" srcOrd="11" destOrd="0" presId="urn:microsoft.com/office/officeart/2005/8/layout/orgChart1"/>
    <dgm:cxn modelId="{F2DF7BF2-9449-4043-B69D-1EF183F65EB8}" type="presParOf" srcId="{F9343F6A-0F8B-493C-B7AB-73F7B9625D46}" destId="{55EB4612-EBB8-4AEA-B38F-04CA08BD9203}" srcOrd="0" destOrd="0" presId="urn:microsoft.com/office/officeart/2005/8/layout/orgChart1"/>
    <dgm:cxn modelId="{7E6B8EBC-1C96-4CA2-8709-ED032829FA7E}" type="presParOf" srcId="{55EB4612-EBB8-4AEA-B38F-04CA08BD9203}" destId="{8F2F8126-E60C-4003-B73A-443965A39CB9}" srcOrd="0" destOrd="0" presId="urn:microsoft.com/office/officeart/2005/8/layout/orgChart1"/>
    <dgm:cxn modelId="{4D3E55C7-839B-4E38-BD0D-BE592A40F036}" type="presParOf" srcId="{55EB4612-EBB8-4AEA-B38F-04CA08BD9203}" destId="{AA5391A5-BD98-4728-BDA9-A92F9F660B59}" srcOrd="1" destOrd="0" presId="urn:microsoft.com/office/officeart/2005/8/layout/orgChart1"/>
    <dgm:cxn modelId="{2F459198-8CB9-45D7-B8B8-D14E7429BB7E}" type="presParOf" srcId="{F9343F6A-0F8B-493C-B7AB-73F7B9625D46}" destId="{3D6A0495-72D9-4A99-B5A4-53A993ACAE49}" srcOrd="1" destOrd="0" presId="urn:microsoft.com/office/officeart/2005/8/layout/orgChart1"/>
    <dgm:cxn modelId="{E4D4DC06-3481-4EC8-AFC1-B2EB5A719BB1}" type="presParOf" srcId="{F9343F6A-0F8B-493C-B7AB-73F7B9625D46}" destId="{ADBA40A0-268F-4439-ACB2-FB8A299A84A2}" srcOrd="2" destOrd="0" presId="urn:microsoft.com/office/officeart/2005/8/layout/orgChart1"/>
    <dgm:cxn modelId="{9A5F4F89-19A8-4BB2-98D2-A041AA3C02FE}" type="presParOf" srcId="{757F0804-64CA-4E50-A742-7CD5780A6934}" destId="{867E366D-2816-4DEF-ABA6-7BD20F994B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07523A-9CAE-4C81-A017-F9FD0005C5C9}" type="doc">
      <dgm:prSet loTypeId="urn:microsoft.com/office/officeart/2005/8/layout/orgChart1" loCatId="hierarchy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4D0ADD74-F4DE-40A4-B25D-BB20A1C69A79}">
      <dgm:prSet custT="1"/>
      <dgm:spPr/>
      <dgm:t>
        <a:bodyPr/>
        <a:lstStyle/>
        <a:p>
          <a:pPr rtl="0"/>
          <a:r>
            <a:rPr lang="ru-RU" sz="1400" dirty="0" smtClean="0">
              <a:solidFill>
                <a:srgbClr val="800000"/>
              </a:solidFill>
              <a:latin typeface="Arial Black" pitchFamily="34" charset="0"/>
            </a:rPr>
            <a:t>Качественные критерии оценки проекта</a:t>
          </a:r>
          <a:endParaRPr lang="ru-RU" sz="1400" dirty="0">
            <a:solidFill>
              <a:srgbClr val="800000"/>
            </a:solidFill>
            <a:latin typeface="Arial Black" pitchFamily="34" charset="0"/>
          </a:endParaRPr>
        </a:p>
      </dgm:t>
    </dgm:pt>
    <dgm:pt modelId="{8EF848A4-0C37-4F8D-912C-D47224A7BB58}" type="parTrans" cxnId="{2DB561D3-D120-4F2D-9D11-ED6100A516AE}">
      <dgm:prSet/>
      <dgm:spPr/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976AD7B8-1A58-4553-9E4A-F094C1A86EA6}" type="sibTrans" cxnId="{2DB561D3-D120-4F2D-9D11-ED6100A516AE}">
      <dgm:prSet/>
      <dgm:spPr/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80CB23CE-3659-4923-B91B-F2765972317F}">
      <dgm:prSet custT="1"/>
      <dgm:spPr>
        <a:solidFill>
          <a:srgbClr val="800000"/>
        </a:solidFill>
      </dgm:spPr>
      <dgm:t>
        <a:bodyPr/>
        <a:lstStyle/>
        <a:p>
          <a:pPr rtl="0"/>
          <a:r>
            <a:rPr lang="ru-RU" sz="12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Общефирменные</a:t>
          </a:r>
          <a:endParaRPr lang="ru-RU" sz="12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gm:t>
    </dgm:pt>
    <dgm:pt modelId="{59A3174C-97D3-47F5-A855-DEE8765CC589}" type="parTrans" cxnId="{546F19FF-1F32-46EA-8498-AE71B43C846B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3E380DC7-FCF0-43A1-9D3D-A5F678C80D71}" type="sibTrans" cxnId="{546F19FF-1F32-46EA-8498-AE71B43C846B}">
      <dgm:prSet/>
      <dgm:spPr/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8255E60B-6DF1-4E1A-8979-D50F35EF1C37}">
      <dgm:prSet custT="1"/>
      <dgm:spPr>
        <a:solidFill>
          <a:srgbClr val="800000"/>
        </a:solidFill>
      </dgm:spPr>
      <dgm:t>
        <a:bodyPr/>
        <a:lstStyle/>
        <a:p>
          <a:pPr rtl="0"/>
          <a:r>
            <a:rPr lang="ru-RU" sz="11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Рыночные</a:t>
          </a:r>
          <a:endParaRPr lang="ru-RU" sz="11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gm:t>
    </dgm:pt>
    <dgm:pt modelId="{1A8A1356-0241-45A3-8F14-C71D8A77FC4A}" type="parTrans" cxnId="{C0A8A955-D311-4ED4-90DD-95AB5E8423CF}">
      <dgm:prSet/>
      <dgm:spPr/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3685A92A-2F9C-4462-9868-8DA4714EE98E}" type="sibTrans" cxnId="{C0A8A955-D311-4ED4-90DD-95AB5E8423CF}">
      <dgm:prSet/>
      <dgm:spPr/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F684F931-F23C-472C-9A7C-7C9DB06E8960}">
      <dgm:prSet custT="1"/>
      <dgm:spPr>
        <a:solidFill>
          <a:srgbClr val="800000"/>
        </a:solidFill>
      </dgm:spPr>
      <dgm:t>
        <a:bodyPr/>
        <a:lstStyle/>
        <a:p>
          <a:pPr rtl="0"/>
          <a:r>
            <a:rPr lang="ru-RU" sz="11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Научно-технические</a:t>
          </a:r>
          <a:endParaRPr lang="ru-RU" sz="11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gm:t>
    </dgm:pt>
    <dgm:pt modelId="{2EAD72B3-1DE5-4807-942D-1B8961C0A3C0}" type="parTrans" cxnId="{1F8B195C-C47C-43E0-8B40-309DB71840CB}">
      <dgm:prSet/>
      <dgm:spPr/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246D3EC6-C753-4F98-ADA3-6CD8BC391647}" type="sibTrans" cxnId="{1F8B195C-C47C-43E0-8B40-309DB71840CB}">
      <dgm:prSet/>
      <dgm:spPr/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66FBAD7F-6081-45A2-9AB7-DFE7086FCC19}">
      <dgm:prSet custT="1"/>
      <dgm:spPr>
        <a:solidFill>
          <a:srgbClr val="800000"/>
        </a:solidFill>
      </dgm:spPr>
      <dgm:t>
        <a:bodyPr/>
        <a:lstStyle/>
        <a:p>
          <a:pPr rtl="0"/>
          <a:r>
            <a:rPr lang="ru-RU" sz="11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Финансовые</a:t>
          </a:r>
          <a:endParaRPr lang="ru-RU" sz="11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gm:t>
    </dgm:pt>
    <dgm:pt modelId="{725D9E68-3D40-440F-888B-13959EA43985}" type="parTrans" cxnId="{EBA81CCC-D6E6-4029-8005-D8FC4E526A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CDAF16E4-0888-4D1C-805D-DB3814B1B8D1}" type="sibTrans" cxnId="{EBA81CCC-D6E6-4029-8005-D8FC4E526AD3}">
      <dgm:prSet/>
      <dgm:spPr/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8737AF14-8459-4AA3-9523-A6A0B1949F29}">
      <dgm:prSet custT="1"/>
      <dgm:spPr>
        <a:solidFill>
          <a:srgbClr val="800000"/>
        </a:solidFill>
      </dgm:spPr>
      <dgm:t>
        <a:bodyPr/>
        <a:lstStyle/>
        <a:p>
          <a:pPr rtl="0"/>
          <a:r>
            <a:rPr lang="ru-RU" sz="11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Производственные</a:t>
          </a:r>
          <a:endParaRPr lang="ru-RU" sz="11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gm:t>
    </dgm:pt>
    <dgm:pt modelId="{42C6E92C-37B3-42D7-A1A7-9A9B3AD96850}" type="parTrans" cxnId="{90CA8593-7257-4096-A41D-F59B5765A291}">
      <dgm:prSet/>
      <dgm:spPr>
        <a:ln>
          <a:solidFill>
            <a:schemeClr val="tx2">
              <a:lumMod val="85000"/>
              <a:lumOff val="15000"/>
            </a:schemeClr>
          </a:solidFill>
        </a:ln>
      </dgm:spPr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A7DA5626-438A-490F-8027-CCACB0235D01}" type="sibTrans" cxnId="{90CA8593-7257-4096-A41D-F59B5765A291}">
      <dgm:prSet/>
      <dgm:spPr/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4574AB05-BF45-4F17-BCBA-F54049BEED6D}">
      <dgm:prSet custT="1"/>
      <dgm:spPr>
        <a:solidFill>
          <a:srgbClr val="800000"/>
        </a:solidFill>
      </dgm:spPr>
      <dgm:t>
        <a:bodyPr/>
        <a:lstStyle/>
        <a:p>
          <a:pPr rtl="0"/>
          <a:r>
            <a:rPr lang="ru-RU" sz="11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Экологические</a:t>
          </a:r>
          <a:endParaRPr lang="ru-RU" sz="11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gm:t>
    </dgm:pt>
    <dgm:pt modelId="{471DF8CD-649B-401A-B6F6-2ECBA004DDAD}" type="parTrans" cxnId="{EA9ACB35-2949-46A8-B9B2-BD0DAF264965}">
      <dgm:prSet/>
      <dgm:spPr>
        <a:ln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AC9D3D69-4A4B-4BDB-8643-4D7750F1DDD4}" type="sibTrans" cxnId="{EA9ACB35-2949-46A8-B9B2-BD0DAF264965}">
      <dgm:prSet/>
      <dgm:spPr/>
      <dgm:t>
        <a:bodyPr/>
        <a:lstStyle/>
        <a:p>
          <a:endParaRPr lang="ru-RU" sz="3600">
            <a:solidFill>
              <a:srgbClr val="800000"/>
            </a:solidFill>
            <a:latin typeface="Arial Black" pitchFamily="34" charset="0"/>
          </a:endParaRPr>
        </a:p>
      </dgm:t>
    </dgm:pt>
    <dgm:pt modelId="{6700AC5F-404B-450A-AEED-E6FC95C485BB}" type="pres">
      <dgm:prSet presAssocID="{A507523A-9CAE-4C81-A017-F9FD0005C5C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FC0FE74-2E68-4214-8DBD-131FFF72C05A}" type="pres">
      <dgm:prSet presAssocID="{4D0ADD74-F4DE-40A4-B25D-BB20A1C69A79}" presName="hierRoot1" presStyleCnt="0">
        <dgm:presLayoutVars>
          <dgm:hierBranch val="init"/>
        </dgm:presLayoutVars>
      </dgm:prSet>
      <dgm:spPr/>
    </dgm:pt>
    <dgm:pt modelId="{26979949-174E-4AD9-ABE4-A4DEAAF4F234}" type="pres">
      <dgm:prSet presAssocID="{4D0ADD74-F4DE-40A4-B25D-BB20A1C69A79}" presName="rootComposite1" presStyleCnt="0"/>
      <dgm:spPr/>
    </dgm:pt>
    <dgm:pt modelId="{190B2645-C318-4455-B4C2-0B7C36899A40}" type="pres">
      <dgm:prSet presAssocID="{4D0ADD74-F4DE-40A4-B25D-BB20A1C69A79}" presName="rootText1" presStyleLbl="node0" presStyleIdx="0" presStyleCnt="1" custScaleX="2554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D16340-A669-4C6A-8F95-8FAA12266509}" type="pres">
      <dgm:prSet presAssocID="{4D0ADD74-F4DE-40A4-B25D-BB20A1C69A7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10919C1-AB20-440E-8DD5-1A576CED313C}" type="pres">
      <dgm:prSet presAssocID="{4D0ADD74-F4DE-40A4-B25D-BB20A1C69A79}" presName="hierChild2" presStyleCnt="0"/>
      <dgm:spPr/>
    </dgm:pt>
    <dgm:pt modelId="{3C9D1B08-1980-4D3B-B785-A89FC9B3A32E}" type="pres">
      <dgm:prSet presAssocID="{59A3174C-97D3-47F5-A855-DEE8765CC589}" presName="Name37" presStyleLbl="parChTrans1D2" presStyleIdx="0" presStyleCnt="6"/>
      <dgm:spPr/>
      <dgm:t>
        <a:bodyPr/>
        <a:lstStyle/>
        <a:p>
          <a:endParaRPr lang="ru-RU"/>
        </a:p>
      </dgm:t>
    </dgm:pt>
    <dgm:pt modelId="{A58E10CA-C509-475C-98FB-80CAE96DE83C}" type="pres">
      <dgm:prSet presAssocID="{80CB23CE-3659-4923-B91B-F2765972317F}" presName="hierRoot2" presStyleCnt="0">
        <dgm:presLayoutVars>
          <dgm:hierBranch val="init"/>
        </dgm:presLayoutVars>
      </dgm:prSet>
      <dgm:spPr/>
    </dgm:pt>
    <dgm:pt modelId="{FF4BA36D-357E-41C3-9718-3EA6A32663E3}" type="pres">
      <dgm:prSet presAssocID="{80CB23CE-3659-4923-B91B-F2765972317F}" presName="rootComposite" presStyleCnt="0"/>
      <dgm:spPr/>
    </dgm:pt>
    <dgm:pt modelId="{33D2BB39-1884-458E-BF6C-82966ADEEE5A}" type="pres">
      <dgm:prSet presAssocID="{80CB23CE-3659-4923-B91B-F2765972317F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3DC6FF-D38A-4FED-A7E9-C0BE21BFDB82}" type="pres">
      <dgm:prSet presAssocID="{80CB23CE-3659-4923-B91B-F2765972317F}" presName="rootConnector" presStyleLbl="node2" presStyleIdx="0" presStyleCnt="6"/>
      <dgm:spPr/>
      <dgm:t>
        <a:bodyPr/>
        <a:lstStyle/>
        <a:p>
          <a:endParaRPr lang="ru-RU"/>
        </a:p>
      </dgm:t>
    </dgm:pt>
    <dgm:pt modelId="{FBBF1E35-EE81-449D-B4E8-8403F137916A}" type="pres">
      <dgm:prSet presAssocID="{80CB23CE-3659-4923-B91B-F2765972317F}" presName="hierChild4" presStyleCnt="0"/>
      <dgm:spPr/>
    </dgm:pt>
    <dgm:pt modelId="{0B19FB56-74A5-4294-9EB8-51EF8B4F4DE5}" type="pres">
      <dgm:prSet presAssocID="{80CB23CE-3659-4923-B91B-F2765972317F}" presName="hierChild5" presStyleCnt="0"/>
      <dgm:spPr/>
    </dgm:pt>
    <dgm:pt modelId="{03FEAC1C-74A9-4889-B914-AEEE4063DA8E}" type="pres">
      <dgm:prSet presAssocID="{1A8A1356-0241-45A3-8F14-C71D8A77FC4A}" presName="Name37" presStyleLbl="parChTrans1D2" presStyleIdx="1" presStyleCnt="6"/>
      <dgm:spPr/>
      <dgm:t>
        <a:bodyPr/>
        <a:lstStyle/>
        <a:p>
          <a:endParaRPr lang="ru-RU"/>
        </a:p>
      </dgm:t>
    </dgm:pt>
    <dgm:pt modelId="{A08B7BD0-9BB4-4DE2-9D95-293F93D45FA1}" type="pres">
      <dgm:prSet presAssocID="{8255E60B-6DF1-4E1A-8979-D50F35EF1C37}" presName="hierRoot2" presStyleCnt="0">
        <dgm:presLayoutVars>
          <dgm:hierBranch val="init"/>
        </dgm:presLayoutVars>
      </dgm:prSet>
      <dgm:spPr/>
    </dgm:pt>
    <dgm:pt modelId="{80441257-B895-45DC-9CDC-E4D89D273DB2}" type="pres">
      <dgm:prSet presAssocID="{8255E60B-6DF1-4E1A-8979-D50F35EF1C37}" presName="rootComposite" presStyleCnt="0"/>
      <dgm:spPr/>
    </dgm:pt>
    <dgm:pt modelId="{B5E5ACF3-B159-48DD-B6A9-A8EF84E23E57}" type="pres">
      <dgm:prSet presAssocID="{8255E60B-6DF1-4E1A-8979-D50F35EF1C37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B0CF71-2A57-4C4F-B8D1-C14D64161D8C}" type="pres">
      <dgm:prSet presAssocID="{8255E60B-6DF1-4E1A-8979-D50F35EF1C37}" presName="rootConnector" presStyleLbl="node2" presStyleIdx="1" presStyleCnt="6"/>
      <dgm:spPr/>
      <dgm:t>
        <a:bodyPr/>
        <a:lstStyle/>
        <a:p>
          <a:endParaRPr lang="ru-RU"/>
        </a:p>
      </dgm:t>
    </dgm:pt>
    <dgm:pt modelId="{98DD2169-512A-4459-A2FE-AD88F1628627}" type="pres">
      <dgm:prSet presAssocID="{8255E60B-6DF1-4E1A-8979-D50F35EF1C37}" presName="hierChild4" presStyleCnt="0"/>
      <dgm:spPr/>
    </dgm:pt>
    <dgm:pt modelId="{523C51DE-A50F-4678-9496-AF035E221BDF}" type="pres">
      <dgm:prSet presAssocID="{8255E60B-6DF1-4E1A-8979-D50F35EF1C37}" presName="hierChild5" presStyleCnt="0"/>
      <dgm:spPr/>
    </dgm:pt>
    <dgm:pt modelId="{86B21C0F-9D63-44AE-BDFD-1085882BB144}" type="pres">
      <dgm:prSet presAssocID="{2EAD72B3-1DE5-4807-942D-1B8961C0A3C0}" presName="Name37" presStyleLbl="parChTrans1D2" presStyleIdx="2" presStyleCnt="6"/>
      <dgm:spPr/>
      <dgm:t>
        <a:bodyPr/>
        <a:lstStyle/>
        <a:p>
          <a:endParaRPr lang="ru-RU"/>
        </a:p>
      </dgm:t>
    </dgm:pt>
    <dgm:pt modelId="{A743E0E5-E3D0-4619-8DF0-D1A597982BE9}" type="pres">
      <dgm:prSet presAssocID="{F684F931-F23C-472C-9A7C-7C9DB06E8960}" presName="hierRoot2" presStyleCnt="0">
        <dgm:presLayoutVars>
          <dgm:hierBranch val="init"/>
        </dgm:presLayoutVars>
      </dgm:prSet>
      <dgm:spPr/>
    </dgm:pt>
    <dgm:pt modelId="{C35A923F-8FFD-442B-928F-CD0F086C6210}" type="pres">
      <dgm:prSet presAssocID="{F684F931-F23C-472C-9A7C-7C9DB06E8960}" presName="rootComposite" presStyleCnt="0"/>
      <dgm:spPr/>
    </dgm:pt>
    <dgm:pt modelId="{1970BDA8-7182-4A9D-827A-B2353DE352AA}" type="pres">
      <dgm:prSet presAssocID="{F684F931-F23C-472C-9A7C-7C9DB06E8960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F5ED06-A74F-40E8-93DD-58CC1980DAF0}" type="pres">
      <dgm:prSet presAssocID="{F684F931-F23C-472C-9A7C-7C9DB06E8960}" presName="rootConnector" presStyleLbl="node2" presStyleIdx="2" presStyleCnt="6"/>
      <dgm:spPr/>
      <dgm:t>
        <a:bodyPr/>
        <a:lstStyle/>
        <a:p>
          <a:endParaRPr lang="ru-RU"/>
        </a:p>
      </dgm:t>
    </dgm:pt>
    <dgm:pt modelId="{7243817D-BF0C-4A5B-93E9-045FBF01BBE0}" type="pres">
      <dgm:prSet presAssocID="{F684F931-F23C-472C-9A7C-7C9DB06E8960}" presName="hierChild4" presStyleCnt="0"/>
      <dgm:spPr/>
    </dgm:pt>
    <dgm:pt modelId="{CEDBEB6B-3584-4298-8137-D647AD9B42B3}" type="pres">
      <dgm:prSet presAssocID="{F684F931-F23C-472C-9A7C-7C9DB06E8960}" presName="hierChild5" presStyleCnt="0"/>
      <dgm:spPr/>
    </dgm:pt>
    <dgm:pt modelId="{5770965C-C98D-45CB-A49E-3FB351A97043}" type="pres">
      <dgm:prSet presAssocID="{725D9E68-3D40-440F-888B-13959EA43985}" presName="Name37" presStyleLbl="parChTrans1D2" presStyleIdx="3" presStyleCnt="6"/>
      <dgm:spPr/>
      <dgm:t>
        <a:bodyPr/>
        <a:lstStyle/>
        <a:p>
          <a:endParaRPr lang="ru-RU"/>
        </a:p>
      </dgm:t>
    </dgm:pt>
    <dgm:pt modelId="{89D9F4FF-799F-4CFD-8FDD-30B9240C7A79}" type="pres">
      <dgm:prSet presAssocID="{66FBAD7F-6081-45A2-9AB7-DFE7086FCC19}" presName="hierRoot2" presStyleCnt="0">
        <dgm:presLayoutVars>
          <dgm:hierBranch val="init"/>
        </dgm:presLayoutVars>
      </dgm:prSet>
      <dgm:spPr/>
    </dgm:pt>
    <dgm:pt modelId="{08878536-D9BE-4721-947D-60E853626B49}" type="pres">
      <dgm:prSet presAssocID="{66FBAD7F-6081-45A2-9AB7-DFE7086FCC19}" presName="rootComposite" presStyleCnt="0"/>
      <dgm:spPr/>
    </dgm:pt>
    <dgm:pt modelId="{40C08CB1-EE55-429D-A830-864DBA844257}" type="pres">
      <dgm:prSet presAssocID="{66FBAD7F-6081-45A2-9AB7-DFE7086FCC19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A0D129-BE28-429C-84B2-5C9470539946}" type="pres">
      <dgm:prSet presAssocID="{66FBAD7F-6081-45A2-9AB7-DFE7086FCC19}" presName="rootConnector" presStyleLbl="node2" presStyleIdx="3" presStyleCnt="6"/>
      <dgm:spPr/>
      <dgm:t>
        <a:bodyPr/>
        <a:lstStyle/>
        <a:p>
          <a:endParaRPr lang="ru-RU"/>
        </a:p>
      </dgm:t>
    </dgm:pt>
    <dgm:pt modelId="{87431A2F-D8C8-49FB-BFE1-F100B237755E}" type="pres">
      <dgm:prSet presAssocID="{66FBAD7F-6081-45A2-9AB7-DFE7086FCC19}" presName="hierChild4" presStyleCnt="0"/>
      <dgm:spPr/>
    </dgm:pt>
    <dgm:pt modelId="{2A20C64E-63C2-49A9-B0F5-969E2815A6F5}" type="pres">
      <dgm:prSet presAssocID="{66FBAD7F-6081-45A2-9AB7-DFE7086FCC19}" presName="hierChild5" presStyleCnt="0"/>
      <dgm:spPr/>
    </dgm:pt>
    <dgm:pt modelId="{2C59A39B-BF4F-40AC-954E-A7281340CF75}" type="pres">
      <dgm:prSet presAssocID="{42C6E92C-37B3-42D7-A1A7-9A9B3AD96850}" presName="Name37" presStyleLbl="parChTrans1D2" presStyleIdx="4" presStyleCnt="6"/>
      <dgm:spPr/>
      <dgm:t>
        <a:bodyPr/>
        <a:lstStyle/>
        <a:p>
          <a:endParaRPr lang="ru-RU"/>
        </a:p>
      </dgm:t>
    </dgm:pt>
    <dgm:pt modelId="{8675305D-4537-4E0F-B062-CC35C4018AD6}" type="pres">
      <dgm:prSet presAssocID="{8737AF14-8459-4AA3-9523-A6A0B1949F29}" presName="hierRoot2" presStyleCnt="0">
        <dgm:presLayoutVars>
          <dgm:hierBranch val="init"/>
        </dgm:presLayoutVars>
      </dgm:prSet>
      <dgm:spPr/>
    </dgm:pt>
    <dgm:pt modelId="{1457EE10-A2F8-479D-99CF-0B58C0DC574D}" type="pres">
      <dgm:prSet presAssocID="{8737AF14-8459-4AA3-9523-A6A0B1949F29}" presName="rootComposite" presStyleCnt="0"/>
      <dgm:spPr/>
    </dgm:pt>
    <dgm:pt modelId="{9CB29E92-272C-47C3-9DDF-BCD22C8C76B2}" type="pres">
      <dgm:prSet presAssocID="{8737AF14-8459-4AA3-9523-A6A0B1949F29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4A0137-F973-4296-943E-44F9C840DCA5}" type="pres">
      <dgm:prSet presAssocID="{8737AF14-8459-4AA3-9523-A6A0B1949F29}" presName="rootConnector" presStyleLbl="node2" presStyleIdx="4" presStyleCnt="6"/>
      <dgm:spPr/>
      <dgm:t>
        <a:bodyPr/>
        <a:lstStyle/>
        <a:p>
          <a:endParaRPr lang="ru-RU"/>
        </a:p>
      </dgm:t>
    </dgm:pt>
    <dgm:pt modelId="{037348C1-DA44-4065-AB03-FF869D612378}" type="pres">
      <dgm:prSet presAssocID="{8737AF14-8459-4AA3-9523-A6A0B1949F29}" presName="hierChild4" presStyleCnt="0"/>
      <dgm:spPr/>
    </dgm:pt>
    <dgm:pt modelId="{3BD5A1A9-85CA-4D86-861E-72710C2864B9}" type="pres">
      <dgm:prSet presAssocID="{8737AF14-8459-4AA3-9523-A6A0B1949F29}" presName="hierChild5" presStyleCnt="0"/>
      <dgm:spPr/>
    </dgm:pt>
    <dgm:pt modelId="{1C831B79-82D4-4FE9-8D3D-C7A4BD9F98F7}" type="pres">
      <dgm:prSet presAssocID="{471DF8CD-649B-401A-B6F6-2ECBA004DDAD}" presName="Name37" presStyleLbl="parChTrans1D2" presStyleIdx="5" presStyleCnt="6"/>
      <dgm:spPr/>
      <dgm:t>
        <a:bodyPr/>
        <a:lstStyle/>
        <a:p>
          <a:endParaRPr lang="ru-RU"/>
        </a:p>
      </dgm:t>
    </dgm:pt>
    <dgm:pt modelId="{27F320E4-67F7-450F-B3DC-801E9957DB22}" type="pres">
      <dgm:prSet presAssocID="{4574AB05-BF45-4F17-BCBA-F54049BEED6D}" presName="hierRoot2" presStyleCnt="0">
        <dgm:presLayoutVars>
          <dgm:hierBranch val="init"/>
        </dgm:presLayoutVars>
      </dgm:prSet>
      <dgm:spPr/>
    </dgm:pt>
    <dgm:pt modelId="{CC779CF1-80D8-4EAE-A8A4-9C6B84B90ED2}" type="pres">
      <dgm:prSet presAssocID="{4574AB05-BF45-4F17-BCBA-F54049BEED6D}" presName="rootComposite" presStyleCnt="0"/>
      <dgm:spPr/>
    </dgm:pt>
    <dgm:pt modelId="{E9E92678-D74D-4D28-AF45-976F90D1A159}" type="pres">
      <dgm:prSet presAssocID="{4574AB05-BF45-4F17-BCBA-F54049BEED6D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DE7F76-103F-4F82-B94E-5E0493243F1D}" type="pres">
      <dgm:prSet presAssocID="{4574AB05-BF45-4F17-BCBA-F54049BEED6D}" presName="rootConnector" presStyleLbl="node2" presStyleIdx="5" presStyleCnt="6"/>
      <dgm:spPr/>
      <dgm:t>
        <a:bodyPr/>
        <a:lstStyle/>
        <a:p>
          <a:endParaRPr lang="ru-RU"/>
        </a:p>
      </dgm:t>
    </dgm:pt>
    <dgm:pt modelId="{EA62A525-2188-44FC-B17F-4C3B2B18C19A}" type="pres">
      <dgm:prSet presAssocID="{4574AB05-BF45-4F17-BCBA-F54049BEED6D}" presName="hierChild4" presStyleCnt="0"/>
      <dgm:spPr/>
    </dgm:pt>
    <dgm:pt modelId="{D4AC56F2-5C9C-4F8E-9898-19D75ED87AE8}" type="pres">
      <dgm:prSet presAssocID="{4574AB05-BF45-4F17-BCBA-F54049BEED6D}" presName="hierChild5" presStyleCnt="0"/>
      <dgm:spPr/>
    </dgm:pt>
    <dgm:pt modelId="{C0626DC4-A178-4754-93C4-1A8D631A9363}" type="pres">
      <dgm:prSet presAssocID="{4D0ADD74-F4DE-40A4-B25D-BB20A1C69A79}" presName="hierChild3" presStyleCnt="0"/>
      <dgm:spPr/>
    </dgm:pt>
  </dgm:ptLst>
  <dgm:cxnLst>
    <dgm:cxn modelId="{279DD38C-EB79-4A48-A628-5DFFCD05AD98}" type="presOf" srcId="{1A8A1356-0241-45A3-8F14-C71D8A77FC4A}" destId="{03FEAC1C-74A9-4889-B914-AEEE4063DA8E}" srcOrd="0" destOrd="0" presId="urn:microsoft.com/office/officeart/2005/8/layout/orgChart1"/>
    <dgm:cxn modelId="{86A58545-5091-42B2-9918-728967AA67BD}" type="presOf" srcId="{4D0ADD74-F4DE-40A4-B25D-BB20A1C69A79}" destId="{190B2645-C318-4455-B4C2-0B7C36899A40}" srcOrd="0" destOrd="0" presId="urn:microsoft.com/office/officeart/2005/8/layout/orgChart1"/>
    <dgm:cxn modelId="{C678030A-9158-44A4-9B92-3D4B52EC5D89}" type="presOf" srcId="{80CB23CE-3659-4923-B91B-F2765972317F}" destId="{33D2BB39-1884-458E-BF6C-82966ADEEE5A}" srcOrd="0" destOrd="0" presId="urn:microsoft.com/office/officeart/2005/8/layout/orgChart1"/>
    <dgm:cxn modelId="{2DB561D3-D120-4F2D-9D11-ED6100A516AE}" srcId="{A507523A-9CAE-4C81-A017-F9FD0005C5C9}" destId="{4D0ADD74-F4DE-40A4-B25D-BB20A1C69A79}" srcOrd="0" destOrd="0" parTransId="{8EF848A4-0C37-4F8D-912C-D47224A7BB58}" sibTransId="{976AD7B8-1A58-4553-9E4A-F094C1A86EA6}"/>
    <dgm:cxn modelId="{6DB50109-D312-4995-BF4D-796EB2A5EEB8}" type="presOf" srcId="{2EAD72B3-1DE5-4807-942D-1B8961C0A3C0}" destId="{86B21C0F-9D63-44AE-BDFD-1085882BB144}" srcOrd="0" destOrd="0" presId="urn:microsoft.com/office/officeart/2005/8/layout/orgChart1"/>
    <dgm:cxn modelId="{C854A32D-2332-4EE0-B44E-D854EB5A9F5A}" type="presOf" srcId="{725D9E68-3D40-440F-888B-13959EA43985}" destId="{5770965C-C98D-45CB-A49E-3FB351A97043}" srcOrd="0" destOrd="0" presId="urn:microsoft.com/office/officeart/2005/8/layout/orgChart1"/>
    <dgm:cxn modelId="{846309EF-1D55-4298-8927-2457B17CD281}" type="presOf" srcId="{A507523A-9CAE-4C81-A017-F9FD0005C5C9}" destId="{6700AC5F-404B-450A-AEED-E6FC95C485BB}" srcOrd="0" destOrd="0" presId="urn:microsoft.com/office/officeart/2005/8/layout/orgChart1"/>
    <dgm:cxn modelId="{E94C3437-491D-43C8-97C6-EE064EAA8C68}" type="presOf" srcId="{59A3174C-97D3-47F5-A855-DEE8765CC589}" destId="{3C9D1B08-1980-4D3B-B785-A89FC9B3A32E}" srcOrd="0" destOrd="0" presId="urn:microsoft.com/office/officeart/2005/8/layout/orgChart1"/>
    <dgm:cxn modelId="{EF865051-D93E-4047-BD6D-EEEA4390E3DD}" type="presOf" srcId="{8255E60B-6DF1-4E1A-8979-D50F35EF1C37}" destId="{E9B0CF71-2A57-4C4F-B8D1-C14D64161D8C}" srcOrd="1" destOrd="0" presId="urn:microsoft.com/office/officeart/2005/8/layout/orgChart1"/>
    <dgm:cxn modelId="{EBA81CCC-D6E6-4029-8005-D8FC4E526AD3}" srcId="{4D0ADD74-F4DE-40A4-B25D-BB20A1C69A79}" destId="{66FBAD7F-6081-45A2-9AB7-DFE7086FCC19}" srcOrd="3" destOrd="0" parTransId="{725D9E68-3D40-440F-888B-13959EA43985}" sibTransId="{CDAF16E4-0888-4D1C-805D-DB3814B1B8D1}"/>
    <dgm:cxn modelId="{90CA8593-7257-4096-A41D-F59B5765A291}" srcId="{4D0ADD74-F4DE-40A4-B25D-BB20A1C69A79}" destId="{8737AF14-8459-4AA3-9523-A6A0B1949F29}" srcOrd="4" destOrd="0" parTransId="{42C6E92C-37B3-42D7-A1A7-9A9B3AD96850}" sibTransId="{A7DA5626-438A-490F-8027-CCACB0235D01}"/>
    <dgm:cxn modelId="{C0A8A955-D311-4ED4-90DD-95AB5E8423CF}" srcId="{4D0ADD74-F4DE-40A4-B25D-BB20A1C69A79}" destId="{8255E60B-6DF1-4E1A-8979-D50F35EF1C37}" srcOrd="1" destOrd="0" parTransId="{1A8A1356-0241-45A3-8F14-C71D8A77FC4A}" sibTransId="{3685A92A-2F9C-4462-9868-8DA4714EE98E}"/>
    <dgm:cxn modelId="{688EE684-FA04-46CF-8D8E-D5101A214717}" type="presOf" srcId="{80CB23CE-3659-4923-B91B-F2765972317F}" destId="{1E3DC6FF-D38A-4FED-A7E9-C0BE21BFDB82}" srcOrd="1" destOrd="0" presId="urn:microsoft.com/office/officeart/2005/8/layout/orgChart1"/>
    <dgm:cxn modelId="{B85397C4-41C1-4A58-B729-3E8A369255EA}" type="presOf" srcId="{8737AF14-8459-4AA3-9523-A6A0B1949F29}" destId="{E34A0137-F973-4296-943E-44F9C840DCA5}" srcOrd="1" destOrd="0" presId="urn:microsoft.com/office/officeart/2005/8/layout/orgChart1"/>
    <dgm:cxn modelId="{898F3CE4-DD9D-441B-9386-35FE560FA0F5}" type="presOf" srcId="{4D0ADD74-F4DE-40A4-B25D-BB20A1C69A79}" destId="{36D16340-A669-4C6A-8F95-8FAA12266509}" srcOrd="1" destOrd="0" presId="urn:microsoft.com/office/officeart/2005/8/layout/orgChart1"/>
    <dgm:cxn modelId="{765393E0-250D-4483-9B35-58B5B978457D}" type="presOf" srcId="{4574AB05-BF45-4F17-BCBA-F54049BEED6D}" destId="{E9E92678-D74D-4D28-AF45-976F90D1A159}" srcOrd="0" destOrd="0" presId="urn:microsoft.com/office/officeart/2005/8/layout/orgChart1"/>
    <dgm:cxn modelId="{546F19FF-1F32-46EA-8498-AE71B43C846B}" srcId="{4D0ADD74-F4DE-40A4-B25D-BB20A1C69A79}" destId="{80CB23CE-3659-4923-B91B-F2765972317F}" srcOrd="0" destOrd="0" parTransId="{59A3174C-97D3-47F5-A855-DEE8765CC589}" sibTransId="{3E380DC7-FCF0-43A1-9D3D-A5F678C80D71}"/>
    <dgm:cxn modelId="{7D14B407-C5C1-4E25-B0D4-CC141B5D3EC7}" type="presOf" srcId="{F684F931-F23C-472C-9A7C-7C9DB06E8960}" destId="{1970BDA8-7182-4A9D-827A-B2353DE352AA}" srcOrd="0" destOrd="0" presId="urn:microsoft.com/office/officeart/2005/8/layout/orgChart1"/>
    <dgm:cxn modelId="{73F783E3-948E-46E4-9650-8C470170F802}" type="presOf" srcId="{42C6E92C-37B3-42D7-A1A7-9A9B3AD96850}" destId="{2C59A39B-BF4F-40AC-954E-A7281340CF75}" srcOrd="0" destOrd="0" presId="urn:microsoft.com/office/officeart/2005/8/layout/orgChart1"/>
    <dgm:cxn modelId="{EA9ACB35-2949-46A8-B9B2-BD0DAF264965}" srcId="{4D0ADD74-F4DE-40A4-B25D-BB20A1C69A79}" destId="{4574AB05-BF45-4F17-BCBA-F54049BEED6D}" srcOrd="5" destOrd="0" parTransId="{471DF8CD-649B-401A-B6F6-2ECBA004DDAD}" sibTransId="{AC9D3D69-4A4B-4BDB-8643-4D7750F1DDD4}"/>
    <dgm:cxn modelId="{EEB6974B-C941-40CA-9202-DC18A60CCFBF}" type="presOf" srcId="{F684F931-F23C-472C-9A7C-7C9DB06E8960}" destId="{4FF5ED06-A74F-40E8-93DD-58CC1980DAF0}" srcOrd="1" destOrd="0" presId="urn:microsoft.com/office/officeart/2005/8/layout/orgChart1"/>
    <dgm:cxn modelId="{502B1C88-FB77-4B30-AF2F-531F5EC9F8B4}" type="presOf" srcId="{4574AB05-BF45-4F17-BCBA-F54049BEED6D}" destId="{9DDE7F76-103F-4F82-B94E-5E0493243F1D}" srcOrd="1" destOrd="0" presId="urn:microsoft.com/office/officeart/2005/8/layout/orgChart1"/>
    <dgm:cxn modelId="{3DAEA4A5-66C1-4856-B0C2-5DA7B766C0B9}" type="presOf" srcId="{8737AF14-8459-4AA3-9523-A6A0B1949F29}" destId="{9CB29E92-272C-47C3-9DDF-BCD22C8C76B2}" srcOrd="0" destOrd="0" presId="urn:microsoft.com/office/officeart/2005/8/layout/orgChart1"/>
    <dgm:cxn modelId="{1F8B195C-C47C-43E0-8B40-309DB71840CB}" srcId="{4D0ADD74-F4DE-40A4-B25D-BB20A1C69A79}" destId="{F684F931-F23C-472C-9A7C-7C9DB06E8960}" srcOrd="2" destOrd="0" parTransId="{2EAD72B3-1DE5-4807-942D-1B8961C0A3C0}" sibTransId="{246D3EC6-C753-4F98-ADA3-6CD8BC391647}"/>
    <dgm:cxn modelId="{CA85A24B-2D49-4C9A-83E2-D626D6AF502B}" type="presOf" srcId="{66FBAD7F-6081-45A2-9AB7-DFE7086FCC19}" destId="{40C08CB1-EE55-429D-A830-864DBA844257}" srcOrd="0" destOrd="0" presId="urn:microsoft.com/office/officeart/2005/8/layout/orgChart1"/>
    <dgm:cxn modelId="{181A8167-377F-4963-BFE5-53756F4AB3F4}" type="presOf" srcId="{66FBAD7F-6081-45A2-9AB7-DFE7086FCC19}" destId="{88A0D129-BE28-429C-84B2-5C9470539946}" srcOrd="1" destOrd="0" presId="urn:microsoft.com/office/officeart/2005/8/layout/orgChart1"/>
    <dgm:cxn modelId="{DE7F3CC7-0C8C-48AD-931E-0B84FD429A7B}" type="presOf" srcId="{471DF8CD-649B-401A-B6F6-2ECBA004DDAD}" destId="{1C831B79-82D4-4FE9-8D3D-C7A4BD9F98F7}" srcOrd="0" destOrd="0" presId="urn:microsoft.com/office/officeart/2005/8/layout/orgChart1"/>
    <dgm:cxn modelId="{A18B70BC-DD53-4C92-A70C-88736248C0BA}" type="presOf" srcId="{8255E60B-6DF1-4E1A-8979-D50F35EF1C37}" destId="{B5E5ACF3-B159-48DD-B6A9-A8EF84E23E57}" srcOrd="0" destOrd="0" presId="urn:microsoft.com/office/officeart/2005/8/layout/orgChart1"/>
    <dgm:cxn modelId="{8DC88D08-1429-45DD-96B9-E2264D71799C}" type="presParOf" srcId="{6700AC5F-404B-450A-AEED-E6FC95C485BB}" destId="{AFC0FE74-2E68-4214-8DBD-131FFF72C05A}" srcOrd="0" destOrd="0" presId="urn:microsoft.com/office/officeart/2005/8/layout/orgChart1"/>
    <dgm:cxn modelId="{6BB4AD3C-AFBE-4EFD-B4F2-DEC7E8091D82}" type="presParOf" srcId="{AFC0FE74-2E68-4214-8DBD-131FFF72C05A}" destId="{26979949-174E-4AD9-ABE4-A4DEAAF4F234}" srcOrd="0" destOrd="0" presId="urn:microsoft.com/office/officeart/2005/8/layout/orgChart1"/>
    <dgm:cxn modelId="{6B154B5B-8C27-4751-AEA2-E8592006E4CC}" type="presParOf" srcId="{26979949-174E-4AD9-ABE4-A4DEAAF4F234}" destId="{190B2645-C318-4455-B4C2-0B7C36899A40}" srcOrd="0" destOrd="0" presId="urn:microsoft.com/office/officeart/2005/8/layout/orgChart1"/>
    <dgm:cxn modelId="{70B6F6AB-8F80-45B7-864E-5AFEF2E2CBDD}" type="presParOf" srcId="{26979949-174E-4AD9-ABE4-A4DEAAF4F234}" destId="{36D16340-A669-4C6A-8F95-8FAA12266509}" srcOrd="1" destOrd="0" presId="urn:microsoft.com/office/officeart/2005/8/layout/orgChart1"/>
    <dgm:cxn modelId="{4D90411B-0F72-4CD8-8040-FA906669D8DA}" type="presParOf" srcId="{AFC0FE74-2E68-4214-8DBD-131FFF72C05A}" destId="{F10919C1-AB20-440E-8DD5-1A576CED313C}" srcOrd="1" destOrd="0" presId="urn:microsoft.com/office/officeart/2005/8/layout/orgChart1"/>
    <dgm:cxn modelId="{72055196-80DE-402E-A950-7D9E0C79A47D}" type="presParOf" srcId="{F10919C1-AB20-440E-8DD5-1A576CED313C}" destId="{3C9D1B08-1980-4D3B-B785-A89FC9B3A32E}" srcOrd="0" destOrd="0" presId="urn:microsoft.com/office/officeart/2005/8/layout/orgChart1"/>
    <dgm:cxn modelId="{0C0CCBF8-06EC-44E2-AFDE-7F5BEA98BBE4}" type="presParOf" srcId="{F10919C1-AB20-440E-8DD5-1A576CED313C}" destId="{A58E10CA-C509-475C-98FB-80CAE96DE83C}" srcOrd="1" destOrd="0" presId="urn:microsoft.com/office/officeart/2005/8/layout/orgChart1"/>
    <dgm:cxn modelId="{CDBFEB56-2101-4B67-B244-A6ADD2D762A8}" type="presParOf" srcId="{A58E10CA-C509-475C-98FB-80CAE96DE83C}" destId="{FF4BA36D-357E-41C3-9718-3EA6A32663E3}" srcOrd="0" destOrd="0" presId="urn:microsoft.com/office/officeart/2005/8/layout/orgChart1"/>
    <dgm:cxn modelId="{98FA681A-0A1E-4846-86DD-5453CB86AD47}" type="presParOf" srcId="{FF4BA36D-357E-41C3-9718-3EA6A32663E3}" destId="{33D2BB39-1884-458E-BF6C-82966ADEEE5A}" srcOrd="0" destOrd="0" presId="urn:microsoft.com/office/officeart/2005/8/layout/orgChart1"/>
    <dgm:cxn modelId="{E19C608F-B29C-4380-AFA5-F5F7094089FC}" type="presParOf" srcId="{FF4BA36D-357E-41C3-9718-3EA6A32663E3}" destId="{1E3DC6FF-D38A-4FED-A7E9-C0BE21BFDB82}" srcOrd="1" destOrd="0" presId="urn:microsoft.com/office/officeart/2005/8/layout/orgChart1"/>
    <dgm:cxn modelId="{ABEC0454-6B4C-404D-B8D9-E4113CEC81E4}" type="presParOf" srcId="{A58E10CA-C509-475C-98FB-80CAE96DE83C}" destId="{FBBF1E35-EE81-449D-B4E8-8403F137916A}" srcOrd="1" destOrd="0" presId="urn:microsoft.com/office/officeart/2005/8/layout/orgChart1"/>
    <dgm:cxn modelId="{14C8D9A2-1F98-4862-B7DA-818CF5C5F648}" type="presParOf" srcId="{A58E10CA-C509-475C-98FB-80CAE96DE83C}" destId="{0B19FB56-74A5-4294-9EB8-51EF8B4F4DE5}" srcOrd="2" destOrd="0" presId="urn:microsoft.com/office/officeart/2005/8/layout/orgChart1"/>
    <dgm:cxn modelId="{863E795C-159E-4BB8-9CDC-E650B282C6F9}" type="presParOf" srcId="{F10919C1-AB20-440E-8DD5-1A576CED313C}" destId="{03FEAC1C-74A9-4889-B914-AEEE4063DA8E}" srcOrd="2" destOrd="0" presId="urn:microsoft.com/office/officeart/2005/8/layout/orgChart1"/>
    <dgm:cxn modelId="{57138AF0-4494-47FD-B1AB-B72A1261AA42}" type="presParOf" srcId="{F10919C1-AB20-440E-8DD5-1A576CED313C}" destId="{A08B7BD0-9BB4-4DE2-9D95-293F93D45FA1}" srcOrd="3" destOrd="0" presId="urn:microsoft.com/office/officeart/2005/8/layout/orgChart1"/>
    <dgm:cxn modelId="{F9859F2D-44C4-49BC-A791-626C51538245}" type="presParOf" srcId="{A08B7BD0-9BB4-4DE2-9D95-293F93D45FA1}" destId="{80441257-B895-45DC-9CDC-E4D89D273DB2}" srcOrd="0" destOrd="0" presId="urn:microsoft.com/office/officeart/2005/8/layout/orgChart1"/>
    <dgm:cxn modelId="{A3DBCF01-B6AE-493D-9EAB-0A5FFD9D3F81}" type="presParOf" srcId="{80441257-B895-45DC-9CDC-E4D89D273DB2}" destId="{B5E5ACF3-B159-48DD-B6A9-A8EF84E23E57}" srcOrd="0" destOrd="0" presId="urn:microsoft.com/office/officeart/2005/8/layout/orgChart1"/>
    <dgm:cxn modelId="{6D3BDC00-3287-49E0-96AB-CDA98C6E71AE}" type="presParOf" srcId="{80441257-B895-45DC-9CDC-E4D89D273DB2}" destId="{E9B0CF71-2A57-4C4F-B8D1-C14D64161D8C}" srcOrd="1" destOrd="0" presId="urn:microsoft.com/office/officeart/2005/8/layout/orgChart1"/>
    <dgm:cxn modelId="{83216D85-D62E-4F6E-A550-8D90526C58E4}" type="presParOf" srcId="{A08B7BD0-9BB4-4DE2-9D95-293F93D45FA1}" destId="{98DD2169-512A-4459-A2FE-AD88F1628627}" srcOrd="1" destOrd="0" presId="urn:microsoft.com/office/officeart/2005/8/layout/orgChart1"/>
    <dgm:cxn modelId="{5FB2C800-A3BB-41D5-A008-9E63FFD758CF}" type="presParOf" srcId="{A08B7BD0-9BB4-4DE2-9D95-293F93D45FA1}" destId="{523C51DE-A50F-4678-9496-AF035E221BDF}" srcOrd="2" destOrd="0" presId="urn:microsoft.com/office/officeart/2005/8/layout/orgChart1"/>
    <dgm:cxn modelId="{DEE86ED7-1132-46B6-824A-E213627B38B0}" type="presParOf" srcId="{F10919C1-AB20-440E-8DD5-1A576CED313C}" destId="{86B21C0F-9D63-44AE-BDFD-1085882BB144}" srcOrd="4" destOrd="0" presId="urn:microsoft.com/office/officeart/2005/8/layout/orgChart1"/>
    <dgm:cxn modelId="{D29B3176-9554-4F6E-9630-0BA4E9A0AEA2}" type="presParOf" srcId="{F10919C1-AB20-440E-8DD5-1A576CED313C}" destId="{A743E0E5-E3D0-4619-8DF0-D1A597982BE9}" srcOrd="5" destOrd="0" presId="urn:microsoft.com/office/officeart/2005/8/layout/orgChart1"/>
    <dgm:cxn modelId="{ACA93398-9FB2-4F35-8A1A-584E04F36F6F}" type="presParOf" srcId="{A743E0E5-E3D0-4619-8DF0-D1A597982BE9}" destId="{C35A923F-8FFD-442B-928F-CD0F086C6210}" srcOrd="0" destOrd="0" presId="urn:microsoft.com/office/officeart/2005/8/layout/orgChart1"/>
    <dgm:cxn modelId="{AEC828FF-F549-4FFB-A214-086E33FFC61B}" type="presParOf" srcId="{C35A923F-8FFD-442B-928F-CD0F086C6210}" destId="{1970BDA8-7182-4A9D-827A-B2353DE352AA}" srcOrd="0" destOrd="0" presId="urn:microsoft.com/office/officeart/2005/8/layout/orgChart1"/>
    <dgm:cxn modelId="{93D77B69-60FE-4017-A965-67A7E92524CE}" type="presParOf" srcId="{C35A923F-8FFD-442B-928F-CD0F086C6210}" destId="{4FF5ED06-A74F-40E8-93DD-58CC1980DAF0}" srcOrd="1" destOrd="0" presId="urn:microsoft.com/office/officeart/2005/8/layout/orgChart1"/>
    <dgm:cxn modelId="{571CC4C0-A8A0-445C-91B7-1ADAA400C880}" type="presParOf" srcId="{A743E0E5-E3D0-4619-8DF0-D1A597982BE9}" destId="{7243817D-BF0C-4A5B-93E9-045FBF01BBE0}" srcOrd="1" destOrd="0" presId="urn:microsoft.com/office/officeart/2005/8/layout/orgChart1"/>
    <dgm:cxn modelId="{4D358806-CE4D-475F-8A32-975AFA9BB1C7}" type="presParOf" srcId="{A743E0E5-E3D0-4619-8DF0-D1A597982BE9}" destId="{CEDBEB6B-3584-4298-8137-D647AD9B42B3}" srcOrd="2" destOrd="0" presId="urn:microsoft.com/office/officeart/2005/8/layout/orgChart1"/>
    <dgm:cxn modelId="{9F64380C-0B1A-4B47-9FA7-4F47A2FA284D}" type="presParOf" srcId="{F10919C1-AB20-440E-8DD5-1A576CED313C}" destId="{5770965C-C98D-45CB-A49E-3FB351A97043}" srcOrd="6" destOrd="0" presId="urn:microsoft.com/office/officeart/2005/8/layout/orgChart1"/>
    <dgm:cxn modelId="{C0096765-7710-47F0-8540-26700A2E23D4}" type="presParOf" srcId="{F10919C1-AB20-440E-8DD5-1A576CED313C}" destId="{89D9F4FF-799F-4CFD-8FDD-30B9240C7A79}" srcOrd="7" destOrd="0" presId="urn:microsoft.com/office/officeart/2005/8/layout/orgChart1"/>
    <dgm:cxn modelId="{C2798887-2185-4F1A-B1AC-80138D2B1277}" type="presParOf" srcId="{89D9F4FF-799F-4CFD-8FDD-30B9240C7A79}" destId="{08878536-D9BE-4721-947D-60E853626B49}" srcOrd="0" destOrd="0" presId="urn:microsoft.com/office/officeart/2005/8/layout/orgChart1"/>
    <dgm:cxn modelId="{8C9EAA05-4DE0-47B4-A702-669B4E46F193}" type="presParOf" srcId="{08878536-D9BE-4721-947D-60E853626B49}" destId="{40C08CB1-EE55-429D-A830-864DBA844257}" srcOrd="0" destOrd="0" presId="urn:microsoft.com/office/officeart/2005/8/layout/orgChart1"/>
    <dgm:cxn modelId="{069E6E87-7B7A-405B-B88D-CDB2D249687F}" type="presParOf" srcId="{08878536-D9BE-4721-947D-60E853626B49}" destId="{88A0D129-BE28-429C-84B2-5C9470539946}" srcOrd="1" destOrd="0" presId="urn:microsoft.com/office/officeart/2005/8/layout/orgChart1"/>
    <dgm:cxn modelId="{635B77F3-A647-40FC-8169-4886BBF04532}" type="presParOf" srcId="{89D9F4FF-799F-4CFD-8FDD-30B9240C7A79}" destId="{87431A2F-D8C8-49FB-BFE1-F100B237755E}" srcOrd="1" destOrd="0" presId="urn:microsoft.com/office/officeart/2005/8/layout/orgChart1"/>
    <dgm:cxn modelId="{F6F4F3C7-CAFA-425F-A61B-CF750B021212}" type="presParOf" srcId="{89D9F4FF-799F-4CFD-8FDD-30B9240C7A79}" destId="{2A20C64E-63C2-49A9-B0F5-969E2815A6F5}" srcOrd="2" destOrd="0" presId="urn:microsoft.com/office/officeart/2005/8/layout/orgChart1"/>
    <dgm:cxn modelId="{C35E74AF-3641-4A51-A254-B9BF7B243E77}" type="presParOf" srcId="{F10919C1-AB20-440E-8DD5-1A576CED313C}" destId="{2C59A39B-BF4F-40AC-954E-A7281340CF75}" srcOrd="8" destOrd="0" presId="urn:microsoft.com/office/officeart/2005/8/layout/orgChart1"/>
    <dgm:cxn modelId="{C35C7644-04BE-457E-9967-0895A656FEC6}" type="presParOf" srcId="{F10919C1-AB20-440E-8DD5-1A576CED313C}" destId="{8675305D-4537-4E0F-B062-CC35C4018AD6}" srcOrd="9" destOrd="0" presId="urn:microsoft.com/office/officeart/2005/8/layout/orgChart1"/>
    <dgm:cxn modelId="{D165A792-2373-4953-9B64-502159E83B45}" type="presParOf" srcId="{8675305D-4537-4E0F-B062-CC35C4018AD6}" destId="{1457EE10-A2F8-479D-99CF-0B58C0DC574D}" srcOrd="0" destOrd="0" presId="urn:microsoft.com/office/officeart/2005/8/layout/orgChart1"/>
    <dgm:cxn modelId="{93BEDD08-673D-4C5D-A810-14E619327C64}" type="presParOf" srcId="{1457EE10-A2F8-479D-99CF-0B58C0DC574D}" destId="{9CB29E92-272C-47C3-9DDF-BCD22C8C76B2}" srcOrd="0" destOrd="0" presId="urn:microsoft.com/office/officeart/2005/8/layout/orgChart1"/>
    <dgm:cxn modelId="{602004E9-79F3-4697-9934-B13674B70AE8}" type="presParOf" srcId="{1457EE10-A2F8-479D-99CF-0B58C0DC574D}" destId="{E34A0137-F973-4296-943E-44F9C840DCA5}" srcOrd="1" destOrd="0" presId="urn:microsoft.com/office/officeart/2005/8/layout/orgChart1"/>
    <dgm:cxn modelId="{20E7749C-32F4-4223-93B6-C5A250E66C61}" type="presParOf" srcId="{8675305D-4537-4E0F-B062-CC35C4018AD6}" destId="{037348C1-DA44-4065-AB03-FF869D612378}" srcOrd="1" destOrd="0" presId="urn:microsoft.com/office/officeart/2005/8/layout/orgChart1"/>
    <dgm:cxn modelId="{0354653B-1026-43CD-AE06-72167C873808}" type="presParOf" srcId="{8675305D-4537-4E0F-B062-CC35C4018AD6}" destId="{3BD5A1A9-85CA-4D86-861E-72710C2864B9}" srcOrd="2" destOrd="0" presId="urn:microsoft.com/office/officeart/2005/8/layout/orgChart1"/>
    <dgm:cxn modelId="{972D6D61-080E-4B9C-B5FB-B79010F090C7}" type="presParOf" srcId="{F10919C1-AB20-440E-8DD5-1A576CED313C}" destId="{1C831B79-82D4-4FE9-8D3D-C7A4BD9F98F7}" srcOrd="10" destOrd="0" presId="urn:microsoft.com/office/officeart/2005/8/layout/orgChart1"/>
    <dgm:cxn modelId="{E82563F2-8F66-45B5-AE16-D2200D027B9F}" type="presParOf" srcId="{F10919C1-AB20-440E-8DD5-1A576CED313C}" destId="{27F320E4-67F7-450F-B3DC-801E9957DB22}" srcOrd="11" destOrd="0" presId="urn:microsoft.com/office/officeart/2005/8/layout/orgChart1"/>
    <dgm:cxn modelId="{0FDA10B0-8A5F-4051-BFE6-5FA4BE549B4D}" type="presParOf" srcId="{27F320E4-67F7-450F-B3DC-801E9957DB22}" destId="{CC779CF1-80D8-4EAE-A8A4-9C6B84B90ED2}" srcOrd="0" destOrd="0" presId="urn:microsoft.com/office/officeart/2005/8/layout/orgChart1"/>
    <dgm:cxn modelId="{65B64B5B-0CC5-402C-92C0-CBB43B7FCF4C}" type="presParOf" srcId="{CC779CF1-80D8-4EAE-A8A4-9C6B84B90ED2}" destId="{E9E92678-D74D-4D28-AF45-976F90D1A159}" srcOrd="0" destOrd="0" presId="urn:microsoft.com/office/officeart/2005/8/layout/orgChart1"/>
    <dgm:cxn modelId="{345F8114-2D68-43F5-8538-D7610C889A7A}" type="presParOf" srcId="{CC779CF1-80D8-4EAE-A8A4-9C6B84B90ED2}" destId="{9DDE7F76-103F-4F82-B94E-5E0493243F1D}" srcOrd="1" destOrd="0" presId="urn:microsoft.com/office/officeart/2005/8/layout/orgChart1"/>
    <dgm:cxn modelId="{253A4F2A-493E-4C58-A0A5-850A47715540}" type="presParOf" srcId="{27F320E4-67F7-450F-B3DC-801E9957DB22}" destId="{EA62A525-2188-44FC-B17F-4C3B2B18C19A}" srcOrd="1" destOrd="0" presId="urn:microsoft.com/office/officeart/2005/8/layout/orgChart1"/>
    <dgm:cxn modelId="{57E6AFFD-4809-4521-B1CA-08906AE369F6}" type="presParOf" srcId="{27F320E4-67F7-450F-B3DC-801E9957DB22}" destId="{D4AC56F2-5C9C-4F8E-9898-19D75ED87AE8}" srcOrd="2" destOrd="0" presId="urn:microsoft.com/office/officeart/2005/8/layout/orgChart1"/>
    <dgm:cxn modelId="{6B68E7D9-91AA-476F-85F1-455444329033}" type="presParOf" srcId="{AFC0FE74-2E68-4214-8DBD-131FFF72C05A}" destId="{C0626DC4-A178-4754-93C4-1A8D631A9363}" srcOrd="2" destOrd="0" presId="urn:microsoft.com/office/officeart/2005/8/layout/orgChart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7E1C87-1CF2-4369-9036-A0BE84B5CE38}" type="doc">
      <dgm:prSet loTypeId="urn:microsoft.com/office/officeart/2005/8/layout/hierarchy2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CB74EE-2FA8-4656-9D31-8999911EE23E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400" b="1" dirty="0" smtClean="0">
              <a:solidFill>
                <a:srgbClr val="FFFF99"/>
              </a:solidFill>
              <a:latin typeface="Arial Black" pitchFamily="34" charset="0"/>
            </a:rPr>
            <a:t>Оценка эффективности инвестиций в инновации</a:t>
          </a:r>
          <a:endParaRPr lang="ru-RU" sz="1400" b="1" dirty="0">
            <a:solidFill>
              <a:srgbClr val="FFFF99"/>
            </a:solidFill>
            <a:latin typeface="Arial Black" pitchFamily="34" charset="0"/>
          </a:endParaRPr>
        </a:p>
      </dgm:t>
    </dgm:pt>
    <dgm:pt modelId="{9E997D53-DE39-4D9D-A384-346156273BA5}" type="parTrans" cxnId="{E91DDE58-EB22-4026-9B77-298F846F23A6}">
      <dgm:prSet/>
      <dgm:spPr/>
      <dgm:t>
        <a:bodyPr/>
        <a:lstStyle/>
        <a:p>
          <a:endParaRPr lang="ru-RU" sz="2800"/>
        </a:p>
      </dgm:t>
    </dgm:pt>
    <dgm:pt modelId="{8161F6F1-BB7D-4BD5-8E67-7B7A70A2CF02}" type="sibTrans" cxnId="{E91DDE58-EB22-4026-9B77-298F846F23A6}">
      <dgm:prSet/>
      <dgm:spPr/>
      <dgm:t>
        <a:bodyPr/>
        <a:lstStyle/>
        <a:p>
          <a:endParaRPr lang="ru-RU" sz="2800"/>
        </a:p>
      </dgm:t>
    </dgm:pt>
    <dgm:pt modelId="{AE3E747C-E70C-45DA-93CD-D21F22671620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400" b="1" dirty="0" smtClean="0"/>
            <a:t>Оценка эффективности собственного использования инноваций</a:t>
          </a:r>
          <a:endParaRPr lang="ru-RU" sz="1400" b="1" dirty="0"/>
        </a:p>
      </dgm:t>
    </dgm:pt>
    <dgm:pt modelId="{04C2609C-F41B-4EC6-BA0B-B5ED59CBE7C5}" type="parTrans" cxnId="{04E5571D-AF94-40A8-B47F-CE6C539836C9}">
      <dgm:prSet custT="1"/>
      <dgm:spPr>
        <a:solidFill>
          <a:srgbClr val="0070C0"/>
        </a:solidFill>
        <a:ln>
          <a:solidFill>
            <a:schemeClr val="accent1">
              <a:lumMod val="25000"/>
            </a:schemeClr>
          </a:solidFill>
        </a:ln>
      </dgm:spPr>
      <dgm:t>
        <a:bodyPr/>
        <a:lstStyle/>
        <a:p>
          <a:endParaRPr lang="ru-RU" sz="800" b="1">
            <a:solidFill>
              <a:schemeClr val="tx1"/>
            </a:solidFill>
          </a:endParaRPr>
        </a:p>
      </dgm:t>
    </dgm:pt>
    <dgm:pt modelId="{846BEB8C-658E-4F36-8586-304655727E8F}" type="sibTrans" cxnId="{04E5571D-AF94-40A8-B47F-CE6C539836C9}">
      <dgm:prSet/>
      <dgm:spPr/>
      <dgm:t>
        <a:bodyPr/>
        <a:lstStyle/>
        <a:p>
          <a:endParaRPr lang="ru-RU" sz="2800"/>
        </a:p>
      </dgm:t>
    </dgm:pt>
    <dgm:pt modelId="{D67C7ACB-67F3-4868-A902-F94E4AD033D8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ru-RU" sz="1400" b="1" dirty="0" smtClean="0"/>
            <a:t>Оценка эффективности продажи собственных результатов инновационной деятельности</a:t>
          </a:r>
          <a:endParaRPr lang="ru-RU" sz="1400" b="1" dirty="0"/>
        </a:p>
      </dgm:t>
    </dgm:pt>
    <dgm:pt modelId="{84CCFF9F-B5CD-4182-828C-0DA294241AE3}" type="parTrans" cxnId="{92C1FE1F-4290-42DF-B222-4D73773CCCDD}">
      <dgm:prSet custT="1"/>
      <dgm:spPr>
        <a:solidFill>
          <a:srgbClr val="0070C0"/>
        </a:solidFill>
        <a:ln>
          <a:solidFill>
            <a:schemeClr val="accent1">
              <a:lumMod val="25000"/>
            </a:schemeClr>
          </a:solidFill>
        </a:ln>
      </dgm:spPr>
      <dgm:t>
        <a:bodyPr/>
        <a:lstStyle/>
        <a:p>
          <a:endParaRPr lang="ru-RU" sz="800" b="1">
            <a:solidFill>
              <a:schemeClr val="tx1"/>
            </a:solidFill>
          </a:endParaRPr>
        </a:p>
      </dgm:t>
    </dgm:pt>
    <dgm:pt modelId="{A4CC22C9-2DF9-4E3E-AF7C-55437BAB361C}" type="sibTrans" cxnId="{92C1FE1F-4290-42DF-B222-4D73773CCCDD}">
      <dgm:prSet/>
      <dgm:spPr/>
      <dgm:t>
        <a:bodyPr/>
        <a:lstStyle/>
        <a:p>
          <a:endParaRPr lang="ru-RU" sz="2800"/>
        </a:p>
      </dgm:t>
    </dgm:pt>
    <dgm:pt modelId="{59C7D797-1D86-43C5-9733-B1B63D9898D0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ru-RU" sz="1400" b="1" i="1" dirty="0" smtClean="0"/>
            <a:t>Затратный метод</a:t>
          </a:r>
          <a:r>
            <a:rPr lang="ru-RU" sz="1400" b="1" dirty="0" smtClean="0"/>
            <a:t>, стоимость объекта инноваций отождествляется затратам на его создание, охрану, подготовку к производству и продажу за прошедший период с учетом инфляции и всех потерь</a:t>
          </a:r>
          <a:endParaRPr lang="ru-RU" sz="1400" b="1" i="1" dirty="0"/>
        </a:p>
      </dgm:t>
    </dgm:pt>
    <dgm:pt modelId="{673D7165-D8C4-444A-90C4-371CFBCAA203}" type="parTrans" cxnId="{17EEA825-C692-44CE-BE51-AC072D202AC5}">
      <dgm:prSet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ru-RU" sz="800" b="1">
            <a:solidFill>
              <a:schemeClr val="tx1"/>
            </a:solidFill>
          </a:endParaRPr>
        </a:p>
      </dgm:t>
    </dgm:pt>
    <dgm:pt modelId="{86E1EA53-348D-42A6-9F6F-CA3EFC4BA9BF}" type="sibTrans" cxnId="{17EEA825-C692-44CE-BE51-AC072D202AC5}">
      <dgm:prSet/>
      <dgm:spPr/>
      <dgm:t>
        <a:bodyPr/>
        <a:lstStyle/>
        <a:p>
          <a:endParaRPr lang="ru-RU" sz="2800"/>
        </a:p>
      </dgm:t>
    </dgm:pt>
    <dgm:pt modelId="{8F3C22FF-86CE-4DB1-AE36-C03AC0D1CAA4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ru-RU" sz="1400" b="1" i="1" dirty="0" smtClean="0"/>
            <a:t>Доходный</a:t>
          </a:r>
          <a:r>
            <a:rPr lang="ru-RU" sz="1400" b="1" dirty="0" smtClean="0"/>
            <a:t> </a:t>
          </a:r>
          <a:r>
            <a:rPr lang="ru-RU" sz="1400" b="1" i="1" dirty="0" smtClean="0"/>
            <a:t>метод , </a:t>
          </a:r>
          <a:r>
            <a:rPr lang="ru-RU" sz="1400" b="1" dirty="0" smtClean="0"/>
            <a:t>стоимость объекта инноваций определяется как текущая стоимость чистого дохода, полученного от использования оцениваемого объекта за экономически обоснованный срок службы</a:t>
          </a:r>
          <a:endParaRPr lang="ru-RU" sz="1400" b="1" i="1" dirty="0"/>
        </a:p>
      </dgm:t>
    </dgm:pt>
    <dgm:pt modelId="{A07EC528-EC7D-4234-82C0-AA2404FC4E3A}" type="parTrans" cxnId="{79EAAFF5-7223-4BEC-A026-441424018604}">
      <dgm:prSet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ru-RU" sz="900" b="1">
            <a:solidFill>
              <a:schemeClr val="tx1"/>
            </a:solidFill>
          </a:endParaRPr>
        </a:p>
      </dgm:t>
    </dgm:pt>
    <dgm:pt modelId="{A59AB533-1409-4BED-8A33-ACE5132415BA}" type="sibTrans" cxnId="{79EAAFF5-7223-4BEC-A026-441424018604}">
      <dgm:prSet/>
      <dgm:spPr/>
      <dgm:t>
        <a:bodyPr/>
        <a:lstStyle/>
        <a:p>
          <a:endParaRPr lang="ru-RU" sz="2800"/>
        </a:p>
      </dgm:t>
    </dgm:pt>
    <dgm:pt modelId="{D8C6FDF8-70F2-4C07-AE47-F27842D736DF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ru-RU" sz="1400" b="1" i="1" dirty="0" smtClean="0"/>
            <a:t>Рыночный метод</a:t>
          </a:r>
          <a:r>
            <a:rPr lang="ru-RU" sz="1400" b="1" dirty="0" smtClean="0"/>
            <a:t>, в основе которого лежит анализ сравнения цены продаж аналогичных объектов инноваций</a:t>
          </a:r>
        </a:p>
      </dgm:t>
    </dgm:pt>
    <dgm:pt modelId="{66206C21-90AA-4AA6-A43A-CB697A6354AC}" type="parTrans" cxnId="{654AD930-89DF-405D-BE0B-270C46BA5F3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800"/>
        </a:p>
      </dgm:t>
    </dgm:pt>
    <dgm:pt modelId="{1F78DDD6-2EB3-4095-966D-21DC52CBA8F0}" type="sibTrans" cxnId="{654AD930-89DF-405D-BE0B-270C46BA5F33}">
      <dgm:prSet/>
      <dgm:spPr/>
      <dgm:t>
        <a:bodyPr/>
        <a:lstStyle/>
        <a:p>
          <a:endParaRPr lang="ru-RU" sz="2800"/>
        </a:p>
      </dgm:t>
    </dgm:pt>
    <dgm:pt modelId="{F0A650E9-EE9B-4B65-AFCB-AD529304026E}" type="pres">
      <dgm:prSet presAssocID="{777E1C87-1CF2-4369-9036-A0BE84B5CE3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5AEAB1-BA5B-49FA-876F-CF40C8579AF6}" type="pres">
      <dgm:prSet presAssocID="{94CB74EE-2FA8-4656-9D31-8999911EE23E}" presName="root1" presStyleCnt="0"/>
      <dgm:spPr/>
    </dgm:pt>
    <dgm:pt modelId="{AE8DCDE0-0859-4358-8FD8-97A6C1F3408B}" type="pres">
      <dgm:prSet presAssocID="{94CB74EE-2FA8-4656-9D31-8999911EE23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F4F494-2AFB-4530-A306-BFAF681A6C6C}" type="pres">
      <dgm:prSet presAssocID="{94CB74EE-2FA8-4656-9D31-8999911EE23E}" presName="level2hierChild" presStyleCnt="0"/>
      <dgm:spPr/>
    </dgm:pt>
    <dgm:pt modelId="{E994B182-42FB-4273-8A28-8C3F07775D10}" type="pres">
      <dgm:prSet presAssocID="{04C2609C-F41B-4EC6-BA0B-B5ED59CBE7C5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86972F95-4479-4BFB-B7CE-1D560310CB92}" type="pres">
      <dgm:prSet presAssocID="{04C2609C-F41B-4EC6-BA0B-B5ED59CBE7C5}" presName="connTx" presStyleLbl="parChTrans1D2" presStyleIdx="0" presStyleCnt="2"/>
      <dgm:spPr/>
      <dgm:t>
        <a:bodyPr/>
        <a:lstStyle/>
        <a:p>
          <a:endParaRPr lang="ru-RU"/>
        </a:p>
      </dgm:t>
    </dgm:pt>
    <dgm:pt modelId="{371DC461-581F-45BB-9440-29F8D52C9D41}" type="pres">
      <dgm:prSet presAssocID="{AE3E747C-E70C-45DA-93CD-D21F22671620}" presName="root2" presStyleCnt="0"/>
      <dgm:spPr/>
    </dgm:pt>
    <dgm:pt modelId="{5572B667-7A33-4624-8DF7-3394FC9BB6B7}" type="pres">
      <dgm:prSet presAssocID="{AE3E747C-E70C-45DA-93CD-D21F22671620}" presName="LevelTwoTextNode" presStyleLbl="node2" presStyleIdx="0" presStyleCnt="2" custScaleY="1388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91AF58-EAE4-4AAC-AA8C-2453C0CD54F7}" type="pres">
      <dgm:prSet presAssocID="{AE3E747C-E70C-45DA-93CD-D21F22671620}" presName="level3hierChild" presStyleCnt="0"/>
      <dgm:spPr/>
    </dgm:pt>
    <dgm:pt modelId="{C69A9ACC-960D-4805-BB1D-CBD895200F44}" type="pres">
      <dgm:prSet presAssocID="{84CCFF9F-B5CD-4182-828C-0DA294241AE3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D3E7C71B-2158-4CCF-8288-58C869A10ACA}" type="pres">
      <dgm:prSet presAssocID="{84CCFF9F-B5CD-4182-828C-0DA294241AE3}" presName="connTx" presStyleLbl="parChTrans1D2" presStyleIdx="1" presStyleCnt="2"/>
      <dgm:spPr/>
      <dgm:t>
        <a:bodyPr/>
        <a:lstStyle/>
        <a:p>
          <a:endParaRPr lang="ru-RU"/>
        </a:p>
      </dgm:t>
    </dgm:pt>
    <dgm:pt modelId="{15C4647B-512D-4EEB-B3AE-6CB5EEDABA59}" type="pres">
      <dgm:prSet presAssocID="{D67C7ACB-67F3-4868-A902-F94E4AD033D8}" presName="root2" presStyleCnt="0"/>
      <dgm:spPr/>
    </dgm:pt>
    <dgm:pt modelId="{FA6B3587-12F2-4B02-B4E1-6FDD54CB4D36}" type="pres">
      <dgm:prSet presAssocID="{D67C7ACB-67F3-4868-A902-F94E4AD033D8}" presName="LevelTwoTextNode" presStyleLbl="node2" presStyleIdx="1" presStyleCnt="2" custScaleY="1550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8E11F8-EDC8-467C-A00F-D853E05C8F95}" type="pres">
      <dgm:prSet presAssocID="{D67C7ACB-67F3-4868-A902-F94E4AD033D8}" presName="level3hierChild" presStyleCnt="0"/>
      <dgm:spPr/>
    </dgm:pt>
    <dgm:pt modelId="{9D0FF9E5-5213-464B-9151-118EDE3B1155}" type="pres">
      <dgm:prSet presAssocID="{673D7165-D8C4-444A-90C4-371CFBCAA203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0BDAC488-0DD9-4E0F-A2B0-A83762455436}" type="pres">
      <dgm:prSet presAssocID="{673D7165-D8C4-444A-90C4-371CFBCAA203}" presName="connTx" presStyleLbl="parChTrans1D3" presStyleIdx="0" presStyleCnt="3"/>
      <dgm:spPr/>
      <dgm:t>
        <a:bodyPr/>
        <a:lstStyle/>
        <a:p>
          <a:endParaRPr lang="ru-RU"/>
        </a:p>
      </dgm:t>
    </dgm:pt>
    <dgm:pt modelId="{EBBCEF12-B90D-492F-8E0B-EF234BD94DB4}" type="pres">
      <dgm:prSet presAssocID="{59C7D797-1D86-43C5-9733-B1B63D9898D0}" presName="root2" presStyleCnt="0"/>
      <dgm:spPr/>
    </dgm:pt>
    <dgm:pt modelId="{D139AE6E-B04E-418E-B1D0-F1A007B44D6D}" type="pres">
      <dgm:prSet presAssocID="{59C7D797-1D86-43C5-9733-B1B63D9898D0}" presName="LevelTwoTextNode" presStyleLbl="node3" presStyleIdx="0" presStyleCnt="3" custScaleX="173673" custScaleY="1511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DFFA84-14CE-42EB-BC97-DBFE645ED28D}" type="pres">
      <dgm:prSet presAssocID="{59C7D797-1D86-43C5-9733-B1B63D9898D0}" presName="level3hierChild" presStyleCnt="0"/>
      <dgm:spPr/>
    </dgm:pt>
    <dgm:pt modelId="{8930E8CD-8AED-4531-AA80-02F0254CBF75}" type="pres">
      <dgm:prSet presAssocID="{A07EC528-EC7D-4234-82C0-AA2404FC4E3A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65BC6A05-377F-47BC-8799-E550327DF0D2}" type="pres">
      <dgm:prSet presAssocID="{A07EC528-EC7D-4234-82C0-AA2404FC4E3A}" presName="connTx" presStyleLbl="parChTrans1D3" presStyleIdx="1" presStyleCnt="3"/>
      <dgm:spPr/>
      <dgm:t>
        <a:bodyPr/>
        <a:lstStyle/>
        <a:p>
          <a:endParaRPr lang="ru-RU"/>
        </a:p>
      </dgm:t>
    </dgm:pt>
    <dgm:pt modelId="{37DFAE51-43FC-4B4E-8F00-4401CE27C08C}" type="pres">
      <dgm:prSet presAssocID="{8F3C22FF-86CE-4DB1-AE36-C03AC0D1CAA4}" presName="root2" presStyleCnt="0"/>
      <dgm:spPr/>
    </dgm:pt>
    <dgm:pt modelId="{C11869DF-96C3-475C-BB37-0DBF019C9AA4}" type="pres">
      <dgm:prSet presAssocID="{8F3C22FF-86CE-4DB1-AE36-C03AC0D1CAA4}" presName="LevelTwoTextNode" presStyleLbl="node3" presStyleIdx="1" presStyleCnt="3" custScaleX="173857" custScaleY="1540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C5396A-0BF3-46D6-A0FD-7B3DCC0E0E1D}" type="pres">
      <dgm:prSet presAssocID="{8F3C22FF-86CE-4DB1-AE36-C03AC0D1CAA4}" presName="level3hierChild" presStyleCnt="0"/>
      <dgm:spPr/>
    </dgm:pt>
    <dgm:pt modelId="{E0FFC8AD-5703-41AC-855E-1607FDEBA7CA}" type="pres">
      <dgm:prSet presAssocID="{66206C21-90AA-4AA6-A43A-CB697A6354AC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AEE8A1B4-38C7-4FD2-B63A-FAF61F9F4916}" type="pres">
      <dgm:prSet presAssocID="{66206C21-90AA-4AA6-A43A-CB697A6354AC}" presName="connTx" presStyleLbl="parChTrans1D3" presStyleIdx="2" presStyleCnt="3"/>
      <dgm:spPr/>
      <dgm:t>
        <a:bodyPr/>
        <a:lstStyle/>
        <a:p>
          <a:endParaRPr lang="ru-RU"/>
        </a:p>
      </dgm:t>
    </dgm:pt>
    <dgm:pt modelId="{5E4432B4-99F2-46BB-AF66-126020B73718}" type="pres">
      <dgm:prSet presAssocID="{D8C6FDF8-70F2-4C07-AE47-F27842D736DF}" presName="root2" presStyleCnt="0"/>
      <dgm:spPr/>
    </dgm:pt>
    <dgm:pt modelId="{DD057C56-738E-49CB-9BF2-BB4D27D539D0}" type="pres">
      <dgm:prSet presAssocID="{D8C6FDF8-70F2-4C07-AE47-F27842D736DF}" presName="LevelTwoTextNode" presStyleLbl="node3" presStyleIdx="2" presStyleCnt="3" custScaleX="1737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65125D-515B-46E0-8BA8-B06DE5C91485}" type="pres">
      <dgm:prSet presAssocID="{D8C6FDF8-70F2-4C07-AE47-F27842D736DF}" presName="level3hierChild" presStyleCnt="0"/>
      <dgm:spPr/>
    </dgm:pt>
  </dgm:ptLst>
  <dgm:cxnLst>
    <dgm:cxn modelId="{54D7CB32-88BA-4A96-9C65-FE49A32C19D5}" type="presOf" srcId="{A07EC528-EC7D-4234-82C0-AA2404FC4E3A}" destId="{8930E8CD-8AED-4531-AA80-02F0254CBF75}" srcOrd="0" destOrd="0" presId="urn:microsoft.com/office/officeart/2005/8/layout/hierarchy2"/>
    <dgm:cxn modelId="{23FA480A-7998-46BA-BDB8-84B27C1EA06F}" type="presOf" srcId="{673D7165-D8C4-444A-90C4-371CFBCAA203}" destId="{9D0FF9E5-5213-464B-9151-118EDE3B1155}" srcOrd="0" destOrd="0" presId="urn:microsoft.com/office/officeart/2005/8/layout/hierarchy2"/>
    <dgm:cxn modelId="{9EC05D14-9825-4498-9C84-930F0116F63D}" type="presOf" srcId="{777E1C87-1CF2-4369-9036-A0BE84B5CE38}" destId="{F0A650E9-EE9B-4B65-AFCB-AD529304026E}" srcOrd="0" destOrd="0" presId="urn:microsoft.com/office/officeart/2005/8/layout/hierarchy2"/>
    <dgm:cxn modelId="{D59C63A3-5FC2-4537-A394-094EAD082BB7}" type="presOf" srcId="{04C2609C-F41B-4EC6-BA0B-B5ED59CBE7C5}" destId="{86972F95-4479-4BFB-B7CE-1D560310CB92}" srcOrd="1" destOrd="0" presId="urn:microsoft.com/office/officeart/2005/8/layout/hierarchy2"/>
    <dgm:cxn modelId="{005D6F46-E7C7-4487-B098-B0EF5CEA7456}" type="presOf" srcId="{94CB74EE-2FA8-4656-9D31-8999911EE23E}" destId="{AE8DCDE0-0859-4358-8FD8-97A6C1F3408B}" srcOrd="0" destOrd="0" presId="urn:microsoft.com/office/officeart/2005/8/layout/hierarchy2"/>
    <dgm:cxn modelId="{60A53D03-972E-437C-AC93-4B7996F3793F}" type="presOf" srcId="{84CCFF9F-B5CD-4182-828C-0DA294241AE3}" destId="{D3E7C71B-2158-4CCF-8288-58C869A10ACA}" srcOrd="1" destOrd="0" presId="urn:microsoft.com/office/officeart/2005/8/layout/hierarchy2"/>
    <dgm:cxn modelId="{698459EB-D27E-4DC8-9BA9-991421AA225F}" type="presOf" srcId="{66206C21-90AA-4AA6-A43A-CB697A6354AC}" destId="{E0FFC8AD-5703-41AC-855E-1607FDEBA7CA}" srcOrd="0" destOrd="0" presId="urn:microsoft.com/office/officeart/2005/8/layout/hierarchy2"/>
    <dgm:cxn modelId="{9CEAE954-8E9C-4650-B11F-00CDEF1B4939}" type="presOf" srcId="{66206C21-90AA-4AA6-A43A-CB697A6354AC}" destId="{AEE8A1B4-38C7-4FD2-B63A-FAF61F9F4916}" srcOrd="1" destOrd="0" presId="urn:microsoft.com/office/officeart/2005/8/layout/hierarchy2"/>
    <dgm:cxn modelId="{5662FE6F-FB34-4F3D-BF3E-FDE2B2EE3F54}" type="presOf" srcId="{D8C6FDF8-70F2-4C07-AE47-F27842D736DF}" destId="{DD057C56-738E-49CB-9BF2-BB4D27D539D0}" srcOrd="0" destOrd="0" presId="urn:microsoft.com/office/officeart/2005/8/layout/hierarchy2"/>
    <dgm:cxn modelId="{28DE6CF3-633E-4AC6-946D-6F3F1FE6113D}" type="presOf" srcId="{AE3E747C-E70C-45DA-93CD-D21F22671620}" destId="{5572B667-7A33-4624-8DF7-3394FC9BB6B7}" srcOrd="0" destOrd="0" presId="urn:microsoft.com/office/officeart/2005/8/layout/hierarchy2"/>
    <dgm:cxn modelId="{02AD7F54-6865-40EA-9F64-9C03566A6CE5}" type="presOf" srcId="{04C2609C-F41B-4EC6-BA0B-B5ED59CBE7C5}" destId="{E994B182-42FB-4273-8A28-8C3F07775D10}" srcOrd="0" destOrd="0" presId="urn:microsoft.com/office/officeart/2005/8/layout/hierarchy2"/>
    <dgm:cxn modelId="{E91DDE58-EB22-4026-9B77-298F846F23A6}" srcId="{777E1C87-1CF2-4369-9036-A0BE84B5CE38}" destId="{94CB74EE-2FA8-4656-9D31-8999911EE23E}" srcOrd="0" destOrd="0" parTransId="{9E997D53-DE39-4D9D-A384-346156273BA5}" sibTransId="{8161F6F1-BB7D-4BD5-8E67-7B7A70A2CF02}"/>
    <dgm:cxn modelId="{A3689EFF-E1EE-4DE6-9833-F335D009CA99}" type="presOf" srcId="{D67C7ACB-67F3-4868-A902-F94E4AD033D8}" destId="{FA6B3587-12F2-4B02-B4E1-6FDD54CB4D36}" srcOrd="0" destOrd="0" presId="urn:microsoft.com/office/officeart/2005/8/layout/hierarchy2"/>
    <dgm:cxn modelId="{79EAAFF5-7223-4BEC-A026-441424018604}" srcId="{D67C7ACB-67F3-4868-A902-F94E4AD033D8}" destId="{8F3C22FF-86CE-4DB1-AE36-C03AC0D1CAA4}" srcOrd="1" destOrd="0" parTransId="{A07EC528-EC7D-4234-82C0-AA2404FC4E3A}" sibTransId="{A59AB533-1409-4BED-8A33-ACE5132415BA}"/>
    <dgm:cxn modelId="{92C1FE1F-4290-42DF-B222-4D73773CCCDD}" srcId="{94CB74EE-2FA8-4656-9D31-8999911EE23E}" destId="{D67C7ACB-67F3-4868-A902-F94E4AD033D8}" srcOrd="1" destOrd="0" parTransId="{84CCFF9F-B5CD-4182-828C-0DA294241AE3}" sibTransId="{A4CC22C9-2DF9-4E3E-AF7C-55437BAB361C}"/>
    <dgm:cxn modelId="{17EEA825-C692-44CE-BE51-AC072D202AC5}" srcId="{D67C7ACB-67F3-4868-A902-F94E4AD033D8}" destId="{59C7D797-1D86-43C5-9733-B1B63D9898D0}" srcOrd="0" destOrd="0" parTransId="{673D7165-D8C4-444A-90C4-371CFBCAA203}" sibTransId="{86E1EA53-348D-42A6-9F6F-CA3EFC4BA9BF}"/>
    <dgm:cxn modelId="{D0E5087E-4B49-448C-8786-221F04496B41}" type="presOf" srcId="{84CCFF9F-B5CD-4182-828C-0DA294241AE3}" destId="{C69A9ACC-960D-4805-BB1D-CBD895200F44}" srcOrd="0" destOrd="0" presId="urn:microsoft.com/office/officeart/2005/8/layout/hierarchy2"/>
    <dgm:cxn modelId="{03516CFB-EF26-43AF-92F9-1A54B320D3FF}" type="presOf" srcId="{A07EC528-EC7D-4234-82C0-AA2404FC4E3A}" destId="{65BC6A05-377F-47BC-8799-E550327DF0D2}" srcOrd="1" destOrd="0" presId="urn:microsoft.com/office/officeart/2005/8/layout/hierarchy2"/>
    <dgm:cxn modelId="{FD1A3220-72F1-4DC9-99A6-A5455426754E}" type="presOf" srcId="{8F3C22FF-86CE-4DB1-AE36-C03AC0D1CAA4}" destId="{C11869DF-96C3-475C-BB37-0DBF019C9AA4}" srcOrd="0" destOrd="0" presId="urn:microsoft.com/office/officeart/2005/8/layout/hierarchy2"/>
    <dgm:cxn modelId="{04E5571D-AF94-40A8-B47F-CE6C539836C9}" srcId="{94CB74EE-2FA8-4656-9D31-8999911EE23E}" destId="{AE3E747C-E70C-45DA-93CD-D21F22671620}" srcOrd="0" destOrd="0" parTransId="{04C2609C-F41B-4EC6-BA0B-B5ED59CBE7C5}" sibTransId="{846BEB8C-658E-4F36-8586-304655727E8F}"/>
    <dgm:cxn modelId="{BBF4829F-7396-49CA-A017-7997D86DDE00}" type="presOf" srcId="{673D7165-D8C4-444A-90C4-371CFBCAA203}" destId="{0BDAC488-0DD9-4E0F-A2B0-A83762455436}" srcOrd="1" destOrd="0" presId="urn:microsoft.com/office/officeart/2005/8/layout/hierarchy2"/>
    <dgm:cxn modelId="{704E9121-D80D-406B-92CC-DA3EC56CC0E6}" type="presOf" srcId="{59C7D797-1D86-43C5-9733-B1B63D9898D0}" destId="{D139AE6E-B04E-418E-B1D0-F1A007B44D6D}" srcOrd="0" destOrd="0" presId="urn:microsoft.com/office/officeart/2005/8/layout/hierarchy2"/>
    <dgm:cxn modelId="{654AD930-89DF-405D-BE0B-270C46BA5F33}" srcId="{D67C7ACB-67F3-4868-A902-F94E4AD033D8}" destId="{D8C6FDF8-70F2-4C07-AE47-F27842D736DF}" srcOrd="2" destOrd="0" parTransId="{66206C21-90AA-4AA6-A43A-CB697A6354AC}" sibTransId="{1F78DDD6-2EB3-4095-966D-21DC52CBA8F0}"/>
    <dgm:cxn modelId="{EE33D484-9C2A-44BF-BF04-075F4C311252}" type="presParOf" srcId="{F0A650E9-EE9B-4B65-AFCB-AD529304026E}" destId="{EC5AEAB1-BA5B-49FA-876F-CF40C8579AF6}" srcOrd="0" destOrd="0" presId="urn:microsoft.com/office/officeart/2005/8/layout/hierarchy2"/>
    <dgm:cxn modelId="{9453B52B-746F-4EC4-B337-EECC9B36986B}" type="presParOf" srcId="{EC5AEAB1-BA5B-49FA-876F-CF40C8579AF6}" destId="{AE8DCDE0-0859-4358-8FD8-97A6C1F3408B}" srcOrd="0" destOrd="0" presId="urn:microsoft.com/office/officeart/2005/8/layout/hierarchy2"/>
    <dgm:cxn modelId="{3E76849D-4E66-4A0B-8E08-F2F6BA595AAE}" type="presParOf" srcId="{EC5AEAB1-BA5B-49FA-876F-CF40C8579AF6}" destId="{F6F4F494-2AFB-4530-A306-BFAF681A6C6C}" srcOrd="1" destOrd="0" presId="urn:microsoft.com/office/officeart/2005/8/layout/hierarchy2"/>
    <dgm:cxn modelId="{BAC1641B-EF2A-4E86-BE98-EDE754D8F92B}" type="presParOf" srcId="{F6F4F494-2AFB-4530-A306-BFAF681A6C6C}" destId="{E994B182-42FB-4273-8A28-8C3F07775D10}" srcOrd="0" destOrd="0" presId="urn:microsoft.com/office/officeart/2005/8/layout/hierarchy2"/>
    <dgm:cxn modelId="{95C81D14-7708-4523-BD4B-D8EF8327FE3A}" type="presParOf" srcId="{E994B182-42FB-4273-8A28-8C3F07775D10}" destId="{86972F95-4479-4BFB-B7CE-1D560310CB92}" srcOrd="0" destOrd="0" presId="urn:microsoft.com/office/officeart/2005/8/layout/hierarchy2"/>
    <dgm:cxn modelId="{94675F20-1139-443E-88E6-B6DCB145EAE3}" type="presParOf" srcId="{F6F4F494-2AFB-4530-A306-BFAF681A6C6C}" destId="{371DC461-581F-45BB-9440-29F8D52C9D41}" srcOrd="1" destOrd="0" presId="urn:microsoft.com/office/officeart/2005/8/layout/hierarchy2"/>
    <dgm:cxn modelId="{3D3684CF-DB60-4C07-A6FB-6FDD3B3CED90}" type="presParOf" srcId="{371DC461-581F-45BB-9440-29F8D52C9D41}" destId="{5572B667-7A33-4624-8DF7-3394FC9BB6B7}" srcOrd="0" destOrd="0" presId="urn:microsoft.com/office/officeart/2005/8/layout/hierarchy2"/>
    <dgm:cxn modelId="{39FC0455-5422-4D37-B225-B6CC2A6487ED}" type="presParOf" srcId="{371DC461-581F-45BB-9440-29F8D52C9D41}" destId="{1491AF58-EAE4-4AAC-AA8C-2453C0CD54F7}" srcOrd="1" destOrd="0" presId="urn:microsoft.com/office/officeart/2005/8/layout/hierarchy2"/>
    <dgm:cxn modelId="{CE34A65E-FB7B-45EC-AF88-9C71AD9B9EB1}" type="presParOf" srcId="{F6F4F494-2AFB-4530-A306-BFAF681A6C6C}" destId="{C69A9ACC-960D-4805-BB1D-CBD895200F44}" srcOrd="2" destOrd="0" presId="urn:microsoft.com/office/officeart/2005/8/layout/hierarchy2"/>
    <dgm:cxn modelId="{588EEDBD-CBBC-43AD-9FF5-C42670FF7A9E}" type="presParOf" srcId="{C69A9ACC-960D-4805-BB1D-CBD895200F44}" destId="{D3E7C71B-2158-4CCF-8288-58C869A10ACA}" srcOrd="0" destOrd="0" presId="urn:microsoft.com/office/officeart/2005/8/layout/hierarchy2"/>
    <dgm:cxn modelId="{1F65C405-B261-40BC-9D7C-22AA1E2A3EE8}" type="presParOf" srcId="{F6F4F494-2AFB-4530-A306-BFAF681A6C6C}" destId="{15C4647B-512D-4EEB-B3AE-6CB5EEDABA59}" srcOrd="3" destOrd="0" presId="urn:microsoft.com/office/officeart/2005/8/layout/hierarchy2"/>
    <dgm:cxn modelId="{63D815FD-CC1D-4AB0-8C40-4819C185BD38}" type="presParOf" srcId="{15C4647B-512D-4EEB-B3AE-6CB5EEDABA59}" destId="{FA6B3587-12F2-4B02-B4E1-6FDD54CB4D36}" srcOrd="0" destOrd="0" presId="urn:microsoft.com/office/officeart/2005/8/layout/hierarchy2"/>
    <dgm:cxn modelId="{BBC3C304-480A-4A75-BDD7-332AC1323414}" type="presParOf" srcId="{15C4647B-512D-4EEB-B3AE-6CB5EEDABA59}" destId="{E68E11F8-EDC8-467C-A00F-D853E05C8F95}" srcOrd="1" destOrd="0" presId="urn:microsoft.com/office/officeart/2005/8/layout/hierarchy2"/>
    <dgm:cxn modelId="{550AED84-D893-445A-88F2-6E1178C411BF}" type="presParOf" srcId="{E68E11F8-EDC8-467C-A00F-D853E05C8F95}" destId="{9D0FF9E5-5213-464B-9151-118EDE3B1155}" srcOrd="0" destOrd="0" presId="urn:microsoft.com/office/officeart/2005/8/layout/hierarchy2"/>
    <dgm:cxn modelId="{53AE761F-5FF5-40F9-A691-C7777E3E5C18}" type="presParOf" srcId="{9D0FF9E5-5213-464B-9151-118EDE3B1155}" destId="{0BDAC488-0DD9-4E0F-A2B0-A83762455436}" srcOrd="0" destOrd="0" presId="urn:microsoft.com/office/officeart/2005/8/layout/hierarchy2"/>
    <dgm:cxn modelId="{C11C9326-0B65-4F8F-B6FE-94934579211F}" type="presParOf" srcId="{E68E11F8-EDC8-467C-A00F-D853E05C8F95}" destId="{EBBCEF12-B90D-492F-8E0B-EF234BD94DB4}" srcOrd="1" destOrd="0" presId="urn:microsoft.com/office/officeart/2005/8/layout/hierarchy2"/>
    <dgm:cxn modelId="{20EF9E1C-A66E-4E08-B6B6-A8783538371D}" type="presParOf" srcId="{EBBCEF12-B90D-492F-8E0B-EF234BD94DB4}" destId="{D139AE6E-B04E-418E-B1D0-F1A007B44D6D}" srcOrd="0" destOrd="0" presId="urn:microsoft.com/office/officeart/2005/8/layout/hierarchy2"/>
    <dgm:cxn modelId="{69D6891F-8568-4FA9-8792-044BFDCF6C8A}" type="presParOf" srcId="{EBBCEF12-B90D-492F-8E0B-EF234BD94DB4}" destId="{20DFFA84-14CE-42EB-BC97-DBFE645ED28D}" srcOrd="1" destOrd="0" presId="urn:microsoft.com/office/officeart/2005/8/layout/hierarchy2"/>
    <dgm:cxn modelId="{64AAD165-7845-43C5-9D1A-03AE7242AD21}" type="presParOf" srcId="{E68E11F8-EDC8-467C-A00F-D853E05C8F95}" destId="{8930E8CD-8AED-4531-AA80-02F0254CBF75}" srcOrd="2" destOrd="0" presId="urn:microsoft.com/office/officeart/2005/8/layout/hierarchy2"/>
    <dgm:cxn modelId="{571E8041-38BF-4019-A0D7-0E3B8FE4E52C}" type="presParOf" srcId="{8930E8CD-8AED-4531-AA80-02F0254CBF75}" destId="{65BC6A05-377F-47BC-8799-E550327DF0D2}" srcOrd="0" destOrd="0" presId="urn:microsoft.com/office/officeart/2005/8/layout/hierarchy2"/>
    <dgm:cxn modelId="{D5E35AEC-C437-4798-9872-3236AA0C7083}" type="presParOf" srcId="{E68E11F8-EDC8-467C-A00F-D853E05C8F95}" destId="{37DFAE51-43FC-4B4E-8F00-4401CE27C08C}" srcOrd="3" destOrd="0" presId="urn:microsoft.com/office/officeart/2005/8/layout/hierarchy2"/>
    <dgm:cxn modelId="{840F1B91-5964-46BE-8440-317C83063703}" type="presParOf" srcId="{37DFAE51-43FC-4B4E-8F00-4401CE27C08C}" destId="{C11869DF-96C3-475C-BB37-0DBF019C9AA4}" srcOrd="0" destOrd="0" presId="urn:microsoft.com/office/officeart/2005/8/layout/hierarchy2"/>
    <dgm:cxn modelId="{6824A6CC-E43B-46CC-BB25-A1E415D8E3C1}" type="presParOf" srcId="{37DFAE51-43FC-4B4E-8F00-4401CE27C08C}" destId="{81C5396A-0BF3-46D6-A0FD-7B3DCC0E0E1D}" srcOrd="1" destOrd="0" presId="urn:microsoft.com/office/officeart/2005/8/layout/hierarchy2"/>
    <dgm:cxn modelId="{FF5AE048-D4F9-4D1E-AA6B-E027288147A7}" type="presParOf" srcId="{E68E11F8-EDC8-467C-A00F-D853E05C8F95}" destId="{E0FFC8AD-5703-41AC-855E-1607FDEBA7CA}" srcOrd="4" destOrd="0" presId="urn:microsoft.com/office/officeart/2005/8/layout/hierarchy2"/>
    <dgm:cxn modelId="{2698D5D3-2D5B-4FD6-A5FD-586504935397}" type="presParOf" srcId="{E0FFC8AD-5703-41AC-855E-1607FDEBA7CA}" destId="{AEE8A1B4-38C7-4FD2-B63A-FAF61F9F4916}" srcOrd="0" destOrd="0" presId="urn:microsoft.com/office/officeart/2005/8/layout/hierarchy2"/>
    <dgm:cxn modelId="{3D4CE022-C452-49A2-9242-B76DD81FBF24}" type="presParOf" srcId="{E68E11F8-EDC8-467C-A00F-D853E05C8F95}" destId="{5E4432B4-99F2-46BB-AF66-126020B73718}" srcOrd="5" destOrd="0" presId="urn:microsoft.com/office/officeart/2005/8/layout/hierarchy2"/>
    <dgm:cxn modelId="{C0847DC2-B936-43BB-B9F3-B3FDD61FE8EA}" type="presParOf" srcId="{5E4432B4-99F2-46BB-AF66-126020B73718}" destId="{DD057C56-738E-49CB-9BF2-BB4D27D539D0}" srcOrd="0" destOrd="0" presId="urn:microsoft.com/office/officeart/2005/8/layout/hierarchy2"/>
    <dgm:cxn modelId="{79731EDB-A7F2-4BE6-828E-F386D6C545FE}" type="presParOf" srcId="{5E4432B4-99F2-46BB-AF66-126020B73718}" destId="{1D65125D-515B-46E0-8BA8-B06DE5C9148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111158-ED76-48D3-87F3-2F18763B5E07}">
      <dsp:nvSpPr>
        <dsp:cNvPr id="0" name=""/>
        <dsp:cNvSpPr/>
      </dsp:nvSpPr>
      <dsp:spPr>
        <a:xfrm>
          <a:off x="4495800" y="877143"/>
          <a:ext cx="3855654" cy="267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832"/>
              </a:lnTo>
              <a:lnTo>
                <a:pt x="3855654" y="133832"/>
              </a:lnTo>
              <a:lnTo>
                <a:pt x="3855654" y="267665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DE9BA-C1E4-4013-807C-F70B54904872}">
      <dsp:nvSpPr>
        <dsp:cNvPr id="0" name=""/>
        <dsp:cNvSpPr/>
      </dsp:nvSpPr>
      <dsp:spPr>
        <a:xfrm>
          <a:off x="4495800" y="877143"/>
          <a:ext cx="2313392" cy="267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832"/>
              </a:lnTo>
              <a:lnTo>
                <a:pt x="2313392" y="133832"/>
              </a:lnTo>
              <a:lnTo>
                <a:pt x="2313392" y="267665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DCBF7-5FC1-4887-896F-02CABDCC6495}">
      <dsp:nvSpPr>
        <dsp:cNvPr id="0" name=""/>
        <dsp:cNvSpPr/>
      </dsp:nvSpPr>
      <dsp:spPr>
        <a:xfrm>
          <a:off x="4495800" y="877143"/>
          <a:ext cx="771130" cy="267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832"/>
              </a:lnTo>
              <a:lnTo>
                <a:pt x="771130" y="133832"/>
              </a:lnTo>
              <a:lnTo>
                <a:pt x="771130" y="267665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C5612-5226-42B7-A8A4-9CC3285F7507}">
      <dsp:nvSpPr>
        <dsp:cNvPr id="0" name=""/>
        <dsp:cNvSpPr/>
      </dsp:nvSpPr>
      <dsp:spPr>
        <a:xfrm>
          <a:off x="3724669" y="877143"/>
          <a:ext cx="771130" cy="267665"/>
        </a:xfrm>
        <a:custGeom>
          <a:avLst/>
          <a:gdLst/>
          <a:ahLst/>
          <a:cxnLst/>
          <a:rect l="0" t="0" r="0" b="0"/>
          <a:pathLst>
            <a:path>
              <a:moveTo>
                <a:pt x="771130" y="0"/>
              </a:moveTo>
              <a:lnTo>
                <a:pt x="771130" y="133832"/>
              </a:lnTo>
              <a:lnTo>
                <a:pt x="0" y="133832"/>
              </a:lnTo>
              <a:lnTo>
                <a:pt x="0" y="267665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9EE86-C2F0-4462-9A47-3C7C97584E59}">
      <dsp:nvSpPr>
        <dsp:cNvPr id="0" name=""/>
        <dsp:cNvSpPr/>
      </dsp:nvSpPr>
      <dsp:spPr>
        <a:xfrm>
          <a:off x="2182407" y="877143"/>
          <a:ext cx="2313392" cy="267665"/>
        </a:xfrm>
        <a:custGeom>
          <a:avLst/>
          <a:gdLst/>
          <a:ahLst/>
          <a:cxnLst/>
          <a:rect l="0" t="0" r="0" b="0"/>
          <a:pathLst>
            <a:path>
              <a:moveTo>
                <a:pt x="2313392" y="0"/>
              </a:moveTo>
              <a:lnTo>
                <a:pt x="2313392" y="133832"/>
              </a:lnTo>
              <a:lnTo>
                <a:pt x="0" y="133832"/>
              </a:lnTo>
              <a:lnTo>
                <a:pt x="0" y="267665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6FC78-83D0-4124-AC4B-53DF32D3B6E2}">
      <dsp:nvSpPr>
        <dsp:cNvPr id="0" name=""/>
        <dsp:cNvSpPr/>
      </dsp:nvSpPr>
      <dsp:spPr>
        <a:xfrm>
          <a:off x="640145" y="877143"/>
          <a:ext cx="3855654" cy="267665"/>
        </a:xfrm>
        <a:custGeom>
          <a:avLst/>
          <a:gdLst/>
          <a:ahLst/>
          <a:cxnLst/>
          <a:rect l="0" t="0" r="0" b="0"/>
          <a:pathLst>
            <a:path>
              <a:moveTo>
                <a:pt x="3855654" y="0"/>
              </a:moveTo>
              <a:lnTo>
                <a:pt x="3855654" y="133832"/>
              </a:lnTo>
              <a:lnTo>
                <a:pt x="0" y="133832"/>
              </a:lnTo>
              <a:lnTo>
                <a:pt x="0" y="267665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0ED4B-7B9F-4633-8CB4-A00A35655346}">
      <dsp:nvSpPr>
        <dsp:cNvPr id="0" name=""/>
        <dsp:cNvSpPr/>
      </dsp:nvSpPr>
      <dsp:spPr>
        <a:xfrm>
          <a:off x="3124200" y="239845"/>
          <a:ext cx="2743199" cy="637298"/>
        </a:xfrm>
        <a:prstGeom prst="rect">
          <a:avLst/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  <a:latin typeface="Arial Black" pitchFamily="34" charset="0"/>
            </a:rPr>
            <a:t>Эффект от реализации инноваций</a:t>
          </a:r>
          <a:endParaRPr lang="ru-RU" sz="1600" b="1" kern="1200" dirty="0">
            <a:solidFill>
              <a:srgbClr val="800000"/>
            </a:solidFill>
            <a:latin typeface="Arial Black" pitchFamily="34" charset="0"/>
          </a:endParaRPr>
        </a:p>
      </dsp:txBody>
      <dsp:txXfrm>
        <a:off x="3124200" y="239845"/>
        <a:ext cx="2743199" cy="637298"/>
      </dsp:txXfrm>
    </dsp:sp>
    <dsp:sp modelId="{5E284260-B261-4EB4-A8D3-847A054C2CC5}">
      <dsp:nvSpPr>
        <dsp:cNvPr id="0" name=""/>
        <dsp:cNvSpPr/>
      </dsp:nvSpPr>
      <dsp:spPr>
        <a:xfrm>
          <a:off x="2846" y="1144809"/>
          <a:ext cx="1274596" cy="63729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800000"/>
              </a:solidFill>
            </a:rPr>
            <a:t>Экономический (стоимостные показатели)</a:t>
          </a:r>
          <a:endParaRPr lang="ru-RU" sz="1200" b="1" kern="1200" dirty="0">
            <a:solidFill>
              <a:srgbClr val="800000"/>
            </a:solidFill>
          </a:endParaRPr>
        </a:p>
      </dsp:txBody>
      <dsp:txXfrm>
        <a:off x="2846" y="1144809"/>
        <a:ext cx="1274596" cy="637298"/>
      </dsp:txXfrm>
    </dsp:sp>
    <dsp:sp modelId="{DC1A8EEF-4097-4249-BF54-210FA8AE6FFF}">
      <dsp:nvSpPr>
        <dsp:cNvPr id="0" name=""/>
        <dsp:cNvSpPr/>
      </dsp:nvSpPr>
      <dsp:spPr>
        <a:xfrm>
          <a:off x="1545108" y="1144809"/>
          <a:ext cx="1274596" cy="97754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800000"/>
              </a:solidFill>
            </a:rPr>
            <a:t>Научно-технический (новизна, полезность, надежность)</a:t>
          </a:r>
          <a:endParaRPr lang="ru-RU" sz="1200" b="1" kern="1200" dirty="0">
            <a:solidFill>
              <a:srgbClr val="800000"/>
            </a:solidFill>
          </a:endParaRPr>
        </a:p>
      </dsp:txBody>
      <dsp:txXfrm>
        <a:off x="1545108" y="1144809"/>
        <a:ext cx="1274596" cy="977545"/>
      </dsp:txXfrm>
    </dsp:sp>
    <dsp:sp modelId="{4679E19B-9DBF-493D-9ACA-F038CBC85AB6}">
      <dsp:nvSpPr>
        <dsp:cNvPr id="0" name=""/>
        <dsp:cNvSpPr/>
      </dsp:nvSpPr>
      <dsp:spPr>
        <a:xfrm>
          <a:off x="3087370" y="1144809"/>
          <a:ext cx="1274596" cy="63729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800000"/>
              </a:solidFill>
            </a:rPr>
            <a:t>Финансовый (финансовые показатели)</a:t>
          </a:r>
          <a:endParaRPr lang="ru-RU" sz="1200" b="1" kern="1200" dirty="0">
            <a:solidFill>
              <a:srgbClr val="800000"/>
            </a:solidFill>
          </a:endParaRPr>
        </a:p>
      </dsp:txBody>
      <dsp:txXfrm>
        <a:off x="3087370" y="1144809"/>
        <a:ext cx="1274596" cy="637298"/>
      </dsp:txXfrm>
    </dsp:sp>
    <dsp:sp modelId="{B4086B79-9782-460F-A2CA-1DAF154B0898}">
      <dsp:nvSpPr>
        <dsp:cNvPr id="0" name=""/>
        <dsp:cNvSpPr/>
      </dsp:nvSpPr>
      <dsp:spPr>
        <a:xfrm>
          <a:off x="4629632" y="1144809"/>
          <a:ext cx="1274596" cy="63729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800000"/>
              </a:solidFill>
            </a:rPr>
            <a:t>Ресурсный (потребление того или иного вида ресурса)</a:t>
          </a:r>
          <a:endParaRPr lang="ru-RU" sz="1100" b="1" kern="1200" dirty="0">
            <a:solidFill>
              <a:srgbClr val="800000"/>
            </a:solidFill>
          </a:endParaRPr>
        </a:p>
      </dsp:txBody>
      <dsp:txXfrm>
        <a:off x="4629632" y="1144809"/>
        <a:ext cx="1274596" cy="637298"/>
      </dsp:txXfrm>
    </dsp:sp>
    <dsp:sp modelId="{76A72ED6-D431-4C94-B94D-2AF44046349A}">
      <dsp:nvSpPr>
        <dsp:cNvPr id="0" name=""/>
        <dsp:cNvSpPr/>
      </dsp:nvSpPr>
      <dsp:spPr>
        <a:xfrm>
          <a:off x="6171894" y="1144809"/>
          <a:ext cx="1274596" cy="63729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800000"/>
              </a:solidFill>
            </a:rPr>
            <a:t>Социальный (социальные результаты)</a:t>
          </a:r>
          <a:endParaRPr lang="ru-RU" sz="1200" b="1" kern="1200" dirty="0">
            <a:solidFill>
              <a:srgbClr val="800000"/>
            </a:solidFill>
          </a:endParaRPr>
        </a:p>
      </dsp:txBody>
      <dsp:txXfrm>
        <a:off x="6171894" y="1144809"/>
        <a:ext cx="1274596" cy="637298"/>
      </dsp:txXfrm>
    </dsp:sp>
    <dsp:sp modelId="{8F2F8126-E60C-4003-B73A-443965A39CB9}">
      <dsp:nvSpPr>
        <dsp:cNvPr id="0" name=""/>
        <dsp:cNvSpPr/>
      </dsp:nvSpPr>
      <dsp:spPr>
        <a:xfrm>
          <a:off x="7714156" y="1144809"/>
          <a:ext cx="1274596" cy="52034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800000"/>
              </a:solidFill>
            </a:rPr>
            <a:t>Экологический (шум, излучения)</a:t>
          </a:r>
          <a:endParaRPr lang="ru-RU" sz="1200" b="1" kern="1200" dirty="0">
            <a:solidFill>
              <a:srgbClr val="800000"/>
            </a:solidFill>
          </a:endParaRPr>
        </a:p>
      </dsp:txBody>
      <dsp:txXfrm>
        <a:off x="7714156" y="1144809"/>
        <a:ext cx="1274596" cy="520341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831B79-82D4-4FE9-8D3D-C7A4BD9F98F7}">
      <dsp:nvSpPr>
        <dsp:cNvPr id="0" name=""/>
        <dsp:cNvSpPr/>
      </dsp:nvSpPr>
      <dsp:spPr>
        <a:xfrm>
          <a:off x="4419599" y="1240035"/>
          <a:ext cx="3790304" cy="263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64"/>
              </a:lnTo>
              <a:lnTo>
                <a:pt x="3790304" y="131564"/>
              </a:lnTo>
              <a:lnTo>
                <a:pt x="3790304" y="263128"/>
              </a:lnTo>
            </a:path>
          </a:pathLst>
        </a:custGeom>
        <a:noFill/>
        <a:ln w="25400" cap="flat" cmpd="sng" algn="ctr">
          <a:solidFill>
            <a:schemeClr val="tx1">
              <a:lumMod val="85000"/>
              <a:lumOff val="1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9A39B-BF4F-40AC-954E-A7281340CF75}">
      <dsp:nvSpPr>
        <dsp:cNvPr id="0" name=""/>
        <dsp:cNvSpPr/>
      </dsp:nvSpPr>
      <dsp:spPr>
        <a:xfrm>
          <a:off x="4419599" y="1240035"/>
          <a:ext cx="2274182" cy="263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64"/>
              </a:lnTo>
              <a:lnTo>
                <a:pt x="2274182" y="131564"/>
              </a:lnTo>
              <a:lnTo>
                <a:pt x="2274182" y="263128"/>
              </a:lnTo>
            </a:path>
          </a:pathLst>
        </a:custGeom>
        <a:noFill/>
        <a:ln w="25400" cap="flat" cmpd="sng" algn="ctr">
          <a:solidFill>
            <a:schemeClr val="tx2">
              <a:lumMod val="85000"/>
              <a:lumOff val="1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0965C-C98D-45CB-A49E-3FB351A97043}">
      <dsp:nvSpPr>
        <dsp:cNvPr id="0" name=""/>
        <dsp:cNvSpPr/>
      </dsp:nvSpPr>
      <dsp:spPr>
        <a:xfrm>
          <a:off x="4419599" y="1240035"/>
          <a:ext cx="758060" cy="263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64"/>
              </a:lnTo>
              <a:lnTo>
                <a:pt x="758060" y="131564"/>
              </a:lnTo>
              <a:lnTo>
                <a:pt x="758060" y="26312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21C0F-9D63-44AE-BDFD-1085882BB144}">
      <dsp:nvSpPr>
        <dsp:cNvPr id="0" name=""/>
        <dsp:cNvSpPr/>
      </dsp:nvSpPr>
      <dsp:spPr>
        <a:xfrm>
          <a:off x="3661539" y="1240035"/>
          <a:ext cx="758060" cy="263128"/>
        </a:xfrm>
        <a:custGeom>
          <a:avLst/>
          <a:gdLst/>
          <a:ahLst/>
          <a:cxnLst/>
          <a:rect l="0" t="0" r="0" b="0"/>
          <a:pathLst>
            <a:path>
              <a:moveTo>
                <a:pt x="758060" y="0"/>
              </a:moveTo>
              <a:lnTo>
                <a:pt x="758060" y="131564"/>
              </a:lnTo>
              <a:lnTo>
                <a:pt x="0" y="131564"/>
              </a:lnTo>
              <a:lnTo>
                <a:pt x="0" y="263128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FEAC1C-74A9-4889-B914-AEEE4063DA8E}">
      <dsp:nvSpPr>
        <dsp:cNvPr id="0" name=""/>
        <dsp:cNvSpPr/>
      </dsp:nvSpPr>
      <dsp:spPr>
        <a:xfrm>
          <a:off x="2145417" y="1240035"/>
          <a:ext cx="2274182" cy="263128"/>
        </a:xfrm>
        <a:custGeom>
          <a:avLst/>
          <a:gdLst/>
          <a:ahLst/>
          <a:cxnLst/>
          <a:rect l="0" t="0" r="0" b="0"/>
          <a:pathLst>
            <a:path>
              <a:moveTo>
                <a:pt x="2274182" y="0"/>
              </a:moveTo>
              <a:lnTo>
                <a:pt x="2274182" y="131564"/>
              </a:lnTo>
              <a:lnTo>
                <a:pt x="0" y="131564"/>
              </a:lnTo>
              <a:lnTo>
                <a:pt x="0" y="263128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D1B08-1980-4D3B-B785-A89FC9B3A32E}">
      <dsp:nvSpPr>
        <dsp:cNvPr id="0" name=""/>
        <dsp:cNvSpPr/>
      </dsp:nvSpPr>
      <dsp:spPr>
        <a:xfrm>
          <a:off x="629295" y="1240035"/>
          <a:ext cx="3790304" cy="263128"/>
        </a:xfrm>
        <a:custGeom>
          <a:avLst/>
          <a:gdLst/>
          <a:ahLst/>
          <a:cxnLst/>
          <a:rect l="0" t="0" r="0" b="0"/>
          <a:pathLst>
            <a:path>
              <a:moveTo>
                <a:pt x="3790304" y="0"/>
              </a:moveTo>
              <a:lnTo>
                <a:pt x="3790304" y="131564"/>
              </a:lnTo>
              <a:lnTo>
                <a:pt x="0" y="131564"/>
              </a:lnTo>
              <a:lnTo>
                <a:pt x="0" y="26312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B2645-C318-4455-B4C2-0B7C36899A40}">
      <dsp:nvSpPr>
        <dsp:cNvPr id="0" name=""/>
        <dsp:cNvSpPr/>
      </dsp:nvSpPr>
      <dsp:spPr>
        <a:xfrm>
          <a:off x="2819396" y="613539"/>
          <a:ext cx="3200407" cy="62649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800000"/>
              </a:solidFill>
              <a:latin typeface="Arial Black" pitchFamily="34" charset="0"/>
            </a:rPr>
            <a:t>Качественные критерии оценки проекта</a:t>
          </a:r>
          <a:endParaRPr lang="ru-RU" sz="1400" kern="1200" dirty="0">
            <a:solidFill>
              <a:srgbClr val="800000"/>
            </a:solidFill>
            <a:latin typeface="Arial Black" pitchFamily="34" charset="0"/>
          </a:endParaRPr>
        </a:p>
      </dsp:txBody>
      <dsp:txXfrm>
        <a:off x="2819396" y="613539"/>
        <a:ext cx="3200407" cy="626496"/>
      </dsp:txXfrm>
    </dsp:sp>
    <dsp:sp modelId="{33D2BB39-1884-458E-BF6C-82966ADEEE5A}">
      <dsp:nvSpPr>
        <dsp:cNvPr id="0" name=""/>
        <dsp:cNvSpPr/>
      </dsp:nvSpPr>
      <dsp:spPr>
        <a:xfrm>
          <a:off x="2798" y="1503164"/>
          <a:ext cx="1252993" cy="626496"/>
        </a:xfrm>
        <a:prstGeom prst="rect">
          <a:avLst/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Общефирменные</a:t>
          </a:r>
          <a:endParaRPr lang="ru-RU" sz="1200" kern="12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sp:txBody>
      <dsp:txXfrm>
        <a:off x="2798" y="1503164"/>
        <a:ext cx="1252993" cy="626496"/>
      </dsp:txXfrm>
    </dsp:sp>
    <dsp:sp modelId="{B5E5ACF3-B159-48DD-B6A9-A8EF84E23E57}">
      <dsp:nvSpPr>
        <dsp:cNvPr id="0" name=""/>
        <dsp:cNvSpPr/>
      </dsp:nvSpPr>
      <dsp:spPr>
        <a:xfrm>
          <a:off x="1518920" y="1503164"/>
          <a:ext cx="1252993" cy="626496"/>
        </a:xfrm>
        <a:prstGeom prst="rect">
          <a:avLst/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Рыночные</a:t>
          </a:r>
          <a:endParaRPr lang="ru-RU" sz="1100" kern="12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sp:txBody>
      <dsp:txXfrm>
        <a:off x="1518920" y="1503164"/>
        <a:ext cx="1252993" cy="626496"/>
      </dsp:txXfrm>
    </dsp:sp>
    <dsp:sp modelId="{1970BDA8-7182-4A9D-827A-B2353DE352AA}">
      <dsp:nvSpPr>
        <dsp:cNvPr id="0" name=""/>
        <dsp:cNvSpPr/>
      </dsp:nvSpPr>
      <dsp:spPr>
        <a:xfrm>
          <a:off x="3035042" y="1503164"/>
          <a:ext cx="1252993" cy="626496"/>
        </a:xfrm>
        <a:prstGeom prst="rect">
          <a:avLst/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Научно-технические</a:t>
          </a:r>
          <a:endParaRPr lang="ru-RU" sz="1100" kern="12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sp:txBody>
      <dsp:txXfrm>
        <a:off x="3035042" y="1503164"/>
        <a:ext cx="1252993" cy="626496"/>
      </dsp:txXfrm>
    </dsp:sp>
    <dsp:sp modelId="{40C08CB1-EE55-429D-A830-864DBA844257}">
      <dsp:nvSpPr>
        <dsp:cNvPr id="0" name=""/>
        <dsp:cNvSpPr/>
      </dsp:nvSpPr>
      <dsp:spPr>
        <a:xfrm>
          <a:off x="4551164" y="1503164"/>
          <a:ext cx="1252993" cy="626496"/>
        </a:xfrm>
        <a:prstGeom prst="rect">
          <a:avLst/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Финансовые</a:t>
          </a:r>
          <a:endParaRPr lang="ru-RU" sz="1100" kern="12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sp:txBody>
      <dsp:txXfrm>
        <a:off x="4551164" y="1503164"/>
        <a:ext cx="1252993" cy="626496"/>
      </dsp:txXfrm>
    </dsp:sp>
    <dsp:sp modelId="{9CB29E92-272C-47C3-9DDF-BCD22C8C76B2}">
      <dsp:nvSpPr>
        <dsp:cNvPr id="0" name=""/>
        <dsp:cNvSpPr/>
      </dsp:nvSpPr>
      <dsp:spPr>
        <a:xfrm>
          <a:off x="6067286" y="1503164"/>
          <a:ext cx="1252993" cy="626496"/>
        </a:xfrm>
        <a:prstGeom prst="rect">
          <a:avLst/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Производственные</a:t>
          </a:r>
          <a:endParaRPr lang="ru-RU" sz="1100" kern="12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sp:txBody>
      <dsp:txXfrm>
        <a:off x="6067286" y="1503164"/>
        <a:ext cx="1252993" cy="626496"/>
      </dsp:txXfrm>
    </dsp:sp>
    <dsp:sp modelId="{E9E92678-D74D-4D28-AF45-976F90D1A159}">
      <dsp:nvSpPr>
        <dsp:cNvPr id="0" name=""/>
        <dsp:cNvSpPr/>
      </dsp:nvSpPr>
      <dsp:spPr>
        <a:xfrm>
          <a:off x="7583408" y="1503164"/>
          <a:ext cx="1252993" cy="626496"/>
        </a:xfrm>
        <a:prstGeom prst="rect">
          <a:avLst/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rPr>
            <a:t>Экологические</a:t>
          </a:r>
          <a:endParaRPr lang="ru-RU" sz="1100" kern="1200" dirty="0">
            <a:solidFill>
              <a:schemeClr val="bg2">
                <a:lumMod val="40000"/>
                <a:lumOff val="60000"/>
              </a:schemeClr>
            </a:solidFill>
            <a:latin typeface="Arial Black" pitchFamily="34" charset="0"/>
          </a:endParaRPr>
        </a:p>
      </dsp:txBody>
      <dsp:txXfrm>
        <a:off x="7583408" y="1503164"/>
        <a:ext cx="1252993" cy="626496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8DCDE0-0859-4358-8FD8-97A6C1F3408B}">
      <dsp:nvSpPr>
        <dsp:cNvPr id="0" name=""/>
        <dsp:cNvSpPr/>
      </dsp:nvSpPr>
      <dsp:spPr>
        <a:xfrm>
          <a:off x="9938" y="1503526"/>
          <a:ext cx="1892825" cy="946412"/>
        </a:xfrm>
        <a:prstGeom prst="roundRect">
          <a:avLst>
            <a:gd name="adj" fmla="val 1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FF99"/>
              </a:solidFill>
              <a:latin typeface="Arial Black" pitchFamily="34" charset="0"/>
            </a:rPr>
            <a:t>Оценка эффективности инвестиций в инновации</a:t>
          </a:r>
          <a:endParaRPr lang="ru-RU" sz="1400" b="1" kern="1200" dirty="0">
            <a:solidFill>
              <a:srgbClr val="FFFF99"/>
            </a:solidFill>
            <a:latin typeface="Arial Black" pitchFamily="34" charset="0"/>
          </a:endParaRPr>
        </a:p>
      </dsp:txBody>
      <dsp:txXfrm>
        <a:off x="9938" y="1503526"/>
        <a:ext cx="1892825" cy="946412"/>
      </dsp:txXfrm>
    </dsp:sp>
    <dsp:sp modelId="{E994B182-42FB-4273-8A28-8C3F07775D10}">
      <dsp:nvSpPr>
        <dsp:cNvPr id="0" name=""/>
        <dsp:cNvSpPr/>
      </dsp:nvSpPr>
      <dsp:spPr>
        <a:xfrm rot="18795454">
          <a:off x="1728905" y="1558278"/>
          <a:ext cx="1104849" cy="32268"/>
        </a:xfrm>
        <a:custGeom>
          <a:avLst/>
          <a:gdLst/>
          <a:ahLst/>
          <a:cxnLst/>
          <a:rect l="0" t="0" r="0" b="0"/>
          <a:pathLst>
            <a:path>
              <a:moveTo>
                <a:pt x="0" y="16134"/>
              </a:moveTo>
              <a:lnTo>
                <a:pt x="1104849" y="16134"/>
              </a:lnTo>
            </a:path>
          </a:pathLst>
        </a:custGeom>
        <a:noFill/>
        <a:ln w="25400" cap="flat" cmpd="sng" algn="ctr">
          <a:solidFill>
            <a:schemeClr val="accent1">
              <a:lumMod val="2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solidFill>
              <a:schemeClr val="tx1"/>
            </a:solidFill>
          </a:endParaRPr>
        </a:p>
      </dsp:txBody>
      <dsp:txXfrm rot="18795454">
        <a:off x="2253708" y="1546791"/>
        <a:ext cx="55242" cy="55242"/>
      </dsp:txXfrm>
    </dsp:sp>
    <dsp:sp modelId="{5572B667-7A33-4624-8DF7-3394FC9BB6B7}">
      <dsp:nvSpPr>
        <dsp:cNvPr id="0" name=""/>
        <dsp:cNvSpPr/>
      </dsp:nvSpPr>
      <dsp:spPr>
        <a:xfrm>
          <a:off x="2659894" y="515107"/>
          <a:ext cx="1892825" cy="1313971"/>
        </a:xfrm>
        <a:prstGeom prst="roundRect">
          <a:avLst>
            <a:gd name="adj" fmla="val 1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Оценка эффективности собственного использования инноваций</a:t>
          </a:r>
          <a:endParaRPr lang="ru-RU" sz="1400" b="1" kern="1200" dirty="0"/>
        </a:p>
      </dsp:txBody>
      <dsp:txXfrm>
        <a:off x="2659894" y="515107"/>
        <a:ext cx="1892825" cy="1313971"/>
      </dsp:txXfrm>
    </dsp:sp>
    <dsp:sp modelId="{C69A9ACC-960D-4805-BB1D-CBD895200F44}">
      <dsp:nvSpPr>
        <dsp:cNvPr id="0" name=""/>
        <dsp:cNvSpPr/>
      </dsp:nvSpPr>
      <dsp:spPr>
        <a:xfrm rot="2632500">
          <a:off x="1756167" y="2324582"/>
          <a:ext cx="1050324" cy="32268"/>
        </a:xfrm>
        <a:custGeom>
          <a:avLst/>
          <a:gdLst/>
          <a:ahLst/>
          <a:cxnLst/>
          <a:rect l="0" t="0" r="0" b="0"/>
          <a:pathLst>
            <a:path>
              <a:moveTo>
                <a:pt x="0" y="16134"/>
              </a:moveTo>
              <a:lnTo>
                <a:pt x="1050324" y="16134"/>
              </a:lnTo>
            </a:path>
          </a:pathLst>
        </a:custGeom>
        <a:noFill/>
        <a:ln w="25400" cap="flat" cmpd="sng" algn="ctr">
          <a:solidFill>
            <a:schemeClr val="accent1">
              <a:lumMod val="2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solidFill>
              <a:schemeClr val="tx1"/>
            </a:solidFill>
          </a:endParaRPr>
        </a:p>
      </dsp:txBody>
      <dsp:txXfrm rot="2632500">
        <a:off x="2255071" y="2314458"/>
        <a:ext cx="52516" cy="52516"/>
      </dsp:txXfrm>
    </dsp:sp>
    <dsp:sp modelId="{FA6B3587-12F2-4B02-B4E1-6FDD54CB4D36}">
      <dsp:nvSpPr>
        <dsp:cNvPr id="0" name=""/>
        <dsp:cNvSpPr/>
      </dsp:nvSpPr>
      <dsp:spPr>
        <a:xfrm>
          <a:off x="2659894" y="1971040"/>
          <a:ext cx="1892825" cy="1467318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Оценка эффективности продажи собственных результатов инновационной деятельности</a:t>
          </a:r>
          <a:endParaRPr lang="ru-RU" sz="1400" b="1" kern="1200" dirty="0"/>
        </a:p>
      </dsp:txBody>
      <dsp:txXfrm>
        <a:off x="2659894" y="1971040"/>
        <a:ext cx="1892825" cy="1467318"/>
      </dsp:txXfrm>
    </dsp:sp>
    <dsp:sp modelId="{9D0FF9E5-5213-464B-9151-118EDE3B1155}">
      <dsp:nvSpPr>
        <dsp:cNvPr id="0" name=""/>
        <dsp:cNvSpPr/>
      </dsp:nvSpPr>
      <dsp:spPr>
        <a:xfrm rot="17963510">
          <a:off x="4159930" y="2016496"/>
          <a:ext cx="1542709" cy="32268"/>
        </a:xfrm>
        <a:custGeom>
          <a:avLst/>
          <a:gdLst/>
          <a:ahLst/>
          <a:cxnLst/>
          <a:rect l="0" t="0" r="0" b="0"/>
          <a:pathLst>
            <a:path>
              <a:moveTo>
                <a:pt x="0" y="16134"/>
              </a:moveTo>
              <a:lnTo>
                <a:pt x="1542709" y="1613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solidFill>
              <a:schemeClr val="tx1"/>
            </a:solidFill>
          </a:endParaRPr>
        </a:p>
      </dsp:txBody>
      <dsp:txXfrm rot="17963510">
        <a:off x="4892718" y="1994062"/>
        <a:ext cx="77135" cy="77135"/>
      </dsp:txXfrm>
    </dsp:sp>
    <dsp:sp modelId="{D139AE6E-B04E-418E-B1D0-F1A007B44D6D}">
      <dsp:nvSpPr>
        <dsp:cNvPr id="0" name=""/>
        <dsp:cNvSpPr/>
      </dsp:nvSpPr>
      <dsp:spPr>
        <a:xfrm>
          <a:off x="5309851" y="645191"/>
          <a:ext cx="3287327" cy="1430739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Затратный метод</a:t>
          </a:r>
          <a:r>
            <a:rPr lang="ru-RU" sz="1400" b="1" kern="1200" dirty="0" smtClean="0"/>
            <a:t>, стоимость объекта инноваций отождествляется затратам на его создание, охрану, подготовку к производству и продажу за прошедший период с учетом инфляции и всех потерь</a:t>
          </a:r>
          <a:endParaRPr lang="ru-RU" sz="1400" b="1" i="1" kern="1200" dirty="0"/>
        </a:p>
      </dsp:txBody>
      <dsp:txXfrm>
        <a:off x="5309851" y="645191"/>
        <a:ext cx="3287327" cy="1430739"/>
      </dsp:txXfrm>
    </dsp:sp>
    <dsp:sp modelId="{8930E8CD-8AED-4531-AA80-02F0254CBF75}">
      <dsp:nvSpPr>
        <dsp:cNvPr id="0" name=""/>
        <dsp:cNvSpPr/>
      </dsp:nvSpPr>
      <dsp:spPr>
        <a:xfrm rot="1064193">
          <a:off x="4533828" y="2809647"/>
          <a:ext cx="794914" cy="32268"/>
        </a:xfrm>
        <a:custGeom>
          <a:avLst/>
          <a:gdLst/>
          <a:ahLst/>
          <a:cxnLst/>
          <a:rect l="0" t="0" r="0" b="0"/>
          <a:pathLst>
            <a:path>
              <a:moveTo>
                <a:pt x="0" y="16134"/>
              </a:moveTo>
              <a:lnTo>
                <a:pt x="794914" y="1613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>
            <a:solidFill>
              <a:schemeClr val="tx1"/>
            </a:solidFill>
          </a:endParaRPr>
        </a:p>
      </dsp:txBody>
      <dsp:txXfrm rot="1064193">
        <a:off x="4911413" y="2805908"/>
        <a:ext cx="39745" cy="39745"/>
      </dsp:txXfrm>
    </dsp:sp>
    <dsp:sp modelId="{C11869DF-96C3-475C-BB37-0DBF019C9AA4}">
      <dsp:nvSpPr>
        <dsp:cNvPr id="0" name=""/>
        <dsp:cNvSpPr/>
      </dsp:nvSpPr>
      <dsp:spPr>
        <a:xfrm>
          <a:off x="5309851" y="2217893"/>
          <a:ext cx="3290810" cy="1457939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Доходный</a:t>
          </a:r>
          <a:r>
            <a:rPr lang="ru-RU" sz="1400" b="1" kern="1200" dirty="0" smtClean="0"/>
            <a:t> </a:t>
          </a:r>
          <a:r>
            <a:rPr lang="ru-RU" sz="1400" b="1" i="1" kern="1200" dirty="0" smtClean="0"/>
            <a:t>метод , </a:t>
          </a:r>
          <a:r>
            <a:rPr lang="ru-RU" sz="1400" b="1" kern="1200" dirty="0" smtClean="0"/>
            <a:t>стоимость объекта инноваций определяется как текущая стоимость чистого дохода, полученного от использования оцениваемого объекта за экономически обоснованный срок службы</a:t>
          </a:r>
          <a:endParaRPr lang="ru-RU" sz="1400" b="1" i="1" kern="1200" dirty="0"/>
        </a:p>
      </dsp:txBody>
      <dsp:txXfrm>
        <a:off x="5309851" y="2217893"/>
        <a:ext cx="3290810" cy="1457939"/>
      </dsp:txXfrm>
    </dsp:sp>
    <dsp:sp modelId="{E0FFC8AD-5703-41AC-855E-1607FDEBA7CA}">
      <dsp:nvSpPr>
        <dsp:cNvPr id="0" name=""/>
        <dsp:cNvSpPr/>
      </dsp:nvSpPr>
      <dsp:spPr>
        <a:xfrm rot="3869112">
          <a:off x="4052423" y="3481716"/>
          <a:ext cx="1757725" cy="32268"/>
        </a:xfrm>
        <a:custGeom>
          <a:avLst/>
          <a:gdLst/>
          <a:ahLst/>
          <a:cxnLst/>
          <a:rect l="0" t="0" r="0" b="0"/>
          <a:pathLst>
            <a:path>
              <a:moveTo>
                <a:pt x="0" y="16134"/>
              </a:moveTo>
              <a:lnTo>
                <a:pt x="1757725" y="1613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3869112">
        <a:off x="4887342" y="3453907"/>
        <a:ext cx="87886" cy="87886"/>
      </dsp:txXfrm>
    </dsp:sp>
    <dsp:sp modelId="{DD057C56-738E-49CB-9BF2-BB4D27D539D0}">
      <dsp:nvSpPr>
        <dsp:cNvPr id="0" name=""/>
        <dsp:cNvSpPr/>
      </dsp:nvSpPr>
      <dsp:spPr>
        <a:xfrm>
          <a:off x="5309851" y="3817794"/>
          <a:ext cx="3288292" cy="946412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Рыночный метод</a:t>
          </a:r>
          <a:r>
            <a:rPr lang="ru-RU" sz="1400" b="1" kern="1200" dirty="0" smtClean="0"/>
            <a:t>, в основе которого лежит анализ сравнения цены продаж аналогичных объектов инноваций</a:t>
          </a:r>
        </a:p>
      </dsp:txBody>
      <dsp:txXfrm>
        <a:off x="5309851" y="3817794"/>
        <a:ext cx="3288292" cy="946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38D1BA-E354-4581-B32E-B9B8869E21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561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562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58569-5D2B-4E50-B727-9EA2442C1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AE782-69D9-471D-8746-ED98F546F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601B9-A303-44CB-814A-42A37761A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9BCAC-7B1D-4E4B-B19E-71D695765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954F0-33B6-404A-B846-F346F6BE7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B5E13-C44D-4576-AA45-AE83361A6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6C8D0-7EA5-4825-A3C1-53B69B276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7E3C3-E614-4C00-969D-BB49B0F26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2197F-9CDD-4CC7-B408-4CA86ED1A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92E15-0EEE-4E93-B4DA-DFDF4C0E5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76F88-7B27-47D2-8092-B25AAB7420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B57CD-040B-4253-B28D-796E085586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B16EE-4490-4FEA-932D-FFB88DBAF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9EA985D-1D7D-4381-854E-6D5E3C418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229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459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  <p:sldLayoutId id="2147483692" r:id="rId13"/>
  </p:sldLayoutIdLst>
  <p:transition>
    <p:cover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2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apanet.ru/Science/KONKURS/2/mat/p_prof_pro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apanet.ru/Science/KONKURS/2/mat/t_bal_met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286000"/>
            <a:ext cx="6399213" cy="1524000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rgbClr val="FF9900"/>
                </a:solidFill>
                <a:latin typeface="Arial Black" pitchFamily="34" charset="0"/>
              </a:rPr>
              <a:t>10.3</a:t>
            </a:r>
            <a:r>
              <a:rPr lang="ru-RU" sz="3200" b="1" dirty="0" smtClean="0">
                <a:solidFill>
                  <a:srgbClr val="FF9900"/>
                </a:solidFill>
                <a:latin typeface="Arial Black" pitchFamily="34" charset="0"/>
              </a:rPr>
              <a:t>.</a:t>
            </a:r>
            <a:br>
              <a:rPr lang="ru-RU" sz="3200" b="1" dirty="0" smtClean="0">
                <a:solidFill>
                  <a:srgbClr val="FF9900"/>
                </a:solidFill>
                <a:latin typeface="Arial Black" pitchFamily="34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Планирование экономической эффективности инновационных проектов</a:t>
            </a:r>
            <a:endParaRPr lang="ru-RU" sz="3200" b="1" dirty="0" smtClean="0">
              <a:solidFill>
                <a:srgbClr val="FFC000"/>
              </a:solidFill>
              <a:latin typeface="Arial Black" pitchFamily="34" charset="0"/>
            </a:endParaRPr>
          </a:p>
        </p:txBody>
      </p:sp>
      <p:pic>
        <p:nvPicPr>
          <p:cNvPr id="14340" name="Picture 4" descr="201267679a7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419600"/>
            <a:ext cx="2057400" cy="20574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458200" cy="5791200"/>
          </a:xfrm>
        </p:spPr>
        <p:txBody>
          <a:bodyPr/>
          <a:lstStyle/>
          <a:p>
            <a:pPr indent="554038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800000"/>
                </a:solidFill>
                <a:latin typeface="Arial Black" pitchFamily="34" charset="0"/>
              </a:rPr>
              <a:t>Статические методы оценки эффективности инновационных проектов</a:t>
            </a:r>
          </a:p>
          <a:p>
            <a:pPr indent="554038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dirty="0" smtClean="0">
              <a:solidFill>
                <a:srgbClr val="800000"/>
              </a:solidFill>
              <a:latin typeface="Arial Black" pitchFamily="34" charset="0"/>
            </a:endParaRPr>
          </a:p>
          <a:p>
            <a:pPr indent="554038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ru-RU" sz="1800" dirty="0" smtClean="0"/>
              <a:t>«приведенные затраты» на реализацию инновационного проекта;</a:t>
            </a:r>
          </a:p>
          <a:p>
            <a:pPr indent="554038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ru-RU" sz="1800" dirty="0" smtClean="0"/>
              <a:t>суммарная (или среднегодовая) прибыль от реализации инновационного проекта;</a:t>
            </a:r>
          </a:p>
          <a:p>
            <a:pPr indent="554038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ru-RU" sz="1800" dirty="0" smtClean="0"/>
              <a:t>рентабельность инвестиций (доходность инвестиций) инновационного проекта;</a:t>
            </a:r>
          </a:p>
          <a:p>
            <a:pPr indent="554038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ru-RU" sz="1800" dirty="0" smtClean="0"/>
              <a:t>коэффициент эффективности дополнительных инвестиций в инновации;</a:t>
            </a:r>
          </a:p>
          <a:p>
            <a:pPr indent="554038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ru-RU" sz="1800" dirty="0" smtClean="0"/>
              <a:t>статический период (срок) окупаемости капитальных вложений в проект;</a:t>
            </a:r>
          </a:p>
          <a:p>
            <a:pPr indent="554038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ru-RU" sz="1800" dirty="0" smtClean="0"/>
              <a:t>точка безубыточности производства инновации.</a:t>
            </a:r>
          </a:p>
          <a:p>
            <a:pPr indent="554038" eaLnBrk="1" hangingPunct="1">
              <a:lnSpc>
                <a:spcPct val="80000"/>
              </a:lnSpc>
              <a:buFont typeface="+mj-lt"/>
              <a:buAutoNum type="arabicParenR"/>
              <a:defRPr/>
            </a:pPr>
            <a:endParaRPr 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229600" cy="1371600"/>
          </a:xfrm>
        </p:spPr>
        <p:txBody>
          <a:bodyPr/>
          <a:lstStyle/>
          <a:p>
            <a:pPr eaLnBrk="1" hangingPunct="1"/>
            <a:r>
              <a:rPr lang="ru-RU" sz="2000" i="1" dirty="0" smtClean="0"/>
              <a:t>1. Метод «</a:t>
            </a:r>
            <a:r>
              <a:rPr lang="ru-RU" sz="2200" dirty="0" smtClean="0">
                <a:solidFill>
                  <a:srgbClr val="800000"/>
                </a:solidFill>
                <a:latin typeface="Arial Black" pitchFamily="34" charset="0"/>
              </a:rPr>
              <a:t>приведенных затрат</a:t>
            </a:r>
            <a:r>
              <a:rPr lang="ru-RU" sz="2000" i="1" dirty="0" smtClean="0"/>
              <a:t>»</a:t>
            </a:r>
            <a:r>
              <a:rPr lang="ru-RU" sz="2000" dirty="0" smtClean="0"/>
              <a:t> заключается в следующем: капитальные вложения в инновационный проект, характеризующиеся длительным сроком окупаемости, приводятся к годовой размерности, что позволяет учитывать их величину совокупно с годовыми текущими затратами инновационного проекта: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3886200"/>
            <a:ext cx="7696200" cy="2362200"/>
          </a:xfrm>
        </p:spPr>
        <p:txBody>
          <a:bodyPr/>
          <a:lstStyle/>
          <a:p>
            <a:pPr marL="0" indent="444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где </a:t>
            </a:r>
            <a:r>
              <a:rPr lang="ru-RU" sz="1600" i="1" dirty="0" err="1" smtClean="0"/>
              <a:t>Зпр</a:t>
            </a:r>
            <a:r>
              <a:rPr lang="ru-RU" sz="1600" i="1" dirty="0" smtClean="0"/>
              <a:t>.</a:t>
            </a:r>
            <a:r>
              <a:rPr lang="ru-RU" sz="1600" dirty="0" smtClean="0"/>
              <a:t> – приведенные затраты по инновационному проекту; </a:t>
            </a:r>
            <a:endParaRPr lang="ru-RU" sz="1600" i="1" dirty="0" smtClean="0"/>
          </a:p>
          <a:p>
            <a:pPr marL="0" indent="444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i="1" dirty="0" smtClean="0"/>
              <a:t>Стек</a:t>
            </a:r>
            <a:r>
              <a:rPr lang="ru-RU" sz="1600" dirty="0" smtClean="0"/>
              <a:t>. – текущие затраты проекта;</a:t>
            </a:r>
          </a:p>
          <a:p>
            <a:pPr marL="0" indent="444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К – капитальные вложения в проект;</a:t>
            </a:r>
          </a:p>
          <a:p>
            <a:pPr marL="0" indent="444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err="1" smtClean="0"/>
              <a:t>Ен</a:t>
            </a:r>
            <a:r>
              <a:rPr lang="ru-RU" sz="1600" b="1" dirty="0" smtClean="0"/>
              <a:t> –</a:t>
            </a:r>
            <a:r>
              <a:rPr lang="ru-RU" sz="1600" dirty="0" smtClean="0"/>
              <a:t> нормативная эффективность инвестиций в инновационный проект, т.е. минимальная норму эффективности капитальных вложений, ниже которой они, при прочих равных условиях, нецелесообразны (0,15). Устанавливается организацией самостоятельно:</a:t>
            </a:r>
          </a:p>
          <a:p>
            <a:pPr marL="0" indent="444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- на основе нормативного срока окупаемости инвестиций:</a:t>
            </a:r>
            <a:r>
              <a:rPr lang="ru-RU" sz="1600" b="1" dirty="0" smtClean="0"/>
              <a:t> </a:t>
            </a:r>
            <a:r>
              <a:rPr lang="ru-RU" sz="1600" dirty="0" err="1" smtClean="0"/>
              <a:t>Ен</a:t>
            </a:r>
            <a:r>
              <a:rPr lang="ru-RU" sz="1600" dirty="0" smtClean="0"/>
              <a:t> = 1 / Ток;</a:t>
            </a:r>
          </a:p>
          <a:p>
            <a:pPr marL="0" indent="444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- на уровне процентной ставки</a:t>
            </a:r>
            <a:r>
              <a:rPr lang="uk-UA" sz="1600" dirty="0" smtClean="0"/>
              <a:t> за кредит;</a:t>
            </a:r>
            <a:endParaRPr lang="ru-RU" sz="1600" dirty="0" smtClean="0"/>
          </a:p>
          <a:p>
            <a:pPr marL="0" indent="444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- как норматив рентабельности инвестиций.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-88900" y="3305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838200" y="2895600"/>
          <a:ext cx="3136900" cy="409575"/>
        </p:xfrm>
        <a:graphic>
          <a:graphicData uri="http://schemas.openxmlformats.org/presentationml/2006/ole">
            <p:oleObj spid="_x0000_s1026" name="Формула" r:id="rId3" imgW="2070100" imgH="266700" progId="Equation.3">
              <p:embed/>
            </p:oleObj>
          </a:graphicData>
        </a:graphic>
      </p:graphicFrame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90488" y="3552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30238" algn="l"/>
              </a:tabLst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343400" y="2362200"/>
            <a:ext cx="4572000" cy="150002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60375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i="1" dirty="0" smtClean="0">
                <a:latin typeface="Arial Black" pitchFamily="34" charset="0"/>
              </a:rPr>
              <a:t>П</a:t>
            </a:r>
            <a:r>
              <a:rPr lang="ru-RU" sz="1400" i="1" dirty="0" smtClean="0">
                <a:latin typeface="Arial Black" pitchFamily="34" charset="0"/>
              </a:rPr>
              <a:t>риведенные затраты</a:t>
            </a:r>
            <a:r>
              <a:rPr lang="ru-RU" sz="1400" dirty="0" smtClean="0">
                <a:latin typeface="Arial Black" pitchFamily="34" charset="0"/>
              </a:rPr>
              <a:t> — сумма текущих затрат, учитываемых в себестоимости продукции, и единовременных капитальных вложений, сопоставимость которых с текущими затратами достигается путем умножения их на нормативный коэффициент эффективности капитальных вложений.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743200" y="304800"/>
            <a:ext cx="64008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60375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C00000"/>
                </a:solidFill>
              </a:rPr>
              <a:t>Метод «приведенных затрат» широко применяют при наличии нескольких альтернативных вариантов инновационного проекта. Критерием отбора инновационного проекта выступает минимум приведенных затрат на реализацию проекта.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1447800"/>
            <a:ext cx="693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b="1" dirty="0" smtClean="0"/>
              <a:t>Пример</a:t>
            </a:r>
            <a:r>
              <a:rPr lang="ru-RU" dirty="0" smtClean="0"/>
              <a:t>. Разработано три варианта изобретения на технологию производства изделия. По данным таблицы рассчитать наиболее эффективный вариант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33600" y="2514600"/>
          <a:ext cx="6553199" cy="152400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962399"/>
                <a:gridCol w="1035646"/>
                <a:gridCol w="777577"/>
                <a:gridCol w="777577"/>
              </a:tblGrid>
              <a:tr h="207903">
                <a:tc>
                  <a:txBody>
                    <a:bodyPr/>
                    <a:lstStyle/>
                    <a:p>
                      <a:pPr indent="450215" algn="ctr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Показатели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 gridSpan="3">
                  <a:txBody>
                    <a:bodyPr/>
                    <a:lstStyle/>
                    <a:p>
                      <a:pPr indent="450215" algn="ctr" hangingPunct="0">
                        <a:spcAft>
                          <a:spcPts val="0"/>
                        </a:spcAft>
                      </a:pPr>
                      <a:r>
                        <a:rPr lang="ru-RU" sz="1400"/>
                        <a:t>Варианты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903">
                <a:tc>
                  <a:txBody>
                    <a:bodyPr/>
                    <a:lstStyle/>
                    <a:p>
                      <a:pPr indent="450215" algn="ctr" hangingPunct="0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indent="450215" algn="ctr" hangingPunct="0"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indent="450215" algn="ctr" hangingPunct="0">
                        <a:spcAft>
                          <a:spcPts val="0"/>
                        </a:spcAft>
                      </a:pPr>
                      <a:r>
                        <a:rPr lang="ru-RU" sz="1400"/>
                        <a:t>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indent="450215" algn="ctr" hangingPunct="0">
                        <a:spcAft>
                          <a:spcPts val="0"/>
                        </a:spcAft>
                      </a:pPr>
                      <a:r>
                        <a:rPr lang="ru-RU" sz="1400"/>
                        <a:t>3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</a:tr>
              <a:tr h="335280"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Инвестиции, </a:t>
                      </a:r>
                      <a:r>
                        <a:rPr lang="ru-RU" sz="1400" dirty="0" err="1" smtClean="0"/>
                        <a:t>млн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/>
                        <a:t>руб.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marL="0" indent="0" algn="r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22500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marL="0" indent="0" algn="r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27600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marL="0" indent="0" algn="r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19700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</a:tr>
              <a:tr h="415805"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Издержки производства на одно изделие, тыс. руб.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marL="0" indent="0" algn="r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13600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marL="0" indent="0" algn="r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14700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marL="0" indent="0" algn="r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13700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</a:tr>
              <a:tr h="335280"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Годовой объем производства, тыс. шт.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marL="0" indent="0" algn="r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700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marL="0" indent="0" algn="r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1100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  <a:tc>
                  <a:txBody>
                    <a:bodyPr/>
                    <a:lstStyle/>
                    <a:p>
                      <a:pPr marL="0" indent="0" algn="r" hangingPunct="0">
                        <a:spcAft>
                          <a:spcPts val="0"/>
                        </a:spcAft>
                      </a:pPr>
                      <a:r>
                        <a:rPr lang="ru-RU" sz="1400" dirty="0"/>
                        <a:t>2500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826" marR="66826" marT="0" marB="0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81000" y="4114800"/>
            <a:ext cx="838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hangingPunct="0"/>
            <a:r>
              <a:rPr lang="ru-RU" b="1" dirty="0" smtClean="0"/>
              <a:t>Решение.</a:t>
            </a:r>
            <a:r>
              <a:rPr lang="ru-RU" dirty="0" smtClean="0"/>
              <a:t> Используя метод приведенных затрат, определим наиболее эффективный вариант предлагаемого изобретения по следующей формуле:</a:t>
            </a:r>
          </a:p>
          <a:p>
            <a:pPr hangingPunct="0"/>
            <a:r>
              <a:rPr lang="ru-RU" dirty="0" smtClean="0"/>
              <a:t>1 вариант – (13600 · 700) + 0,1 · 22500 = 11770 </a:t>
            </a:r>
            <a:r>
              <a:rPr lang="ru-RU" dirty="0" err="1" smtClean="0"/>
              <a:t>млн</a:t>
            </a:r>
            <a:r>
              <a:rPr lang="ru-RU" dirty="0" smtClean="0"/>
              <a:t> руб.</a:t>
            </a:r>
          </a:p>
          <a:p>
            <a:pPr hangingPunct="0"/>
            <a:r>
              <a:rPr lang="ru-RU" dirty="0" smtClean="0"/>
              <a:t>2 вариант – (14700 · 1100) + 0,1 · 27600 = 18930 </a:t>
            </a:r>
            <a:r>
              <a:rPr lang="ru-RU" dirty="0" err="1" smtClean="0"/>
              <a:t>млн</a:t>
            </a:r>
            <a:r>
              <a:rPr lang="ru-RU" dirty="0" smtClean="0"/>
              <a:t> руб.</a:t>
            </a:r>
          </a:p>
          <a:p>
            <a:pPr hangingPunct="0"/>
            <a:r>
              <a:rPr lang="ru-RU" dirty="0" smtClean="0"/>
              <a:t>3 вариант – (13700 · 2500) + 0,1 · 19700 = 36220 </a:t>
            </a:r>
            <a:r>
              <a:rPr lang="ru-RU" dirty="0" err="1" smtClean="0"/>
              <a:t>млн</a:t>
            </a:r>
            <a:r>
              <a:rPr lang="ru-RU" dirty="0" smtClean="0"/>
              <a:t> руб.</a:t>
            </a:r>
          </a:p>
          <a:p>
            <a:pPr indent="534988" hangingPunct="0"/>
            <a:r>
              <a:rPr lang="ru-RU" b="1" dirty="0" smtClean="0"/>
              <a:t>Вывод</a:t>
            </a:r>
            <a:r>
              <a:rPr lang="ru-RU" dirty="0" smtClean="0"/>
              <a:t>: наиболее эффективный вариант предлагаемого к использованию изобретения – это 1 вариант, то есть наименьшие приведенные затраты.</a:t>
            </a:r>
            <a:endParaRPr lang="ru-RU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/>
          <a:lstStyle/>
          <a:p>
            <a:pPr eaLnBrk="1" hangingPunct="1"/>
            <a:r>
              <a:rPr lang="ru-RU" sz="2200" dirty="0" smtClean="0"/>
              <a:t>2. На основании величин прибыли и дохода от реализации инновационного проекта определяются </a:t>
            </a:r>
            <a:r>
              <a:rPr lang="ru-RU" sz="2200" dirty="0" smtClean="0">
                <a:solidFill>
                  <a:srgbClr val="800000"/>
                </a:solidFill>
                <a:latin typeface="Arial Black" pitchFamily="34" charset="0"/>
              </a:rPr>
              <a:t>среднегодовая прибыль</a:t>
            </a:r>
            <a:r>
              <a:rPr lang="ru-RU" sz="2200" dirty="0" smtClean="0"/>
              <a:t> (</a:t>
            </a:r>
            <a:r>
              <a:rPr lang="ru-RU" sz="2200" b="1" dirty="0" err="1" smtClean="0"/>
              <a:t>П</a:t>
            </a:r>
            <a:r>
              <a:rPr lang="ru-RU" sz="1200" b="1" dirty="0" err="1" smtClean="0"/>
              <a:t>г</a:t>
            </a:r>
            <a:r>
              <a:rPr lang="ru-RU" sz="2200" dirty="0" smtClean="0"/>
              <a:t>) и </a:t>
            </a:r>
            <a:r>
              <a:rPr lang="ru-RU" sz="2200" dirty="0" smtClean="0">
                <a:solidFill>
                  <a:srgbClr val="800000"/>
                </a:solidFill>
                <a:latin typeface="Arial Black" pitchFamily="34" charset="0"/>
              </a:rPr>
              <a:t>среднегодовой доход </a:t>
            </a:r>
            <a:r>
              <a:rPr lang="ru-RU" sz="2200" dirty="0" smtClean="0"/>
              <a:t>(</a:t>
            </a:r>
            <a:r>
              <a:rPr lang="ru-RU" sz="2200" b="1" dirty="0" err="1" smtClean="0"/>
              <a:t>Д</a:t>
            </a:r>
            <a:r>
              <a:rPr lang="ru-RU" sz="1200" b="1" dirty="0" err="1" smtClean="0"/>
              <a:t>г</a:t>
            </a:r>
            <a:r>
              <a:rPr lang="ru-RU" sz="2200" dirty="0" smtClean="0"/>
              <a:t>), получаемые в среднем за один год инновационного проекта: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62400"/>
            <a:ext cx="8229600" cy="1905000"/>
          </a:xfrm>
        </p:spPr>
        <p:txBody>
          <a:bodyPr/>
          <a:lstStyle/>
          <a:p>
            <a:pPr eaLnBrk="1" hangingPunct="1"/>
            <a:r>
              <a:rPr lang="ru-RU" sz="2000" dirty="0" smtClean="0"/>
              <a:t>где </a:t>
            </a:r>
            <a:r>
              <a:rPr lang="ru-RU" sz="2000" b="1" dirty="0" err="1" smtClean="0"/>
              <a:t>Тр</a:t>
            </a:r>
            <a:r>
              <a:rPr lang="ru-RU" sz="2000" b="1" dirty="0" smtClean="0"/>
              <a:t> – </a:t>
            </a:r>
            <a:r>
              <a:rPr lang="ru-RU" sz="2000" dirty="0" smtClean="0"/>
              <a:t>срок реализации инновационного проекта, лет.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362200" y="2362200"/>
          <a:ext cx="2057400" cy="1173163"/>
        </p:xfrm>
        <a:graphic>
          <a:graphicData uri="http://schemas.openxmlformats.org/presentationml/2006/ole">
            <p:oleObj spid="_x0000_s2050" name="Формула" r:id="rId3" imgW="1168400" imgH="660400" progId="Equation.3">
              <p:embed/>
            </p:oleObj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5562600" y="2286000"/>
          <a:ext cx="1981200" cy="1139825"/>
        </p:xfrm>
        <a:graphic>
          <a:graphicData uri="http://schemas.openxmlformats.org/presentationml/2006/ole">
            <p:oleObj spid="_x0000_s2051" name="Формула" r:id="rId4" imgW="1143000" imgH="660400" progId="Equation.3">
              <p:embed/>
            </p:oleObj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371600"/>
          </a:xfrm>
        </p:spPr>
        <p:txBody>
          <a:bodyPr/>
          <a:lstStyle/>
          <a:p>
            <a:pPr eaLnBrk="1" hangingPunct="1"/>
            <a:r>
              <a:rPr lang="ru-RU" sz="2000" i="1" dirty="0" smtClean="0"/>
              <a:t>3. </a:t>
            </a:r>
            <a:r>
              <a:rPr lang="ru-RU" sz="2200" dirty="0" smtClean="0">
                <a:solidFill>
                  <a:srgbClr val="800000"/>
                </a:solidFill>
                <a:latin typeface="Arial Black" pitchFamily="34" charset="0"/>
              </a:rPr>
              <a:t>Рентабельность (прибыльность) инвестиций </a:t>
            </a:r>
            <a:r>
              <a:rPr lang="ru-RU" sz="2000" dirty="0" smtClean="0"/>
              <a:t>в инновационный проект позволяет установить не только факт прибыльности инвестиций, но и оценить степень их прибыльности. Индекс рентабельности инвестиций (</a:t>
            </a:r>
            <a:r>
              <a:rPr lang="ru-RU" sz="2000" b="1" dirty="0" smtClean="0"/>
              <a:t>И</a:t>
            </a:r>
            <a:r>
              <a:rPr lang="en-US" sz="1400" b="1" dirty="0" smtClean="0"/>
              <a:t>R</a:t>
            </a:r>
            <a:r>
              <a:rPr lang="ru-RU" sz="2000" dirty="0" smtClean="0"/>
              <a:t>)</a:t>
            </a:r>
            <a:r>
              <a:rPr lang="ru-RU" sz="2000" b="1" dirty="0" smtClean="0"/>
              <a:t> </a:t>
            </a:r>
            <a:r>
              <a:rPr lang="ru-RU" sz="2000" dirty="0" smtClean="0"/>
              <a:t>может определяться для инвестиций как за отдельные периоды инновационного проекта, так и за весь проект в целом (на основании общих или усредненных показателей):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886200"/>
            <a:ext cx="8229600" cy="1295400"/>
          </a:xfrm>
        </p:spPr>
        <p:txBody>
          <a:bodyPr/>
          <a:lstStyle/>
          <a:p>
            <a:pPr eaLnBrk="1" hangingPunct="1"/>
            <a:r>
              <a:rPr lang="ru-RU" sz="1800" smtClean="0"/>
              <a:t>где  – единовременные капитальные вложения в инновационный проект в i-том периоде (инвестиции);</a:t>
            </a:r>
          </a:p>
          <a:p>
            <a:pPr eaLnBrk="1" hangingPunct="1"/>
            <a:r>
              <a:rPr lang="ru-RU" sz="1800" smtClean="0"/>
              <a:t>К – общая величина инвестиций в проект: 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048000" y="2819400"/>
          <a:ext cx="1447800" cy="944563"/>
        </p:xfrm>
        <a:graphic>
          <a:graphicData uri="http://schemas.openxmlformats.org/presentationml/2006/ole">
            <p:oleObj spid="_x0000_s3074" name="Формула" r:id="rId3" imgW="685800" imgH="444500" progId="Equation.3">
              <p:embed/>
            </p:oleObj>
          </a:graphicData>
        </a:graphic>
      </p:graphicFrame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3276600" y="5029200"/>
          <a:ext cx="1600200" cy="1028700"/>
        </p:xfrm>
        <a:graphic>
          <a:graphicData uri="http://schemas.openxmlformats.org/presentationml/2006/ole">
            <p:oleObj spid="_x0000_s3075" name="Формула" r:id="rId4" imgW="673100" imgH="431800" progId="Equation.3">
              <p:embed/>
            </p:oleObj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371600"/>
          </a:xfrm>
        </p:spPr>
        <p:txBody>
          <a:bodyPr/>
          <a:lstStyle/>
          <a:p>
            <a:pPr eaLnBrk="1" hangingPunct="1"/>
            <a:r>
              <a:rPr lang="ru-RU" sz="2000" i="1" dirty="0" smtClean="0"/>
              <a:t>3. </a:t>
            </a:r>
            <a:r>
              <a:rPr lang="ru-RU" sz="2000" dirty="0" smtClean="0">
                <a:solidFill>
                  <a:srgbClr val="800000"/>
                </a:solidFill>
                <a:latin typeface="Arial Black" pitchFamily="34" charset="0"/>
              </a:rPr>
              <a:t>Доходность инвестиций в инновационный проект </a:t>
            </a:r>
            <a:r>
              <a:rPr lang="ru-RU" sz="2000" dirty="0" smtClean="0"/>
              <a:t>определяется с помощью индекса доходности инвестиций (</a:t>
            </a:r>
            <a:r>
              <a:rPr lang="ru-RU" sz="2000" b="1" dirty="0" smtClean="0"/>
              <a:t>И</a:t>
            </a:r>
            <a:r>
              <a:rPr lang="ru-RU" sz="1100" b="1" dirty="0" smtClean="0"/>
              <a:t>Д</a:t>
            </a:r>
            <a:r>
              <a:rPr lang="ru-RU" sz="2000" dirty="0" smtClean="0"/>
              <a:t>) аналогично индексу рентабельности инвестиций, но по показателю дохода от инвестиций в проект: 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86200"/>
            <a:ext cx="8229600" cy="1676400"/>
          </a:xfrm>
        </p:spPr>
        <p:txBody>
          <a:bodyPr/>
          <a:lstStyle/>
          <a:p>
            <a:pPr indent="280988" eaLnBrk="1" hangingPunct="1">
              <a:buFont typeface="Wingdings" pitchFamily="2" charset="2"/>
              <a:buNone/>
            </a:pPr>
            <a:r>
              <a:rPr lang="ru-RU" sz="2000" dirty="0" smtClean="0"/>
              <a:t>Критерием экономической эффективности инновационного проекта является ИД</a:t>
            </a:r>
            <a:r>
              <a:rPr lang="ru-RU" sz="2000" dirty="0" smtClean="0">
                <a:sym typeface="Symbol" pitchFamily="18" charset="2"/>
              </a:rPr>
              <a:t></a:t>
            </a:r>
            <a:r>
              <a:rPr lang="ru-RU" sz="2000" dirty="0" smtClean="0"/>
              <a:t>1 и ИR</a:t>
            </a:r>
            <a:r>
              <a:rPr lang="ru-RU" sz="2000" dirty="0" smtClean="0">
                <a:sym typeface="Symbol" pitchFamily="18" charset="2"/>
              </a:rPr>
              <a:t></a:t>
            </a:r>
            <a:r>
              <a:rPr lang="ru-RU" sz="2000" dirty="0" smtClean="0"/>
              <a:t>1.</a:t>
            </a:r>
            <a:endParaRPr lang="en-US" sz="2000" dirty="0" smtClean="0"/>
          </a:p>
          <a:p>
            <a:pPr indent="280988" eaLnBrk="1" hangingPunct="1">
              <a:buFont typeface="Wingdings" pitchFamily="2" charset="2"/>
              <a:buNone/>
            </a:pPr>
            <a:r>
              <a:rPr lang="ru-RU" sz="2000" dirty="0" smtClean="0"/>
              <a:t>Чем выше индексы рентабельности и доходности инвестиций в инновационный проект, тем он эффективней </a:t>
            </a:r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429000" y="2438400"/>
          <a:ext cx="1600200" cy="1044575"/>
        </p:xfrm>
        <a:graphic>
          <a:graphicData uri="http://schemas.openxmlformats.org/presentationml/2006/ole">
            <p:oleObj spid="_x0000_s4098" name="Формула" r:id="rId3" imgW="685800" imgH="444500" progId="Equation.3">
              <p:embed/>
            </p:oleObj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i="1" dirty="0" smtClean="0"/>
              <a:t>4. </a:t>
            </a:r>
            <a:r>
              <a:rPr lang="ru-RU" sz="2000" dirty="0" smtClean="0">
                <a:solidFill>
                  <a:srgbClr val="800000"/>
                </a:solidFill>
                <a:latin typeface="Arial Black" pitchFamily="34" charset="0"/>
              </a:rPr>
              <a:t>Коэффициент эффективности дополнительных инвестиций в инновации </a:t>
            </a:r>
            <a:r>
              <a:rPr lang="ru-RU" sz="2000" dirty="0" smtClean="0"/>
              <a:t>(</a:t>
            </a:r>
            <a:r>
              <a:rPr lang="ru-RU" sz="2000" b="1" dirty="0" smtClean="0"/>
              <a:t>Эр</a:t>
            </a:r>
            <a:r>
              <a:rPr lang="ru-RU" sz="2000" dirty="0" smtClean="0"/>
              <a:t>) является модификацией индекса рентабельности инвестиций и определяется по формуле: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229600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dirty="0" smtClean="0"/>
              <a:t>где </a:t>
            </a:r>
            <a:r>
              <a:rPr lang="ru-RU" sz="1600" dirty="0" smtClean="0">
                <a:sym typeface="Symbol" pitchFamily="18" charset="2"/>
              </a:rPr>
              <a:t></a:t>
            </a:r>
            <a:r>
              <a:rPr lang="ru-RU" sz="1600" dirty="0" smtClean="0"/>
              <a:t>С – изменение текущих затрат в результате реализации инновационного проекта (экономия затрат является источником прибыли);</a:t>
            </a:r>
            <a:endParaRPr lang="ru-RU" sz="16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dirty="0" smtClean="0">
                <a:sym typeface="Symbol" pitchFamily="18" charset="2"/>
              </a:rPr>
              <a:t></a:t>
            </a:r>
            <a:r>
              <a:rPr lang="ru-RU" sz="1600" dirty="0" smtClean="0"/>
              <a:t>К – изменение капитальных вложений в связи с реализацией инновационного проекта;</a:t>
            </a:r>
          </a:p>
          <a:p>
            <a:pPr marL="0" indent="358775" eaLnBrk="1" hangingPunct="1">
              <a:lnSpc>
                <a:spcPct val="80000"/>
              </a:lnSpc>
              <a:defRPr/>
            </a:pPr>
            <a:r>
              <a:rPr lang="ru-RU" sz="1600" dirty="0" smtClean="0"/>
              <a:t>С1, С2 – текущие затраты организации до и после реализации инновационного проекта;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dirty="0" smtClean="0"/>
              <a:t>К1, К2 – величина капитальных вложений до и после реализации инновационного проекта.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743200" y="1752600"/>
          <a:ext cx="2743200" cy="927100"/>
        </p:xfrm>
        <a:graphic>
          <a:graphicData uri="http://schemas.openxmlformats.org/presentationml/2006/ole">
            <p:oleObj spid="_x0000_s5122" name="Формула" r:id="rId3" imgW="1320227" imgH="444307" progId="Equation.3">
              <p:embed/>
            </p:oleObj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48006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Расчетное значение коэффициента эффективности Э</a:t>
            </a:r>
            <a:r>
              <a:rPr lang="ru-RU" baseline="-25000" dirty="0" smtClean="0"/>
              <a:t>р</a:t>
            </a:r>
            <a:r>
              <a:rPr lang="ru-RU" dirty="0" smtClean="0"/>
              <a:t> сравнивается с нормативной величиной </a:t>
            </a:r>
            <a:r>
              <a:rPr lang="ru-RU" dirty="0" err="1" smtClean="0"/>
              <a:t>Е</a:t>
            </a:r>
            <a:r>
              <a:rPr lang="ru-RU" baseline="-25000" dirty="0" err="1" smtClean="0"/>
              <a:t>н</a:t>
            </a:r>
            <a:r>
              <a:rPr lang="ru-RU" dirty="0" smtClean="0"/>
              <a:t>, соответствующей удовлетворяющей инвестора норме дохода на капитал. Если Э</a:t>
            </a:r>
            <a:r>
              <a:rPr lang="ru-RU" baseline="-25000" dirty="0" smtClean="0"/>
              <a:t>р</a:t>
            </a:r>
            <a:r>
              <a:rPr lang="ru-RU" dirty="0" smtClean="0"/>
              <a:t> </a:t>
            </a:r>
            <a:r>
              <a:rPr lang="en-US" dirty="0" smtClean="0"/>
              <a:t>&gt; </a:t>
            </a:r>
            <a:r>
              <a:rPr lang="ru-RU" dirty="0" err="1" smtClean="0"/>
              <a:t>Е</a:t>
            </a:r>
            <a:r>
              <a:rPr lang="ru-RU" baseline="-25000" dirty="0" err="1" smtClean="0"/>
              <a:t>н</a:t>
            </a:r>
            <a:r>
              <a:rPr lang="ru-RU" dirty="0" smtClean="0"/>
              <a:t>, то дополнительные инвестиции в инновации эффективны</a:t>
            </a:r>
            <a:endParaRPr lang="ru-RU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229600" cy="1371600"/>
          </a:xfrm>
        </p:spPr>
        <p:txBody>
          <a:bodyPr/>
          <a:lstStyle/>
          <a:p>
            <a:pPr indent="538163" eaLnBrk="1" hangingPunct="1"/>
            <a:r>
              <a:rPr lang="ru-RU" sz="2000" i="1" dirty="0" smtClean="0"/>
              <a:t>5. </a:t>
            </a:r>
            <a:r>
              <a:rPr lang="ru-RU" sz="2200" dirty="0" smtClean="0">
                <a:solidFill>
                  <a:srgbClr val="800000"/>
                </a:solidFill>
                <a:latin typeface="Arial Black" pitchFamily="34" charset="0"/>
              </a:rPr>
              <a:t>Срок (период) окупаемости инвестиций инновационного проекта </a:t>
            </a:r>
            <a:r>
              <a:rPr lang="ru-RU" sz="2000" dirty="0" smtClean="0"/>
              <a:t>определяет промежуток времени от момента начала инвестирования проекта до момента, когда доход (или прибыль) от реализации проекта превысит единовременные капитальные вложения в проект. </a:t>
            </a:r>
            <a:br>
              <a:rPr lang="ru-RU" sz="2000" dirty="0" smtClean="0"/>
            </a:br>
            <a:r>
              <a:rPr lang="ru-RU" sz="2000" dirty="0" smtClean="0"/>
              <a:t>При равных по величине и интенсивности вложениях и поступлениях срок окупаемости инвестиций определяется по формулам: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495800"/>
            <a:ext cx="8077200" cy="2209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Проект считается привлекательным при меньшем сроке его окупаемости и быстром возвращении инвестору его начальных вложений. 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3352800" y="3200400"/>
          <a:ext cx="1447800" cy="958850"/>
        </p:xfrm>
        <a:graphic>
          <a:graphicData uri="http://schemas.openxmlformats.org/presentationml/2006/ole">
            <p:oleObj spid="_x0000_s6146" name="Формула" r:id="rId3" imgW="647700" imgH="431800" progId="Equation.3">
              <p:embed/>
            </p:oleObj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371600"/>
          </a:xfrm>
        </p:spPr>
        <p:txBody>
          <a:bodyPr/>
          <a:lstStyle/>
          <a:p>
            <a:pPr eaLnBrk="1" hangingPunct="1"/>
            <a:r>
              <a:rPr lang="ru-RU" sz="2000" i="1" dirty="0" smtClean="0"/>
              <a:t>6. </a:t>
            </a:r>
            <a:r>
              <a:rPr lang="ru-RU" sz="2000" dirty="0" smtClean="0">
                <a:solidFill>
                  <a:srgbClr val="800000"/>
                </a:solidFill>
                <a:latin typeface="Arial Black" pitchFamily="34" charset="0"/>
              </a:rPr>
              <a:t>Точка безубыточности </a:t>
            </a:r>
            <a:r>
              <a:rPr lang="ru-RU" sz="2000" dirty="0" smtClean="0"/>
              <a:t>– это количество единиц продукции, которые необходимо произвести и реализовать, чтобы полностью перекрыть годовые постоянные и переменные удельные издержки. Определяется из соотношения равенства издержек и выручки от реализации новой продукции, услуг и пр.: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229600" cy="2971800"/>
          </a:xfrm>
        </p:spPr>
        <p:txBody>
          <a:bodyPr/>
          <a:lstStyle/>
          <a:p>
            <a:pPr indent="3746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На основании равенства точка безубыточности определяется с помощью формулы: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indent="3746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Чем меньше значение точки безубыточности, тем быстрее инновационный проект начнет приносить прибыль, т. е. тем он привлекательней по данному критерию.</a:t>
            </a: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0" y="3184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3276600" y="2362200"/>
          <a:ext cx="3476625" cy="546100"/>
        </p:xfrm>
        <a:graphic>
          <a:graphicData uri="http://schemas.openxmlformats.org/presentationml/2006/ole">
            <p:oleObj spid="_x0000_s7170" name="Формула" r:id="rId3" imgW="1459866" imgH="228501" progId="Equation.3">
              <p:embed/>
            </p:oleObj>
          </a:graphicData>
        </a:graphic>
      </p:graphicFrame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4324350" y="3413125"/>
            <a:ext cx="8524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630238" algn="l"/>
              </a:tabLst>
            </a:pPr>
            <a:r>
              <a:rPr lang="ru-RU" sz="1100">
                <a:cs typeface="Times New Roman" pitchFamily="18" charset="0"/>
              </a:rPr>
              <a:t>,</a:t>
            </a:r>
            <a:endParaRPr lang="ru-RU"/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1" name="Object 7"/>
          <p:cNvGraphicFramePr>
            <a:graphicFrameLocks noChangeAspect="1"/>
          </p:cNvGraphicFramePr>
          <p:nvPr/>
        </p:nvGraphicFramePr>
        <p:xfrm>
          <a:off x="3810000" y="3733800"/>
          <a:ext cx="1949980" cy="838200"/>
        </p:xfrm>
        <a:graphic>
          <a:graphicData uri="http://schemas.openxmlformats.org/presentationml/2006/ole">
            <p:oleObj spid="_x0000_s7171" name="Формула" r:id="rId4" imgW="952500" imgH="419100" progId="Equation.3">
              <p:embed/>
            </p:oleObj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229600" cy="4953000"/>
          </a:xfrm>
        </p:spPr>
        <p:txBody>
          <a:bodyPr/>
          <a:lstStyle/>
          <a:p>
            <a:pPr indent="55403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i="1" dirty="0" smtClean="0">
                <a:solidFill>
                  <a:srgbClr val="800000"/>
                </a:solidFill>
                <a:latin typeface="Arial Black" pitchFamily="34" charset="0"/>
              </a:rPr>
              <a:t>Динамические методы оценки экономической эффективности инновационного проекта</a:t>
            </a:r>
            <a:r>
              <a:rPr lang="ru-RU" dirty="0" smtClean="0">
                <a:solidFill>
                  <a:srgbClr val="800000"/>
                </a:solidFill>
                <a:latin typeface="Arial Black" pitchFamily="34" charset="0"/>
              </a:rPr>
              <a:t>:</a:t>
            </a:r>
          </a:p>
          <a:p>
            <a:pPr marL="85725" indent="5381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1. Интегральный эффект.</a:t>
            </a:r>
          </a:p>
          <a:p>
            <a:pPr marL="85725" indent="5381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2. Индекс рентабельности.</a:t>
            </a:r>
          </a:p>
          <a:p>
            <a:pPr marL="85725" indent="5381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3. Норма рентабельности.</a:t>
            </a:r>
          </a:p>
          <a:p>
            <a:pPr marL="85725" indent="5381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4. Период окупаемости.</a:t>
            </a:r>
          </a:p>
          <a:p>
            <a:pPr marL="85725" indent="538163" eaLnBrk="1" hangingPunct="1">
              <a:lnSpc>
                <a:spcPct val="80000"/>
              </a:lnSpc>
              <a:buNone/>
              <a:defRPr/>
            </a:pPr>
            <a:r>
              <a:rPr lang="ru-RU" sz="2000" dirty="0" smtClean="0"/>
              <a:t>Одинаковые по величине затраты, осуществляемые в разное время, экономически неравнозначны. Разность между будущей стоимостью и текущей стоимостью является дисконтом</a:t>
            </a:r>
          </a:p>
          <a:p>
            <a:pPr marL="85725" indent="538163" eaLnBrk="1" hangingPunct="1">
              <a:lnSpc>
                <a:spcPct val="80000"/>
              </a:lnSpc>
              <a:buNone/>
              <a:defRPr/>
            </a:pPr>
            <a:r>
              <a:rPr lang="ru-RU" sz="2000" dirty="0" smtClean="0"/>
              <a:t>Это противоречие устраняется с помощью так называемого </a:t>
            </a:r>
            <a:r>
              <a:rPr lang="ru-RU" sz="2000" u="sng" dirty="0" smtClean="0"/>
              <a:t>метода приведенной стоимости или иначе дисконтирования, то есть приведением затрат и результатов к одному моменту времени</a:t>
            </a:r>
            <a:r>
              <a:rPr lang="ru-RU" sz="2000" dirty="0" smtClean="0"/>
              <a:t>. В качестве такого момента времени можно принять, например, год начала реализации инноваций.</a:t>
            </a:r>
          </a:p>
          <a:p>
            <a:r>
              <a:rPr lang="ru-RU" sz="2000" dirty="0" smtClean="0"/>
              <a:t>Дисконтирование основано на том, что любая сумма, которая будет получена в будущем, в настоящее время обладает меньшей ценностью.</a:t>
            </a:r>
          </a:p>
          <a:p>
            <a:r>
              <a:rPr lang="ru-RU" sz="2000" dirty="0" smtClean="0"/>
              <a:t>С помощью дисконтирования в финансовых вычислениях учитывается фактор времени.</a:t>
            </a:r>
          </a:p>
          <a:p>
            <a:pPr marL="85725" indent="538163" eaLnBrk="1" hangingPunct="1">
              <a:lnSpc>
                <a:spcPct val="80000"/>
              </a:lnSpc>
              <a:buNone/>
              <a:defRPr/>
            </a:pPr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152400" y="1295400"/>
          <a:ext cx="89916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609600"/>
            <a:ext cx="82565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554038">
              <a:lnSpc>
                <a:spcPct val="80000"/>
              </a:lnSpc>
              <a:spcBef>
                <a:spcPct val="20000"/>
              </a:spcBef>
              <a:buClr>
                <a:srgbClr val="FF9900"/>
              </a:buClr>
              <a:buSzPct val="75000"/>
            </a:pPr>
            <a:r>
              <a:rPr lang="ru-RU" kern="0" dirty="0" smtClean="0">
                <a:solidFill>
                  <a:srgbClr val="000000"/>
                </a:solidFill>
                <a:latin typeface="Arial"/>
              </a:rPr>
              <a:t>В зависимости от учитываемых затрат и результатов интегральных показателей различают следующие виды эффекта от реализации инноваций: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152400" y="3657600"/>
          <a:ext cx="88392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/>
              <a:t>1. </a:t>
            </a:r>
            <a:r>
              <a:rPr lang="ru-RU" sz="2000" dirty="0" smtClean="0">
                <a:solidFill>
                  <a:srgbClr val="800000"/>
                </a:solidFill>
                <a:latin typeface="Arial Black" pitchFamily="34" charset="0"/>
                <a:ea typeface="+mj-ea"/>
                <a:cs typeface="+mj-cs"/>
              </a:rPr>
              <a:t>Интегральный эффект </a:t>
            </a:r>
            <a:r>
              <a:rPr lang="ru-RU" sz="1800" dirty="0" err="1" smtClean="0"/>
              <a:t>Эинт</a:t>
            </a:r>
            <a:r>
              <a:rPr lang="ru-RU" sz="1800" dirty="0" smtClean="0"/>
              <a:t> представляет собой величину разностей результатов и инновационных затрат за расчетный период, приведенных к одному, обычно начальному году, то есть с учетом дисконтирования результатов и затрат.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где </a:t>
            </a:r>
            <a:r>
              <a:rPr lang="ru-RU" sz="1800" dirty="0" err="1" smtClean="0"/>
              <a:t>Тр</a:t>
            </a:r>
            <a:r>
              <a:rPr lang="ru-RU" sz="1800" dirty="0" smtClean="0"/>
              <a:t> – расчетный год;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Р</a:t>
            </a:r>
            <a:r>
              <a:rPr lang="en-US" sz="1800" dirty="0" smtClean="0"/>
              <a:t>t</a:t>
            </a:r>
            <a:r>
              <a:rPr lang="ru-RU" sz="1800" dirty="0" smtClean="0"/>
              <a:t> – результат в </a:t>
            </a:r>
            <a:r>
              <a:rPr lang="en-US" sz="1800" dirty="0" smtClean="0"/>
              <a:t>t</a:t>
            </a:r>
            <a:r>
              <a:rPr lang="ru-RU" sz="1800" dirty="0" smtClean="0"/>
              <a:t>-</a:t>
            </a:r>
            <a:r>
              <a:rPr lang="ru-RU" sz="1800" dirty="0" err="1" smtClean="0"/>
              <a:t>й</a:t>
            </a:r>
            <a:r>
              <a:rPr lang="ru-RU" sz="1800" dirty="0" smtClean="0"/>
              <a:t> год;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З</a:t>
            </a:r>
            <a:r>
              <a:rPr lang="en-US" sz="1800" dirty="0" smtClean="0"/>
              <a:t>t</a:t>
            </a:r>
            <a:r>
              <a:rPr lang="ru-RU" sz="1800" dirty="0" smtClean="0"/>
              <a:t> – инновационные затраты в </a:t>
            </a:r>
            <a:r>
              <a:rPr lang="en-US" sz="1800" dirty="0" smtClean="0"/>
              <a:t>t</a:t>
            </a:r>
            <a:r>
              <a:rPr lang="ru-RU" sz="1800" dirty="0" smtClean="0"/>
              <a:t>-</a:t>
            </a:r>
            <a:r>
              <a:rPr lang="ru-RU" sz="1800" dirty="0" err="1" smtClean="0"/>
              <a:t>й</a:t>
            </a:r>
            <a:r>
              <a:rPr lang="ru-RU" sz="1800" dirty="0" smtClean="0"/>
              <a:t> год;</a:t>
            </a:r>
            <a:endParaRPr lang="en-US" sz="1800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i="1" dirty="0" smtClean="0"/>
              <a:t>k</a:t>
            </a:r>
            <a:r>
              <a:rPr lang="ru-RU" sz="1800" i="1" dirty="0" err="1" smtClean="0"/>
              <a:t>д</a:t>
            </a:r>
            <a:r>
              <a:rPr lang="ru-RU" sz="1800" dirty="0" smtClean="0"/>
              <a:t> – коэффициент дисконтирования (дисконтный множитель).</a:t>
            </a:r>
          </a:p>
          <a:p>
            <a:pPr marL="0" indent="3587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/>
              <a:t>Коэффициент дисконтирования показывает современную стоимость одной денежной единицы, которая будет получена через </a:t>
            </a:r>
            <a:r>
              <a:rPr lang="ru-RU" sz="1800" dirty="0" err="1" smtClean="0"/>
              <a:t>n</a:t>
            </a:r>
            <a:r>
              <a:rPr lang="ru-RU" sz="1800" dirty="0" smtClean="0"/>
              <a:t> периодов времени при процентной ставке r:</a:t>
            </a:r>
            <a:endParaRPr lang="en-US" sz="1800" dirty="0" smtClean="0"/>
          </a:p>
          <a:p>
            <a:pPr marL="0" indent="3587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 smtClean="0"/>
          </a:p>
          <a:p>
            <a:pPr marL="0" indent="3587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 smtClean="0"/>
          </a:p>
          <a:p>
            <a:pPr marL="0" indent="3587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dirty="0" smtClean="0"/>
          </a:p>
          <a:p>
            <a:pPr marL="0" indent="3587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/>
              <a:t>Интегральный эффект имеет также другие названия, а именно: чистый дисконтированный доход (ЧДД), чистая приведенная или чистая современная стоимость, чистый приведенный эффект.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3919538" y="1668463"/>
          <a:ext cx="2557462" cy="769937"/>
        </p:xfrm>
        <a:graphic>
          <a:graphicData uri="http://schemas.openxmlformats.org/presentationml/2006/ole">
            <p:oleObj spid="_x0000_s8194" name="Формула" r:id="rId3" imgW="1676400" imgH="508000" progId="Equation.3">
              <p:embed/>
            </p:oleObj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4191000" y="4419600"/>
          <a:ext cx="1466850" cy="419100"/>
        </p:xfrm>
        <a:graphic>
          <a:graphicData uri="http://schemas.openxmlformats.org/presentationml/2006/ole">
            <p:oleObj spid="_x0000_s8195" name="Формула" r:id="rId4" imgW="977900" imgH="279400" progId="Equation.3">
              <p:embed/>
            </p:oleObj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219200"/>
            <a:ext cx="8229600" cy="1371600"/>
          </a:xfrm>
        </p:spPr>
        <p:txBody>
          <a:bodyPr/>
          <a:lstStyle/>
          <a:p>
            <a:pPr eaLnBrk="1" hangingPunct="1"/>
            <a:r>
              <a:rPr lang="ru-RU" sz="1800" dirty="0" smtClean="0"/>
              <a:t>2. </a:t>
            </a:r>
            <a:r>
              <a:rPr lang="ru-RU" sz="2000" dirty="0" smtClean="0">
                <a:solidFill>
                  <a:srgbClr val="800000"/>
                </a:solidFill>
                <a:latin typeface="Arial Black" pitchFamily="34" charset="0"/>
              </a:rPr>
              <a:t>Индекс рентабельности </a:t>
            </a:r>
            <a:r>
              <a:rPr lang="ru-RU" sz="1800" dirty="0" smtClean="0"/>
              <a:t>инноваций </a:t>
            </a:r>
            <a:r>
              <a:rPr lang="en-US" sz="1800" i="1" dirty="0" err="1" smtClean="0"/>
              <a:t>Jr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Индекс рентабельности представляет собой соотношение приведенных доходов к приведенным на эту же дату инновационным расходам.</a:t>
            </a:r>
            <a:br>
              <a:rPr lang="ru-RU" sz="1800" dirty="0" smtClean="0"/>
            </a:br>
            <a:r>
              <a:rPr lang="ru-RU" sz="1800" dirty="0" smtClean="0"/>
              <a:t>Расчет индекса рентабельности ведется по формуле: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876800"/>
            <a:ext cx="8229600" cy="1447800"/>
          </a:xfrm>
        </p:spPr>
        <p:txBody>
          <a:bodyPr/>
          <a:lstStyle/>
          <a:p>
            <a:pPr eaLnBrk="1" hangingPunct="1"/>
            <a:r>
              <a:rPr lang="ru-RU" sz="1800" smtClean="0"/>
              <a:t>где </a:t>
            </a:r>
            <a:r>
              <a:rPr lang="en-US" sz="1800" i="1" smtClean="0"/>
              <a:t>JR</a:t>
            </a:r>
            <a:r>
              <a:rPr lang="ru-RU" sz="1800" smtClean="0"/>
              <a:t> – индекс рентабельности,</a:t>
            </a:r>
            <a:endParaRPr lang="ru-RU" sz="1800" i="1" smtClean="0"/>
          </a:p>
          <a:p>
            <a:pPr eaLnBrk="1" hangingPunct="1"/>
            <a:r>
              <a:rPr lang="ru-RU" sz="1800" i="1" smtClean="0"/>
              <a:t>Д</a:t>
            </a:r>
            <a:r>
              <a:rPr lang="en-US" sz="1800" smtClean="0"/>
              <a:t>t</a:t>
            </a:r>
            <a:r>
              <a:rPr lang="ru-RU" sz="1800" smtClean="0"/>
              <a:t> – доход в периоде </a:t>
            </a:r>
            <a:r>
              <a:rPr lang="en-US" sz="1800" smtClean="0"/>
              <a:t>t</a:t>
            </a:r>
            <a:r>
              <a:rPr lang="ru-RU" sz="1800" smtClean="0"/>
              <a:t>,</a:t>
            </a:r>
            <a:endParaRPr lang="en-US" sz="1800" i="1" smtClean="0"/>
          </a:p>
          <a:p>
            <a:pPr eaLnBrk="1" hangingPunct="1"/>
            <a:r>
              <a:rPr lang="en-US" sz="1800" i="1" smtClean="0"/>
              <a:t>Kt</a:t>
            </a:r>
            <a:r>
              <a:rPr lang="ru-RU" sz="1800" smtClean="0"/>
              <a:t> – размер инвестиций в инновации в периоде </a:t>
            </a:r>
            <a:r>
              <a:rPr lang="en-US" sz="1800" smtClean="0"/>
              <a:t>t</a:t>
            </a:r>
            <a:r>
              <a:rPr lang="ru-RU" sz="1800" smtClean="0"/>
              <a:t>.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3352800" y="2743200"/>
          <a:ext cx="2286000" cy="1935163"/>
        </p:xfrm>
        <a:graphic>
          <a:graphicData uri="http://schemas.openxmlformats.org/presentationml/2006/ole">
            <p:oleObj spid="_x0000_s9218" name="Формула" r:id="rId3" imgW="1180588" imgH="1002865" progId="Equation.3">
              <p:embed/>
            </p:oleObj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181600"/>
          </a:xfrm>
        </p:spPr>
        <p:txBody>
          <a:bodyPr/>
          <a:lstStyle/>
          <a:p>
            <a:pPr marL="0" indent="444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0" indent="444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Приведенная формула отражает в числителе величину доходов, приведенных к моменту начала реализации инноваций, а в знаменателе - величину инвестиций в инновации, </a:t>
            </a:r>
            <a:r>
              <a:rPr lang="ru-RU" sz="2000" dirty="0" err="1" smtClean="0"/>
              <a:t>продисконтированных</a:t>
            </a:r>
            <a:r>
              <a:rPr lang="ru-RU" sz="2000" dirty="0" smtClean="0"/>
              <a:t> к моменту начала процесса инвестирования. </a:t>
            </a:r>
            <a:endParaRPr lang="en-US" sz="2000" dirty="0" smtClean="0"/>
          </a:p>
          <a:p>
            <a:pPr marL="0" indent="444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Или иначе можно сказать – здесь сравниваются две части потока платежей: доходная и инвестиционная.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Индекс рентабельности тесно связан с интегральным эффектом, если интегральный эффект </a:t>
            </a:r>
            <a:r>
              <a:rPr lang="ru-RU" sz="2000" dirty="0" err="1" smtClean="0"/>
              <a:t>Эинт</a:t>
            </a:r>
            <a:r>
              <a:rPr lang="ru-RU" sz="2000" dirty="0" smtClean="0"/>
              <a:t> положителен, то индекс рентабельности </a:t>
            </a:r>
            <a:r>
              <a:rPr lang="en-US" sz="2000" dirty="0" smtClean="0"/>
              <a:t>JR </a:t>
            </a:r>
            <a:r>
              <a:rPr lang="ru-RU" sz="2000" dirty="0" smtClean="0"/>
              <a:t>&gt;</a:t>
            </a:r>
            <a:r>
              <a:rPr lang="en-US" sz="2000" dirty="0" smtClean="0"/>
              <a:t> </a:t>
            </a:r>
            <a:r>
              <a:rPr lang="ru-RU" sz="2000" dirty="0" smtClean="0"/>
              <a:t>1, и наоборот. При </a:t>
            </a:r>
            <a:r>
              <a:rPr lang="en-US" sz="2000" dirty="0" smtClean="0"/>
              <a:t>JR </a:t>
            </a:r>
            <a:r>
              <a:rPr lang="ru-RU" sz="2000" dirty="0" smtClean="0"/>
              <a:t>&gt;</a:t>
            </a:r>
            <a:r>
              <a:rPr lang="en-US" sz="2000" dirty="0" smtClean="0"/>
              <a:t> </a:t>
            </a:r>
            <a:r>
              <a:rPr lang="ru-RU" sz="2000" dirty="0" smtClean="0"/>
              <a:t>1 инновационный проект считается экономически эффективным. В противном случае </a:t>
            </a:r>
            <a:r>
              <a:rPr lang="en-US" sz="2000" dirty="0" smtClean="0"/>
              <a:t>JR </a:t>
            </a:r>
            <a:r>
              <a:rPr lang="ru-RU" sz="2000" dirty="0" smtClean="0"/>
              <a:t>&lt;</a:t>
            </a:r>
            <a:r>
              <a:rPr lang="en-US" sz="2000" dirty="0" smtClean="0"/>
              <a:t> </a:t>
            </a:r>
            <a:r>
              <a:rPr lang="ru-RU" sz="2000" dirty="0" smtClean="0"/>
              <a:t>1 – неэффективен.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Предпочтение в условиях жесткого дефицита средств должно отдаваться тем инновационным решениям, для которых наиболее высок индекс рентабельности.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dirty="0" smtClean="0"/>
              <a:t>3. </a:t>
            </a:r>
            <a:r>
              <a:rPr lang="ru-RU" sz="2000" dirty="0" smtClean="0">
                <a:solidFill>
                  <a:srgbClr val="800000"/>
                </a:solidFill>
                <a:latin typeface="Arial Black" pitchFamily="34" charset="0"/>
              </a:rPr>
              <a:t>Норма рентабельности </a:t>
            </a:r>
            <a:r>
              <a:rPr lang="ru-RU" sz="1800" dirty="0" smtClean="0"/>
              <a:t>Ер представляет собой ту норму дисконта, при которой величина дисконтированных доходов за определенное число лет становится равной инновационным вложениям. В этом случае доходы и затраты инновационного проекта определяются путем приведения к расчетному моменту времени.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581400"/>
            <a:ext cx="8229600" cy="2667000"/>
          </a:xfrm>
        </p:spPr>
        <p:txBody>
          <a:bodyPr/>
          <a:lstStyle/>
          <a:p>
            <a:pPr marL="0" indent="538163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Данный показатель иначе характеризует уровень доходности конкретного инновационного решения, выражаемый дисконтной ставкой, по которой будущая стоимость денежного потока от инноваций приводится к настоящей стоимости инвестиционных средств.</a:t>
            </a:r>
          </a:p>
          <a:p>
            <a:pPr marL="0" indent="538163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Показатель нормы рентабельности имеет другие названия: внутренняя норма доходности (ВНД), внутренняя норма прибыли, норма возврата инвестиций. </a:t>
            </a:r>
          </a:p>
          <a:p>
            <a:pPr marL="0" indent="538163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За рубежом расчет нормы рентабельности часто применяют в качестве первого шага количественного анализа инвестиций. Для дальнейшего анализа отбирают те инновационные проекты, внутренняя норма доходности которых оценивается величиной не ниже 15-20%.</a:t>
            </a:r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905000" y="2286000"/>
          <a:ext cx="1981200" cy="911225"/>
        </p:xfrm>
        <a:graphic>
          <a:graphicData uri="http://schemas.openxmlformats.org/presentationml/2006/ole">
            <p:oleObj spid="_x0000_s10242" name="Формула" r:id="rId3" imgW="1180588" imgH="545863" progId="Equation.3">
              <p:embed/>
            </p:oleObj>
          </a:graphicData>
        </a:graphic>
      </p:graphicFrame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4267200" y="2209800"/>
          <a:ext cx="2057400" cy="954088"/>
        </p:xfrm>
        <a:graphic>
          <a:graphicData uri="http://schemas.openxmlformats.org/presentationml/2006/ole">
            <p:oleObj spid="_x0000_s10243" name="Формула" r:id="rId4" imgW="1167893" imgH="545863" progId="Equation.3">
              <p:embed/>
            </p:oleObj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3886200"/>
          </a:xfrm>
        </p:spPr>
        <p:txBody>
          <a:bodyPr/>
          <a:lstStyle/>
          <a:p>
            <a:pPr marL="0" indent="5381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4. </a:t>
            </a:r>
            <a:r>
              <a:rPr lang="ru-RU" sz="2000" dirty="0" smtClean="0">
                <a:solidFill>
                  <a:srgbClr val="800000"/>
                </a:solidFill>
                <a:latin typeface="Arial Black" pitchFamily="34" charset="0"/>
                <a:ea typeface="+mj-ea"/>
                <a:cs typeface="+mj-cs"/>
              </a:rPr>
              <a:t>Срок окупаемости </a:t>
            </a:r>
            <a:r>
              <a:rPr lang="ru-RU" sz="2000" dirty="0" smtClean="0"/>
              <a:t>определяется подсчетом числа лет, в течение которых инвестиции будут погашены за счет получаемого дохода (чистых денежных поступлений). Ориентация на показатель «период окупаемости» часто избирается в тех случаях, когда нет уверенности в том, что инновационное мероприятие будет реализовано и потому владелец средств не рискует доверить инвестиции на длительный срок.</a:t>
            </a:r>
          </a:p>
          <a:p>
            <a:pPr marL="0" indent="5381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Формула периода окупаемости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2971800" y="3132138"/>
          <a:ext cx="2209800" cy="1411287"/>
        </p:xfrm>
        <a:graphic>
          <a:graphicData uri="http://schemas.openxmlformats.org/presentationml/2006/ole">
            <p:oleObj spid="_x0000_s11266" name="Формула" r:id="rId3" imgW="1143000" imgH="736600" progId="Equation.3">
              <p:embed/>
            </p:oleObj>
          </a:graphicData>
        </a:graphic>
      </p:graphicFrame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914400" y="4876800"/>
            <a:ext cx="5913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algn="ctr"/>
            <a:r>
              <a:rPr lang="ru-RU"/>
              <a:t>где К – первоначальные инвестиции в инновации;</a:t>
            </a:r>
          </a:p>
          <a:p>
            <a:pPr indent="450850" algn="ctr"/>
            <a:r>
              <a:rPr lang="ru-RU"/>
              <a:t>Д – ежегодные дисконтированные денежные доходы.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09600"/>
          </a:xfrm>
        </p:spPr>
        <p:txBody>
          <a:bodyPr/>
          <a:lstStyle/>
          <a:p>
            <a:r>
              <a:rPr lang="ru-RU" sz="2000" dirty="0" smtClean="0">
                <a:latin typeface="Arial Black" pitchFamily="34" charset="0"/>
              </a:rPr>
              <a:t>Таблица ― Качественные критерии оценки проектов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" y="1066800"/>
          <a:ext cx="8839200" cy="5626599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1694180"/>
                <a:gridCol w="7145020"/>
              </a:tblGrid>
              <a:tr h="209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40150" algn="l"/>
                          <a:tab pos="47485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Группы критериев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Содержание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740150" algn="l"/>
                          <a:tab pos="4748530" algn="l"/>
                        </a:tabLs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Arial Black" pitchFamily="34" charset="0"/>
                        </a:rPr>
                        <a:t>1. Оценка проекта с </a:t>
                      </a:r>
                      <a:r>
                        <a:rPr lang="ru-RU" sz="1200" b="1" kern="1200" dirty="0">
                          <a:solidFill>
                            <a:srgbClr val="800000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позиций его соответствия стратегии, </a:t>
                      </a: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Arial Black" pitchFamily="34" charset="0"/>
                        </a:rPr>
                        <a:t>политики и ценностям организации</a:t>
                      </a:r>
                      <a:endParaRPr lang="ru-RU" sz="1400" b="1" dirty="0">
                        <a:solidFill>
                          <a:srgbClr val="80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Насколько проект соответствует принятой стратегии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организации.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Насколько оправданы изменения в стратегии организации в случае принятия проекта.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Соответствует ли проект представлениям потребителей об организации.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Соответствует ли проект отношению организации к риску.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Насколько соответствует проект отношению организации к нововведениям.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66700" algn="l"/>
                          <a:tab pos="47485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Соответствие проекта требованиям организации с точки зрения временных факторов (краткосрочные и долгосрочные планы)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740150" algn="l"/>
                          <a:tab pos="4748530" algn="l"/>
                        </a:tabLst>
                      </a:pPr>
                      <a:r>
                        <a:rPr lang="ru-RU" sz="1200" b="1" kern="1200" dirty="0">
                          <a:solidFill>
                            <a:srgbClr val="800000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2. Оценка рыночных перспектив проекта</a:t>
                      </a:r>
                    </a:p>
                  </a:txBody>
                  <a:tcPr marL="27709" marR="277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Отвечает ли проект четко определенным потребностям рынка.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Оценка общей емкости рынка.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Оценка доли рынка.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Оценка периода выпуска инновационного продукта.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Вероятность коммерческого успеха.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Вероятный объем продаж (определяется на основе оценок 2 – 5).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Воздействие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на существующие продукты (например, новые продукты могут дополнять существующий ассортимент, либо частично или полностью замещать выпускаемые продукты).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Ценообразование и восприятие потребителей.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Позиция в конкурентной борьбе.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Соответствие существующим каналам распределения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1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740150" algn="l"/>
                          <a:tab pos="4748530" algn="l"/>
                        </a:tabLst>
                      </a:pPr>
                      <a:r>
                        <a:rPr lang="ru-RU" sz="1200" b="1" kern="1200" dirty="0">
                          <a:solidFill>
                            <a:srgbClr val="800000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3. Научно-технические критерии осуществления проекта</a:t>
                      </a:r>
                    </a:p>
                  </a:txBody>
                  <a:tcPr marL="27709" marR="277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Соответствует ли проект стратегии НИОКР в организации.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Оправдывает ли потенциал инновационного проекта изменения в стратегии НИОКР.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Вероятность технического успеха.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Стоимость и время разработки.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Патентная чистота.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Наличие научно-технических ресурсов.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Возможные будущие разработки продукта и будущие применения новой генерируемой технологии.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66700" algn="l"/>
                          <a:tab pos="47485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Воздействие на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другие проекты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ru-RU" sz="2000" dirty="0" smtClean="0">
                <a:latin typeface="Arial Black" pitchFamily="34" charset="0"/>
              </a:rPr>
              <a:t>Таблица ― Качественные критерии оценки проектов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28600" y="1066800"/>
          <a:ext cx="8686800" cy="5334000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362200"/>
                <a:gridCol w="6324600"/>
              </a:tblGrid>
              <a:tr h="104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40150" algn="l"/>
                          <a:tab pos="4748530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Группы критериев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</a:rPr>
                        <a:t>Содержание</a:t>
                      </a:r>
                      <a:endParaRPr lang="ru-RU" sz="1600" b="1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5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740150" algn="l"/>
                          <a:tab pos="4748530" algn="l"/>
                        </a:tabLst>
                      </a:pPr>
                      <a:r>
                        <a:rPr lang="ru-RU" sz="1400" b="1" dirty="0">
                          <a:solidFill>
                            <a:srgbClr val="800000"/>
                          </a:solidFill>
                          <a:latin typeface="Arial Black" pitchFamily="34" charset="0"/>
                        </a:rPr>
                        <a:t>4. Финансовые критерии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27709" marR="277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Стоимость НИОКР.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Вложения в производство.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Вложения в маркетинг.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Наличие финансов в нужные периоды времени.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Влияние на другие проекты, требующие финансовых средств.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Время достижения точки равновесия и максимальное отрицательное значение кумулятивной оценки расходов и доходов.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Потенциальный годовой размер прибыли.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Ожидаемая норма прибыли.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66700" algn="l"/>
                          <a:tab pos="4748530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Отвечает ли проект критериям эффективности капитальных вложений, принятым в организации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1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740150" algn="l"/>
                          <a:tab pos="4748530" algn="l"/>
                        </a:tabLst>
                      </a:pPr>
                      <a:r>
                        <a:rPr lang="ru-RU" sz="1400" b="1" dirty="0">
                          <a:solidFill>
                            <a:srgbClr val="800000"/>
                          </a:solidFill>
                          <a:latin typeface="Arial Black" pitchFamily="34" charset="0"/>
                        </a:rPr>
                        <a:t>5. Производственные возможности осуществления проекта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27709" marR="277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Необходимость внедрения новых процессов.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Наличие производственного персонала (по численности и квалификации).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Соответствие имеющимся мощностям.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Цена и наличие материалов.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Издержки производства.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Потребность в дополнительных мощностях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7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740150" algn="l"/>
                          <a:tab pos="4748530" algn="l"/>
                        </a:tabLst>
                      </a:pPr>
                      <a:r>
                        <a:rPr lang="ru-RU" sz="1400" b="1" dirty="0">
                          <a:solidFill>
                            <a:srgbClr val="800000"/>
                          </a:solidFill>
                          <a:latin typeface="Arial Black" pitchFamily="34" charset="0"/>
                        </a:rPr>
                        <a:t>6. Внешние и экологические критерии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27709" marR="277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Возможные вредные воздействия продуктов и производственных процессов.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Влияние общественного мнения.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Текущее и перспективное законодательство.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5905" algn="l"/>
                          <a:tab pos="4748530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Воздействие на уровень занятости и др.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09600"/>
            <a:ext cx="1676400" cy="1371600"/>
          </a:xfrm>
        </p:spPr>
        <p:txBody>
          <a:bodyPr/>
          <a:lstStyle/>
          <a:p>
            <a:pPr algn="r"/>
            <a:r>
              <a:rPr lang="ru-RU" sz="2000" b="1" i="1" dirty="0" smtClean="0">
                <a:latin typeface="Arial Black" pitchFamily="34" charset="0"/>
                <a:hlinkClick r:id="rId2"/>
              </a:rPr>
              <a:t>Профиль проекта</a:t>
            </a:r>
            <a:endParaRPr lang="ru-RU" sz="2000" dirty="0">
              <a:latin typeface="Arial Black" pitchFamily="34" charset="0"/>
            </a:endParaRPr>
          </a:p>
        </p:txBody>
      </p:sp>
      <p:pic>
        <p:nvPicPr>
          <p:cNvPr id="169986" name="Picture 2" descr="Профиль проект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705" y="685800"/>
            <a:ext cx="750029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905000" y="3200400"/>
          <a:ext cx="7239000" cy="3276598"/>
        </p:xfrm>
        <a:graphic>
          <a:graphicData uri="http://schemas.openxmlformats.org/drawingml/2006/table">
            <a:tbl>
              <a:tblPr/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28962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</a:rPr>
                        <a:t>Фактор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</a:rPr>
                        <a:t>Значимость фактора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</a:rPr>
                        <a:t>О </a:t>
                      </a:r>
                      <a:r>
                        <a:rPr lang="ru-RU" sz="1050" b="1" dirty="0" err="1">
                          <a:latin typeface="Times New Roman"/>
                          <a:ea typeface="Times New Roman"/>
                        </a:rPr>
                        <a:t>ц</a:t>
                      </a:r>
                      <a:r>
                        <a:rPr lang="ru-RU" sz="1050" b="1" dirty="0">
                          <a:latin typeface="Times New Roman"/>
                          <a:ea typeface="Times New Roman"/>
                        </a:rPr>
                        <a:t> е </a:t>
                      </a:r>
                      <a:r>
                        <a:rPr lang="ru-RU" sz="1050" b="1" dirty="0" err="1"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050" b="1" dirty="0">
                          <a:latin typeface="Times New Roman"/>
                          <a:ea typeface="Times New Roman"/>
                        </a:rPr>
                        <a:t> к а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</a:rPr>
                        <a:t>Оценка вклада факторов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27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</a:rPr>
                        <a:t>Очень хорошо</a:t>
                      </a:r>
                      <a:br>
                        <a:rPr lang="ru-RU" sz="1050" b="1" dirty="0">
                          <a:latin typeface="Times New Roman"/>
                          <a:ea typeface="Times New Roman"/>
                        </a:rPr>
                      </a:br>
                      <a:r>
                        <a:rPr lang="ru-RU" sz="105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</a:rPr>
                        <a:t>Хорошо</a:t>
                      </a:r>
                      <a:br>
                        <a:rPr lang="ru-RU" sz="1050" b="1">
                          <a:latin typeface="Times New Roman"/>
                          <a:ea typeface="Times New Roman"/>
                        </a:rPr>
                      </a:br>
                      <a:r>
                        <a:rPr lang="ru-RU" sz="1050" b="1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</a:rPr>
                        <a:t>Удовл.</a:t>
                      </a:r>
                      <a:br>
                        <a:rPr lang="ru-RU" sz="1050" b="1">
                          <a:latin typeface="Times New Roman"/>
                          <a:ea typeface="Times New Roman"/>
                        </a:rPr>
                      </a:br>
                      <a:r>
                        <a:rPr lang="ru-RU" sz="1050" b="1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</a:rPr>
                        <a:t>Плохо</a:t>
                      </a:r>
                      <a:br>
                        <a:rPr lang="ru-RU" sz="1050" b="1">
                          <a:latin typeface="Times New Roman"/>
                          <a:ea typeface="Times New Roman"/>
                        </a:rPr>
                      </a:br>
                      <a:r>
                        <a:rPr lang="ru-RU" sz="1050" b="1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</a:rPr>
                        <a:t>Очень плохо</a:t>
                      </a:r>
                      <a:br>
                        <a:rPr lang="ru-RU" sz="1050" b="1">
                          <a:latin typeface="Times New Roman"/>
                          <a:ea typeface="Times New Roman"/>
                        </a:rPr>
                      </a:br>
                      <a:r>
                        <a:rPr lang="ru-RU" sz="1050" b="1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266">
                <a:tc grid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Оценка проекта с позиций его соответствия стратегии, политики и ценностям организации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1.1.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1.2.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1.3.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1.4.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1.5.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266">
                <a:tc grid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Оценка рыночных перспектив проекта (рыночные критерии)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. .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3581400"/>
            <a:ext cx="175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i="1" dirty="0" smtClean="0">
                <a:latin typeface="Arial Black" pitchFamily="34" charset="0"/>
                <a:hlinkClick r:id="rId4"/>
              </a:rPr>
              <a:t>Балльный метод оценки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268413"/>
            <a:ext cx="7239000" cy="56356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rgbClr val="800000"/>
                </a:solidFill>
                <a:latin typeface="Arial Black" pitchFamily="34" charset="0"/>
              </a:rPr>
              <a:t>Понятие эффективности проекта</a:t>
            </a:r>
            <a:br>
              <a:rPr lang="ru-RU" sz="2400" dirty="0" smtClean="0">
                <a:solidFill>
                  <a:srgbClr val="800000"/>
                </a:solidFill>
                <a:latin typeface="Arial Black" pitchFamily="34" charset="0"/>
              </a:rPr>
            </a:br>
            <a:endParaRPr lang="ru-RU" sz="2400" dirty="0" smtClean="0">
              <a:solidFill>
                <a:srgbClr val="800000"/>
              </a:solidFill>
              <a:latin typeface="Arial Black" pitchFamily="34" charset="0"/>
            </a:endParaRP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gray">
          <a:xfrm>
            <a:off x="4514850" y="3213100"/>
            <a:ext cx="693738" cy="381000"/>
          </a:xfrm>
          <a:prstGeom prst="downArrow">
            <a:avLst>
              <a:gd name="adj1" fmla="val 58889"/>
              <a:gd name="adj2" fmla="val 60000"/>
            </a:avLst>
          </a:prstGeom>
          <a:solidFill>
            <a:schemeClr val="folHlink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77489" y="3657601"/>
            <a:ext cx="6246309" cy="1751569"/>
            <a:chOff x="2705" y="1803"/>
            <a:chExt cx="2578" cy="490"/>
          </a:xfrm>
        </p:grpSpPr>
        <p:sp>
          <p:nvSpPr>
            <p:cNvPr id="20489" name="Rectangle 9"/>
            <p:cNvSpPr>
              <a:spLocks noChangeArrowheads="1"/>
            </p:cNvSpPr>
            <p:nvPr/>
          </p:nvSpPr>
          <p:spPr bwMode="gray">
            <a:xfrm>
              <a:off x="2736" y="1803"/>
              <a:ext cx="2547" cy="4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7" name="Rectangle 10"/>
            <p:cNvSpPr>
              <a:spLocks noChangeArrowheads="1"/>
            </p:cNvSpPr>
            <p:nvPr/>
          </p:nvSpPr>
          <p:spPr bwMode="gray">
            <a:xfrm>
              <a:off x="2743" y="1809"/>
              <a:ext cx="2536" cy="14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gray">
            <a:xfrm>
              <a:off x="2705" y="1952"/>
              <a:ext cx="2574" cy="320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61176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492" name="Text Box 12"/>
          <p:cNvSpPr txBox="1">
            <a:spLocks noChangeArrowheads="1"/>
          </p:cNvSpPr>
          <p:nvPr/>
        </p:nvSpPr>
        <p:spPr bwMode="black">
          <a:xfrm>
            <a:off x="1752601" y="4267201"/>
            <a:ext cx="6096000" cy="13480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ru-RU" b="1" dirty="0">
                <a:solidFill>
                  <a:srgbClr val="800000"/>
                </a:solidFill>
                <a:latin typeface="Arial Black" pitchFamily="34" charset="0"/>
              </a:rPr>
              <a:t>чистая</a:t>
            </a:r>
            <a:r>
              <a:rPr lang="en-US" b="1" dirty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ru-RU" b="1" dirty="0">
                <a:solidFill>
                  <a:srgbClr val="800000"/>
                </a:solidFill>
                <a:latin typeface="Arial Black" pitchFamily="34" charset="0"/>
              </a:rPr>
              <a:t>приведенная стоимость в год его коммерциализации</a:t>
            </a:r>
            <a:r>
              <a:rPr lang="en-US" b="1" dirty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ru-RU" b="1" dirty="0">
                <a:solidFill>
                  <a:srgbClr val="000000"/>
                </a:solidFill>
              </a:rPr>
              <a:t>(</a:t>
            </a:r>
            <a:r>
              <a:rPr lang="ru-RU" dirty="0">
                <a:solidFill>
                  <a:srgbClr val="000000"/>
                </a:solidFill>
              </a:rPr>
              <a:t>дисконтированная стоимость свободного (чистого)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денежного потока, который </a:t>
            </a:r>
            <a:r>
              <a:rPr lang="ru-RU" dirty="0" smtClean="0">
                <a:solidFill>
                  <a:srgbClr val="000000"/>
                </a:solidFill>
              </a:rPr>
              <a:t>генерирует проект</a:t>
            </a:r>
            <a:r>
              <a:rPr lang="ru-RU" b="1" dirty="0" smtClean="0">
                <a:solidFill>
                  <a:srgbClr val="000000"/>
                </a:solidFill>
              </a:rPr>
              <a:t>)</a:t>
            </a:r>
            <a:endParaRPr lang="ru-RU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en-US" sz="1600" b="1" dirty="0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black">
          <a:xfrm>
            <a:off x="1763713" y="3716338"/>
            <a:ext cx="61214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Arial Black" pitchFamily="34" charset="0"/>
              </a:rPr>
              <a:t>Финансовая отдача проекта</a:t>
            </a:r>
            <a:r>
              <a:rPr lang="en-US" b="1">
                <a:solidFill>
                  <a:srgbClr val="000000"/>
                </a:solidFill>
                <a:latin typeface="Arial Black" pitchFamily="34" charset="0"/>
              </a:rPr>
              <a:t> – </a:t>
            </a:r>
            <a:r>
              <a:rPr lang="ru-RU" b="1">
                <a:solidFill>
                  <a:srgbClr val="000000"/>
                </a:solidFill>
                <a:latin typeface="Arial Black" pitchFamily="34" charset="0"/>
              </a:rPr>
              <a:t>это …</a:t>
            </a:r>
            <a:endParaRPr lang="en-US" b="1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735138" y="1871663"/>
            <a:ext cx="6183312" cy="1341437"/>
            <a:chOff x="2728" y="983"/>
            <a:chExt cx="2552" cy="576"/>
          </a:xfrm>
        </p:grpSpPr>
        <p:sp>
          <p:nvSpPr>
            <p:cNvPr id="20501" name="Rectangle 21"/>
            <p:cNvSpPr>
              <a:spLocks noChangeArrowheads="1"/>
            </p:cNvSpPr>
            <p:nvPr/>
          </p:nvSpPr>
          <p:spPr bwMode="ltGray">
            <a:xfrm>
              <a:off x="2728" y="983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4" name="Rectangle 22"/>
            <p:cNvSpPr>
              <a:spLocks noChangeArrowheads="1"/>
            </p:cNvSpPr>
            <p:nvPr/>
          </p:nvSpPr>
          <p:spPr bwMode="ltGray">
            <a:xfrm>
              <a:off x="2741" y="989"/>
              <a:ext cx="2530" cy="26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3" name="Rectangle 23"/>
            <p:cNvSpPr>
              <a:spLocks noChangeArrowheads="1"/>
            </p:cNvSpPr>
            <p:nvPr/>
          </p:nvSpPr>
          <p:spPr bwMode="ltGray">
            <a:xfrm>
              <a:off x="2736" y="1239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61176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04" name="Text Box 24"/>
          <p:cNvSpPr txBox="1">
            <a:spLocks noChangeArrowheads="1"/>
          </p:cNvSpPr>
          <p:nvPr/>
        </p:nvSpPr>
        <p:spPr bwMode="black">
          <a:xfrm>
            <a:off x="1706563" y="2420938"/>
            <a:ext cx="6265862" cy="7571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ru-RU" b="1" dirty="0">
                <a:solidFill>
                  <a:srgbClr val="800000"/>
                </a:solidFill>
                <a:latin typeface="Arial Black" pitchFamily="34" charset="0"/>
              </a:rPr>
              <a:t>финансовая отдача </a:t>
            </a:r>
            <a:r>
              <a:rPr lang="ru-RU" dirty="0">
                <a:solidFill>
                  <a:srgbClr val="000000"/>
                </a:solidFill>
              </a:rPr>
              <a:t>проекта, делающая его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привлекательным для разработчиков, инвесторов и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потребителей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black">
          <a:xfrm>
            <a:off x="1835150" y="1844675"/>
            <a:ext cx="593407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C00000"/>
                </a:solidFill>
                <a:latin typeface="Arial Black" pitchFamily="34" charset="0"/>
              </a:rPr>
              <a:t>Эффективность</a:t>
            </a:r>
            <a:r>
              <a:rPr lang="ru-RU" dirty="0">
                <a:solidFill>
                  <a:srgbClr val="000000"/>
                </a:solidFill>
                <a:latin typeface="Arial Black" pitchFamily="34" charset="0"/>
              </a:rPr>
              <a:t> инновационного проекта – </a:t>
            </a:r>
            <a:r>
              <a:rPr lang="ru-RU" b="1" dirty="0">
                <a:solidFill>
                  <a:srgbClr val="C00000"/>
                </a:solidFill>
                <a:latin typeface="Arial Black" pitchFamily="34" charset="0"/>
              </a:rPr>
              <a:t>это</a:t>
            </a:r>
            <a:r>
              <a:rPr lang="en-US" b="1" dirty="0">
                <a:solidFill>
                  <a:srgbClr val="C00000"/>
                </a:solidFill>
                <a:latin typeface="Arial Black" pitchFamily="34" charset="0"/>
              </a:rPr>
              <a:t> …</a:t>
            </a: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animBg="1"/>
      <p:bldP spid="20492" grpId="0"/>
      <p:bldP spid="20498" grpId="0"/>
      <p:bldP spid="20504" grpId="0"/>
      <p:bldP spid="205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229600" cy="5029200"/>
          </a:xfrm>
        </p:spPr>
        <p:txBody>
          <a:bodyPr/>
          <a:lstStyle/>
          <a:p>
            <a:pPr marL="3313113" indent="-3313113" eaLnBrk="1" hangingPunct="1">
              <a:lnSpc>
                <a:spcPct val="80000"/>
              </a:lnSpc>
              <a:buNone/>
              <a:tabLst>
                <a:tab pos="3230563" algn="l"/>
              </a:tabLst>
            </a:pPr>
            <a:r>
              <a:rPr lang="ru-RU" sz="2000" i="1" dirty="0" smtClean="0">
                <a:solidFill>
                  <a:srgbClr val="800000"/>
                </a:solidFill>
                <a:latin typeface="Arial Black" pitchFamily="34" charset="0"/>
              </a:rPr>
              <a:t>Абсолютная эффективность инвестиций</a:t>
            </a:r>
            <a:r>
              <a:rPr lang="ru-RU" sz="2000" dirty="0" smtClean="0"/>
              <a:t> </a:t>
            </a:r>
            <a:r>
              <a:rPr lang="ru-RU" sz="2000" i="1" dirty="0" smtClean="0">
                <a:solidFill>
                  <a:srgbClr val="800000"/>
                </a:solidFill>
                <a:latin typeface="Arial Black" pitchFamily="34" charset="0"/>
              </a:rPr>
              <a:t>в инновационные проекты </a:t>
            </a:r>
            <a:r>
              <a:rPr lang="ru-RU" sz="2000" dirty="0" smtClean="0"/>
              <a:t>прибыль, валовой доход или заработная плата</a:t>
            </a:r>
          </a:p>
          <a:p>
            <a:pPr marL="3313113" indent="-3313113" eaLnBrk="1" hangingPunct="1">
              <a:lnSpc>
                <a:spcPct val="80000"/>
              </a:lnSpc>
              <a:buNone/>
              <a:tabLst>
                <a:tab pos="3230563" algn="l"/>
              </a:tabLst>
            </a:pPr>
            <a:r>
              <a:rPr lang="ru-RU" sz="2000" dirty="0" smtClean="0"/>
              <a:t> </a:t>
            </a:r>
            <a:r>
              <a:rPr lang="ru-RU" sz="2000" i="1" dirty="0" smtClean="0">
                <a:solidFill>
                  <a:srgbClr val="800000"/>
                </a:solidFill>
                <a:latin typeface="Arial Black" pitchFamily="34" charset="0"/>
              </a:rPr>
              <a:t>Относительная эффективность инвестиций</a:t>
            </a:r>
            <a:r>
              <a:rPr lang="ru-RU" sz="2000" dirty="0" smtClean="0"/>
              <a:t> </a:t>
            </a:r>
            <a:r>
              <a:rPr lang="ru-RU" sz="2000" i="1" dirty="0" smtClean="0">
                <a:solidFill>
                  <a:srgbClr val="800000"/>
                </a:solidFill>
                <a:latin typeface="Arial Black" pitchFamily="34" charset="0"/>
              </a:rPr>
              <a:t>в инновационные проекты </a:t>
            </a:r>
          </a:p>
          <a:p>
            <a:pPr marL="3313113" indent="0" eaLnBrk="1" hangingPunct="1">
              <a:lnSpc>
                <a:spcPct val="80000"/>
              </a:lnSpc>
              <a:buNone/>
              <a:tabLst>
                <a:tab pos="3230563" algn="l"/>
              </a:tabLst>
            </a:pPr>
            <a:r>
              <a:rPr lang="ru-RU" sz="2000" dirty="0" smtClean="0"/>
              <a:t>уровень рентабельности, валовой доход на единицу издержек производства, заработная плата на одного работающего</a:t>
            </a:r>
          </a:p>
          <a:p>
            <a:pPr marL="3313113" indent="0" eaLnBrk="1" hangingPunct="1">
              <a:lnSpc>
                <a:spcPct val="80000"/>
              </a:lnSpc>
              <a:buNone/>
              <a:tabLst>
                <a:tab pos="3230563" algn="l"/>
              </a:tabLst>
            </a:pPr>
            <a:endParaRPr lang="ru-RU" sz="2000" i="1" dirty="0" smtClean="0"/>
          </a:p>
          <a:p>
            <a:pPr marL="628650" indent="1258888" eaLnBrk="1" hangingPunct="1">
              <a:lnSpc>
                <a:spcPct val="80000"/>
              </a:lnSpc>
              <a:buNone/>
            </a:pPr>
            <a:r>
              <a:rPr lang="ru-RU" sz="2000" i="1" dirty="0" smtClean="0">
                <a:solidFill>
                  <a:srgbClr val="800000"/>
                </a:solidFill>
                <a:latin typeface="Arial Black" pitchFamily="34" charset="0"/>
              </a:rPr>
              <a:t>Абсолютно-сравнительная оценка доходности проекта </a:t>
            </a:r>
            <a:r>
              <a:rPr lang="ru-RU" sz="2000" dirty="0" smtClean="0"/>
              <a:t>–</a:t>
            </a:r>
          </a:p>
          <a:p>
            <a:pPr marL="628650" indent="1258888" eaLnBrk="1" hangingPunct="1">
              <a:lnSpc>
                <a:spcPct val="80000"/>
              </a:lnSpc>
              <a:buNone/>
            </a:pPr>
            <a:r>
              <a:rPr lang="ru-RU" sz="2000" dirty="0" smtClean="0"/>
              <a:t>оценка, основанная на сравнении абсолютной оценки проекта с принятым нормативом. </a:t>
            </a:r>
            <a:r>
              <a:rPr lang="ru-RU" sz="1800" b="1" i="1" dirty="0" smtClean="0"/>
              <a:t>В результате, проект может быть отвергнут как недостаточно доходный либо признан как высокоэффективный.</a:t>
            </a:r>
            <a:endParaRPr lang="en-US" sz="1800" b="1" i="1" dirty="0" smtClean="0"/>
          </a:p>
          <a:p>
            <a:pPr eaLnBrk="1" hangingPunct="1">
              <a:lnSpc>
                <a:spcPct val="80000"/>
              </a:lnSpc>
            </a:pPr>
            <a:endParaRPr lang="ru-RU" sz="800" i="1" dirty="0" smtClean="0"/>
          </a:p>
          <a:p>
            <a:pPr indent="1544638" eaLnBrk="1" hangingPunct="1">
              <a:lnSpc>
                <a:spcPct val="80000"/>
              </a:lnSpc>
              <a:buNone/>
            </a:pPr>
            <a:r>
              <a:rPr lang="ru-RU" sz="2000" i="1" dirty="0" smtClean="0">
                <a:solidFill>
                  <a:srgbClr val="800000"/>
                </a:solidFill>
                <a:latin typeface="Arial Black" pitchFamily="34" charset="0"/>
              </a:rPr>
              <a:t>Сравнительная оценка доходности проектов</a:t>
            </a:r>
            <a:r>
              <a:rPr lang="ru-RU" sz="2000" dirty="0" smtClean="0"/>
              <a:t> –</a:t>
            </a:r>
          </a:p>
          <a:p>
            <a:pPr indent="1544638" eaLnBrk="1" hangingPunct="1">
              <a:lnSpc>
                <a:spcPct val="80000"/>
              </a:lnSpc>
              <a:buNone/>
            </a:pPr>
            <a:r>
              <a:rPr lang="ru-RU" sz="2000" dirty="0" smtClean="0"/>
              <a:t>сравнение показатели абсолютной оценки альтернативных проектов между собой и выбор из всей совокупности наилучшего проекта.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458200" cy="914400"/>
          </a:xfrm>
        </p:spPr>
        <p:txBody>
          <a:bodyPr/>
          <a:lstStyle/>
          <a:p>
            <a:pPr indent="2809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/>
              <a:t>Оценку экономической эффективности инновационных проектов следует вести, в первую очередь, исходя из теории сравнительной, а не абсолютной эффективности.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6" name="Схема 5"/>
          <p:cNvGraphicFramePr/>
          <p:nvPr/>
        </p:nvGraphicFramePr>
        <p:xfrm>
          <a:off x="304800" y="1578685"/>
          <a:ext cx="8610600" cy="5279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1143000"/>
            <a:ext cx="3249613" cy="56356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Методы оценки коммерческой</a:t>
            </a:r>
            <a:b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эффективности инновационного проекта</a:t>
            </a:r>
          </a:p>
        </p:txBody>
      </p:sp>
      <p:sp>
        <p:nvSpPr>
          <p:cNvPr id="345092" name="AutoShape 4"/>
          <p:cNvSpPr>
            <a:spLocks noChangeArrowheads="1"/>
          </p:cNvSpPr>
          <p:nvPr/>
        </p:nvSpPr>
        <p:spPr bwMode="auto">
          <a:xfrm>
            <a:off x="250824" y="990600"/>
            <a:ext cx="4473575" cy="5867400"/>
          </a:xfrm>
          <a:prstGeom prst="wedgeRoundRectCallout">
            <a:avLst>
              <a:gd name="adj1" fmla="val 71416"/>
              <a:gd name="adj2" fmla="val -44986"/>
              <a:gd name="adj3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indent="55403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/>
              <a:t>В основе </a:t>
            </a:r>
            <a:r>
              <a:rPr lang="ru-RU" sz="1500" b="1" i="1" dirty="0" smtClean="0">
                <a:solidFill>
                  <a:schemeClr val="bg2">
                    <a:lumMod val="75000"/>
                  </a:schemeClr>
                </a:solidFill>
              </a:rPr>
              <a:t>статических методов</a:t>
            </a:r>
            <a:r>
              <a:rPr lang="ru-RU" sz="15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500" dirty="0" smtClean="0"/>
              <a:t>лежит оценка денежных потоков, возникающих в разные моменты времени, как равноценных: </a:t>
            </a:r>
            <a:r>
              <a:rPr lang="ru-RU" sz="1500" b="1" dirty="0" smtClean="0"/>
              <a:t>статические критерии эффективности не учитывают изменения стоимости средств во времени</a:t>
            </a:r>
            <a:r>
              <a:rPr lang="ru-RU" sz="1500" dirty="0" smtClean="0"/>
              <a:t>. Рекомендуется применять на ранних стадиях экспертизы инновационных проектов, а также для проектов, имеющих относительно короткий инвестиционный период</a:t>
            </a:r>
          </a:p>
          <a:p>
            <a:pPr indent="55403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 smtClean="0"/>
              <a:t>Статические критерии эффективности инновационных проектов</a:t>
            </a:r>
            <a:r>
              <a:rPr lang="ru-RU" sz="1500" dirty="0" smtClean="0"/>
              <a:t>:</a:t>
            </a:r>
          </a:p>
          <a:p>
            <a:pPr indent="55403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/>
              <a:t>- «приведенные затраты» на реализацию инновационного проекта;</a:t>
            </a:r>
          </a:p>
          <a:p>
            <a:pPr indent="55403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/>
              <a:t>- суммарная (или среднегодовая) прибыль от реализации инновационного проекта;</a:t>
            </a:r>
          </a:p>
          <a:p>
            <a:pPr indent="55403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/>
              <a:t>- рентабельность инвестиций (доходность инвестиций) инновационного проекта;</a:t>
            </a:r>
          </a:p>
          <a:p>
            <a:pPr indent="55403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/>
              <a:t>- коэффициент эффективности дополнительных инвестиций в инновации;</a:t>
            </a:r>
          </a:p>
          <a:p>
            <a:pPr indent="55403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/>
              <a:t>- статический период (срок) окупаемости капитальных вложений в проект;</a:t>
            </a:r>
          </a:p>
          <a:p>
            <a:pPr indent="55403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/>
              <a:t>- точка безубыточности производства инновации.</a:t>
            </a:r>
          </a:p>
        </p:txBody>
      </p:sp>
      <p:sp>
        <p:nvSpPr>
          <p:cNvPr id="345094" name="AutoShape 6"/>
          <p:cNvSpPr>
            <a:spLocks noChangeArrowheads="1"/>
          </p:cNvSpPr>
          <p:nvPr/>
        </p:nvSpPr>
        <p:spPr bwMode="auto">
          <a:xfrm>
            <a:off x="4876800" y="2971800"/>
            <a:ext cx="3876675" cy="3429000"/>
          </a:xfrm>
          <a:prstGeom prst="wedgeRoundRectCallout">
            <a:avLst>
              <a:gd name="adj1" fmla="val 6050"/>
              <a:gd name="adj2" fmla="val -69055"/>
              <a:gd name="adj3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indent="55403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/>
              <a:t>В основе </a:t>
            </a:r>
            <a:r>
              <a:rPr lang="ru-RU" sz="1500" b="1" i="1" dirty="0" smtClean="0">
                <a:solidFill>
                  <a:schemeClr val="bg2">
                    <a:lumMod val="75000"/>
                  </a:schemeClr>
                </a:solidFill>
              </a:rPr>
              <a:t>динамических методов </a:t>
            </a:r>
            <a:r>
              <a:rPr lang="ru-RU" sz="1500" dirty="0" smtClean="0"/>
              <a:t>оценки экономической эффективности инновационного проекта  лежит учет разновременности затрат и приведение их к единому периоду времени – </a:t>
            </a:r>
            <a:r>
              <a:rPr lang="ru-RU" sz="1500" b="1" i="1" dirty="0" smtClean="0"/>
              <a:t>дисконтирование</a:t>
            </a:r>
            <a:r>
              <a:rPr lang="ru-RU" sz="1500" dirty="0" smtClean="0"/>
              <a:t> (коэффициенты дисконтирования):</a:t>
            </a:r>
          </a:p>
          <a:p>
            <a:pPr marL="85725" indent="5381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500" dirty="0" smtClean="0"/>
          </a:p>
          <a:p>
            <a:pPr marL="85725" indent="554038">
              <a:lnSpc>
                <a:spcPct val="80000"/>
              </a:lnSpc>
              <a:defRPr/>
            </a:pPr>
            <a:r>
              <a:rPr lang="ru-RU" sz="1500" dirty="0" smtClean="0"/>
              <a:t>1. Интегральный эффект.</a:t>
            </a:r>
          </a:p>
          <a:p>
            <a:pPr marL="85725" indent="554038">
              <a:lnSpc>
                <a:spcPct val="80000"/>
              </a:lnSpc>
              <a:defRPr/>
            </a:pPr>
            <a:r>
              <a:rPr lang="ru-RU" sz="1500" dirty="0" smtClean="0"/>
              <a:t>2. Индекс рентабельности.</a:t>
            </a:r>
          </a:p>
          <a:p>
            <a:pPr marL="85725" indent="554038">
              <a:lnSpc>
                <a:spcPct val="80000"/>
              </a:lnSpc>
              <a:defRPr/>
            </a:pPr>
            <a:r>
              <a:rPr lang="ru-RU" sz="1500" dirty="0" smtClean="0"/>
              <a:t>3. Норма рентабельности.</a:t>
            </a:r>
          </a:p>
          <a:p>
            <a:pPr marL="85725" indent="554038">
              <a:lnSpc>
                <a:spcPct val="80000"/>
              </a:lnSpc>
              <a:defRPr/>
            </a:pPr>
            <a:r>
              <a:rPr lang="ru-RU" sz="1500" dirty="0" smtClean="0"/>
              <a:t>4. Период окупаемости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B5E13-C44D-4576-AA45-AE83361A668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34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animBg="1"/>
      <p:bldP spid="345094" grpId="0" animBg="1"/>
    </p:bldLst>
  </p:timing>
</p:sld>
</file>

<file path=ppt/theme/theme1.xml><?xml version="1.0" encoding="utf-8"?>
<a:theme xmlns:a="http://schemas.openxmlformats.org/drawingml/2006/main" name="Пиксел">
  <a:themeElements>
    <a:clrScheme name="Пиксел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3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E0C1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DDD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4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E0C1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DDD"/>
        </a:accent5>
        <a:accent6>
          <a:srgbClr val="E39310"/>
        </a:accent6>
        <a:hlink>
          <a:srgbClr val="CC3300"/>
        </a:hlink>
        <a:folHlink>
          <a:srgbClr val="FEE4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5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E0C1"/>
        </a:accent1>
        <a:accent2>
          <a:srgbClr val="744902"/>
        </a:accent2>
        <a:accent3>
          <a:srgbClr val="FFFFFF"/>
        </a:accent3>
        <a:accent4>
          <a:srgbClr val="000000"/>
        </a:accent4>
        <a:accent5>
          <a:srgbClr val="FFEDDD"/>
        </a:accent5>
        <a:accent6>
          <a:srgbClr val="684102"/>
        </a:accent6>
        <a:hlink>
          <a:srgbClr val="CC3300"/>
        </a:hlink>
        <a:folHlink>
          <a:srgbClr val="FEE4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6">
        <a:dk1>
          <a:srgbClr val="000000"/>
        </a:dk1>
        <a:lt1>
          <a:srgbClr val="FFFFFF"/>
        </a:lt1>
        <a:dk2>
          <a:srgbClr val="000000"/>
        </a:dk2>
        <a:lt2>
          <a:srgbClr val="3C345E"/>
        </a:lt2>
        <a:accent1>
          <a:srgbClr val="FFE0C1"/>
        </a:accent1>
        <a:accent2>
          <a:srgbClr val="744902"/>
        </a:accent2>
        <a:accent3>
          <a:srgbClr val="FFFFFF"/>
        </a:accent3>
        <a:accent4>
          <a:srgbClr val="000000"/>
        </a:accent4>
        <a:accent5>
          <a:srgbClr val="FFEDDD"/>
        </a:accent5>
        <a:accent6>
          <a:srgbClr val="684102"/>
        </a:accent6>
        <a:hlink>
          <a:srgbClr val="CC3300"/>
        </a:hlink>
        <a:folHlink>
          <a:srgbClr val="FEE4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иксел 12">
    <a:dk1>
      <a:srgbClr val="000000"/>
    </a:dk1>
    <a:lt1>
      <a:srgbClr val="FFFFFF"/>
    </a:lt1>
    <a:dk2>
      <a:srgbClr val="000000"/>
    </a:dk2>
    <a:lt2>
      <a:srgbClr val="00007D"/>
    </a:lt2>
    <a:accent1>
      <a:srgbClr val="9999FF"/>
    </a:accent1>
    <a:accent2>
      <a:srgbClr val="9999CC"/>
    </a:accent2>
    <a:accent3>
      <a:srgbClr val="FFFFFF"/>
    </a:accent3>
    <a:accent4>
      <a:srgbClr val="000000"/>
    </a:accent4>
    <a:accent5>
      <a:srgbClr val="CACAFF"/>
    </a:accent5>
    <a:accent6>
      <a:srgbClr val="8A8AB9"/>
    </a:accent6>
    <a:hlink>
      <a:srgbClr val="666699"/>
    </a:hlink>
    <a:folHlink>
      <a:srgbClr val="CCCCE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1549</TotalTime>
  <Words>2267</Words>
  <Application>Microsoft Office PowerPoint</Application>
  <PresentationFormat>Экран (4:3)</PresentationFormat>
  <Paragraphs>270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Пиксел</vt:lpstr>
      <vt:lpstr>Формула</vt:lpstr>
      <vt:lpstr>10.3.  Планирование экономической эффективности инновационных проектов</vt:lpstr>
      <vt:lpstr>Слайд 2</vt:lpstr>
      <vt:lpstr>Таблица ― Качественные критерии оценки проектов</vt:lpstr>
      <vt:lpstr>Таблица ― Качественные критерии оценки проектов</vt:lpstr>
      <vt:lpstr>Профиль проекта</vt:lpstr>
      <vt:lpstr>Понятие эффективности проекта </vt:lpstr>
      <vt:lpstr>Слайд 7</vt:lpstr>
      <vt:lpstr>Слайд 8</vt:lpstr>
      <vt:lpstr>Методы оценки коммерческой эффективности инновационного проекта</vt:lpstr>
      <vt:lpstr>Слайд 10</vt:lpstr>
      <vt:lpstr>1. Метод «приведенных затрат» заключается в следующем: капитальные вложения в инновационный проект, характеризующиеся длительным сроком окупаемости, приводятся к годовой размерности, что позволяет учитывать их величину совокупно с годовыми текущими затратами инновационного проекта:</vt:lpstr>
      <vt:lpstr>Слайд 12</vt:lpstr>
      <vt:lpstr>2. На основании величин прибыли и дохода от реализации инновационного проекта определяются среднегодовая прибыль (Пг) и среднегодовой доход (Дг), получаемые в среднем за один год инновационного проекта:</vt:lpstr>
      <vt:lpstr>3. Рентабельность (прибыльность) инвестиций в инновационный проект позволяет установить не только факт прибыльности инвестиций, но и оценить степень их прибыльности. Индекс рентабельности инвестиций (ИR) может определяться для инвестиций как за отдельные периоды инновационного проекта, так и за весь проект в целом (на основании общих или усредненных показателей):</vt:lpstr>
      <vt:lpstr>3. Доходность инвестиций в инновационный проект определяется с помощью индекса доходности инвестиций (ИД) аналогично индексу рентабельности инвестиций, но по показателю дохода от инвестиций в проект: </vt:lpstr>
      <vt:lpstr>4. Коэффициент эффективности дополнительных инвестиций в инновации (Эр) является модификацией индекса рентабельности инвестиций и определяется по формуле:</vt:lpstr>
      <vt:lpstr>5. Срок (период) окупаемости инвестиций инновационного проекта определяет промежуток времени от момента начала инвестирования проекта до момента, когда доход (или прибыль) от реализации проекта превысит единовременные капитальные вложения в проект.  При равных по величине и интенсивности вложениях и поступлениях срок окупаемости инвестиций определяется по формулам:</vt:lpstr>
      <vt:lpstr>6. Точка безубыточности – это количество единиц продукции, которые необходимо произвести и реализовать, чтобы полностью перекрыть годовые постоянные и переменные удельные издержки. Определяется из соотношения равенства издержек и выручки от реализации новой продукции, услуг и пр.:</vt:lpstr>
      <vt:lpstr>Слайд 19</vt:lpstr>
      <vt:lpstr>Слайд 20</vt:lpstr>
      <vt:lpstr>2. Индекс рентабельности инноваций Jr. Индекс рентабельности представляет собой соотношение приведенных доходов к приведенным на эту же дату инновационным расходам. Расчет индекса рентабельности ведется по формуле:</vt:lpstr>
      <vt:lpstr>Слайд 22</vt:lpstr>
      <vt:lpstr>3. Норма рентабельности Ер представляет собой ту норму дисконта, при которой величина дисконтированных доходов за определенное число лет становится равной инновационным вложениям. В этом случае доходы и затраты инновационного проекта определяются путем приведения к расчетному моменту времени.</vt:lpstr>
      <vt:lpstr>Слайд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asus</cp:lastModifiedBy>
  <cp:revision>250</cp:revision>
  <cp:lastPrinted>1601-01-01T00:00:00Z</cp:lastPrinted>
  <dcterms:created xsi:type="dcterms:W3CDTF">1601-01-01T00:00:00Z</dcterms:created>
  <dcterms:modified xsi:type="dcterms:W3CDTF">2016-12-20T18:55:15Z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