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мпьютер" initials="К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2" autoAdjust="0"/>
    <p:restoredTop sz="94660"/>
  </p:normalViewPr>
  <p:slideViewPr>
    <p:cSldViewPr>
      <p:cViewPr>
        <p:scale>
          <a:sx n="90" d="100"/>
          <a:sy n="90" d="100"/>
        </p:scale>
        <p:origin x="-822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3B446-4FD0-4BDF-AE20-182031BC3F9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98F873-F1D2-4A07-853A-362DC3D61B2B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!</a:t>
          </a:r>
          <a:endParaRPr lang="ru-RU" dirty="0">
            <a:solidFill>
              <a:srgbClr val="FF0000"/>
            </a:solidFill>
          </a:endParaRPr>
        </a:p>
      </dgm:t>
    </dgm:pt>
    <dgm:pt modelId="{5F11C3BF-8742-4226-8CBF-677AF25FA122}" type="parTrans" cxnId="{B83DBE1B-513C-4344-B306-7F0D8D5AE9F9}">
      <dgm:prSet/>
      <dgm:spPr/>
      <dgm:t>
        <a:bodyPr/>
        <a:lstStyle/>
        <a:p>
          <a:endParaRPr lang="ru-RU"/>
        </a:p>
      </dgm:t>
    </dgm:pt>
    <dgm:pt modelId="{5A703F5D-3AA3-4EFF-A7F7-A4A85892C2D6}" type="sibTrans" cxnId="{B83DBE1B-513C-4344-B306-7F0D8D5AE9F9}">
      <dgm:prSet/>
      <dgm:spPr/>
      <dgm:t>
        <a:bodyPr/>
        <a:lstStyle/>
        <a:p>
          <a:endParaRPr lang="ru-RU"/>
        </a:p>
      </dgm:t>
    </dgm:pt>
    <dgm:pt modelId="{93DED1CE-FEF0-45FD-9875-521BA8820EDB}">
      <dgm:prSet phldrT="[Текст]" custT="1"/>
      <dgm:spPr/>
      <dgm:t>
        <a:bodyPr/>
        <a:lstStyle/>
        <a:p>
          <a:pPr algn="l"/>
          <a:r>
            <a:rPr lang="uk-UA" sz="1800" dirty="0" err="1" smtClean="0"/>
            <a:t>определяющий</a:t>
          </a:r>
          <a:r>
            <a:rPr lang="uk-UA" sz="1800" dirty="0" smtClean="0"/>
            <a:t> </a:t>
          </a:r>
          <a:r>
            <a:rPr lang="uk-UA" sz="1800" dirty="0" err="1" smtClean="0"/>
            <a:t>экономический</a:t>
          </a:r>
          <a:r>
            <a:rPr lang="uk-UA" sz="1800" dirty="0" smtClean="0"/>
            <a:t> и </a:t>
          </a:r>
          <a:r>
            <a:rPr lang="uk-UA" sz="1800" dirty="0" err="1" smtClean="0"/>
            <a:t>социальный</a:t>
          </a:r>
          <a:r>
            <a:rPr lang="uk-UA" sz="1800" dirty="0" smtClean="0"/>
            <a:t> </a:t>
          </a:r>
          <a:r>
            <a:rPr lang="uk-UA" sz="1800" dirty="0" err="1" smtClean="0"/>
            <a:t>потенциал</a:t>
          </a:r>
          <a:r>
            <a:rPr lang="uk-UA" sz="1800" dirty="0" smtClean="0"/>
            <a:t> труда;</a:t>
          </a:r>
          <a:endParaRPr lang="ru-RU" sz="1800" dirty="0"/>
        </a:p>
      </dgm:t>
    </dgm:pt>
    <dgm:pt modelId="{E26ABABD-F3FF-4486-AC84-9D7B97042C24}" type="parTrans" cxnId="{E82EE769-77B9-4926-ACFB-83F404B39A8A}">
      <dgm:prSet/>
      <dgm:spPr/>
      <dgm:t>
        <a:bodyPr/>
        <a:lstStyle/>
        <a:p>
          <a:endParaRPr lang="ru-RU"/>
        </a:p>
      </dgm:t>
    </dgm:pt>
    <dgm:pt modelId="{4B64F14C-7335-4112-A679-F558278457F6}" type="sibTrans" cxnId="{E82EE769-77B9-4926-ACFB-83F404B39A8A}">
      <dgm:prSet/>
      <dgm:spPr/>
      <dgm:t>
        <a:bodyPr/>
        <a:lstStyle/>
        <a:p>
          <a:endParaRPr lang="ru-RU"/>
        </a:p>
      </dgm:t>
    </dgm:pt>
    <dgm:pt modelId="{5CAA22D9-8E78-4DB7-ABF6-9F9F77B56FDA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!</a:t>
          </a:r>
          <a:endParaRPr lang="ru-RU" dirty="0"/>
        </a:p>
      </dgm:t>
    </dgm:pt>
    <dgm:pt modelId="{CBD05EF5-32ED-4770-A541-6EBEDD9796D8}" type="parTrans" cxnId="{350756D7-D7EA-4A1C-8042-3C1ED7EA0F9D}">
      <dgm:prSet/>
      <dgm:spPr/>
      <dgm:t>
        <a:bodyPr/>
        <a:lstStyle/>
        <a:p>
          <a:endParaRPr lang="ru-RU"/>
        </a:p>
      </dgm:t>
    </dgm:pt>
    <dgm:pt modelId="{EC89B22B-52C3-40D2-8B08-82F8E66E82FA}" type="sibTrans" cxnId="{350756D7-D7EA-4A1C-8042-3C1ED7EA0F9D}">
      <dgm:prSet/>
      <dgm:spPr/>
      <dgm:t>
        <a:bodyPr/>
        <a:lstStyle/>
        <a:p>
          <a:endParaRPr lang="ru-RU"/>
        </a:p>
      </dgm:t>
    </dgm:pt>
    <dgm:pt modelId="{026F0CAA-69F6-42A0-B06C-B9DBB6FD3A92}">
      <dgm:prSet phldrT="[Текст]" custT="1"/>
      <dgm:spPr/>
      <dgm:t>
        <a:bodyPr/>
        <a:lstStyle/>
        <a:p>
          <a:r>
            <a:rPr lang="ru-RU" sz="1800" dirty="0" smtClean="0"/>
            <a:t>сочетание интеллектуального и профессионального свойства специфического продукта рабочей силы, характеризующее отличия от других ее качественных характеристик, в зависимости от конкретной области знаний и трудовой активности</a:t>
          </a:r>
          <a:endParaRPr lang="ru-RU" sz="1800" dirty="0"/>
        </a:p>
      </dgm:t>
    </dgm:pt>
    <dgm:pt modelId="{306B848E-B3AF-4605-9D41-F68F35096D70}" type="parTrans" cxnId="{E867D32A-8455-4F64-8A0A-D5B92625D896}">
      <dgm:prSet/>
      <dgm:spPr/>
      <dgm:t>
        <a:bodyPr/>
        <a:lstStyle/>
        <a:p>
          <a:endParaRPr lang="ru-RU"/>
        </a:p>
      </dgm:t>
    </dgm:pt>
    <dgm:pt modelId="{D569E23D-9F59-4DA5-8E09-D54F89CAE518}" type="sibTrans" cxnId="{E867D32A-8455-4F64-8A0A-D5B92625D896}">
      <dgm:prSet/>
      <dgm:spPr/>
      <dgm:t>
        <a:bodyPr/>
        <a:lstStyle/>
        <a:p>
          <a:endParaRPr lang="ru-RU"/>
        </a:p>
      </dgm:t>
    </dgm:pt>
    <dgm:pt modelId="{CFFA4D7E-CFC1-4CD0-9D01-DCC9CFB47BE8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!</a:t>
          </a:r>
          <a:endParaRPr lang="ru-RU" dirty="0"/>
        </a:p>
      </dgm:t>
    </dgm:pt>
    <dgm:pt modelId="{4633014C-66BA-48AD-89C0-5C3E6EBDC62B}" type="parTrans" cxnId="{F409A5E5-6535-4724-8649-026AC5C03F28}">
      <dgm:prSet/>
      <dgm:spPr/>
      <dgm:t>
        <a:bodyPr/>
        <a:lstStyle/>
        <a:p>
          <a:endParaRPr lang="ru-RU"/>
        </a:p>
      </dgm:t>
    </dgm:pt>
    <dgm:pt modelId="{7BC90B89-E2B0-4A37-85DC-B84FAA54ED27}" type="sibTrans" cxnId="{F409A5E5-6535-4724-8649-026AC5C03F28}">
      <dgm:prSet/>
      <dgm:spPr/>
      <dgm:t>
        <a:bodyPr/>
        <a:lstStyle/>
        <a:p>
          <a:endParaRPr lang="ru-RU"/>
        </a:p>
      </dgm:t>
    </dgm:pt>
    <dgm:pt modelId="{4B19F88B-3FA8-4DF3-9942-EE5B442CB50A}">
      <dgm:prSet phldrT="[Текст]" custT="1"/>
      <dgm:spPr/>
      <dgm:t>
        <a:bodyPr/>
        <a:lstStyle/>
        <a:p>
          <a:r>
            <a:rPr lang="ru-RU" sz="1800" dirty="0" smtClean="0"/>
            <a:t>трудовая деятельность творческого характера, которая направлена на использование результатов исследований и разработок новых идей для распространения и обновления номенклатуры, повышение качества продукции (товаров, услуг), совершенствования технологии их производства с последующим внедрением в производство для эффективной реализации на внутренних и внешних рынках</a:t>
          </a:r>
          <a:endParaRPr lang="ru-RU" sz="1800" dirty="0"/>
        </a:p>
      </dgm:t>
    </dgm:pt>
    <dgm:pt modelId="{69652132-07EA-4CA5-8447-7961C615A50A}" type="parTrans" cxnId="{C7409173-402E-46BB-8EB8-3044B866D572}">
      <dgm:prSet/>
      <dgm:spPr/>
      <dgm:t>
        <a:bodyPr/>
        <a:lstStyle/>
        <a:p>
          <a:endParaRPr lang="ru-RU"/>
        </a:p>
      </dgm:t>
    </dgm:pt>
    <dgm:pt modelId="{E0E98AAB-D9AA-44C1-AA2E-5507C23AD6C0}" type="sibTrans" cxnId="{C7409173-402E-46BB-8EB8-3044B866D572}">
      <dgm:prSet/>
      <dgm:spPr/>
      <dgm:t>
        <a:bodyPr/>
        <a:lstStyle/>
        <a:p>
          <a:endParaRPr lang="ru-RU"/>
        </a:p>
      </dgm:t>
    </dgm:pt>
    <dgm:pt modelId="{3D628DD8-A8EA-441A-8E8D-FBE5E6B9AF43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rgbClr val="FF0000"/>
              </a:solidFill>
              <a:latin typeface="+mj-lt"/>
            </a:rPr>
            <a:t>ИННОВАЙИОННЫЙ ТРУД ЭТО</a:t>
          </a:r>
          <a:endParaRPr lang="ru-RU" sz="2000" dirty="0">
            <a:solidFill>
              <a:srgbClr val="FF0000"/>
            </a:solidFill>
            <a:latin typeface="+mj-lt"/>
          </a:endParaRPr>
        </a:p>
      </dgm:t>
    </dgm:pt>
    <dgm:pt modelId="{99E3D96F-A2BD-43D0-B156-6D88EF741784}" type="sibTrans" cxnId="{AC71657C-2E74-4468-BAD1-9DC12AC08FAA}">
      <dgm:prSet/>
      <dgm:spPr/>
      <dgm:t>
        <a:bodyPr/>
        <a:lstStyle/>
        <a:p>
          <a:endParaRPr lang="ru-RU"/>
        </a:p>
      </dgm:t>
    </dgm:pt>
    <dgm:pt modelId="{D4F329A7-A40C-4BF4-88CB-3190D469A283}" type="parTrans" cxnId="{AC71657C-2E74-4468-BAD1-9DC12AC08FAA}">
      <dgm:prSet/>
      <dgm:spPr/>
      <dgm:t>
        <a:bodyPr/>
        <a:lstStyle/>
        <a:p>
          <a:endParaRPr lang="ru-RU"/>
        </a:p>
      </dgm:t>
    </dgm:pt>
    <dgm:pt modelId="{8782F0FA-3453-4701-8BA8-1E2C54144AB5}">
      <dgm:prSet phldrT="[Текст]" custT="1"/>
      <dgm:spPr/>
      <dgm:t>
        <a:bodyPr/>
        <a:lstStyle/>
        <a:p>
          <a:pPr algn="l"/>
          <a:r>
            <a:rPr lang="ru-RU" sz="1800" dirty="0" smtClean="0"/>
            <a:t>трудовая деятельность, которая характеризуется высокой долей умственной, интеллектуальной, творческой компоненты и которая способна удовлетворить социальные нужды с более полезным эффектом</a:t>
          </a:r>
          <a:endParaRPr lang="ru-RU" sz="1800" dirty="0"/>
        </a:p>
      </dgm:t>
    </dgm:pt>
    <dgm:pt modelId="{1B2E25F0-5FB8-4BFD-835E-2F50AA00511D}" type="parTrans" cxnId="{7C230AFF-727A-48C4-9A12-312B486A5996}">
      <dgm:prSet/>
      <dgm:spPr/>
    </dgm:pt>
    <dgm:pt modelId="{8801F61A-4253-4EA2-AA54-8889ABBE9A8D}" type="sibTrans" cxnId="{7C230AFF-727A-48C4-9A12-312B486A5996}">
      <dgm:prSet/>
      <dgm:spPr/>
    </dgm:pt>
    <dgm:pt modelId="{64A1D097-A480-4B76-9C3E-8BC7FDC9D0E5}" type="pres">
      <dgm:prSet presAssocID="{5AD3B446-4FD0-4BDF-AE20-182031BC3F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4C8E57-FA9E-41EA-90FD-0D25B5E847C2}" type="pres">
      <dgm:prSet presAssocID="{F098F873-F1D2-4A07-853A-362DC3D61B2B}" presName="composite" presStyleCnt="0"/>
      <dgm:spPr/>
    </dgm:pt>
    <dgm:pt modelId="{5F60E631-C097-4BE9-B05B-7507AF5951EC}" type="pres">
      <dgm:prSet presAssocID="{F098F873-F1D2-4A07-853A-362DC3D61B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66FAA-ED2E-47B9-97AF-5D5FC8A659D7}" type="pres">
      <dgm:prSet presAssocID="{F098F873-F1D2-4A07-853A-362DC3D61B2B}" presName="descendantText" presStyleLbl="alignAcc1" presStyleIdx="0" presStyleCnt="3" custScaleY="184148" custLinFactNeighborX="0" custLinFactNeighborY="39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BC7B1-43B5-4DBD-9972-429048DE0F6A}" type="pres">
      <dgm:prSet presAssocID="{5A703F5D-3AA3-4EFF-A7F7-A4A85892C2D6}" presName="sp" presStyleCnt="0"/>
      <dgm:spPr/>
    </dgm:pt>
    <dgm:pt modelId="{C647F6B2-9327-43AC-93DD-2DC3E34DC053}" type="pres">
      <dgm:prSet presAssocID="{5CAA22D9-8E78-4DB7-ABF6-9F9F77B56FDA}" presName="composite" presStyleCnt="0"/>
      <dgm:spPr/>
    </dgm:pt>
    <dgm:pt modelId="{3B6FE097-796F-40DF-B2CC-E90B60090C9D}" type="pres">
      <dgm:prSet presAssocID="{5CAA22D9-8E78-4DB7-ABF6-9F9F77B56FDA}" presName="parentText" presStyleLbl="alignNode1" presStyleIdx="1" presStyleCnt="3" custLinFactNeighborX="0" custLinFactNeighborY="-155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A01F1-3B2B-43C4-B2D4-F52C0B8F3AEB}" type="pres">
      <dgm:prSet presAssocID="{5CAA22D9-8E78-4DB7-ABF6-9F9F77B56FDA}" presName="descendantText" presStyleLbl="alignAcc1" presStyleIdx="1" presStyleCnt="3" custScaleY="162029" custLinFactNeighborX="0" custLinFactNeighborY="11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2E6AC-C2D3-4778-94C0-CBCF28CE1087}" type="pres">
      <dgm:prSet presAssocID="{EC89B22B-52C3-40D2-8B08-82F8E66E82FA}" presName="sp" presStyleCnt="0"/>
      <dgm:spPr/>
    </dgm:pt>
    <dgm:pt modelId="{0AAE5462-FCEF-48EA-8648-AC9350544E17}" type="pres">
      <dgm:prSet presAssocID="{CFFA4D7E-CFC1-4CD0-9D01-DCC9CFB47BE8}" presName="composite" presStyleCnt="0"/>
      <dgm:spPr/>
    </dgm:pt>
    <dgm:pt modelId="{87417886-E0F0-4B28-8F54-E1321ADFE3F6}" type="pres">
      <dgm:prSet presAssocID="{CFFA4D7E-CFC1-4CD0-9D01-DCC9CFB47BE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41B42-7A06-442B-9FA0-4EC9E6376E09}" type="pres">
      <dgm:prSet presAssocID="{CFFA4D7E-CFC1-4CD0-9D01-DCC9CFB47BE8}" presName="descendantText" presStyleLbl="alignAcc1" presStyleIdx="2" presStyleCnt="3" custScaleY="203045" custLinFactNeighborX="0" custLinFactNeighborY="12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09A5E5-6535-4724-8649-026AC5C03F28}" srcId="{5AD3B446-4FD0-4BDF-AE20-182031BC3F93}" destId="{CFFA4D7E-CFC1-4CD0-9D01-DCC9CFB47BE8}" srcOrd="2" destOrd="0" parTransId="{4633014C-66BA-48AD-89C0-5C3E6EBDC62B}" sibTransId="{7BC90B89-E2B0-4A37-85DC-B84FAA54ED27}"/>
    <dgm:cxn modelId="{B6255AA2-7359-477D-B479-B73DAC20A321}" type="presOf" srcId="{4B19F88B-3FA8-4DF3-9942-EE5B442CB50A}" destId="{D6141B42-7A06-442B-9FA0-4EC9E6376E09}" srcOrd="0" destOrd="0" presId="urn:microsoft.com/office/officeart/2005/8/layout/chevron2"/>
    <dgm:cxn modelId="{43C1EB2A-00F7-4BD2-9827-CAE3FE0E1B25}" type="presOf" srcId="{8782F0FA-3453-4701-8BA8-1E2C54144AB5}" destId="{52166FAA-ED2E-47B9-97AF-5D5FC8A659D7}" srcOrd="0" destOrd="2" presId="urn:microsoft.com/office/officeart/2005/8/layout/chevron2"/>
    <dgm:cxn modelId="{E867D32A-8455-4F64-8A0A-D5B92625D896}" srcId="{5CAA22D9-8E78-4DB7-ABF6-9F9F77B56FDA}" destId="{026F0CAA-69F6-42A0-B06C-B9DBB6FD3A92}" srcOrd="0" destOrd="0" parTransId="{306B848E-B3AF-4605-9D41-F68F35096D70}" sibTransId="{D569E23D-9F59-4DA5-8E09-D54F89CAE518}"/>
    <dgm:cxn modelId="{61FC8603-17B7-4109-9E87-3442303996B4}" type="presOf" srcId="{3D628DD8-A8EA-441A-8E8D-FBE5E6B9AF43}" destId="{52166FAA-ED2E-47B9-97AF-5D5FC8A659D7}" srcOrd="0" destOrd="0" presId="urn:microsoft.com/office/officeart/2005/8/layout/chevron2"/>
    <dgm:cxn modelId="{9C781518-4876-4BF0-85E2-BAFDBF2B78A3}" type="presOf" srcId="{CFFA4D7E-CFC1-4CD0-9D01-DCC9CFB47BE8}" destId="{87417886-E0F0-4B28-8F54-E1321ADFE3F6}" srcOrd="0" destOrd="0" presId="urn:microsoft.com/office/officeart/2005/8/layout/chevron2"/>
    <dgm:cxn modelId="{AC71657C-2E74-4468-BAD1-9DC12AC08FAA}" srcId="{F098F873-F1D2-4A07-853A-362DC3D61B2B}" destId="{3D628DD8-A8EA-441A-8E8D-FBE5E6B9AF43}" srcOrd="0" destOrd="0" parTransId="{D4F329A7-A40C-4BF4-88CB-3190D469A283}" sibTransId="{99E3D96F-A2BD-43D0-B156-6D88EF741784}"/>
    <dgm:cxn modelId="{7C230AFF-727A-48C4-9A12-312B486A5996}" srcId="{F098F873-F1D2-4A07-853A-362DC3D61B2B}" destId="{8782F0FA-3453-4701-8BA8-1E2C54144AB5}" srcOrd="2" destOrd="0" parTransId="{1B2E25F0-5FB8-4BFD-835E-2F50AA00511D}" sibTransId="{8801F61A-4253-4EA2-AA54-8889ABBE9A8D}"/>
    <dgm:cxn modelId="{C20EE400-F6D4-4C7E-9B25-93A7D52B3B8E}" type="presOf" srcId="{F098F873-F1D2-4A07-853A-362DC3D61B2B}" destId="{5F60E631-C097-4BE9-B05B-7507AF5951EC}" srcOrd="0" destOrd="0" presId="urn:microsoft.com/office/officeart/2005/8/layout/chevron2"/>
    <dgm:cxn modelId="{0255B537-97A8-4D02-B1B4-8CA8BA8AB5FA}" type="presOf" srcId="{93DED1CE-FEF0-45FD-9875-521BA8820EDB}" destId="{52166FAA-ED2E-47B9-97AF-5D5FC8A659D7}" srcOrd="0" destOrd="1" presId="urn:microsoft.com/office/officeart/2005/8/layout/chevron2"/>
    <dgm:cxn modelId="{B83DBE1B-513C-4344-B306-7F0D8D5AE9F9}" srcId="{5AD3B446-4FD0-4BDF-AE20-182031BC3F93}" destId="{F098F873-F1D2-4A07-853A-362DC3D61B2B}" srcOrd="0" destOrd="0" parTransId="{5F11C3BF-8742-4226-8CBF-677AF25FA122}" sibTransId="{5A703F5D-3AA3-4EFF-A7F7-A4A85892C2D6}"/>
    <dgm:cxn modelId="{ABD29E2F-249B-4241-AFBC-C3F8C70BC773}" type="presOf" srcId="{026F0CAA-69F6-42A0-B06C-B9DBB6FD3A92}" destId="{905A01F1-3B2B-43C4-B2D4-F52C0B8F3AEB}" srcOrd="0" destOrd="0" presId="urn:microsoft.com/office/officeart/2005/8/layout/chevron2"/>
    <dgm:cxn modelId="{E82EE769-77B9-4926-ACFB-83F404B39A8A}" srcId="{F098F873-F1D2-4A07-853A-362DC3D61B2B}" destId="{93DED1CE-FEF0-45FD-9875-521BA8820EDB}" srcOrd="1" destOrd="0" parTransId="{E26ABABD-F3FF-4486-AC84-9D7B97042C24}" sibTransId="{4B64F14C-7335-4112-A679-F558278457F6}"/>
    <dgm:cxn modelId="{9C897718-BB62-49E2-995D-F8C80A6AE613}" type="presOf" srcId="{5AD3B446-4FD0-4BDF-AE20-182031BC3F93}" destId="{64A1D097-A480-4B76-9C3E-8BC7FDC9D0E5}" srcOrd="0" destOrd="0" presId="urn:microsoft.com/office/officeart/2005/8/layout/chevron2"/>
    <dgm:cxn modelId="{9AE5E531-743E-4C80-9B23-E641F2DCFB21}" type="presOf" srcId="{5CAA22D9-8E78-4DB7-ABF6-9F9F77B56FDA}" destId="{3B6FE097-796F-40DF-B2CC-E90B60090C9D}" srcOrd="0" destOrd="0" presId="urn:microsoft.com/office/officeart/2005/8/layout/chevron2"/>
    <dgm:cxn modelId="{C7409173-402E-46BB-8EB8-3044B866D572}" srcId="{CFFA4D7E-CFC1-4CD0-9D01-DCC9CFB47BE8}" destId="{4B19F88B-3FA8-4DF3-9942-EE5B442CB50A}" srcOrd="0" destOrd="0" parTransId="{69652132-07EA-4CA5-8447-7961C615A50A}" sibTransId="{E0E98AAB-D9AA-44C1-AA2E-5507C23AD6C0}"/>
    <dgm:cxn modelId="{350756D7-D7EA-4A1C-8042-3C1ED7EA0F9D}" srcId="{5AD3B446-4FD0-4BDF-AE20-182031BC3F93}" destId="{5CAA22D9-8E78-4DB7-ABF6-9F9F77B56FDA}" srcOrd="1" destOrd="0" parTransId="{CBD05EF5-32ED-4770-A541-6EBEDD9796D8}" sibTransId="{EC89B22B-52C3-40D2-8B08-82F8E66E82FA}"/>
    <dgm:cxn modelId="{C0983B73-768A-4A8B-8C51-A0BB78BAE614}" type="presParOf" srcId="{64A1D097-A480-4B76-9C3E-8BC7FDC9D0E5}" destId="{574C8E57-FA9E-41EA-90FD-0D25B5E847C2}" srcOrd="0" destOrd="0" presId="urn:microsoft.com/office/officeart/2005/8/layout/chevron2"/>
    <dgm:cxn modelId="{D2008F6B-06A3-420C-9F49-8FB036C7D45D}" type="presParOf" srcId="{574C8E57-FA9E-41EA-90FD-0D25B5E847C2}" destId="{5F60E631-C097-4BE9-B05B-7507AF5951EC}" srcOrd="0" destOrd="0" presId="urn:microsoft.com/office/officeart/2005/8/layout/chevron2"/>
    <dgm:cxn modelId="{058CCB33-603D-4CCB-946E-776452DD505F}" type="presParOf" srcId="{574C8E57-FA9E-41EA-90FD-0D25B5E847C2}" destId="{52166FAA-ED2E-47B9-97AF-5D5FC8A659D7}" srcOrd="1" destOrd="0" presId="urn:microsoft.com/office/officeart/2005/8/layout/chevron2"/>
    <dgm:cxn modelId="{097412D4-7EC4-4F65-924C-A9EEE47196F2}" type="presParOf" srcId="{64A1D097-A480-4B76-9C3E-8BC7FDC9D0E5}" destId="{0B8BC7B1-43B5-4DBD-9972-429048DE0F6A}" srcOrd="1" destOrd="0" presId="urn:microsoft.com/office/officeart/2005/8/layout/chevron2"/>
    <dgm:cxn modelId="{DAA078D5-0A0D-4452-9A4D-EF6AC8E46806}" type="presParOf" srcId="{64A1D097-A480-4B76-9C3E-8BC7FDC9D0E5}" destId="{C647F6B2-9327-43AC-93DD-2DC3E34DC053}" srcOrd="2" destOrd="0" presId="urn:microsoft.com/office/officeart/2005/8/layout/chevron2"/>
    <dgm:cxn modelId="{9551823F-24FC-4920-92A5-BA5C3C97679E}" type="presParOf" srcId="{C647F6B2-9327-43AC-93DD-2DC3E34DC053}" destId="{3B6FE097-796F-40DF-B2CC-E90B60090C9D}" srcOrd="0" destOrd="0" presId="urn:microsoft.com/office/officeart/2005/8/layout/chevron2"/>
    <dgm:cxn modelId="{A0330FFD-6060-46A9-BB39-B7D13B70FC07}" type="presParOf" srcId="{C647F6B2-9327-43AC-93DD-2DC3E34DC053}" destId="{905A01F1-3B2B-43C4-B2D4-F52C0B8F3AEB}" srcOrd="1" destOrd="0" presId="urn:microsoft.com/office/officeart/2005/8/layout/chevron2"/>
    <dgm:cxn modelId="{F5206201-E983-4D22-A94F-0CE731C5B76C}" type="presParOf" srcId="{64A1D097-A480-4B76-9C3E-8BC7FDC9D0E5}" destId="{69C2E6AC-C2D3-4778-94C0-CBCF28CE1087}" srcOrd="3" destOrd="0" presId="urn:microsoft.com/office/officeart/2005/8/layout/chevron2"/>
    <dgm:cxn modelId="{E8AA292B-E972-40B3-BE7B-982BB14968DD}" type="presParOf" srcId="{64A1D097-A480-4B76-9C3E-8BC7FDC9D0E5}" destId="{0AAE5462-FCEF-48EA-8648-AC9350544E17}" srcOrd="4" destOrd="0" presId="urn:microsoft.com/office/officeart/2005/8/layout/chevron2"/>
    <dgm:cxn modelId="{247FB249-9ECD-4533-9EB8-BE94023F7885}" type="presParOf" srcId="{0AAE5462-FCEF-48EA-8648-AC9350544E17}" destId="{87417886-E0F0-4B28-8F54-E1321ADFE3F6}" srcOrd="0" destOrd="0" presId="urn:microsoft.com/office/officeart/2005/8/layout/chevron2"/>
    <dgm:cxn modelId="{FC50A536-3416-419F-9F42-3267D3C7D1E5}" type="presParOf" srcId="{0AAE5462-FCEF-48EA-8648-AC9350544E17}" destId="{D6141B42-7A06-442B-9FA0-4EC9E6376E09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12814-A928-4ED4-BA25-684894D5531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03ECAC-5EA9-48AC-9C54-C5B6003DCED0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ВНЕШНИЕ</a:t>
          </a:r>
          <a:endParaRPr lang="ru-RU" sz="1600" dirty="0">
            <a:solidFill>
              <a:srgbClr val="FF0000"/>
            </a:solidFill>
          </a:endParaRPr>
        </a:p>
      </dgm:t>
    </dgm:pt>
    <dgm:pt modelId="{E47822A4-5FFD-4E6F-BC00-9B59496C188D}" type="parTrans" cxnId="{E978A14F-416C-48A9-9391-E2C529AD4FE5}">
      <dgm:prSet/>
      <dgm:spPr/>
      <dgm:t>
        <a:bodyPr/>
        <a:lstStyle/>
        <a:p>
          <a:endParaRPr lang="ru-RU"/>
        </a:p>
      </dgm:t>
    </dgm:pt>
    <dgm:pt modelId="{22544D9A-E453-4E6C-A5FA-1F6CCD2003B5}" type="sibTrans" cxnId="{E978A14F-416C-48A9-9391-E2C529AD4FE5}">
      <dgm:prSet/>
      <dgm:spPr/>
      <dgm:t>
        <a:bodyPr/>
        <a:lstStyle/>
        <a:p>
          <a:endParaRPr lang="ru-RU"/>
        </a:p>
      </dgm:t>
    </dgm:pt>
    <dgm:pt modelId="{4FB508A5-9CE7-418E-8489-3E9BE2008BC0}">
      <dgm:prSet phldrT="[Текст]" custT="1"/>
      <dgm:spPr/>
      <dgm:t>
        <a:bodyPr/>
        <a:lstStyle/>
        <a:p>
          <a:r>
            <a:rPr lang="ru-RU" sz="1600" dirty="0" smtClean="0"/>
            <a:t>отраслевая специфика предприятия; рентабельность производства; имидж предприятия; качество системы менеджмента; компетенции руководителей; психологический климат в трудовом коллективе; эффективность систем материального и морального поощрение инновационной деятельности работников; условия труда; содержание работы; возможность карьерного роста; создание условий для повышения профессиональной квалификации.</a:t>
          </a:r>
          <a:endParaRPr lang="ru-RU" sz="1600" dirty="0"/>
        </a:p>
      </dgm:t>
    </dgm:pt>
    <dgm:pt modelId="{5585EBA0-4523-496C-A135-52A6EFD271E6}" type="parTrans" cxnId="{00946AE4-D738-49BB-ABBE-4CDE7A2D4372}">
      <dgm:prSet/>
      <dgm:spPr/>
      <dgm:t>
        <a:bodyPr/>
        <a:lstStyle/>
        <a:p>
          <a:endParaRPr lang="ru-RU"/>
        </a:p>
      </dgm:t>
    </dgm:pt>
    <dgm:pt modelId="{A5557311-8E12-4C46-8D23-D70C3B4624FB}" type="sibTrans" cxnId="{00946AE4-D738-49BB-ABBE-4CDE7A2D4372}">
      <dgm:prSet/>
      <dgm:spPr/>
      <dgm:t>
        <a:bodyPr/>
        <a:lstStyle/>
        <a:p>
          <a:endParaRPr lang="ru-RU"/>
        </a:p>
      </dgm:t>
    </dgm:pt>
    <dgm:pt modelId="{BE3AB08B-6155-4E34-AEFC-9A165C6E874F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ВНУТРЕННИЕ</a:t>
          </a:r>
          <a:endParaRPr lang="ru-RU" sz="1600" dirty="0"/>
        </a:p>
      </dgm:t>
    </dgm:pt>
    <dgm:pt modelId="{2C49A8C8-9821-4235-AB8A-1A4264FEB107}" type="parTrans" cxnId="{2C5994F2-A2C3-485D-A92F-8CA088FA7E53}">
      <dgm:prSet/>
      <dgm:spPr/>
      <dgm:t>
        <a:bodyPr/>
        <a:lstStyle/>
        <a:p>
          <a:endParaRPr lang="ru-RU"/>
        </a:p>
      </dgm:t>
    </dgm:pt>
    <dgm:pt modelId="{1DEFC6D4-A14E-4364-835E-5EB280547DD6}" type="sibTrans" cxnId="{2C5994F2-A2C3-485D-A92F-8CA088FA7E53}">
      <dgm:prSet/>
      <dgm:spPr/>
      <dgm:t>
        <a:bodyPr/>
        <a:lstStyle/>
        <a:p>
          <a:endParaRPr lang="ru-RU"/>
        </a:p>
      </dgm:t>
    </dgm:pt>
    <dgm:pt modelId="{D32B3358-8E0D-4D7F-BBBF-F298651B8913}">
      <dgm:prSet phldrT="[Текст]" custT="1"/>
      <dgm:spPr/>
      <dgm:t>
        <a:bodyPr/>
        <a:lstStyle/>
        <a:p>
          <a:r>
            <a:rPr lang="ru-RU" sz="1600" dirty="0" smtClean="0"/>
            <a:t>признание, принятие, понимание, а также такие качественные особенности человеческого труда, как творческий характер и способности; менталитет; уровень образования, профессиональной квалификации, профессионального опыта и навыков; компетенция; способность к обучению и творческой самореализации; творческий потенциал; профессиональной мобильности; умение быстро и качественно разрабатывать новое высокопроизводительное оборудование и новейшие технологии.</a:t>
          </a:r>
          <a:endParaRPr lang="ru-RU" sz="1600" dirty="0"/>
        </a:p>
      </dgm:t>
    </dgm:pt>
    <dgm:pt modelId="{996EAF4E-57C5-436A-8D0A-24F9D0EA2AF1}" type="parTrans" cxnId="{ACD12C64-1262-4321-AEC1-431108036FD4}">
      <dgm:prSet/>
      <dgm:spPr/>
      <dgm:t>
        <a:bodyPr/>
        <a:lstStyle/>
        <a:p>
          <a:endParaRPr lang="ru-RU"/>
        </a:p>
      </dgm:t>
    </dgm:pt>
    <dgm:pt modelId="{FB3F686C-0AC5-4DBD-AB1B-96E5F1473D0A}" type="sibTrans" cxnId="{ACD12C64-1262-4321-AEC1-431108036FD4}">
      <dgm:prSet/>
      <dgm:spPr/>
      <dgm:t>
        <a:bodyPr/>
        <a:lstStyle/>
        <a:p>
          <a:endParaRPr lang="ru-RU"/>
        </a:p>
      </dgm:t>
    </dgm:pt>
    <dgm:pt modelId="{1D1DAFF9-32C0-4FC0-80BE-9633519AB35E}" type="pres">
      <dgm:prSet presAssocID="{8A412814-A928-4ED4-BA25-684894D5531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77A504-0AD0-4A24-8915-A241EC6014A0}" type="pres">
      <dgm:prSet presAssocID="{8003ECAC-5EA9-48AC-9C54-C5B6003DCED0}" presName="linNode" presStyleCnt="0"/>
      <dgm:spPr/>
    </dgm:pt>
    <dgm:pt modelId="{40A7938F-22D4-4B0C-ACA3-A4040067686D}" type="pres">
      <dgm:prSet presAssocID="{8003ECAC-5EA9-48AC-9C54-C5B6003DCED0}" presName="parentShp" presStyleLbl="node1" presStyleIdx="0" presStyleCnt="2" custScaleX="45833" custScaleY="29159" custLinFactNeighborX="-18138" custLinFactNeighborY="-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8F90A-8377-40AE-80C3-43089F2D69DF}" type="pres">
      <dgm:prSet presAssocID="{8003ECAC-5EA9-48AC-9C54-C5B6003DCED0}" presName="childShp" presStyleLbl="bgAccFollowNode1" presStyleIdx="0" presStyleCnt="2" custScaleX="136246" custScaleY="145388" custLinFactNeighborX="21" custLinFactNeighborY="-10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089DA-6B88-4B2B-9434-62493FD83CDA}" type="pres">
      <dgm:prSet presAssocID="{22544D9A-E453-4E6C-A5FA-1F6CCD2003B5}" presName="spacing" presStyleCnt="0"/>
      <dgm:spPr/>
    </dgm:pt>
    <dgm:pt modelId="{580D7E70-E7DC-437A-8E87-E2C170133C23}" type="pres">
      <dgm:prSet presAssocID="{BE3AB08B-6155-4E34-AEFC-9A165C6E874F}" presName="linNode" presStyleCnt="0"/>
      <dgm:spPr/>
    </dgm:pt>
    <dgm:pt modelId="{55619879-C1CC-41B2-AF13-0BA966ADF03C}" type="pres">
      <dgm:prSet presAssocID="{BE3AB08B-6155-4E34-AEFC-9A165C6E874F}" presName="parentShp" presStyleLbl="node1" presStyleIdx="1" presStyleCnt="2" custScaleX="50000" custScaleY="28605" custLinFactNeighborX="-16667" custLinFactNeighborY="-7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5F1A1-F7F3-4093-B0BC-743E51E126BE}" type="pres">
      <dgm:prSet presAssocID="{BE3AB08B-6155-4E34-AEFC-9A165C6E874F}" presName="childShp" presStyleLbl="bgAccFollowNode1" presStyleIdx="1" presStyleCnt="2" custScaleX="133333" custScaleY="152569" custLinFactNeighborX="0" custLinFactNeighborY="-9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D920E6-D0C4-4937-90F5-697816CEA67B}" type="presOf" srcId="{8A412814-A928-4ED4-BA25-684894D5531D}" destId="{1D1DAFF9-32C0-4FC0-80BE-9633519AB35E}" srcOrd="0" destOrd="0" presId="urn:microsoft.com/office/officeart/2005/8/layout/vList6"/>
    <dgm:cxn modelId="{D705090F-663F-450C-9DCF-70BF9828AB46}" type="presOf" srcId="{BE3AB08B-6155-4E34-AEFC-9A165C6E874F}" destId="{55619879-C1CC-41B2-AF13-0BA966ADF03C}" srcOrd="0" destOrd="0" presId="urn:microsoft.com/office/officeart/2005/8/layout/vList6"/>
    <dgm:cxn modelId="{2011FAF0-579D-4DF5-BCD4-CFF324D29EE6}" type="presOf" srcId="{4FB508A5-9CE7-418E-8489-3E9BE2008BC0}" destId="{EBD8F90A-8377-40AE-80C3-43089F2D69DF}" srcOrd="0" destOrd="0" presId="urn:microsoft.com/office/officeart/2005/8/layout/vList6"/>
    <dgm:cxn modelId="{2C5994F2-A2C3-485D-A92F-8CA088FA7E53}" srcId="{8A412814-A928-4ED4-BA25-684894D5531D}" destId="{BE3AB08B-6155-4E34-AEFC-9A165C6E874F}" srcOrd="1" destOrd="0" parTransId="{2C49A8C8-9821-4235-AB8A-1A4264FEB107}" sibTransId="{1DEFC6D4-A14E-4364-835E-5EB280547DD6}"/>
    <dgm:cxn modelId="{00946AE4-D738-49BB-ABBE-4CDE7A2D4372}" srcId="{8003ECAC-5EA9-48AC-9C54-C5B6003DCED0}" destId="{4FB508A5-9CE7-418E-8489-3E9BE2008BC0}" srcOrd="0" destOrd="0" parTransId="{5585EBA0-4523-496C-A135-52A6EFD271E6}" sibTransId="{A5557311-8E12-4C46-8D23-D70C3B4624FB}"/>
    <dgm:cxn modelId="{CBCB3E5B-C821-4F10-B1AA-6B20B8C941A7}" type="presOf" srcId="{8003ECAC-5EA9-48AC-9C54-C5B6003DCED0}" destId="{40A7938F-22D4-4B0C-ACA3-A4040067686D}" srcOrd="0" destOrd="0" presId="urn:microsoft.com/office/officeart/2005/8/layout/vList6"/>
    <dgm:cxn modelId="{ACD12C64-1262-4321-AEC1-431108036FD4}" srcId="{BE3AB08B-6155-4E34-AEFC-9A165C6E874F}" destId="{D32B3358-8E0D-4D7F-BBBF-F298651B8913}" srcOrd="0" destOrd="0" parTransId="{996EAF4E-57C5-436A-8D0A-24F9D0EA2AF1}" sibTransId="{FB3F686C-0AC5-4DBD-AB1B-96E5F1473D0A}"/>
    <dgm:cxn modelId="{8EC69A3C-D643-4765-9FE4-DB8E299321D9}" type="presOf" srcId="{D32B3358-8E0D-4D7F-BBBF-F298651B8913}" destId="{1D95F1A1-F7F3-4093-B0BC-743E51E126BE}" srcOrd="0" destOrd="0" presId="urn:microsoft.com/office/officeart/2005/8/layout/vList6"/>
    <dgm:cxn modelId="{E978A14F-416C-48A9-9391-E2C529AD4FE5}" srcId="{8A412814-A928-4ED4-BA25-684894D5531D}" destId="{8003ECAC-5EA9-48AC-9C54-C5B6003DCED0}" srcOrd="0" destOrd="0" parTransId="{E47822A4-5FFD-4E6F-BC00-9B59496C188D}" sibTransId="{22544D9A-E453-4E6C-A5FA-1F6CCD2003B5}"/>
    <dgm:cxn modelId="{18003FEA-FEA3-4F57-8C1E-49BF8448849E}" type="presParOf" srcId="{1D1DAFF9-32C0-4FC0-80BE-9633519AB35E}" destId="{A377A504-0AD0-4A24-8915-A241EC6014A0}" srcOrd="0" destOrd="0" presId="urn:microsoft.com/office/officeart/2005/8/layout/vList6"/>
    <dgm:cxn modelId="{24B289DE-1EA2-43A1-8E18-2332C2B1552E}" type="presParOf" srcId="{A377A504-0AD0-4A24-8915-A241EC6014A0}" destId="{40A7938F-22D4-4B0C-ACA3-A4040067686D}" srcOrd="0" destOrd="0" presId="urn:microsoft.com/office/officeart/2005/8/layout/vList6"/>
    <dgm:cxn modelId="{2DFACC3E-7989-4702-9377-2A212EED2004}" type="presParOf" srcId="{A377A504-0AD0-4A24-8915-A241EC6014A0}" destId="{EBD8F90A-8377-40AE-80C3-43089F2D69DF}" srcOrd="1" destOrd="0" presId="urn:microsoft.com/office/officeart/2005/8/layout/vList6"/>
    <dgm:cxn modelId="{0C7D10BA-A9EC-4455-8221-A605BF1FB929}" type="presParOf" srcId="{1D1DAFF9-32C0-4FC0-80BE-9633519AB35E}" destId="{B8F089DA-6B88-4B2B-9434-62493FD83CDA}" srcOrd="1" destOrd="0" presId="urn:microsoft.com/office/officeart/2005/8/layout/vList6"/>
    <dgm:cxn modelId="{BD34A769-FDAB-44A3-9C90-507FAFF7405B}" type="presParOf" srcId="{1D1DAFF9-32C0-4FC0-80BE-9633519AB35E}" destId="{580D7E70-E7DC-437A-8E87-E2C170133C23}" srcOrd="2" destOrd="0" presId="urn:microsoft.com/office/officeart/2005/8/layout/vList6"/>
    <dgm:cxn modelId="{9A284B20-13F7-45FF-A9E2-78BE5AE0574F}" type="presParOf" srcId="{580D7E70-E7DC-437A-8E87-E2C170133C23}" destId="{55619879-C1CC-41B2-AF13-0BA966ADF03C}" srcOrd="0" destOrd="0" presId="urn:microsoft.com/office/officeart/2005/8/layout/vList6"/>
    <dgm:cxn modelId="{250FF327-86EB-43E8-8764-89CD446D8CB1}" type="presParOf" srcId="{580D7E70-E7DC-437A-8E87-E2C170133C23}" destId="{1D95F1A1-F7F3-4093-B0BC-743E51E126BE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27AA38-11C2-4FF0-AA96-35CB3466392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DAE4D6-3A18-4F46-8F66-749172B9A0C0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1</a:t>
          </a:r>
        </a:p>
        <a:p>
          <a:endParaRPr lang="ru-RU" sz="1600" dirty="0" smtClean="0">
            <a:solidFill>
              <a:srgbClr val="FF0000"/>
            </a:solidFill>
          </a:endParaRPr>
        </a:p>
        <a:p>
          <a:r>
            <a:rPr lang="ru-RU" sz="1600" dirty="0" smtClean="0">
              <a:solidFill>
                <a:srgbClr val="FF0000"/>
              </a:solidFill>
            </a:rPr>
            <a:t>2</a:t>
          </a:r>
          <a:endParaRPr lang="ru-RU" sz="1600" dirty="0">
            <a:solidFill>
              <a:srgbClr val="FF0000"/>
            </a:solidFill>
          </a:endParaRPr>
        </a:p>
      </dgm:t>
    </dgm:pt>
    <dgm:pt modelId="{89D070F0-A209-4122-BC6F-40F8DD15138C}" type="parTrans" cxnId="{0437267B-7914-4FF9-92E9-4E1A1ADE994E}">
      <dgm:prSet/>
      <dgm:spPr/>
      <dgm:t>
        <a:bodyPr/>
        <a:lstStyle/>
        <a:p>
          <a:endParaRPr lang="ru-RU"/>
        </a:p>
      </dgm:t>
    </dgm:pt>
    <dgm:pt modelId="{3782F44F-90AD-4D9E-B735-EFAEBF233D7B}" type="sibTrans" cxnId="{0437267B-7914-4FF9-92E9-4E1A1ADE994E}">
      <dgm:prSet/>
      <dgm:spPr/>
      <dgm:t>
        <a:bodyPr/>
        <a:lstStyle/>
        <a:p>
          <a:endParaRPr lang="ru-RU"/>
        </a:p>
      </dgm:t>
    </dgm:pt>
    <dgm:pt modelId="{AEBAE39D-5D3C-4E78-89F4-0DE064A7BF0E}">
      <dgm:prSet phldrT="[Текст]" custT="1"/>
      <dgm:spPr/>
      <dgm:t>
        <a:bodyPr/>
        <a:lstStyle/>
        <a:p>
          <a:pPr algn="just"/>
          <a:r>
            <a:rPr lang="uk-UA" sz="1600" dirty="0" err="1" smtClean="0"/>
            <a:t>механизм</a:t>
          </a:r>
          <a:r>
            <a:rPr lang="uk-UA" sz="1600" dirty="0" smtClean="0"/>
            <a:t> </a:t>
          </a:r>
          <a:r>
            <a:rPr lang="uk-UA" sz="1600" dirty="0" err="1" smtClean="0"/>
            <a:t>должен</a:t>
          </a:r>
          <a:r>
            <a:rPr lang="uk-UA" sz="1600" dirty="0" smtClean="0"/>
            <a:t> </a:t>
          </a:r>
          <a:r>
            <a:rPr lang="uk-UA" sz="1600" dirty="0" err="1" smtClean="0"/>
            <a:t>быть</a:t>
          </a:r>
          <a:r>
            <a:rPr lang="uk-UA" sz="1600" dirty="0" smtClean="0"/>
            <a:t> </a:t>
          </a:r>
          <a:r>
            <a:rPr lang="uk-UA" sz="1600" dirty="0" err="1" smtClean="0"/>
            <a:t>целостным</a:t>
          </a:r>
          <a:r>
            <a:rPr lang="uk-UA" sz="1600" dirty="0" smtClean="0"/>
            <a:t>, </a:t>
          </a:r>
          <a:r>
            <a:rPr lang="uk-UA" sz="1600" dirty="0" err="1" smtClean="0"/>
            <a:t>но</a:t>
          </a:r>
          <a:r>
            <a:rPr lang="uk-UA" sz="1600" dirty="0" smtClean="0"/>
            <a:t>, при </a:t>
          </a:r>
          <a:r>
            <a:rPr lang="uk-UA" sz="1600" dirty="0" err="1" smtClean="0"/>
            <a:t>этом</a:t>
          </a:r>
          <a:r>
            <a:rPr lang="uk-UA" sz="1600" dirty="0" smtClean="0"/>
            <a:t>, </a:t>
          </a:r>
          <a:r>
            <a:rPr lang="uk-UA" sz="1600" dirty="0" err="1" smtClean="0"/>
            <a:t>обладать</a:t>
          </a:r>
          <a:r>
            <a:rPr lang="uk-UA" sz="1600" dirty="0" smtClean="0"/>
            <a:t> </a:t>
          </a:r>
          <a:r>
            <a:rPr lang="uk-UA" sz="1600" dirty="0" err="1" smtClean="0"/>
            <a:t>обособленностью</a:t>
          </a:r>
          <a:r>
            <a:rPr lang="uk-UA" sz="1600" dirty="0" smtClean="0"/>
            <a:t> </a:t>
          </a:r>
          <a:r>
            <a:rPr lang="uk-UA" sz="1600" dirty="0" err="1" smtClean="0"/>
            <a:t>его</a:t>
          </a:r>
          <a:r>
            <a:rPr lang="uk-UA" sz="1600" dirty="0" smtClean="0"/>
            <a:t> </a:t>
          </a:r>
          <a:r>
            <a:rPr lang="uk-UA" sz="1600" dirty="0" err="1" smtClean="0"/>
            <a:t>составляющих</a:t>
          </a:r>
          <a:r>
            <a:rPr lang="uk-UA" sz="1600" dirty="0" smtClean="0"/>
            <a:t> (</a:t>
          </a:r>
          <a:r>
            <a:rPr lang="uk-UA" sz="1600" dirty="0" err="1" smtClean="0"/>
            <a:t>элементы</a:t>
          </a:r>
          <a:r>
            <a:rPr lang="uk-UA" sz="1600" dirty="0" smtClean="0"/>
            <a:t>, </a:t>
          </a:r>
          <a:r>
            <a:rPr lang="uk-UA" sz="1600" dirty="0" err="1" smtClean="0"/>
            <a:t>блоков</a:t>
          </a:r>
          <a:r>
            <a:rPr lang="uk-UA" sz="1600" dirty="0" smtClean="0"/>
            <a:t>), </a:t>
          </a:r>
          <a:r>
            <a:rPr lang="uk-UA" sz="1600" dirty="0" err="1" smtClean="0"/>
            <a:t>которые</a:t>
          </a:r>
          <a:r>
            <a:rPr lang="uk-UA" sz="1600" dirty="0" smtClean="0"/>
            <a:t>, в то же </a:t>
          </a:r>
          <a:r>
            <a:rPr lang="uk-UA" sz="1600" dirty="0" err="1" smtClean="0"/>
            <a:t>время</a:t>
          </a:r>
          <a:r>
            <a:rPr lang="uk-UA" sz="1600" dirty="0" smtClean="0"/>
            <a:t>, </a:t>
          </a:r>
          <a:r>
            <a:rPr lang="uk-UA" sz="1600" dirty="0" err="1" smtClean="0"/>
            <a:t>органически</a:t>
          </a:r>
          <a:r>
            <a:rPr lang="uk-UA" sz="1600" dirty="0" smtClean="0"/>
            <a:t> </a:t>
          </a:r>
          <a:r>
            <a:rPr lang="uk-UA" sz="1600" dirty="0" err="1" smtClean="0"/>
            <a:t>дополняют</a:t>
          </a:r>
          <a:r>
            <a:rPr lang="uk-UA" sz="1600" dirty="0" smtClean="0"/>
            <a:t> друг друга;</a:t>
          </a:r>
          <a:endParaRPr lang="ru-RU" sz="1600" dirty="0"/>
        </a:p>
      </dgm:t>
    </dgm:pt>
    <dgm:pt modelId="{E643B99E-1B26-4310-8CE9-AB0E0EB5B3AD}" type="parTrans" cxnId="{F6F00471-6B4D-43CA-B54A-1A501A84BE7B}">
      <dgm:prSet/>
      <dgm:spPr/>
      <dgm:t>
        <a:bodyPr/>
        <a:lstStyle/>
        <a:p>
          <a:endParaRPr lang="ru-RU"/>
        </a:p>
      </dgm:t>
    </dgm:pt>
    <dgm:pt modelId="{6462902A-1794-47DB-9870-419FA12F354B}" type="sibTrans" cxnId="{F6F00471-6B4D-43CA-B54A-1A501A84BE7B}">
      <dgm:prSet/>
      <dgm:spPr/>
      <dgm:t>
        <a:bodyPr/>
        <a:lstStyle/>
        <a:p>
          <a:endParaRPr lang="ru-RU"/>
        </a:p>
      </dgm:t>
    </dgm:pt>
    <dgm:pt modelId="{692608BC-3B7B-4A72-A99B-0D2762906CDB}">
      <dgm:prSet phldrT="[Текст]" custT="1"/>
      <dgm:spPr/>
      <dgm:t>
        <a:bodyPr/>
        <a:lstStyle/>
        <a:p>
          <a:pPr algn="just"/>
          <a:r>
            <a:rPr lang="uk-UA" sz="1600" dirty="0" smtClean="0"/>
            <a:t>в ходе </a:t>
          </a:r>
          <a:r>
            <a:rPr lang="uk-UA" sz="1600" dirty="0" err="1" smtClean="0"/>
            <a:t>разработки</a:t>
          </a:r>
          <a:r>
            <a:rPr lang="uk-UA" sz="1600" dirty="0" smtClean="0"/>
            <a:t> </a:t>
          </a:r>
          <a:r>
            <a:rPr lang="uk-UA" sz="1600" dirty="0" err="1" smtClean="0"/>
            <a:t>механизма</a:t>
          </a:r>
          <a:r>
            <a:rPr lang="uk-UA" sz="1600" dirty="0" smtClean="0"/>
            <a:t> </a:t>
          </a:r>
          <a:r>
            <a:rPr lang="uk-UA" sz="1600" dirty="0" err="1" smtClean="0"/>
            <a:t>следует</a:t>
          </a:r>
          <a:r>
            <a:rPr lang="uk-UA" sz="1600" dirty="0" smtClean="0"/>
            <a:t> </a:t>
          </a:r>
          <a:r>
            <a:rPr lang="uk-UA" sz="1600" dirty="0" err="1" smtClean="0"/>
            <a:t>учитывать</a:t>
          </a:r>
          <a:r>
            <a:rPr lang="uk-UA" sz="1600" dirty="0" smtClean="0"/>
            <a:t>, </a:t>
          </a:r>
          <a:r>
            <a:rPr lang="uk-UA" sz="1600" dirty="0" err="1" smtClean="0"/>
            <a:t>что</a:t>
          </a:r>
          <a:r>
            <a:rPr lang="uk-UA" sz="1600" dirty="0" smtClean="0"/>
            <a:t> </a:t>
          </a:r>
          <a:r>
            <a:rPr lang="uk-UA" sz="1600" dirty="0" err="1" smtClean="0"/>
            <a:t>каждый</a:t>
          </a:r>
          <a:r>
            <a:rPr lang="uk-UA" sz="1600" dirty="0" smtClean="0"/>
            <a:t> </a:t>
          </a:r>
          <a:r>
            <a:rPr lang="uk-UA" sz="1600" dirty="0" err="1" smtClean="0"/>
            <a:t>работник</a:t>
          </a:r>
          <a:r>
            <a:rPr lang="uk-UA" sz="1600" dirty="0" smtClean="0"/>
            <a:t> </a:t>
          </a:r>
          <a:r>
            <a:rPr lang="uk-UA" sz="1600" dirty="0" err="1" smtClean="0"/>
            <a:t>имеет</a:t>
          </a:r>
          <a:r>
            <a:rPr lang="uk-UA" sz="1600" dirty="0" smtClean="0"/>
            <a:t> </a:t>
          </a:r>
          <a:r>
            <a:rPr lang="uk-UA" sz="1600" dirty="0" err="1" smtClean="0"/>
            <a:t>свое</a:t>
          </a:r>
          <a:r>
            <a:rPr lang="uk-UA" sz="1600" dirty="0" smtClean="0"/>
            <a:t> </a:t>
          </a:r>
          <a:r>
            <a:rPr lang="uk-UA" sz="1600" dirty="0" err="1" smtClean="0"/>
            <a:t>мотивационное</a:t>
          </a:r>
          <a:r>
            <a:rPr lang="uk-UA" sz="1600" dirty="0" smtClean="0"/>
            <a:t> поле – набор </a:t>
          </a:r>
          <a:r>
            <a:rPr lang="uk-UA" sz="1600" dirty="0" err="1" smtClean="0"/>
            <a:t>потребностей</a:t>
          </a:r>
          <a:r>
            <a:rPr lang="uk-UA" sz="1600" dirty="0" smtClean="0"/>
            <a:t>, </a:t>
          </a:r>
          <a:r>
            <a:rPr lang="uk-UA" sz="1600" dirty="0" err="1" smtClean="0"/>
            <a:t>интересов</a:t>
          </a:r>
          <a:r>
            <a:rPr lang="uk-UA" sz="1600" dirty="0" smtClean="0"/>
            <a:t>, </a:t>
          </a:r>
          <a:r>
            <a:rPr lang="uk-UA" sz="1600" dirty="0" err="1" smtClean="0"/>
            <a:t>ценностей</a:t>
          </a:r>
          <a:r>
            <a:rPr lang="uk-UA" sz="1600" dirty="0" smtClean="0"/>
            <a:t>, </a:t>
          </a:r>
          <a:r>
            <a:rPr lang="uk-UA" sz="1600" dirty="0" err="1" smtClean="0"/>
            <a:t>которые</a:t>
          </a:r>
          <a:r>
            <a:rPr lang="uk-UA" sz="1600" dirty="0" smtClean="0"/>
            <a:t> </a:t>
          </a:r>
          <a:r>
            <a:rPr lang="uk-UA" sz="1600" dirty="0" err="1" smtClean="0"/>
            <a:t>формируют</a:t>
          </a:r>
          <a:r>
            <a:rPr lang="uk-UA" sz="1600" dirty="0" smtClean="0"/>
            <a:t> </a:t>
          </a:r>
          <a:r>
            <a:rPr lang="uk-UA" sz="1600" dirty="0" err="1" smtClean="0"/>
            <a:t>выбор</a:t>
          </a:r>
          <a:r>
            <a:rPr lang="uk-UA" sz="1600" dirty="0" smtClean="0"/>
            <a:t> </a:t>
          </a:r>
          <a:r>
            <a:rPr lang="uk-UA" sz="1600" dirty="0" err="1" smtClean="0"/>
            <a:t>внутренних</a:t>
          </a:r>
          <a:r>
            <a:rPr lang="uk-UA" sz="1600" dirty="0" smtClean="0"/>
            <a:t> </a:t>
          </a:r>
          <a:r>
            <a:rPr lang="uk-UA" sz="1600" dirty="0" err="1" smtClean="0"/>
            <a:t>импульсов</a:t>
          </a:r>
          <a:r>
            <a:rPr lang="uk-UA" sz="1600" dirty="0" smtClean="0"/>
            <a:t>, </a:t>
          </a:r>
          <a:r>
            <a:rPr lang="uk-UA" sz="1600" dirty="0" err="1" smtClean="0"/>
            <a:t>намерений</a:t>
          </a:r>
          <a:r>
            <a:rPr lang="uk-UA" sz="1600" dirty="0" smtClean="0"/>
            <a:t>, </a:t>
          </a:r>
          <a:r>
            <a:rPr lang="uk-UA" sz="1600" dirty="0" err="1" smtClean="0"/>
            <a:t>мотивов</a:t>
          </a:r>
          <a:r>
            <a:rPr lang="uk-UA" sz="1600" dirty="0" smtClean="0"/>
            <a:t> </a:t>
          </a:r>
          <a:r>
            <a:rPr lang="uk-UA" sz="1600" dirty="0" err="1" smtClean="0"/>
            <a:t>побуждений</a:t>
          </a:r>
          <a:r>
            <a:rPr lang="uk-UA" sz="1600" dirty="0" smtClean="0"/>
            <a:t> к </a:t>
          </a:r>
          <a:r>
            <a:rPr lang="uk-UA" sz="1600" dirty="0" err="1" smtClean="0"/>
            <a:t>действию</a:t>
          </a:r>
          <a:r>
            <a:rPr lang="uk-UA" sz="1600" dirty="0" smtClean="0"/>
            <a:t>;</a:t>
          </a:r>
          <a:endParaRPr lang="ru-RU" sz="1600" dirty="0"/>
        </a:p>
      </dgm:t>
    </dgm:pt>
    <dgm:pt modelId="{E4190D28-64BE-4E46-8433-863E378376D6}" type="parTrans" cxnId="{56965EC6-8AF9-414A-9DAE-8751B315D803}">
      <dgm:prSet/>
      <dgm:spPr/>
      <dgm:t>
        <a:bodyPr/>
        <a:lstStyle/>
        <a:p>
          <a:endParaRPr lang="ru-RU"/>
        </a:p>
      </dgm:t>
    </dgm:pt>
    <dgm:pt modelId="{848662D9-2B40-4324-83B8-780A44CCD89D}" type="sibTrans" cxnId="{56965EC6-8AF9-414A-9DAE-8751B315D803}">
      <dgm:prSet/>
      <dgm:spPr/>
      <dgm:t>
        <a:bodyPr/>
        <a:lstStyle/>
        <a:p>
          <a:endParaRPr lang="ru-RU"/>
        </a:p>
      </dgm:t>
    </dgm:pt>
    <dgm:pt modelId="{2C50E3DF-A79C-45C3-9783-A3D70A762F19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3</a:t>
          </a:r>
        </a:p>
        <a:p>
          <a:endParaRPr lang="ru-RU" sz="1600" dirty="0" smtClean="0">
            <a:solidFill>
              <a:srgbClr val="FF0000"/>
            </a:solidFill>
          </a:endParaRPr>
        </a:p>
        <a:p>
          <a:r>
            <a:rPr lang="ru-RU" sz="1600" dirty="0" smtClean="0">
              <a:solidFill>
                <a:srgbClr val="FF0000"/>
              </a:solidFill>
            </a:rPr>
            <a:t>4</a:t>
          </a:r>
          <a:endParaRPr lang="ru-RU" sz="1600" dirty="0">
            <a:solidFill>
              <a:srgbClr val="FF0000"/>
            </a:solidFill>
          </a:endParaRPr>
        </a:p>
      </dgm:t>
    </dgm:pt>
    <dgm:pt modelId="{ADA622E5-685D-42D0-9EC3-B2B9BA66D266}" type="parTrans" cxnId="{35B822D5-21C6-4357-87B9-25FACEF38DB3}">
      <dgm:prSet/>
      <dgm:spPr/>
      <dgm:t>
        <a:bodyPr/>
        <a:lstStyle/>
        <a:p>
          <a:endParaRPr lang="ru-RU"/>
        </a:p>
      </dgm:t>
    </dgm:pt>
    <dgm:pt modelId="{93C100F8-0AF1-4590-885C-793097514359}" type="sibTrans" cxnId="{35B822D5-21C6-4357-87B9-25FACEF38DB3}">
      <dgm:prSet/>
      <dgm:spPr/>
      <dgm:t>
        <a:bodyPr/>
        <a:lstStyle/>
        <a:p>
          <a:endParaRPr lang="ru-RU"/>
        </a:p>
      </dgm:t>
    </dgm:pt>
    <dgm:pt modelId="{6EF528A0-0B99-494E-9F11-055FC20BA6DF}">
      <dgm:prSet phldrT="[Текст]" custT="1"/>
      <dgm:spPr/>
      <dgm:t>
        <a:bodyPr/>
        <a:lstStyle/>
        <a:p>
          <a:pPr algn="just"/>
          <a:r>
            <a:rPr lang="uk-UA" sz="1600" dirty="0" err="1" smtClean="0"/>
            <a:t>компоненты</a:t>
          </a:r>
          <a:r>
            <a:rPr lang="uk-UA" sz="1600" dirty="0" smtClean="0"/>
            <a:t> (блоки, </a:t>
          </a:r>
          <a:r>
            <a:rPr lang="uk-UA" sz="1600" dirty="0" err="1" smtClean="0"/>
            <a:t>элементы</a:t>
          </a:r>
          <a:r>
            <a:rPr lang="uk-UA" sz="1600" dirty="0" smtClean="0"/>
            <a:t>) </a:t>
          </a:r>
          <a:r>
            <a:rPr lang="uk-UA" sz="1600" dirty="0" err="1" smtClean="0"/>
            <a:t>механизма</a:t>
          </a:r>
          <a:r>
            <a:rPr lang="uk-UA" sz="1600" dirty="0" smtClean="0"/>
            <a:t> </a:t>
          </a:r>
          <a:r>
            <a:rPr lang="uk-UA" sz="1600" dirty="0" err="1" smtClean="0"/>
            <a:t>содержат</a:t>
          </a:r>
          <a:r>
            <a:rPr lang="uk-UA" sz="1600" dirty="0" smtClean="0"/>
            <a:t> не </a:t>
          </a:r>
          <a:r>
            <a:rPr lang="uk-UA" sz="1600" dirty="0" err="1" smtClean="0"/>
            <a:t>только</a:t>
          </a:r>
          <a:r>
            <a:rPr lang="uk-UA" sz="1600" dirty="0" smtClean="0"/>
            <a:t> </a:t>
          </a:r>
          <a:r>
            <a:rPr lang="uk-UA" sz="1600" dirty="0" err="1" smtClean="0"/>
            <a:t>традиционные</a:t>
          </a:r>
          <a:r>
            <a:rPr lang="uk-UA" sz="1600" dirty="0" smtClean="0"/>
            <a:t> </a:t>
          </a:r>
          <a:r>
            <a:rPr lang="uk-UA" sz="1600" dirty="0" err="1" smtClean="0"/>
            <a:t>формы</a:t>
          </a:r>
          <a:r>
            <a:rPr lang="uk-UA" sz="1600" dirty="0" smtClean="0"/>
            <a:t> и </a:t>
          </a:r>
          <a:r>
            <a:rPr lang="uk-UA" sz="1600" dirty="0" err="1" smtClean="0"/>
            <a:t>методы</a:t>
          </a:r>
          <a:r>
            <a:rPr lang="uk-UA" sz="1600" dirty="0" smtClean="0"/>
            <a:t> </a:t>
          </a:r>
          <a:r>
            <a:rPr lang="uk-UA" sz="1600" dirty="0" err="1" smtClean="0"/>
            <a:t>стимулирования</a:t>
          </a:r>
          <a:r>
            <a:rPr lang="uk-UA" sz="1600" dirty="0" smtClean="0"/>
            <a:t>, </a:t>
          </a:r>
          <a:r>
            <a:rPr lang="uk-UA" sz="1600" dirty="0" err="1" smtClean="0"/>
            <a:t>но</a:t>
          </a:r>
          <a:r>
            <a:rPr lang="uk-UA" sz="1600" dirty="0" smtClean="0"/>
            <a:t> и комплекс </a:t>
          </a:r>
          <a:r>
            <a:rPr lang="uk-UA" sz="1600" dirty="0" err="1" smtClean="0"/>
            <a:t>нетрадиционных</a:t>
          </a:r>
          <a:r>
            <a:rPr lang="uk-UA" sz="1600" dirty="0" smtClean="0"/>
            <a:t> форм, </a:t>
          </a:r>
          <a:r>
            <a:rPr lang="uk-UA" sz="1600" dirty="0" err="1" smtClean="0"/>
            <a:t>выбор</a:t>
          </a:r>
          <a:r>
            <a:rPr lang="uk-UA" sz="1600" dirty="0" smtClean="0"/>
            <a:t> и </a:t>
          </a:r>
          <a:r>
            <a:rPr lang="uk-UA" sz="1600" dirty="0" err="1" smtClean="0"/>
            <a:t>осуществление</a:t>
          </a:r>
          <a:r>
            <a:rPr lang="uk-UA" sz="1600" dirty="0" smtClean="0"/>
            <a:t> </a:t>
          </a:r>
          <a:r>
            <a:rPr lang="uk-UA" sz="1600" dirty="0" err="1" smtClean="0"/>
            <a:t>которых</a:t>
          </a:r>
          <a:r>
            <a:rPr lang="uk-UA" sz="1600" dirty="0" smtClean="0"/>
            <a:t> </a:t>
          </a:r>
          <a:r>
            <a:rPr lang="uk-UA" sz="1600" dirty="0" err="1" smtClean="0"/>
            <a:t>обусловлено</a:t>
          </a:r>
          <a:r>
            <a:rPr lang="uk-UA" sz="1600" dirty="0" smtClean="0"/>
            <a:t> </a:t>
          </a:r>
          <a:r>
            <a:rPr lang="uk-UA" sz="1600" dirty="0" err="1" smtClean="0"/>
            <a:t>поощрением</a:t>
          </a:r>
          <a:r>
            <a:rPr lang="uk-UA" sz="1600" dirty="0" smtClean="0"/>
            <a:t> </a:t>
          </a:r>
          <a:r>
            <a:rPr lang="uk-UA" sz="1600" dirty="0" err="1" smtClean="0"/>
            <a:t>персонала</a:t>
          </a:r>
          <a:r>
            <a:rPr lang="uk-UA" sz="1600" dirty="0" smtClean="0"/>
            <a:t> за </a:t>
          </a:r>
          <a:r>
            <a:rPr lang="uk-UA" sz="1600" dirty="0" err="1" smtClean="0"/>
            <a:t>инновационные</a:t>
          </a:r>
          <a:r>
            <a:rPr lang="uk-UA" sz="1600" dirty="0" smtClean="0"/>
            <a:t> </a:t>
          </a:r>
          <a:r>
            <a:rPr lang="uk-UA" sz="1600" dirty="0" err="1" smtClean="0"/>
            <a:t>изменения</a:t>
          </a:r>
          <a:r>
            <a:rPr lang="uk-UA" sz="1600" dirty="0" smtClean="0"/>
            <a:t> на </a:t>
          </a:r>
          <a:r>
            <a:rPr lang="uk-UA" sz="1600" dirty="0" err="1" smtClean="0"/>
            <a:t>производстве</a:t>
          </a:r>
          <a:r>
            <a:rPr lang="uk-UA" sz="1600" dirty="0" smtClean="0"/>
            <a:t>;</a:t>
          </a:r>
          <a:endParaRPr lang="ru-RU" sz="1600" dirty="0"/>
        </a:p>
      </dgm:t>
    </dgm:pt>
    <dgm:pt modelId="{48D76C0B-7D06-4B72-A37F-1AF7B094ADCC}" type="parTrans" cxnId="{DCFB6132-E7FD-4AD6-B063-E12565730CD5}">
      <dgm:prSet/>
      <dgm:spPr/>
      <dgm:t>
        <a:bodyPr/>
        <a:lstStyle/>
        <a:p>
          <a:endParaRPr lang="ru-RU"/>
        </a:p>
      </dgm:t>
    </dgm:pt>
    <dgm:pt modelId="{51216E58-CCA7-40CF-9594-00F8B2C25F54}" type="sibTrans" cxnId="{DCFB6132-E7FD-4AD6-B063-E12565730CD5}">
      <dgm:prSet/>
      <dgm:spPr/>
      <dgm:t>
        <a:bodyPr/>
        <a:lstStyle/>
        <a:p>
          <a:endParaRPr lang="ru-RU"/>
        </a:p>
      </dgm:t>
    </dgm:pt>
    <dgm:pt modelId="{11A0D198-78D6-41FA-A4F2-B40F93DCF12A}">
      <dgm:prSet phldrT="[Текст]" custT="1"/>
      <dgm:spPr/>
      <dgm:t>
        <a:bodyPr/>
        <a:lstStyle/>
        <a:p>
          <a:pPr algn="just"/>
          <a:r>
            <a:rPr lang="uk-UA" sz="1600" dirty="0" err="1" smtClean="0"/>
            <a:t>механизм</a:t>
          </a:r>
          <a:r>
            <a:rPr lang="uk-UA" sz="1600" dirty="0" smtClean="0"/>
            <a:t> </a:t>
          </a:r>
          <a:r>
            <a:rPr lang="uk-UA" sz="1600" dirty="0" err="1" smtClean="0"/>
            <a:t>содержит</a:t>
          </a:r>
          <a:r>
            <a:rPr lang="uk-UA" sz="1600" dirty="0" smtClean="0"/>
            <a:t> комплекс </a:t>
          </a:r>
          <a:r>
            <a:rPr lang="uk-UA" sz="1600" dirty="0" err="1" smtClean="0"/>
            <a:t>специальных</a:t>
          </a:r>
          <a:r>
            <a:rPr lang="uk-UA" sz="1600" dirty="0" smtClean="0"/>
            <a:t> </a:t>
          </a:r>
          <a:r>
            <a:rPr lang="uk-UA" sz="1600" dirty="0" err="1" smtClean="0"/>
            <a:t>мотивационных</a:t>
          </a:r>
          <a:r>
            <a:rPr lang="uk-UA" sz="1600" dirty="0" smtClean="0"/>
            <a:t> </a:t>
          </a:r>
          <a:r>
            <a:rPr lang="uk-UA" sz="1600" dirty="0" err="1" smtClean="0"/>
            <a:t>рычагов</a:t>
          </a:r>
          <a:r>
            <a:rPr lang="uk-UA" sz="1600" dirty="0" smtClean="0"/>
            <a:t> </a:t>
          </a:r>
          <a:r>
            <a:rPr lang="uk-UA" sz="1600" dirty="0" err="1" smtClean="0"/>
            <a:t>стимулирования</a:t>
          </a:r>
          <a:r>
            <a:rPr lang="uk-UA" sz="1600" dirty="0" smtClean="0"/>
            <a:t> </a:t>
          </a:r>
          <a:r>
            <a:rPr lang="uk-UA" sz="1600" dirty="0" err="1" smtClean="0"/>
            <a:t>тех</a:t>
          </a:r>
          <a:r>
            <a:rPr lang="uk-UA" sz="1600" dirty="0" smtClean="0"/>
            <a:t>, </a:t>
          </a:r>
          <a:r>
            <a:rPr lang="uk-UA" sz="1600" dirty="0" err="1" smtClean="0"/>
            <a:t>кто</a:t>
          </a:r>
          <a:r>
            <a:rPr lang="uk-UA" sz="1600" dirty="0" smtClean="0"/>
            <a:t> </a:t>
          </a:r>
          <a:r>
            <a:rPr lang="uk-UA" sz="1600" dirty="0" err="1" smtClean="0"/>
            <a:t>проявляет</a:t>
          </a:r>
          <a:r>
            <a:rPr lang="uk-UA" sz="1600" dirty="0" smtClean="0"/>
            <a:t> </a:t>
          </a:r>
          <a:r>
            <a:rPr lang="uk-UA" sz="1600" dirty="0" err="1" smtClean="0"/>
            <a:t>инициативу</a:t>
          </a:r>
          <a:r>
            <a:rPr lang="uk-UA" sz="1600" dirty="0" smtClean="0"/>
            <a:t> и </a:t>
          </a:r>
          <a:r>
            <a:rPr lang="uk-UA" sz="1600" dirty="0" err="1" smtClean="0"/>
            <a:t>творческий</a:t>
          </a:r>
          <a:r>
            <a:rPr lang="uk-UA" sz="1600" dirty="0" smtClean="0"/>
            <a:t> </a:t>
          </a:r>
          <a:r>
            <a:rPr lang="uk-UA" sz="1600" dirty="0" err="1" smtClean="0"/>
            <a:t>подход</a:t>
          </a:r>
          <a:r>
            <a:rPr lang="uk-UA" sz="1600" dirty="0" smtClean="0"/>
            <a:t> к </a:t>
          </a:r>
          <a:r>
            <a:rPr lang="uk-UA" sz="1600" dirty="0" err="1" smtClean="0"/>
            <a:t>работе</a:t>
          </a:r>
          <a:r>
            <a:rPr lang="uk-UA" sz="1600" dirty="0" smtClean="0"/>
            <a:t>;</a:t>
          </a:r>
          <a:endParaRPr lang="ru-RU" sz="1600" dirty="0"/>
        </a:p>
      </dgm:t>
    </dgm:pt>
    <dgm:pt modelId="{6F9B69F7-90D9-4A37-801B-4460187D0C24}" type="parTrans" cxnId="{9796E497-A7EA-438E-A675-1BA20F590A32}">
      <dgm:prSet/>
      <dgm:spPr/>
      <dgm:t>
        <a:bodyPr/>
        <a:lstStyle/>
        <a:p>
          <a:endParaRPr lang="ru-RU"/>
        </a:p>
      </dgm:t>
    </dgm:pt>
    <dgm:pt modelId="{512D05A8-DFD6-466F-AD89-DCF37A9A30A7}" type="sibTrans" cxnId="{9796E497-A7EA-438E-A675-1BA20F590A32}">
      <dgm:prSet/>
      <dgm:spPr/>
      <dgm:t>
        <a:bodyPr/>
        <a:lstStyle/>
        <a:p>
          <a:endParaRPr lang="ru-RU"/>
        </a:p>
      </dgm:t>
    </dgm:pt>
    <dgm:pt modelId="{135741A7-BA88-4087-891B-692423A62DB3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5</a:t>
          </a:r>
        </a:p>
        <a:p>
          <a:endParaRPr lang="ru-RU" sz="1600" dirty="0" smtClean="0">
            <a:solidFill>
              <a:srgbClr val="FF0000"/>
            </a:solidFill>
          </a:endParaRPr>
        </a:p>
        <a:p>
          <a:r>
            <a:rPr lang="ru-RU" sz="1600" dirty="0" smtClean="0">
              <a:solidFill>
                <a:srgbClr val="FF0000"/>
              </a:solidFill>
            </a:rPr>
            <a:t>6</a:t>
          </a:r>
          <a:endParaRPr lang="ru-RU" sz="1600" dirty="0">
            <a:solidFill>
              <a:srgbClr val="FF0000"/>
            </a:solidFill>
          </a:endParaRPr>
        </a:p>
      </dgm:t>
    </dgm:pt>
    <dgm:pt modelId="{6DAB5FF7-D161-48AC-B157-406BB6EFB3A9}" type="parTrans" cxnId="{A59ABB8C-0799-4ACB-BC7C-30DE2D6DCA4B}">
      <dgm:prSet/>
      <dgm:spPr/>
      <dgm:t>
        <a:bodyPr/>
        <a:lstStyle/>
        <a:p>
          <a:endParaRPr lang="ru-RU"/>
        </a:p>
      </dgm:t>
    </dgm:pt>
    <dgm:pt modelId="{45CF4260-175E-4A82-81D2-AE3749CB0327}" type="sibTrans" cxnId="{A59ABB8C-0799-4ACB-BC7C-30DE2D6DCA4B}">
      <dgm:prSet/>
      <dgm:spPr/>
      <dgm:t>
        <a:bodyPr/>
        <a:lstStyle/>
        <a:p>
          <a:endParaRPr lang="ru-RU"/>
        </a:p>
      </dgm:t>
    </dgm:pt>
    <dgm:pt modelId="{C4001016-EB2E-46BB-AA0A-927F68E6C1E5}">
      <dgm:prSet phldrT="[Текст]" custT="1"/>
      <dgm:spPr/>
      <dgm:t>
        <a:bodyPr/>
        <a:lstStyle/>
        <a:p>
          <a:pPr algn="just"/>
          <a:r>
            <a:rPr lang="uk-UA" sz="1600" dirty="0" err="1" smtClean="0"/>
            <a:t>механизм</a:t>
          </a:r>
          <a:r>
            <a:rPr lang="uk-UA" sz="1600" dirty="0" smtClean="0"/>
            <a:t> </a:t>
          </a:r>
          <a:r>
            <a:rPr lang="uk-UA" sz="1600" dirty="0" err="1" smtClean="0"/>
            <a:t>длжен</a:t>
          </a:r>
          <a:r>
            <a:rPr lang="uk-UA" sz="1600" dirty="0" smtClean="0"/>
            <a:t> </a:t>
          </a:r>
          <a:r>
            <a:rPr lang="uk-UA" sz="1600" dirty="0" err="1" smtClean="0"/>
            <a:t>создавать</a:t>
          </a:r>
          <a:r>
            <a:rPr lang="uk-UA" sz="1600" dirty="0" smtClean="0"/>
            <a:t> </a:t>
          </a:r>
          <a:r>
            <a:rPr lang="uk-UA" sz="1600" dirty="0" err="1" smtClean="0"/>
            <a:t>возможность</a:t>
          </a:r>
          <a:r>
            <a:rPr lang="uk-UA" sz="1600" dirty="0" smtClean="0"/>
            <a:t> </a:t>
          </a:r>
          <a:r>
            <a:rPr lang="uk-UA" sz="1600" dirty="0" err="1" smtClean="0"/>
            <a:t>рассмаиривать</a:t>
          </a:r>
          <a:r>
            <a:rPr lang="uk-UA" sz="1600" dirty="0" smtClean="0"/>
            <a:t> </a:t>
          </a:r>
          <a:r>
            <a:rPr lang="uk-UA" sz="1600" dirty="0" err="1" smtClean="0"/>
            <a:t>процесс</a:t>
          </a:r>
          <a:r>
            <a:rPr lang="uk-UA" sz="1600" dirty="0" smtClean="0"/>
            <a:t> </a:t>
          </a:r>
          <a:r>
            <a:rPr lang="uk-UA" sz="1600" dirty="0" err="1" smtClean="0"/>
            <a:t>стимулирования</a:t>
          </a:r>
          <a:r>
            <a:rPr lang="uk-UA" sz="1600" dirty="0" smtClean="0"/>
            <a:t> в </a:t>
          </a:r>
          <a:r>
            <a:rPr lang="uk-UA" sz="1600" dirty="0" err="1" smtClean="0"/>
            <a:t>динамике</a:t>
          </a:r>
          <a:r>
            <a:rPr lang="uk-UA" sz="1600" dirty="0" smtClean="0"/>
            <a:t> для </a:t>
          </a:r>
          <a:r>
            <a:rPr lang="uk-UA" sz="1600" dirty="0" err="1" smtClean="0"/>
            <a:t>укрепления</a:t>
          </a:r>
          <a:r>
            <a:rPr lang="uk-UA" sz="1600" dirty="0" smtClean="0"/>
            <a:t> </a:t>
          </a:r>
          <a:r>
            <a:rPr lang="uk-UA" sz="1600" dirty="0" err="1" smtClean="0"/>
            <a:t>заинтересованности</a:t>
          </a:r>
          <a:r>
            <a:rPr lang="uk-UA" sz="1600" dirty="0" smtClean="0"/>
            <a:t> </a:t>
          </a:r>
          <a:r>
            <a:rPr lang="uk-UA" sz="1600" dirty="0" err="1" smtClean="0"/>
            <a:t>сотрудников</a:t>
          </a:r>
          <a:r>
            <a:rPr lang="uk-UA" sz="1600" dirty="0" smtClean="0"/>
            <a:t> в </a:t>
          </a:r>
          <a:r>
            <a:rPr lang="uk-UA" sz="1600" dirty="0" err="1" smtClean="0"/>
            <a:t>наращивании</a:t>
          </a:r>
          <a:r>
            <a:rPr lang="uk-UA" sz="1600" dirty="0" smtClean="0"/>
            <a:t> </a:t>
          </a:r>
          <a:r>
            <a:rPr lang="uk-UA" sz="1600" dirty="0" err="1" smtClean="0"/>
            <a:t>инновационного</a:t>
          </a:r>
          <a:r>
            <a:rPr lang="uk-UA" sz="1600" dirty="0" smtClean="0"/>
            <a:t> </a:t>
          </a:r>
          <a:r>
            <a:rPr lang="uk-UA" sz="1600" dirty="0" err="1" smtClean="0"/>
            <a:t>потенциала</a:t>
          </a:r>
          <a:r>
            <a:rPr lang="uk-UA" sz="1600" dirty="0" smtClean="0"/>
            <a:t>;</a:t>
          </a:r>
          <a:endParaRPr lang="ru-RU" sz="1600" dirty="0"/>
        </a:p>
      </dgm:t>
    </dgm:pt>
    <dgm:pt modelId="{9C6FDCC8-DD6D-4235-A4D7-5437AFC324FF}" type="parTrans" cxnId="{2D7D8C69-75EC-4AC9-AAD8-A3D33938EA15}">
      <dgm:prSet/>
      <dgm:spPr/>
      <dgm:t>
        <a:bodyPr/>
        <a:lstStyle/>
        <a:p>
          <a:endParaRPr lang="ru-RU"/>
        </a:p>
      </dgm:t>
    </dgm:pt>
    <dgm:pt modelId="{AAA78038-211C-458E-9860-B6F0B121FBFA}" type="sibTrans" cxnId="{2D7D8C69-75EC-4AC9-AAD8-A3D33938EA15}">
      <dgm:prSet/>
      <dgm:spPr/>
      <dgm:t>
        <a:bodyPr/>
        <a:lstStyle/>
        <a:p>
          <a:endParaRPr lang="ru-RU"/>
        </a:p>
      </dgm:t>
    </dgm:pt>
    <dgm:pt modelId="{3FB78AEC-6F26-4987-B1D1-C169DBEF265D}">
      <dgm:prSet phldrT="[Текст]" custT="1"/>
      <dgm:spPr/>
      <dgm:t>
        <a:bodyPr/>
        <a:lstStyle/>
        <a:p>
          <a:pPr algn="just"/>
          <a:r>
            <a:rPr lang="uk-UA" sz="1600" dirty="0" err="1" smtClean="0"/>
            <a:t>механизм</a:t>
          </a:r>
          <a:r>
            <a:rPr lang="uk-UA" sz="1600" dirty="0" smtClean="0"/>
            <a:t> </a:t>
          </a:r>
          <a:r>
            <a:rPr lang="uk-UA" sz="1600" dirty="0" err="1" smtClean="0"/>
            <a:t>устанавливает</a:t>
          </a:r>
          <a:r>
            <a:rPr lang="uk-UA" sz="1600" dirty="0" smtClean="0"/>
            <a:t> прямую </a:t>
          </a:r>
          <a:r>
            <a:rPr lang="uk-UA" sz="1600" dirty="0" err="1" smtClean="0"/>
            <a:t>зависимость</a:t>
          </a:r>
          <a:r>
            <a:rPr lang="uk-UA" sz="1600" dirty="0" smtClean="0"/>
            <a:t> </a:t>
          </a:r>
          <a:r>
            <a:rPr lang="uk-UA" sz="1600" dirty="0" err="1" smtClean="0"/>
            <a:t>дохода</a:t>
          </a:r>
          <a:r>
            <a:rPr lang="uk-UA" sz="1600" dirty="0" smtClean="0"/>
            <a:t>, </a:t>
          </a:r>
          <a:r>
            <a:rPr lang="uk-UA" sz="1600" dirty="0" err="1" smtClean="0"/>
            <a:t>персонала</a:t>
          </a:r>
          <a:r>
            <a:rPr lang="uk-UA" sz="1600" dirty="0" smtClean="0"/>
            <a:t> от </a:t>
          </a:r>
          <a:r>
            <a:rPr lang="uk-UA" sz="1600" dirty="0" err="1" smtClean="0"/>
            <a:t>качества</a:t>
          </a:r>
          <a:r>
            <a:rPr lang="uk-UA" sz="1600" dirty="0" smtClean="0"/>
            <a:t> и </a:t>
          </a:r>
          <a:r>
            <a:rPr lang="uk-UA" sz="1600" dirty="0" err="1" smtClean="0"/>
            <a:t>результатов</a:t>
          </a:r>
          <a:r>
            <a:rPr lang="uk-UA" sz="1600" dirty="0" smtClean="0"/>
            <a:t> </a:t>
          </a:r>
          <a:r>
            <a:rPr lang="uk-UA" sz="1600" dirty="0" err="1" smtClean="0"/>
            <a:t>их</a:t>
          </a:r>
          <a:r>
            <a:rPr lang="uk-UA" sz="1600" dirty="0" smtClean="0"/>
            <a:t> </a:t>
          </a:r>
          <a:r>
            <a:rPr lang="uk-UA" sz="1600" dirty="0" err="1" smtClean="0"/>
            <a:t>деятельности</a:t>
          </a:r>
          <a:r>
            <a:rPr lang="uk-UA" sz="1600" dirty="0" smtClean="0"/>
            <a:t>, </a:t>
          </a:r>
          <a:r>
            <a:rPr lang="uk-UA" sz="1600" dirty="0" err="1" smtClean="0"/>
            <a:t>связанной</a:t>
          </a:r>
          <a:r>
            <a:rPr lang="uk-UA" sz="1600" dirty="0" smtClean="0"/>
            <a:t> с </a:t>
          </a:r>
          <a:r>
            <a:rPr lang="uk-UA" sz="1600" dirty="0" err="1" smtClean="0"/>
            <a:t>внедрением</a:t>
          </a:r>
          <a:r>
            <a:rPr lang="uk-UA" sz="1600" dirty="0" smtClean="0"/>
            <a:t> </a:t>
          </a:r>
          <a:r>
            <a:rPr lang="uk-UA" sz="1600" dirty="0" err="1" smtClean="0"/>
            <a:t>инноваций</a:t>
          </a:r>
          <a:r>
            <a:rPr lang="uk-UA" sz="1600" dirty="0" smtClean="0"/>
            <a:t>.</a:t>
          </a:r>
          <a:endParaRPr lang="ru-RU" sz="1600" dirty="0"/>
        </a:p>
      </dgm:t>
    </dgm:pt>
    <dgm:pt modelId="{EE82DBA1-215B-42BD-8F3E-978DB68DFB62}" type="parTrans" cxnId="{7675A252-4A03-4F53-9AFC-FB489DD87B92}">
      <dgm:prSet/>
      <dgm:spPr/>
      <dgm:t>
        <a:bodyPr/>
        <a:lstStyle/>
        <a:p>
          <a:endParaRPr lang="ru-RU"/>
        </a:p>
      </dgm:t>
    </dgm:pt>
    <dgm:pt modelId="{23B6FBC2-31D2-4B7F-83B9-C6C7FE501702}" type="sibTrans" cxnId="{7675A252-4A03-4F53-9AFC-FB489DD87B92}">
      <dgm:prSet/>
      <dgm:spPr/>
      <dgm:t>
        <a:bodyPr/>
        <a:lstStyle/>
        <a:p>
          <a:endParaRPr lang="ru-RU"/>
        </a:p>
      </dgm:t>
    </dgm:pt>
    <dgm:pt modelId="{3C4187A5-19A2-4189-A969-813E6DDC87B8}" type="pres">
      <dgm:prSet presAssocID="{D027AA38-11C2-4FF0-AA96-35CB346639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F60AFA-0D35-4704-B33F-7037AC0DC753}" type="pres">
      <dgm:prSet presAssocID="{16DAE4D6-3A18-4F46-8F66-749172B9A0C0}" presName="linNode" presStyleCnt="0"/>
      <dgm:spPr/>
    </dgm:pt>
    <dgm:pt modelId="{5DB1A25A-D619-484C-9E31-6BB7512C5E3B}" type="pres">
      <dgm:prSet presAssocID="{16DAE4D6-3A18-4F46-8F66-749172B9A0C0}" presName="parentText" presStyleLbl="node1" presStyleIdx="0" presStyleCnt="3" custScaleX="64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E11E1-E2C2-41B5-98C2-A16760886C03}" type="pres">
      <dgm:prSet presAssocID="{16DAE4D6-3A18-4F46-8F66-749172B9A0C0}" presName="descendantText" presStyleLbl="alignAccFollowNode1" presStyleIdx="0" presStyleCnt="3" custScaleX="178792" custScaleY="150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07A53-1329-4F43-9931-A48B3BE31764}" type="pres">
      <dgm:prSet presAssocID="{3782F44F-90AD-4D9E-B735-EFAEBF233D7B}" presName="sp" presStyleCnt="0"/>
      <dgm:spPr/>
    </dgm:pt>
    <dgm:pt modelId="{3814C876-4A9E-4664-9AED-E35107FB98B6}" type="pres">
      <dgm:prSet presAssocID="{2C50E3DF-A79C-45C3-9783-A3D70A762F19}" presName="linNode" presStyleCnt="0"/>
      <dgm:spPr/>
    </dgm:pt>
    <dgm:pt modelId="{676B8C38-FA8D-4AF4-BF3F-A048482FB8BF}" type="pres">
      <dgm:prSet presAssocID="{2C50E3DF-A79C-45C3-9783-A3D70A762F19}" presName="parentText" presStyleLbl="node1" presStyleIdx="1" presStyleCnt="3" custFlipHor="1" custScaleX="177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E57CD-03B5-4927-AAD2-359AF7B17124}" type="pres">
      <dgm:prSet presAssocID="{2C50E3DF-A79C-45C3-9783-A3D70A762F19}" presName="descendantText" presStyleLbl="alignAccFollowNode1" presStyleIdx="1" presStyleCnt="3" custScaleX="416667" custScaleY="123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96423-9889-457F-B3FA-E36E84E72BB7}" type="pres">
      <dgm:prSet presAssocID="{93C100F8-0AF1-4590-885C-793097514359}" presName="sp" presStyleCnt="0"/>
      <dgm:spPr/>
    </dgm:pt>
    <dgm:pt modelId="{30B5E613-186F-4156-B074-20FB95E83208}" type="pres">
      <dgm:prSet presAssocID="{135741A7-BA88-4087-891B-692423A62DB3}" presName="linNode" presStyleCnt="0"/>
      <dgm:spPr/>
    </dgm:pt>
    <dgm:pt modelId="{8A18F6E1-DC07-460C-9288-A89298B58769}" type="pres">
      <dgm:prSet presAssocID="{135741A7-BA88-4087-891B-692423A62DB3}" presName="parentText" presStyleLbl="node1" presStyleIdx="2" presStyleCnt="3" custScaleX="155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FAD29-A661-4E93-8CC9-EC83B2CF13BD}" type="pres">
      <dgm:prSet presAssocID="{135741A7-BA88-4087-891B-692423A62DB3}" presName="descendantText" presStyleLbl="alignAccFollowNode1" presStyleIdx="2" presStyleCnt="3" custScaleX="364880" custScaleY="122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75A252-4A03-4F53-9AFC-FB489DD87B92}" srcId="{135741A7-BA88-4087-891B-692423A62DB3}" destId="{3FB78AEC-6F26-4987-B1D1-C169DBEF265D}" srcOrd="1" destOrd="0" parTransId="{EE82DBA1-215B-42BD-8F3E-978DB68DFB62}" sibTransId="{23B6FBC2-31D2-4B7F-83B9-C6C7FE501702}"/>
    <dgm:cxn modelId="{2C339F10-F8E9-47F6-93EE-C396241AE37D}" type="presOf" srcId="{135741A7-BA88-4087-891B-692423A62DB3}" destId="{8A18F6E1-DC07-460C-9288-A89298B58769}" srcOrd="0" destOrd="0" presId="urn:microsoft.com/office/officeart/2005/8/layout/vList5"/>
    <dgm:cxn modelId="{BBF56636-DB50-4FF7-A9ED-B630DD1AB2B4}" type="presOf" srcId="{11A0D198-78D6-41FA-A4F2-B40F93DCF12A}" destId="{D5EE57CD-03B5-4927-AAD2-359AF7B17124}" srcOrd="0" destOrd="1" presId="urn:microsoft.com/office/officeart/2005/8/layout/vList5"/>
    <dgm:cxn modelId="{4FF2FA01-963C-4775-9E63-7ED1618BCBBD}" type="presOf" srcId="{2C50E3DF-A79C-45C3-9783-A3D70A762F19}" destId="{676B8C38-FA8D-4AF4-BF3F-A048482FB8BF}" srcOrd="0" destOrd="0" presId="urn:microsoft.com/office/officeart/2005/8/layout/vList5"/>
    <dgm:cxn modelId="{F6F00471-6B4D-43CA-B54A-1A501A84BE7B}" srcId="{16DAE4D6-3A18-4F46-8F66-749172B9A0C0}" destId="{AEBAE39D-5D3C-4E78-89F4-0DE064A7BF0E}" srcOrd="0" destOrd="0" parTransId="{E643B99E-1B26-4310-8CE9-AB0E0EB5B3AD}" sibTransId="{6462902A-1794-47DB-9870-419FA12F354B}"/>
    <dgm:cxn modelId="{E370435F-DD64-406D-B257-C9FD55635989}" type="presOf" srcId="{D027AA38-11C2-4FF0-AA96-35CB3466392A}" destId="{3C4187A5-19A2-4189-A969-813E6DDC87B8}" srcOrd="0" destOrd="0" presId="urn:microsoft.com/office/officeart/2005/8/layout/vList5"/>
    <dgm:cxn modelId="{9796E497-A7EA-438E-A675-1BA20F590A32}" srcId="{2C50E3DF-A79C-45C3-9783-A3D70A762F19}" destId="{11A0D198-78D6-41FA-A4F2-B40F93DCF12A}" srcOrd="1" destOrd="0" parTransId="{6F9B69F7-90D9-4A37-801B-4460187D0C24}" sibTransId="{512D05A8-DFD6-466F-AD89-DCF37A9A30A7}"/>
    <dgm:cxn modelId="{DCFB6132-E7FD-4AD6-B063-E12565730CD5}" srcId="{2C50E3DF-A79C-45C3-9783-A3D70A762F19}" destId="{6EF528A0-0B99-494E-9F11-055FC20BA6DF}" srcOrd="0" destOrd="0" parTransId="{48D76C0B-7D06-4B72-A37F-1AF7B094ADCC}" sibTransId="{51216E58-CCA7-40CF-9594-00F8B2C25F54}"/>
    <dgm:cxn modelId="{67047975-3256-4FE1-865A-AEE34FFD635B}" type="presOf" srcId="{AEBAE39D-5D3C-4E78-89F4-0DE064A7BF0E}" destId="{D23E11E1-E2C2-41B5-98C2-A16760886C03}" srcOrd="0" destOrd="0" presId="urn:microsoft.com/office/officeart/2005/8/layout/vList5"/>
    <dgm:cxn modelId="{42D30020-0071-4FE5-B503-3F0265CD6795}" type="presOf" srcId="{C4001016-EB2E-46BB-AA0A-927F68E6C1E5}" destId="{E09FAD29-A661-4E93-8CC9-EC83B2CF13BD}" srcOrd="0" destOrd="0" presId="urn:microsoft.com/office/officeart/2005/8/layout/vList5"/>
    <dgm:cxn modelId="{A59ABB8C-0799-4ACB-BC7C-30DE2D6DCA4B}" srcId="{D027AA38-11C2-4FF0-AA96-35CB3466392A}" destId="{135741A7-BA88-4087-891B-692423A62DB3}" srcOrd="2" destOrd="0" parTransId="{6DAB5FF7-D161-48AC-B157-406BB6EFB3A9}" sibTransId="{45CF4260-175E-4A82-81D2-AE3749CB0327}"/>
    <dgm:cxn modelId="{C34D1020-1A6B-410A-9C95-8CB8844BCFF6}" type="presOf" srcId="{692608BC-3B7B-4A72-A99B-0D2762906CDB}" destId="{D23E11E1-E2C2-41B5-98C2-A16760886C03}" srcOrd="0" destOrd="1" presId="urn:microsoft.com/office/officeart/2005/8/layout/vList5"/>
    <dgm:cxn modelId="{0437267B-7914-4FF9-92E9-4E1A1ADE994E}" srcId="{D027AA38-11C2-4FF0-AA96-35CB3466392A}" destId="{16DAE4D6-3A18-4F46-8F66-749172B9A0C0}" srcOrd="0" destOrd="0" parTransId="{89D070F0-A209-4122-BC6F-40F8DD15138C}" sibTransId="{3782F44F-90AD-4D9E-B735-EFAEBF233D7B}"/>
    <dgm:cxn modelId="{56965EC6-8AF9-414A-9DAE-8751B315D803}" srcId="{16DAE4D6-3A18-4F46-8F66-749172B9A0C0}" destId="{692608BC-3B7B-4A72-A99B-0D2762906CDB}" srcOrd="1" destOrd="0" parTransId="{E4190D28-64BE-4E46-8433-863E378376D6}" sibTransId="{848662D9-2B40-4324-83B8-780A44CCD89D}"/>
    <dgm:cxn modelId="{2D7D8C69-75EC-4AC9-AAD8-A3D33938EA15}" srcId="{135741A7-BA88-4087-891B-692423A62DB3}" destId="{C4001016-EB2E-46BB-AA0A-927F68E6C1E5}" srcOrd="0" destOrd="0" parTransId="{9C6FDCC8-DD6D-4235-A4D7-5437AFC324FF}" sibTransId="{AAA78038-211C-458E-9860-B6F0B121FBFA}"/>
    <dgm:cxn modelId="{C03033FB-D4DD-4F47-8809-639F2E1BE2EE}" type="presOf" srcId="{3FB78AEC-6F26-4987-B1D1-C169DBEF265D}" destId="{E09FAD29-A661-4E93-8CC9-EC83B2CF13BD}" srcOrd="0" destOrd="1" presId="urn:microsoft.com/office/officeart/2005/8/layout/vList5"/>
    <dgm:cxn modelId="{6E39A38C-30B3-4C9D-A445-429D68CC483B}" type="presOf" srcId="{6EF528A0-0B99-494E-9F11-055FC20BA6DF}" destId="{D5EE57CD-03B5-4927-AAD2-359AF7B17124}" srcOrd="0" destOrd="0" presId="urn:microsoft.com/office/officeart/2005/8/layout/vList5"/>
    <dgm:cxn modelId="{70D8ACD9-B2F3-492D-B559-807666DEBC7E}" type="presOf" srcId="{16DAE4D6-3A18-4F46-8F66-749172B9A0C0}" destId="{5DB1A25A-D619-484C-9E31-6BB7512C5E3B}" srcOrd="0" destOrd="0" presId="urn:microsoft.com/office/officeart/2005/8/layout/vList5"/>
    <dgm:cxn modelId="{35B822D5-21C6-4357-87B9-25FACEF38DB3}" srcId="{D027AA38-11C2-4FF0-AA96-35CB3466392A}" destId="{2C50E3DF-A79C-45C3-9783-A3D70A762F19}" srcOrd="1" destOrd="0" parTransId="{ADA622E5-685D-42D0-9EC3-B2B9BA66D266}" sibTransId="{93C100F8-0AF1-4590-885C-793097514359}"/>
    <dgm:cxn modelId="{83662553-6DFF-4F80-BABE-6BBA4B717C60}" type="presParOf" srcId="{3C4187A5-19A2-4189-A969-813E6DDC87B8}" destId="{9EF60AFA-0D35-4704-B33F-7037AC0DC753}" srcOrd="0" destOrd="0" presId="urn:microsoft.com/office/officeart/2005/8/layout/vList5"/>
    <dgm:cxn modelId="{8C9F1B84-4A37-4C35-A181-D9E96ECD8CD9}" type="presParOf" srcId="{9EF60AFA-0D35-4704-B33F-7037AC0DC753}" destId="{5DB1A25A-D619-484C-9E31-6BB7512C5E3B}" srcOrd="0" destOrd="0" presId="urn:microsoft.com/office/officeart/2005/8/layout/vList5"/>
    <dgm:cxn modelId="{B3C3E7D8-7EE0-49E9-858B-42F21CEC3AED}" type="presParOf" srcId="{9EF60AFA-0D35-4704-B33F-7037AC0DC753}" destId="{D23E11E1-E2C2-41B5-98C2-A16760886C03}" srcOrd="1" destOrd="0" presId="urn:microsoft.com/office/officeart/2005/8/layout/vList5"/>
    <dgm:cxn modelId="{AE7C183E-CBD1-4D0B-919E-379DBF34E893}" type="presParOf" srcId="{3C4187A5-19A2-4189-A969-813E6DDC87B8}" destId="{7C907A53-1329-4F43-9931-A48B3BE31764}" srcOrd="1" destOrd="0" presId="urn:microsoft.com/office/officeart/2005/8/layout/vList5"/>
    <dgm:cxn modelId="{D2534172-6EAE-4EED-933E-C2798C6C6EC5}" type="presParOf" srcId="{3C4187A5-19A2-4189-A969-813E6DDC87B8}" destId="{3814C876-4A9E-4664-9AED-E35107FB98B6}" srcOrd="2" destOrd="0" presId="urn:microsoft.com/office/officeart/2005/8/layout/vList5"/>
    <dgm:cxn modelId="{6A9F4996-99DC-40DC-A9A9-DB4250E472E1}" type="presParOf" srcId="{3814C876-4A9E-4664-9AED-E35107FB98B6}" destId="{676B8C38-FA8D-4AF4-BF3F-A048482FB8BF}" srcOrd="0" destOrd="0" presId="urn:microsoft.com/office/officeart/2005/8/layout/vList5"/>
    <dgm:cxn modelId="{87557AFF-FEE6-4D6F-8CC7-E4090415C26C}" type="presParOf" srcId="{3814C876-4A9E-4664-9AED-E35107FB98B6}" destId="{D5EE57CD-03B5-4927-AAD2-359AF7B17124}" srcOrd="1" destOrd="0" presId="urn:microsoft.com/office/officeart/2005/8/layout/vList5"/>
    <dgm:cxn modelId="{4580AF69-1950-4B43-B126-61B793B31243}" type="presParOf" srcId="{3C4187A5-19A2-4189-A969-813E6DDC87B8}" destId="{84396423-9889-457F-B3FA-E36E84E72BB7}" srcOrd="3" destOrd="0" presId="urn:microsoft.com/office/officeart/2005/8/layout/vList5"/>
    <dgm:cxn modelId="{AD72D0A9-6408-4FD2-9496-12AC64A318CA}" type="presParOf" srcId="{3C4187A5-19A2-4189-A969-813E6DDC87B8}" destId="{30B5E613-186F-4156-B074-20FB95E83208}" srcOrd="4" destOrd="0" presId="urn:microsoft.com/office/officeart/2005/8/layout/vList5"/>
    <dgm:cxn modelId="{178BB9AC-A30F-4C02-A402-983CD323D7FA}" type="presParOf" srcId="{30B5E613-186F-4156-B074-20FB95E83208}" destId="{8A18F6E1-DC07-460C-9288-A89298B58769}" srcOrd="0" destOrd="0" presId="urn:microsoft.com/office/officeart/2005/8/layout/vList5"/>
    <dgm:cxn modelId="{448B1228-4674-4A33-B782-0F9F41B55B31}" type="presParOf" srcId="{30B5E613-186F-4156-B074-20FB95E83208}" destId="{E09FAD29-A661-4E93-8CC9-EC83B2CF13BD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4F9AC-0EE7-4725-BD1A-8C79219928E6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4B5E6-8C33-4099-A5E0-1CC6EDCB7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7CDB6-22EB-4C7E-B51D-606903ED4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A37C2-D3D3-4EC8-A433-F07A6D7F7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94C1A-19A0-4101-800A-00AA1CFFB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A537E-F1C6-4C03-B1AE-0189263A7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6584-F0E3-4404-B0CB-89990BEE9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46FF-878C-48BB-AC4D-4D5FFCD19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67512-EF86-4907-AD29-E3B2CE3E1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E79C8-ABC1-44EF-8F72-93452CD7A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8872-701F-44CE-95E2-06100247C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08009-A1B3-486E-9F95-2B8BE0E4E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9B80-95D3-4299-82B1-D53AC29E5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E8669066-F881-4F3C-B14D-5F029F4A3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9050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10.4 </a:t>
            </a:r>
            <a:endParaRPr lang="ru-RU" sz="32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endParaRPr lang="ru-RU" sz="3200" b="1" dirty="0" smtClean="0"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/>
              <a:t>Стимулирование инновационного труда и планирование кадрового потенциала</a:t>
            </a:r>
            <a:endParaRPr lang="ru-RU" sz="3200" b="1" dirty="0" smtClean="0">
              <a:cs typeface="Times New Roman" pitchFamily="18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143000"/>
          </a:xfrm>
        </p:spPr>
        <p:txBody>
          <a:bodyPr/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</a:rPr>
              <a:t>Человек в производстве был и остается ключевым элементом производительных сил и самым ценным ресурсом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0" y="1397000"/>
          <a:ext cx="9144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9144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rgbClr val="FFFF00"/>
                </a:solidFill>
              </a:rPr>
              <a:t>Мотивация</a:t>
            </a:r>
            <a:r>
              <a:rPr lang="ru-RU" sz="2000" b="1" dirty="0" smtClean="0">
                <a:solidFill>
                  <a:srgbClr val="FFFF00"/>
                </a:solidFill>
              </a:rPr>
              <a:t> – </a:t>
            </a:r>
            <a:r>
              <a:rPr lang="ru-RU" sz="2000" b="1" dirty="0" smtClean="0">
                <a:solidFill>
                  <a:schemeClr val="tx1"/>
                </a:solidFill>
              </a:rPr>
              <a:t>побуждение, поощрение, стимулирование действий, и мотив является тем, что присуще каждому человеку, влияет на определенный тип поведения – </a:t>
            </a:r>
            <a:r>
              <a:rPr lang="ru-RU" sz="2000" b="1" dirty="0" smtClean="0">
                <a:solidFill>
                  <a:srgbClr val="FFFF00"/>
                </a:solidFill>
              </a:rPr>
              <a:t>основа инновационного труда.</a:t>
            </a:r>
            <a:br>
              <a:rPr lang="ru-RU" sz="2000" b="1" dirty="0" smtClean="0">
                <a:solidFill>
                  <a:srgbClr val="FFFF00"/>
                </a:solidFill>
              </a:rPr>
            </a:br>
            <a:r>
              <a:rPr lang="ru-RU" sz="2000" b="1" dirty="0" smtClean="0">
                <a:solidFill>
                  <a:srgbClr val="FFFF00"/>
                </a:solidFill>
              </a:rPr>
              <a:t/>
            </a:r>
            <a:br>
              <a:rPr lang="ru-RU" sz="2000" b="1" dirty="0" smtClean="0">
                <a:solidFill>
                  <a:srgbClr val="FFFF00"/>
                </a:solidFill>
              </a:rPr>
            </a:br>
            <a:r>
              <a:rPr lang="ru-RU" sz="2000" b="1" dirty="0" smtClean="0">
                <a:solidFill>
                  <a:srgbClr val="FFFF00"/>
                </a:solidFill>
              </a:rPr>
              <a:t>МОТИВАТОРЫ, ВЛИЯЮЩИЕ НА ИННОВАЦИОННЫЙ ТРУД:</a:t>
            </a:r>
            <a:endParaRPr lang="ru-RU" sz="2000" b="1" dirty="0">
              <a:solidFill>
                <a:srgbClr val="FFFF00"/>
              </a:solidFill>
            </a:endParaRP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0" y="2133600"/>
          <a:ext cx="9144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05000"/>
            <a:ext cx="8229600" cy="9144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МЕХАНИЗМ СТИМУЛИРОВАНИЯ ИННОВАЦИОННОГО ТРУДА</a:t>
            </a:r>
            <a:br>
              <a:rPr lang="ru-RU" sz="2000" b="1" dirty="0" smtClean="0">
                <a:solidFill>
                  <a:srgbClr val="FFFF00"/>
                </a:solidFill>
              </a:rPr>
            </a:b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набор взаимосвязанных форм, методов, средств целевого воздействия субъекта управления на работу и поведение сотрудников для повышение через систему стимулов их инновационной активности .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i="1" u="sng" dirty="0" smtClean="0">
                <a:solidFill>
                  <a:srgbClr val="FFFF00"/>
                </a:solidFill>
              </a:rPr>
              <a:t>Концептуальные положения разработки механизма стимулирования инновационного труда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rgbClr val="FFFF00"/>
                </a:solidFill>
              </a:rPr>
              <a:t/>
            </a:r>
            <a:br>
              <a:rPr lang="ru-RU" sz="2000" b="1" dirty="0" smtClean="0">
                <a:solidFill>
                  <a:srgbClr val="FFFF00"/>
                </a:solidFill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0" y="2794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8200"/>
            <a:ext cx="8458200" cy="11430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rgbClr val="FFFF00"/>
                </a:solidFill>
              </a:rPr>
              <a:t>Методические подходы к укреплению материальной заинтересованности специалистов конструкторских и технологических подразделений предприятия в развитии инновационного труда</a:t>
            </a: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2057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Размер премиального фонда для создания и разработки проектов нового оборудования рекомендуется определять в виде процента отчислений от стоимости заключенного договора :</a:t>
            </a:r>
          </a:p>
          <a:p>
            <a:r>
              <a:rPr lang="ru-RU" dirty="0" smtClean="0"/>
              <a:t>а) </a:t>
            </a:r>
            <a:r>
              <a:rPr lang="ru-RU" u="sng" dirty="0" smtClean="0"/>
              <a:t>за инжиниринговые разработки уникальных продуктов</a:t>
            </a:r>
            <a:r>
              <a:rPr lang="ru-RU" dirty="0" smtClean="0"/>
              <a:t>, которая не имеет аналогов, по следующей формуле (1):</a:t>
            </a:r>
          </a:p>
          <a:p>
            <a:pPr algn="ctr"/>
            <a:r>
              <a:rPr lang="uk-UA" dirty="0" err="1" smtClean="0"/>
              <a:t>Пфу=</a:t>
            </a:r>
            <a:r>
              <a:rPr lang="uk-UA" dirty="0" smtClean="0"/>
              <a:t>(</a:t>
            </a:r>
            <a:r>
              <a:rPr lang="uk-UA" dirty="0" err="1" smtClean="0"/>
              <a:t>Скон</a:t>
            </a:r>
            <a:r>
              <a:rPr lang="uk-UA" dirty="0" smtClean="0"/>
              <a:t> х К1):100 х </a:t>
            </a:r>
            <a:r>
              <a:rPr lang="en-US" dirty="0" smtClean="0"/>
              <a:t>S</a:t>
            </a:r>
            <a:r>
              <a:rPr lang="uk-UA" dirty="0" smtClean="0"/>
              <a:t>, (1)</a:t>
            </a:r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dirty="0" err="1" smtClean="0"/>
              <a:t>П</a:t>
            </a:r>
            <a:r>
              <a:rPr lang="ru-RU" baseline="-25000" dirty="0" err="1" smtClean="0"/>
              <a:t>Фу</a:t>
            </a:r>
            <a:r>
              <a:rPr lang="ru-RU" dirty="0" smtClean="0"/>
              <a:t> – размер премиального фонда инжиниринговые разработки уникальных продуктов, которые не имеют аналогов, руб.;</a:t>
            </a:r>
          </a:p>
          <a:p>
            <a:r>
              <a:rPr lang="ru-RU" dirty="0" smtClean="0"/>
              <a:t>С.</a:t>
            </a:r>
            <a:r>
              <a:rPr lang="ru-RU" baseline="-25000" dirty="0" smtClean="0"/>
              <a:t>кон</a:t>
            </a:r>
            <a:r>
              <a:rPr lang="ru-RU" dirty="0" smtClean="0"/>
              <a:t> – стоимость контракта.</a:t>
            </a:r>
          </a:p>
          <a:p>
            <a:r>
              <a:rPr lang="ru-RU" dirty="0" smtClean="0"/>
              <a:t>K</a:t>
            </a:r>
            <a:r>
              <a:rPr lang="ru-RU" baseline="-25000" dirty="0" smtClean="0"/>
              <a:t>1</a:t>
            </a:r>
            <a:r>
              <a:rPr lang="ru-RU" dirty="0" smtClean="0"/>
              <a:t> – коэффициент процентного отчисления от стоимости контракта, %;</a:t>
            </a:r>
          </a:p>
          <a:p>
            <a:r>
              <a:rPr lang="en-US" dirty="0" smtClean="0"/>
              <a:t>S </a:t>
            </a:r>
            <a:r>
              <a:rPr lang="uk-UA" dirty="0" smtClean="0"/>
              <a:t>– </a:t>
            </a:r>
            <a:r>
              <a:rPr lang="uk-UA" dirty="0" err="1" smtClean="0"/>
              <a:t>существующий</a:t>
            </a:r>
            <a:r>
              <a:rPr lang="uk-UA" dirty="0" smtClean="0"/>
              <a:t> курс </a:t>
            </a:r>
            <a:r>
              <a:rPr lang="uk-UA" dirty="0" err="1" smtClean="0"/>
              <a:t>доллара</a:t>
            </a:r>
            <a:r>
              <a:rPr lang="uk-UA" dirty="0" smtClean="0"/>
              <a:t> США.</a:t>
            </a:r>
            <a:endParaRPr lang="ru-RU" dirty="0" smtClean="0"/>
          </a:p>
          <a:p>
            <a:r>
              <a:rPr lang="ru-RU" dirty="0" smtClean="0"/>
              <a:t>Коэффициент процентного отчисления (К</a:t>
            </a:r>
            <a:r>
              <a:rPr lang="ru-RU" baseline="-25000" dirty="0" smtClean="0"/>
              <a:t>1</a:t>
            </a:r>
            <a:r>
              <a:rPr lang="ru-RU" dirty="0" smtClean="0"/>
              <a:t>) рекомендуется определять в зависимости от стоимости контракта следующим образом:</a:t>
            </a:r>
          </a:p>
          <a:p>
            <a:r>
              <a:rPr lang="ru-RU" dirty="0" smtClean="0"/>
              <a:t>когда значение контракта до 5 млн. долларов США, K</a:t>
            </a:r>
            <a:r>
              <a:rPr lang="ru-RU" baseline="-25000" dirty="0" smtClean="0"/>
              <a:t>1</a:t>
            </a:r>
            <a:r>
              <a:rPr lang="ru-RU" dirty="0" smtClean="0"/>
              <a:t>= 1,75;</a:t>
            </a:r>
          </a:p>
          <a:p>
            <a:r>
              <a:rPr lang="ru-RU" dirty="0" smtClean="0"/>
              <a:t>когда стоимость контракта составляет от 5 до 150 млн. долларов США, K</a:t>
            </a:r>
            <a:r>
              <a:rPr lang="ru-RU" baseline="-25000" dirty="0" smtClean="0"/>
              <a:t>1</a:t>
            </a:r>
            <a:r>
              <a:rPr lang="ru-RU" dirty="0" smtClean="0"/>
              <a:t>= 0,5;</a:t>
            </a:r>
          </a:p>
          <a:p>
            <a:r>
              <a:rPr lang="ru-RU" dirty="0" smtClean="0"/>
              <a:t>когда стоимость контракта составляет более 150 миллионов. долларов США, K</a:t>
            </a:r>
            <a:r>
              <a:rPr lang="ru-RU" baseline="-25000" dirty="0" smtClean="0"/>
              <a:t>1</a:t>
            </a:r>
            <a:r>
              <a:rPr lang="ru-RU" dirty="0" smtClean="0"/>
              <a:t>= 0,175.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83820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b</a:t>
            </a:r>
            <a:r>
              <a:rPr lang="ru-RU" dirty="0" smtClean="0"/>
              <a:t>) </a:t>
            </a:r>
            <a:r>
              <a:rPr lang="ru-RU" u="sng" dirty="0" smtClean="0"/>
              <a:t>за инжиниринговые разработки уникальных продуктов, который соответствует мировым аналогам</a:t>
            </a:r>
            <a:r>
              <a:rPr lang="ru-RU" dirty="0" smtClean="0"/>
              <a:t>, по следующей формуле (2):</a:t>
            </a:r>
          </a:p>
          <a:p>
            <a:pPr algn="ctr"/>
            <a:r>
              <a:rPr lang="uk-UA" dirty="0" err="1" smtClean="0"/>
              <a:t>Пфу=</a:t>
            </a:r>
            <a:r>
              <a:rPr lang="uk-UA" dirty="0" smtClean="0"/>
              <a:t>(</a:t>
            </a:r>
            <a:r>
              <a:rPr lang="uk-UA" dirty="0" err="1" smtClean="0"/>
              <a:t>Скон</a:t>
            </a:r>
            <a:r>
              <a:rPr lang="uk-UA" dirty="0" smtClean="0"/>
              <a:t> х К2):100 х </a:t>
            </a:r>
            <a:r>
              <a:rPr lang="en-US" dirty="0" smtClean="0"/>
              <a:t>S</a:t>
            </a:r>
            <a:r>
              <a:rPr lang="uk-UA" dirty="0" smtClean="0"/>
              <a:t>, (2),</a:t>
            </a:r>
            <a:endParaRPr lang="ru-RU" dirty="0" smtClean="0"/>
          </a:p>
          <a:p>
            <a:r>
              <a:rPr lang="ru-RU" dirty="0" smtClean="0"/>
              <a:t>где</a:t>
            </a:r>
            <a:r>
              <a:rPr lang="uk-UA" dirty="0" smtClean="0"/>
              <a:t> K2- </a:t>
            </a:r>
            <a:r>
              <a:rPr lang="ru-RU" dirty="0" smtClean="0"/>
              <a:t>коэффициент процентного отчисления от стоимости контракта, %, вес которого: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ru-RU" dirty="0" smtClean="0"/>
              <a:t>при стоимости контракта до 5 млн. долларов США, K</a:t>
            </a:r>
            <a:r>
              <a:rPr lang="ru-RU" baseline="-25000" dirty="0" smtClean="0"/>
              <a:t>2</a:t>
            </a:r>
            <a:r>
              <a:rPr lang="ru-RU" dirty="0" smtClean="0"/>
              <a:t>= 1,5;</a:t>
            </a:r>
          </a:p>
          <a:p>
            <a:r>
              <a:rPr lang="ru-RU" dirty="0" smtClean="0"/>
              <a:t>при стоимости контракта от 5 до 150 млн. долларов США, K</a:t>
            </a:r>
            <a:r>
              <a:rPr lang="ru-RU" baseline="-25000" dirty="0" smtClean="0"/>
              <a:t>2</a:t>
            </a:r>
            <a:r>
              <a:rPr lang="ru-RU" dirty="0" smtClean="0"/>
              <a:t>= 0,45;</a:t>
            </a:r>
          </a:p>
          <a:p>
            <a:r>
              <a:rPr lang="ru-RU" dirty="0" smtClean="0"/>
              <a:t>при стоимости контракта более 150 миллионов долларов США, K</a:t>
            </a:r>
            <a:r>
              <a:rPr lang="ru-RU" baseline="-25000" dirty="0" smtClean="0"/>
              <a:t>2</a:t>
            </a:r>
            <a:r>
              <a:rPr lang="ru-RU" dirty="0" smtClean="0"/>
              <a:t>= 0,15.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Формирование премиального фонда для поощрения работников, принявших участие в работе по </a:t>
            </a:r>
            <a:r>
              <a:rPr lang="ru-RU" i="1" dirty="0" smtClean="0">
                <a:solidFill>
                  <a:srgbClr val="FFFF00"/>
                </a:solidFill>
              </a:rPr>
              <a:t>техническому перевооружению предприятия</a:t>
            </a:r>
            <a:r>
              <a:rPr lang="ru-RU" dirty="0" smtClean="0"/>
              <a:t>, определяется в размере 2% от себестоимости изготовления оборудования, которое используется для технического перевооружение производства по формуле (3):</a:t>
            </a:r>
          </a:p>
          <a:p>
            <a:pPr algn="ctr"/>
            <a:r>
              <a:rPr lang="uk-UA" dirty="0" err="1" smtClean="0"/>
              <a:t>Пфт=</a:t>
            </a:r>
            <a:r>
              <a:rPr lang="uk-UA" dirty="0" smtClean="0"/>
              <a:t>(</a:t>
            </a:r>
            <a:r>
              <a:rPr lang="el-GR" dirty="0" smtClean="0"/>
              <a:t>Σ</a:t>
            </a:r>
            <a:r>
              <a:rPr lang="uk-UA" dirty="0" smtClean="0"/>
              <a:t> </a:t>
            </a:r>
            <a:r>
              <a:rPr lang="uk-UA" dirty="0" err="1" smtClean="0"/>
              <a:t>С</a:t>
            </a:r>
            <a:r>
              <a:rPr lang="uk-UA" baseline="-25000" dirty="0" err="1" smtClean="0"/>
              <a:t>ті</a:t>
            </a:r>
            <a:r>
              <a:rPr lang="uk-UA" baseline="-25000" dirty="0" smtClean="0"/>
              <a:t> х</a:t>
            </a:r>
            <a:r>
              <a:rPr lang="ru-RU" dirty="0" smtClean="0"/>
              <a:t> K</a:t>
            </a:r>
            <a:r>
              <a:rPr lang="ru-RU" baseline="-25000" dirty="0" smtClean="0"/>
              <a:t>3) </a:t>
            </a:r>
            <a:r>
              <a:rPr lang="ru-RU" baseline="-25000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S, (3)</a:t>
            </a:r>
            <a:endParaRPr lang="uk-UA" dirty="0" smtClean="0"/>
          </a:p>
          <a:p>
            <a:endParaRPr lang="uk-UA" dirty="0" smtClean="0"/>
          </a:p>
          <a:p>
            <a:r>
              <a:rPr lang="ru-RU" dirty="0" smtClean="0"/>
              <a:t>где </a:t>
            </a:r>
            <a:r>
              <a:rPr lang="uk-UA" dirty="0" err="1" smtClean="0"/>
              <a:t>П</a:t>
            </a:r>
            <a:r>
              <a:rPr lang="uk-UA" baseline="-25000" dirty="0" err="1" smtClean="0"/>
              <a:t>фТ</a:t>
            </a:r>
            <a:r>
              <a:rPr lang="uk-UA" baseline="-25000" dirty="0" smtClean="0"/>
              <a:t> </a:t>
            </a:r>
            <a:r>
              <a:rPr lang="ru-RU" dirty="0" smtClean="0"/>
              <a:t>-размер премиального фонда за участие в работе по техническому перевооружению предприятия, руб.;</a:t>
            </a:r>
          </a:p>
          <a:p>
            <a:r>
              <a:rPr lang="ru-RU" dirty="0" smtClean="0"/>
              <a:t>где </a:t>
            </a:r>
            <a:r>
              <a:rPr lang="uk-UA" dirty="0" err="1" smtClean="0"/>
              <a:t>С</a:t>
            </a:r>
            <a:r>
              <a:rPr lang="uk-UA" baseline="-25000" dirty="0" err="1" smtClean="0"/>
              <a:t>Ті</a:t>
            </a:r>
            <a:r>
              <a:rPr lang="ru-RU" dirty="0" smtClean="0"/>
              <a:t> – себестоимость производства </a:t>
            </a:r>
            <a:r>
              <a:rPr lang="uk-UA" dirty="0" smtClean="0"/>
              <a:t>і-го </a:t>
            </a:r>
            <a:r>
              <a:rPr lang="ru-RU" dirty="0" smtClean="0"/>
              <a:t>оборудования для технического переоснащения предприятия, </a:t>
            </a:r>
            <a:r>
              <a:rPr lang="ru-RU" dirty="0" err="1" smtClean="0"/>
              <a:t>дол.США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K</a:t>
            </a:r>
            <a:r>
              <a:rPr lang="ru-RU" baseline="-25000" dirty="0" smtClean="0"/>
              <a:t>3 </a:t>
            </a:r>
            <a:r>
              <a:rPr lang="ru-RU" dirty="0" smtClean="0"/>
              <a:t>-процент отчисления от себестоимости изготовления оборудования (2%).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389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Для премирования сотрудников технических отделов, участвующих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разработке и внедрении новых технологических процессов, нового высокотехнологичного оборудования, инструмента и оснастки,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премиальный фонд устанавливается в размере 20% от размера экономического эффекта, полученного от практического осуществления следующих мер: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создание и внедрения новых технологических процессов производства заготовок, поковок или готовой продукции с высокими свойствами и качеством металла новых марок стали и других материалов;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разработка и внедрение технологических процессов с использованием обновленных или нового высокотехнологичного оборудования, инструмента и оборудования, которое уменьшает сложность изготовления производимой продукции;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результаты научно-исследовательских работ, которые обеспечивают производство с минимальными издержками и высокой конкурентоспособностью.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Расчет премии премиального Фонда по данному направлению стимулирования сотрудников технических отделов осуществляется по следующей формуле (4):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0" y="54102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где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uk-UA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фн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размер премиального фонд за участие в разработке и применении новых технологических процессов, внедрение нового высокотехнологичного оборудования, инструмента и оборудования;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uk-UA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сумма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экономический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эффект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разработки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применения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і-х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новых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технологий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нового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высокотехнологического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оборудования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инструмента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оборудования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дол. США;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– процент отчислений от общего экономического эффекта (20%).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31073" name="Object 1"/>
          <p:cNvGraphicFramePr>
            <a:graphicFrameLocks noChangeAspect="1"/>
          </p:cNvGraphicFramePr>
          <p:nvPr/>
        </p:nvGraphicFramePr>
        <p:xfrm>
          <a:off x="3436938" y="4267200"/>
          <a:ext cx="1889125" cy="1190625"/>
        </p:xfrm>
        <a:graphic>
          <a:graphicData uri="http://schemas.openxmlformats.org/presentationml/2006/ole">
            <p:oleObj spid="_x0000_s131073" name="Формула" r:id="rId5" imgW="146016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кадровый потенциал инновационной деятельности</a:t>
            </a:r>
            <a:endParaRPr lang="ru-RU" dirty="0"/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1905000"/>
            <a:ext cx="9144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научные кадры</a:t>
            </a:r>
            <a:r>
              <a:rPr lang="ru-RU" sz="2800" dirty="0" smtClean="0"/>
              <a:t> </a:t>
            </a:r>
          </a:p>
          <a:p>
            <a:pPr algn="just"/>
            <a:r>
              <a:rPr lang="ru-RU" dirty="0" smtClean="0"/>
              <a:t>профессионально подготовленные специалисты, непосредственно участвующие в производстве научных знаний и подготовке научных результатов для практического использования, включая научно-информационную и проектно-конструкторскую деятельность.</a:t>
            </a:r>
          </a:p>
          <a:p>
            <a:pPr algn="ctr"/>
            <a:r>
              <a:rPr lang="ru-RU" dirty="0" smtClean="0"/>
              <a:t>ЭТО ТАКИЕ ГРУППЫ, КАК:</a:t>
            </a:r>
          </a:p>
          <a:p>
            <a:pPr algn="just"/>
            <a:r>
              <a:rPr lang="ru-RU" dirty="0" smtClean="0"/>
              <a:t>1) научные работники (включая ученых научно-исследовательских секторов вузов, ведущих научные исследования), а также научно-руководящий персонал;</a:t>
            </a:r>
          </a:p>
          <a:p>
            <a:r>
              <a:rPr lang="ru-RU" dirty="0" smtClean="0"/>
              <a:t>2) научно-технический и научно-вспомогательный персонал;</a:t>
            </a:r>
          </a:p>
          <a:p>
            <a:r>
              <a:rPr lang="ru-RU" dirty="0" smtClean="0"/>
              <a:t>3) производственный персонал;</a:t>
            </a:r>
          </a:p>
          <a:p>
            <a:r>
              <a:rPr lang="ru-RU" dirty="0" smtClean="0"/>
              <a:t>4) административно-хозяйственный персонал.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2018</TotalTime>
  <Words>1049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Project Overview</vt:lpstr>
      <vt:lpstr>Формула</vt:lpstr>
      <vt:lpstr>Слайд 1</vt:lpstr>
      <vt:lpstr>Человек в производстве был и остается ключевым элементом производительных сил и самым ценным ресурсом</vt:lpstr>
      <vt:lpstr>Мотивация – побуждение, поощрение, стимулирование действий, и мотив является тем, что присуще каждому человеку, влияет на определенный тип поведения – основа инновационного труда.  МОТИВАТОРЫ, ВЛИЯЮЩИЕ НА ИННОВАЦИОННЫЙ ТРУД:</vt:lpstr>
      <vt:lpstr>МЕХАНИЗМ СТИМУЛИРОВАНИЯ ИННОВАЦИОННОГО ТРУДА  набор взаимосвязанных форм, методов, средств целевого воздействия субъекта управления на работу и поведение сотрудников для повышение через систему стимулов их инновационной активности . Концептуальные положения разработки механизма стимулирования инновационного труда    </vt:lpstr>
      <vt:lpstr>Методические подходы к укреплению материальной заинтересованности специалистов конструкторских и технологических подразделений предприятия в развитии инновационного труда</vt:lpstr>
      <vt:lpstr>Слайд 6</vt:lpstr>
      <vt:lpstr>Слайд 7</vt:lpstr>
      <vt:lpstr>кадровый потенциал инновационной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Компьютер</dc:creator>
  <cp:lastModifiedBy>asus</cp:lastModifiedBy>
  <cp:revision>164</cp:revision>
  <cp:lastPrinted>1601-01-01T00:00:00Z</cp:lastPrinted>
  <dcterms:created xsi:type="dcterms:W3CDTF">1601-01-01T00:00:00Z</dcterms:created>
  <dcterms:modified xsi:type="dcterms:W3CDTF">2016-12-20T18:55:52Z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