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6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816" y="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E46FD-84FC-4DAC-B1AE-B9651CABFDF8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71612"/>
            <a:ext cx="8229600" cy="4929222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/>
              <a:t>ТЕМА </a:t>
            </a:r>
            <a:r>
              <a:rPr lang="ru-RU" sz="3600" b="1" i="1" dirty="0" smtClean="0"/>
              <a:t>12. </a:t>
            </a:r>
            <a:r>
              <a:rPr lang="ru-RU" sz="3600" b="1" i="1" dirty="0" smtClean="0"/>
              <a:t>СУЩНОСТЬ СТРАТЕГИЧЕСКОГО ПЛАНИРОВАНИЯ</a:t>
            </a:r>
            <a:br>
              <a:rPr lang="ru-RU" sz="3600" b="1" i="1" dirty="0" smtClean="0"/>
            </a:br>
            <a:r>
              <a:rPr lang="ru-RU" sz="3600" b="1" i="1" dirty="0" smtClean="0"/>
              <a:t>В ОРГАНИЗАЦИИ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12.1</a:t>
            </a:r>
            <a:r>
              <a:rPr lang="ru-RU" b="1" dirty="0" smtClean="0"/>
              <a:t>. Понятие стратегии и процесс ее формирования.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12.2</a:t>
            </a:r>
            <a:r>
              <a:rPr lang="ru-RU" b="1" dirty="0" smtClean="0"/>
              <a:t>. Виды стратегий.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12.3</a:t>
            </a:r>
            <a:r>
              <a:rPr lang="ru-RU" b="1" dirty="0" smtClean="0"/>
              <a:t>. Характеристика процесса стратегического планирования.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12.4</a:t>
            </a:r>
            <a:r>
              <a:rPr lang="ru-RU" b="1" dirty="0" smtClean="0"/>
              <a:t>. Методы стратегического анализа.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12.3</a:t>
            </a:r>
            <a:r>
              <a:rPr lang="ru-RU" b="1" dirty="0" smtClean="0"/>
              <a:t>. Характеристика процесса стратегического планирования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i="1" dirty="0" smtClean="0"/>
              <a:t>Стратегическое планирование</a:t>
            </a:r>
            <a:r>
              <a:rPr lang="ru-RU" b="1" i="1" dirty="0" smtClean="0"/>
              <a:t> –</a:t>
            </a:r>
            <a:r>
              <a:rPr lang="ru-RU" dirty="0" smtClean="0"/>
              <a:t> это особый вид практической деятельности, которая состоит в разработке стратегических решений (в форме прогнозов, проектов программ и планов), предусматривающих выдвижение таких целей и стратегий поведения соответствующих объектов управления, реализация которых обеспечивает их эффективное функционирование в долгосрочной перспективе.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u="sng" dirty="0" smtClean="0"/>
              <a:t>Процесс стратегического планирования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определение миссии организации;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формирование целей организации;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оценки и анализа внешней среды;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управленческое обследование сильных и слабых сторон организации;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анализ стратегических альтернатив;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выбор стратегии;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реализация стратегии;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оценка стратегии.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u="sng" dirty="0" smtClean="0"/>
              <a:t>Содержание стратегического планирования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стратегическое прогнозирование (стратегические прогнозы);</a:t>
            </a:r>
          </a:p>
          <a:p>
            <a:r>
              <a:rPr lang="ru-RU" dirty="0" smtClean="0"/>
              <a:t>программирование (проекты стратегических программ);</a:t>
            </a:r>
          </a:p>
          <a:p>
            <a:r>
              <a:rPr lang="ru-RU" dirty="0" smtClean="0"/>
              <a:t> проектирование (проекты стратегических планов разных уровней).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smtClean="0"/>
              <a:t>12.4</a:t>
            </a:r>
            <a:r>
              <a:rPr lang="ru-RU" b="1" dirty="0" smtClean="0"/>
              <a:t>. Методы стратегического анализа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SWOT</a:t>
            </a:r>
            <a:r>
              <a:rPr lang="ru-RU" i="1" dirty="0" smtClean="0"/>
              <a:t> – анализ; </a:t>
            </a:r>
          </a:p>
          <a:p>
            <a:r>
              <a:rPr lang="ru-RU" i="1" dirty="0" smtClean="0"/>
              <a:t>Матрица ВКГ; </a:t>
            </a:r>
          </a:p>
          <a:p>
            <a:r>
              <a:rPr lang="ru-RU" i="1" dirty="0" smtClean="0"/>
              <a:t>Матрица Мак - </a:t>
            </a:r>
            <a:r>
              <a:rPr lang="ru-RU" i="1" dirty="0" err="1" smtClean="0"/>
              <a:t>Кинси</a:t>
            </a:r>
            <a:r>
              <a:rPr lang="ru-RU" i="1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12.1</a:t>
            </a:r>
            <a:r>
              <a:rPr lang="ru-RU" b="1" dirty="0" smtClean="0"/>
              <a:t>. Понятие стратегии и процесс ее формирования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b="1" i="1" dirty="0" smtClean="0"/>
              <a:t>Стратегия организации </a:t>
            </a:r>
          </a:p>
          <a:p>
            <a:pPr algn="just">
              <a:buNone/>
            </a:pPr>
            <a:r>
              <a:rPr lang="ru-RU" b="1" i="1" dirty="0" smtClean="0"/>
              <a:t>– </a:t>
            </a:r>
            <a:r>
              <a:rPr lang="ru-RU" dirty="0" smtClean="0"/>
              <a:t>система управленческих и организационных решений, направленных на реализацию миссии и задач организации, связанных с ее преобразованием в новое состояние.</a:t>
            </a:r>
          </a:p>
          <a:p>
            <a:pPr algn="just">
              <a:buNone/>
            </a:pPr>
            <a:r>
              <a:rPr lang="ru-RU" b="1" i="1" dirty="0" smtClean="0"/>
              <a:t>Тактика</a:t>
            </a:r>
            <a:r>
              <a:rPr lang="ru-RU" dirty="0" smtClean="0"/>
              <a:t> </a:t>
            </a:r>
          </a:p>
          <a:p>
            <a:pPr algn="just">
              <a:buNone/>
            </a:pPr>
            <a:r>
              <a:rPr lang="ru-RU" dirty="0" smtClean="0"/>
              <a:t>—совокупность управленческих решений, отражающих наилучший вариант реализации стратегии в существующих условиях с учетом новых и непредвиденных обстоятельств.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ВАРИАНТЫ СТРАТЕГИЙ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i="1" dirty="0" smtClean="0"/>
              <a:t>генеральная стратегия </a:t>
            </a:r>
            <a:r>
              <a:rPr lang="ru-RU" dirty="0" smtClean="0"/>
              <a:t>отражает способы осуществления миссии организации.</a:t>
            </a:r>
          </a:p>
          <a:p>
            <a:pPr algn="just"/>
            <a:r>
              <a:rPr lang="ru-RU" i="1" dirty="0" smtClean="0"/>
              <a:t>функциональная стратегия </a:t>
            </a:r>
            <a:r>
              <a:rPr lang="ru-RU" dirty="0" smtClean="0"/>
              <a:t>отражает пути достижения специфических целей организации, стоящих перед ее отдельными подразделениями и службами.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Стадии процесса формирования стратегии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 </a:t>
            </a:r>
            <a:r>
              <a:rPr lang="ru-RU" i="1" dirty="0" smtClean="0"/>
              <a:t>стадия разработки</a:t>
            </a:r>
            <a:r>
              <a:rPr lang="ru-RU" dirty="0" smtClean="0"/>
              <a:t> происходит формулировка стратегической цели; оценка рыночных возможностей и ресурсов организации; создается общая концепция стратегии и в ее рамках набор вариантов; </a:t>
            </a:r>
          </a:p>
          <a:p>
            <a:pPr algn="just"/>
            <a:r>
              <a:rPr lang="ru-RU" i="1" dirty="0" smtClean="0"/>
              <a:t>стадия</a:t>
            </a:r>
            <a:r>
              <a:rPr lang="ru-RU" dirty="0" smtClean="0"/>
              <a:t> </a:t>
            </a:r>
            <a:r>
              <a:rPr lang="ru-RU" i="1" dirty="0" smtClean="0"/>
              <a:t>доводки </a:t>
            </a:r>
            <a:r>
              <a:rPr lang="ru-RU" dirty="0" smtClean="0"/>
              <a:t>варианты дорабатываются до нужной кондиции; </a:t>
            </a:r>
          </a:p>
          <a:p>
            <a:pPr algn="just"/>
            <a:r>
              <a:rPr lang="ru-RU" i="1" dirty="0" smtClean="0"/>
              <a:t>стадия стратегического выбора </a:t>
            </a:r>
            <a:r>
              <a:rPr lang="ru-RU" dirty="0" smtClean="0"/>
              <a:t>происходит анализ и оценка вариантов, в результате чего лучший из них принимается в качестве базового, который служит основой создания специальных и функциональных стратегий, подготовки стратегических и оперативных штанов, программ, бюджетов.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Виды стратегий:</a:t>
            </a:r>
            <a:br>
              <a:rPr lang="ru-RU" b="1" dirty="0" smtClean="0"/>
            </a:br>
            <a:r>
              <a:rPr lang="ru-RU" dirty="0" smtClean="0"/>
              <a:t>базовые:</a:t>
            </a:r>
            <a:r>
              <a:rPr lang="ru-RU" b="1" dirty="0" smtClean="0"/>
              <a:t> </a:t>
            </a:r>
            <a:r>
              <a:rPr lang="ru-RU" sz="3100" i="1" dirty="0" smtClean="0"/>
              <a:t>функционирования и развития</a:t>
            </a:r>
            <a:endParaRPr lang="ru-RU" sz="31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u="sng" dirty="0" smtClean="0"/>
              <a:t>Стратегия лидерства в низких издержках</a:t>
            </a:r>
            <a:r>
              <a:rPr lang="ru-RU" i="1" dirty="0" smtClean="0"/>
              <a:t> </a:t>
            </a:r>
            <a:r>
              <a:rPr lang="ru-RU" dirty="0" smtClean="0"/>
              <a:t>ориентирует организацию на получение дополнительной прибыли за счет экономии на постоянных затратах, образующейся в результате максимизации объемов продаж, отказа от дорогостоящих программ и проектов и завоевания на основе снижения цен новых рынков. Эффективна, если ценовая конкуренция является главной, выпускаемый продукт стандартен или однороден, используется всеми одинаковым способом; мало возможностей диверсификации; покупатели в основном крупные и им сложно переключаться с одного продавца на другого.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u="sng" dirty="0" smtClean="0"/>
              <a:t>Стратегия дифференциации</a:t>
            </a:r>
            <a:r>
              <a:rPr lang="ru-RU" i="1" dirty="0" smtClean="0"/>
              <a:t> </a:t>
            </a:r>
            <a:r>
              <a:rPr lang="ru-RU" dirty="0" smtClean="0"/>
              <a:t>состоит в концентрации организацией усилий в нескольких приоритетных направлениях, где она пытается достичь превосходства над другими за счет уникальности в том или ином аспекте. Дифференциация специфична для каждой отрасли и может касаться разнообразия продукции, ее качества, дополнительных услуг, условий производства. </a:t>
            </a:r>
          </a:p>
          <a:p>
            <a:pPr algn="just"/>
            <a:r>
              <a:rPr lang="ru-RU" u="sng" dirty="0" smtClean="0"/>
              <a:t>Стратегия фокусирования</a:t>
            </a:r>
            <a:r>
              <a:rPr lang="ru-RU" dirty="0" smtClean="0"/>
              <a:t> основывается на выборе какого-то из сегментов отраслевого рынка и достижении на нем безусловных конкурентных преимуществ путем реализации одним из двух описанных выше способов.</a:t>
            </a:r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u="sng" dirty="0" smtClean="0"/>
              <a:t>Стратегия роста</a:t>
            </a:r>
            <a:r>
              <a:rPr lang="ru-RU" i="1" dirty="0" smtClean="0"/>
              <a:t> </a:t>
            </a:r>
            <a:r>
              <a:rPr lang="ru-RU" dirty="0" smtClean="0"/>
              <a:t>присуща молодым организациям независимо от сферы деятельности, стремящимся в кратчайшие сроки занять лидирующие позиции, либо тем, кто находится на «острие» научно-технического прогресса. Им свойственны постоянные и высокие темпы увеличения масштабов деятельности, измеряемые десятками процентов в год.</a:t>
            </a:r>
          </a:p>
          <a:p>
            <a:pPr algn="just"/>
            <a:r>
              <a:rPr lang="ru-RU" u="sng" dirty="0" smtClean="0"/>
              <a:t>Стратегия умеренного роста</a:t>
            </a:r>
            <a:r>
              <a:rPr lang="ru-RU" i="1" dirty="0" smtClean="0"/>
              <a:t> </a:t>
            </a:r>
            <a:r>
              <a:rPr lang="ru-RU" dirty="0" smtClean="0"/>
              <a:t>(внутреннего и внешнего) присуща организациям, твердо стоящим на ногах и действующим в традиционных сферах, например в автомобилестроении. Здесь  имеет место продвижение вперед по большинству направлений.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0"/>
            <a:ext cx="8229600" cy="6000768"/>
          </a:xfrm>
        </p:spPr>
        <p:txBody>
          <a:bodyPr>
            <a:noAutofit/>
          </a:bodyPr>
          <a:lstStyle/>
          <a:p>
            <a:pPr algn="just"/>
            <a:r>
              <a:rPr lang="ru-RU" sz="2400" u="sng" dirty="0" smtClean="0"/>
              <a:t>Стратегия сокращения масштабов деятельности</a:t>
            </a:r>
            <a:r>
              <a:rPr lang="ru-RU" sz="2400" i="1" dirty="0" smtClean="0"/>
              <a:t> </a:t>
            </a:r>
            <a:r>
              <a:rPr lang="ru-RU" sz="2400" dirty="0" smtClean="0"/>
              <a:t>или </a:t>
            </a:r>
            <a:r>
              <a:rPr lang="ru-RU" sz="2400" u="sng" dirty="0" err="1" smtClean="0"/>
              <a:t>дезинвестирования</a:t>
            </a:r>
            <a:r>
              <a:rPr lang="ru-RU" sz="2400" dirty="0" smtClean="0"/>
              <a:t>, возникает в периоды перестройки организации, когда нужно произвести ее «санацию», избавиться от всего устаревшего. Она имеет цель обеспечить конкурентные преимущества на </a:t>
            </a:r>
            <a:r>
              <a:rPr lang="ru-RU" sz="2400" dirty="0" err="1" smtClean="0"/>
              <a:t>стагнирующих</a:t>
            </a:r>
            <a:r>
              <a:rPr lang="ru-RU" sz="2400" dirty="0" smtClean="0"/>
              <a:t> рынках для фирм и их подразделений, продукция которых обладает невысокой конкурентоспособностью. В рамках стратегии сокращения происходит ликвидация части организации или отсечение лишних подразделений и уход из неперспективных рыночных сегментов.</a:t>
            </a:r>
          </a:p>
          <a:p>
            <a:pPr algn="just"/>
            <a:r>
              <a:rPr lang="ru-RU" sz="2400" u="sng" dirty="0" smtClean="0"/>
              <a:t>Комбинированная или селективная стратегия</a:t>
            </a:r>
            <a:r>
              <a:rPr lang="ru-RU" sz="2400" dirty="0" smtClean="0"/>
              <a:t>, включающая в себя в том или ином соотношении элементы предыдущих. В ее рамках одни подразделения или рыночные сегменты организации развиваются быстро; другие — умеренно; третьи — стабилизируются; четвертые — сокращают масштабы своей деятельности.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СТРАТЕГИЙ ПО ХАРАКТЕРУ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1800" u="sng" dirty="0" smtClean="0"/>
              <a:t>Наступательная стратегия</a:t>
            </a:r>
            <a:r>
              <a:rPr lang="ru-RU" sz="1800" i="1" dirty="0" smtClean="0"/>
              <a:t> </a:t>
            </a:r>
            <a:r>
              <a:rPr lang="ru-RU" sz="1800" dirty="0" smtClean="0"/>
              <a:t>чаще всего реализуется через процессы диверсификации производства, его кооперации иди интенсификации рынка. </a:t>
            </a:r>
          </a:p>
          <a:p>
            <a:pPr algn="just"/>
            <a:r>
              <a:rPr lang="ru-RU" sz="1800" dirty="0" smtClean="0"/>
              <a:t>Наступательная стратегия сложна в реализации, связана с риском и оправдана лишь при точном выборе ниши, что позволяет совершить прорыв в узкой сфере, преодолев барьер высоких расходов и в течение 2-3 лет удерживать лидирующие позиции.</a:t>
            </a:r>
          </a:p>
          <a:p>
            <a:pPr algn="just"/>
            <a:r>
              <a:rPr lang="ru-RU" sz="1800" u="sng" dirty="0" err="1" smtClean="0"/>
              <a:t>Наступательно-оборонительная</a:t>
            </a:r>
            <a:r>
              <a:rPr lang="ru-RU" sz="1800" u="sng" dirty="0" smtClean="0"/>
              <a:t> стратегия</a:t>
            </a:r>
            <a:r>
              <a:rPr lang="ru-RU" sz="1800" i="1" dirty="0" smtClean="0"/>
              <a:t> </a:t>
            </a:r>
            <a:r>
              <a:rPr lang="ru-RU" sz="1800" dirty="0" smtClean="0"/>
              <a:t> реализуется в условиях перестройки деятельности организации, когда необходимо исправлять ее пошатнувшееся положение. Осуществляется маневр ресурсами путем ухода из неперспективных, неприбыльных сфер, продажи непрофильных предприятий и одновременно модернизации и расширения существующего производства, совершенствования выпускаемой продукции и услуг. </a:t>
            </a:r>
          </a:p>
          <a:p>
            <a:pPr algn="just"/>
            <a:r>
              <a:rPr lang="ru-RU" sz="1800" dirty="0" err="1" smtClean="0"/>
              <a:t>О</a:t>
            </a:r>
            <a:r>
              <a:rPr lang="ru-RU" sz="1800" u="sng" dirty="0" err="1" smtClean="0"/>
              <a:t>боронительнаая</a:t>
            </a:r>
            <a:r>
              <a:rPr lang="ru-RU" sz="1800" u="sng" dirty="0" smtClean="0"/>
              <a:t> стратегия</a:t>
            </a:r>
            <a:r>
              <a:rPr lang="ru-RU" sz="1800" i="1" dirty="0" smtClean="0"/>
              <a:t> </a:t>
            </a:r>
            <a:r>
              <a:rPr lang="ru-RU" sz="1800" dirty="0" smtClean="0"/>
              <a:t>перестраивает все сферы деятельности организации на основе жесткой централизации управления нею. Обычно наступательный характер имеют стратегии роста и умеренного роста; </a:t>
            </a:r>
            <a:r>
              <a:rPr lang="ru-RU" sz="1800" dirty="0" err="1" smtClean="0"/>
              <a:t>наступательно-оборонительный</a:t>
            </a:r>
            <a:r>
              <a:rPr lang="ru-RU" sz="1800" dirty="0" smtClean="0"/>
              <a:t> — комбинированная стратегия; чисто оборонительный — стратегия сокращения деятельности.</a:t>
            </a:r>
            <a:endParaRPr lang="ru-RU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</TotalTime>
  <Words>776</Words>
  <Application>Microsoft Office PowerPoint</Application>
  <PresentationFormat>Экран (4:3)</PresentationFormat>
  <Paragraphs>45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ТЕМА 12. СУЩНОСТЬ СТРАТЕГИЧЕСКОГО ПЛАНИРОВАНИЯ В ОРГАНИЗАЦИИ   12.1. Понятие стратегии и процесс ее формирования. 12.2. Виды стратегий. 12.3. Характеристика процесса стратегического планирования. 12.4. Методы стратегического анализа. </vt:lpstr>
      <vt:lpstr>12.1. Понятие стратегии и процесс ее формирования</vt:lpstr>
      <vt:lpstr>ОСНОВНЫЕ ВАРИАНТЫ СТРАТЕГИЙ</vt:lpstr>
      <vt:lpstr>Стадии процесса формирования стратегии</vt:lpstr>
      <vt:lpstr>Виды стратегий: базовые: функционирования и развития</vt:lpstr>
      <vt:lpstr>Слайд 6</vt:lpstr>
      <vt:lpstr>Слайд 7</vt:lpstr>
      <vt:lpstr>Слайд 8</vt:lpstr>
      <vt:lpstr>ВИДЫ СТРАТЕГИЙ ПО ХАРАКТЕРУ</vt:lpstr>
      <vt:lpstr>12.3. Характеристика процесса стратегического планирования</vt:lpstr>
      <vt:lpstr>Процесс стратегического планирования</vt:lpstr>
      <vt:lpstr>Содержание стратегического планирования</vt:lpstr>
      <vt:lpstr>12.4. Методы стратегического анализа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ПЛАНИРОВАНИЕ В ОРГАНИЗАЦИИ (НА ПРЕДПРИЯТИИ) 126 02 05 «Логистика»</dc:title>
  <dc:creator>asus</dc:creator>
  <cp:lastModifiedBy>asus</cp:lastModifiedBy>
  <cp:revision>58</cp:revision>
  <dcterms:created xsi:type="dcterms:W3CDTF">2016-02-05T14:02:04Z</dcterms:created>
  <dcterms:modified xsi:type="dcterms:W3CDTF">2016-12-21T05:13:38Z</dcterms:modified>
</cp:coreProperties>
</file>