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</a:t>
            </a:r>
            <a:r>
              <a:rPr lang="ru-RU" b="1" dirty="0" smtClean="0"/>
              <a:t>14. </a:t>
            </a:r>
            <a:r>
              <a:rPr lang="ru-RU" b="1" dirty="0" smtClean="0"/>
              <a:t>ОРГАНИЗАЦИЯ СТРАТЕГИЧЕСКОГО ПЛАНИРОВАНИЯ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4000" b="1" dirty="0" smtClean="0"/>
              <a:t>14.1</a:t>
            </a:r>
            <a:r>
              <a:rPr lang="ru-RU" sz="4000" b="1" dirty="0" smtClean="0"/>
              <a:t>. Анализ </a:t>
            </a:r>
            <a:r>
              <a:rPr lang="uk-UA" sz="4000" b="1" dirty="0" err="1" smtClean="0"/>
              <a:t>внутренней</a:t>
            </a:r>
            <a:r>
              <a:rPr lang="uk-UA" sz="4000" b="1" dirty="0" smtClean="0"/>
              <a:t> и </a:t>
            </a:r>
            <a:r>
              <a:rPr lang="ru-RU" sz="4000" b="1" dirty="0" smtClean="0"/>
              <a:t>внешней среды организации.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14.2</a:t>
            </a:r>
            <a:r>
              <a:rPr lang="ru-RU" sz="4000" b="1" dirty="0" smtClean="0"/>
              <a:t>. Разработка и выбор варианта стратегии.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14.3</a:t>
            </a:r>
            <a:r>
              <a:rPr lang="ru-RU" sz="4000" b="1" dirty="0" smtClean="0"/>
              <a:t>. Организация процесса стратегического планирования и прогнозирования.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50033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 dirty="0" smtClean="0"/>
              <a:t>Выполнение стратегии</a:t>
            </a:r>
            <a:br>
              <a:rPr lang="ru-RU" sz="3200" b="1" i="1" dirty="0" smtClean="0"/>
            </a:br>
            <a:r>
              <a:rPr lang="ru-RU" sz="3100" dirty="0" smtClean="0"/>
              <a:t>ориентированная на действия, подчиняющая себе все остальное задача, которая проверяет способность менеджера проводить организационные изменения, разрабатывать и контролировать деловые процессы, мотивировать людей и достигать поставленные цели.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78619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4400" b="1" dirty="0" smtClean="0"/>
              <a:t>Задачи для успешного выполнения стратегии: </a:t>
            </a:r>
          </a:p>
          <a:p>
            <a:pPr algn="just"/>
            <a:r>
              <a:rPr lang="ru-RU" sz="3600" dirty="0" smtClean="0"/>
              <a:t>- создание организации, способной успешно выполнять стратегию; </a:t>
            </a:r>
          </a:p>
          <a:p>
            <a:pPr algn="just"/>
            <a:r>
              <a:rPr lang="ru-RU" sz="3600" dirty="0" smtClean="0"/>
              <a:t>- пересмотр бюджетов для того, чтобы направлять достаточно ресурсов в те виды деятельности, которые определяют стратегический успех; </a:t>
            </a:r>
          </a:p>
          <a:p>
            <a:pPr algn="just"/>
            <a:r>
              <a:rPr lang="ru-RU" sz="3600" dirty="0" smtClean="0"/>
              <a:t>- установление соответствующих стратегии курсов и процедур; </a:t>
            </a:r>
          </a:p>
          <a:p>
            <a:pPr algn="just"/>
            <a:r>
              <a:rPr lang="ru-RU" sz="3600" dirty="0" smtClean="0"/>
              <a:t>- введение наилучшей практики и техники для обеспечения постоянного развития и совершенствования; </a:t>
            </a:r>
          </a:p>
          <a:p>
            <a:pPr algn="just"/>
            <a:r>
              <a:rPr lang="ru-RU" sz="3600" dirty="0" smtClean="0"/>
              <a:t>- увязывание системы вознаграждений и стимулирования с выполнением стратегии на высоком уровне и достижением поставленных целей; </a:t>
            </a:r>
          </a:p>
          <a:p>
            <a:pPr algn="just"/>
            <a:r>
              <a:rPr lang="ru-RU" sz="3600" dirty="0" smtClean="0"/>
              <a:t>- создание рабочего окружения и корпоративной культуры, поддерживающих стратегию; </a:t>
            </a:r>
          </a:p>
          <a:p>
            <a:pPr algn="just"/>
            <a:r>
              <a:rPr lang="ru-RU" sz="3600" dirty="0" smtClean="0"/>
              <a:t>- обеспечение внутреннего руководства (лидерства), необходимого для реализации стратегии и ее совершенствования в процессе реализации.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14.3</a:t>
            </a:r>
            <a:r>
              <a:rPr lang="ru-RU" b="1" dirty="0" smtClean="0"/>
              <a:t>. Организация процесса стратегического планирования и прогнозирования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i="1" dirty="0" smtClean="0"/>
              <a:t>Стратегическое планирование</a:t>
            </a:r>
            <a:r>
              <a:rPr lang="ru-RU" b="1" i="1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	особый вид практической деятельности, которая состоит в разработке стратегических решений (в форме прогнозов, проектов программ и планов), предусматривающих выдвижение таких целей и стратегий поведения соответствующих</a:t>
            </a:r>
            <a:r>
              <a:rPr lang="ru-RU" i="1" dirty="0" smtClean="0"/>
              <a:t> объектов </a:t>
            </a:r>
            <a:r>
              <a:rPr lang="ru-RU" dirty="0" smtClean="0"/>
              <a:t>управления, реализация которых обеспечивает их эффективное функционирование в долгосрочной перспективе.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0" y="214290"/>
          <a:ext cx="9144000" cy="6643710"/>
        </p:xfrm>
        <a:graphic>
          <a:graphicData uri="http://schemas.openxmlformats.org/presentationml/2006/ole">
            <p:oleObj spid="_x0000_s36866" name="Документ" r:id="rId3" imgW="6129754" imgH="462762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Стратегический план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ориентир для принятия решений на всех уровнях управления; ограничивает планы более низких уровней, поскольку определяет объемы ресурсов, необходимых для решения задач оперативного планирования.</a:t>
            </a:r>
          </a:p>
          <a:p>
            <a:r>
              <a:rPr lang="ru-RU" u="sng" dirty="0" smtClean="0"/>
              <a:t>Стратегический план включает в себя</a:t>
            </a:r>
            <a:r>
              <a:rPr lang="ru-RU" dirty="0" smtClean="0"/>
              <a:t> миссию, общие цели, которые определяют место организации в будущем, избранные стратегии действий. Его составной часть является политика организации. В стратегический план входят глобальные программы организации.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База стратегических данных для разработки стратегического плана</a:t>
            </a: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0" y="1500174"/>
            <a:ext cx="91440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Подходы и методы экономического прогнозирования</a:t>
            </a: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14</a:t>
            </a:r>
            <a:r>
              <a:rPr lang="ru-RU" b="1" dirty="0" smtClean="0"/>
              <a:t>.</a:t>
            </a:r>
            <a:r>
              <a:rPr lang="uk-UA" b="1" dirty="0" smtClean="0"/>
              <a:t>1</a:t>
            </a:r>
            <a:r>
              <a:rPr lang="ru-RU" b="1" dirty="0" smtClean="0"/>
              <a:t>. Анализ внутренней</a:t>
            </a:r>
            <a:r>
              <a:rPr lang="uk-UA" b="1" dirty="0" smtClean="0"/>
              <a:t> и</a:t>
            </a:r>
            <a:r>
              <a:rPr lang="ru-RU" b="1" dirty="0" smtClean="0"/>
              <a:t> внешней среды</a:t>
            </a:r>
            <a:r>
              <a:rPr lang="uk-UA" b="1" dirty="0" smtClean="0"/>
              <a:t> </a:t>
            </a:r>
            <a:r>
              <a:rPr lang="uk-UA" b="1" dirty="0" err="1" smtClean="0"/>
              <a:t>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Анализ среды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исходный процесс </a:t>
            </a:r>
            <a:r>
              <a:rPr lang="uk-UA" dirty="0" smtClean="0"/>
              <a:t>не </a:t>
            </a:r>
            <a:r>
              <a:rPr lang="uk-UA" dirty="0" err="1" smtClean="0"/>
              <a:t>только</a:t>
            </a:r>
            <a:r>
              <a:rPr lang="uk-UA" dirty="0" smtClean="0"/>
              <a:t> </a:t>
            </a:r>
            <a:r>
              <a:rPr lang="uk-UA" dirty="0" err="1" smtClean="0"/>
              <a:t>стратегического</a:t>
            </a:r>
            <a:r>
              <a:rPr lang="uk-UA" dirty="0" smtClean="0"/>
              <a:t> </a:t>
            </a:r>
            <a:r>
              <a:rPr lang="uk-UA" dirty="0" err="1" smtClean="0"/>
              <a:t>планирования</a:t>
            </a:r>
            <a:r>
              <a:rPr lang="uk-UA" dirty="0" smtClean="0"/>
              <a:t>, </a:t>
            </a:r>
            <a:r>
              <a:rPr lang="uk-UA" dirty="0" err="1" smtClean="0"/>
              <a:t>но</a:t>
            </a:r>
            <a:r>
              <a:rPr lang="uk-UA" dirty="0" smtClean="0"/>
              <a:t> и </a:t>
            </a:r>
            <a:r>
              <a:rPr lang="ru-RU" dirty="0" smtClean="0"/>
              <a:t>стратегического управления, так как он обеспечивает базу для определения миссии и целей </a:t>
            </a:r>
            <a:r>
              <a:rPr lang="uk-UA" dirty="0" err="1" smtClean="0"/>
              <a:t>организации</a:t>
            </a:r>
            <a:r>
              <a:rPr lang="uk-UA" dirty="0" smtClean="0"/>
              <a:t>,</a:t>
            </a:r>
            <a:r>
              <a:rPr lang="ru-RU" dirty="0" smtClean="0"/>
              <a:t> и для выработки стратегий поведения, позволяющих </a:t>
            </a:r>
            <a:r>
              <a:rPr lang="uk-UA" dirty="0" err="1" smtClean="0"/>
              <a:t>ей</a:t>
            </a:r>
            <a:r>
              <a:rPr lang="ru-RU" dirty="0" smtClean="0"/>
              <a:t> выполнить миссию и достичь своих целей.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100" b="1" i="1" dirty="0" smtClean="0"/>
              <a:t>Внутренняя среда организации</a:t>
            </a:r>
            <a:r>
              <a:rPr lang="ru-RU" sz="31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 smtClean="0"/>
              <a:t>совокупность внутренних факторов (объектов, процессов), так называемых </a:t>
            </a:r>
            <a:r>
              <a:rPr lang="ru-RU" sz="2700" b="1" dirty="0" smtClean="0"/>
              <a:t>внутренних переменных</a:t>
            </a:r>
            <a:r>
              <a:rPr lang="ru-RU" sz="2700" dirty="0" smtClean="0"/>
              <a:t>, придающих организации конкретное, присущее только ей лицо </a:t>
            </a:r>
            <a:br>
              <a:rPr lang="ru-RU" sz="2700" dirty="0" smtClean="0"/>
            </a:br>
            <a:r>
              <a:rPr lang="ru-RU" sz="2700" dirty="0" smtClean="0"/>
              <a:t>(та часть общей среды, которая находится в рамках организации.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85776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b="1" i="1" dirty="0" smtClean="0"/>
              <a:t>внутренние переменные</a:t>
            </a:r>
            <a:r>
              <a:rPr lang="ru-RU" sz="2400" dirty="0" smtClean="0"/>
              <a:t>: цели, задачи, ресурсы, горизонтальное и вертикальное разделение труда, культуру, технологии, структуру организации, организационную структуру управления, систему коммуникаций и обмена информацией.</a:t>
            </a:r>
          </a:p>
          <a:p>
            <a:pPr algn="ctr">
              <a:buNone/>
            </a:pPr>
            <a:endParaRPr lang="ru-RU" sz="2400" b="1" i="1" dirty="0" smtClean="0"/>
          </a:p>
          <a:p>
            <a:pPr algn="ctr">
              <a:buNone/>
            </a:pPr>
            <a:r>
              <a:rPr lang="ru-RU" sz="3300" b="1" i="1" dirty="0" smtClean="0"/>
              <a:t>Внешняя среда организации</a:t>
            </a:r>
          </a:p>
          <a:p>
            <a:pPr algn="ctr">
              <a:buNone/>
            </a:pPr>
            <a:r>
              <a:rPr lang="ru-RU" sz="3100" dirty="0" smtClean="0"/>
              <a:t>совокупность внешних факторов, оказывающих воздействие на неё, или которые она должна учитывать в своей деятельности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b="1" i="1" dirty="0" smtClean="0"/>
              <a:t>факторы прямого воздействия внешней среды – </a:t>
            </a:r>
            <a:r>
              <a:rPr lang="ru-RU" sz="2400" dirty="0" smtClean="0"/>
              <a:t>непосредственно влияющие на функционирование организации (поставщики, потребители, конкуренты, трудовые ресурсы (рынок наемной рабочей силы), посредники, капитал (потенциальные инвесторы в лице банков, инвестиционных фондов и компаний и т.д.), законы государственные органы;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b="1" i="1" dirty="0" smtClean="0"/>
              <a:t>факторы косвенного воздействия внешней среды </a:t>
            </a:r>
            <a:r>
              <a:rPr lang="ru-RU" sz="2400" b="1" dirty="0" smtClean="0"/>
              <a:t>– </a:t>
            </a:r>
            <a:r>
              <a:rPr lang="ru-RU" sz="2400" dirty="0" smtClean="0"/>
              <a:t>не оказывающие прямого немедленного воздействия на организацию (научно-технический прогресс, состояние экономики, </a:t>
            </a:r>
            <a:r>
              <a:rPr lang="ru-RU" sz="2400" dirty="0" err="1" smtClean="0"/>
              <a:t>социокультурные</a:t>
            </a:r>
            <a:r>
              <a:rPr lang="ru-RU" sz="2400" dirty="0" smtClean="0"/>
              <a:t> факторы (жизненные установки, ценности и традиции, влияющие на организацию), политические факторы, групповые интересы, социальные факторы.</a:t>
            </a:r>
          </a:p>
          <a:p>
            <a:pPr algn="ctr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/>
              <a:t>SWOT –анализ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00034" y="928670"/>
          <a:ext cx="8643965" cy="5929330"/>
        </p:xfrm>
        <a:graphic>
          <a:graphicData uri="http://schemas.openxmlformats.org/presentationml/2006/ole">
            <p:oleObj spid="_x0000_s35842" name="Документ" r:id="rId3" imgW="6257075" imgH="370245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14.2</a:t>
            </a:r>
            <a:r>
              <a:rPr lang="ru-RU" b="1" dirty="0" smtClean="0"/>
              <a:t>. Разработка и выбор варианта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u="sng" dirty="0" smtClean="0"/>
              <a:t>Стадии процесса разработки стратегии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Стадия разработки (формулировка стратегической цели; оценка рыночных возможностей  и  ресурсов  организации;  создается общая концепция стратегии и в ее рамках набор вариантов);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Стадия  доводки (варианты дорабатываются до нужной кондиции);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Стадия стратегического выбора (анализ и оценка вариантов стратегий).</a:t>
            </a:r>
            <a:endParaRPr lang="ru-RU" u="sng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Стратегии концентрированного роста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связаны с изменением продукта и (или) рынка и не затрагивают три других элементов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стратегия усиления позиции на рынке, </a:t>
            </a:r>
            <a:r>
              <a:rPr lang="ru-RU" dirty="0" smtClean="0"/>
              <a:t>при которой организация делает все, чтобы с данным продуктом на данном рынке завоевать лучшие позиции. Для реализации этой стратегии требуются большие маркетинговые усилия; 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стратегия развития рынка, </a:t>
            </a:r>
            <a:r>
              <a:rPr lang="ru-RU" dirty="0" smtClean="0"/>
              <a:t>заключающаяся в поиске новых рынков для уже производимого продукта; 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стратегия развития продукта, </a:t>
            </a:r>
            <a:r>
              <a:rPr lang="ru-RU" dirty="0" smtClean="0"/>
              <a:t>предполагающая решение задачи роста за счет производства нового продукта и его реализации на уже освоенном фирмой рынке.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Стратегии интегрированного роста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/>
              <a:t>расширение организации путем добавления новых структур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i="1" dirty="0" smtClean="0"/>
              <a:t>стратегия обратной вертикальной интеграции - </a:t>
            </a:r>
            <a:r>
              <a:rPr lang="ru-RU" sz="2800" dirty="0" smtClean="0"/>
              <a:t>направлена на рост за счет приобретения либо же усиления контроля над поставщиками, а также за счет создания дочерних структур, осуществляющих снабжение. 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i="1" dirty="0" smtClean="0"/>
              <a:t>стратегия вперед идущей вертикальной интеграции – </a:t>
            </a:r>
            <a:r>
              <a:rPr lang="ru-RU" sz="2800" dirty="0" smtClean="0"/>
              <a:t>выражается в росте за счет приобретения либо же усиления контроля над структурами, находящимися между ней и конечным потребителем, т.е. над системами распределения и продажи. Данный тип интеграции выгоден в тех случаях, когда посреднические услуги очень расширяются или когда организация не может найти посредников с качественным уровнем работы.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Стратегии диверсифицированного роста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/>
              <a:t>реализуются в том случае, если организация дальше не может развиваться на данном рынке с данным продуктом в рамках данной отрасли</a:t>
            </a:r>
          </a:p>
          <a:p>
            <a:pPr algn="just"/>
            <a:r>
              <a:rPr lang="ru-RU" sz="2800" i="1" dirty="0" smtClean="0"/>
              <a:t>стратегия центрированной диверсификации - </a:t>
            </a:r>
            <a:r>
              <a:rPr lang="ru-RU" sz="2800" dirty="0" smtClean="0"/>
              <a:t>базируется на поиске и использовании дополнительных возможностей для производства новых продуктов; 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i="1" dirty="0" smtClean="0"/>
              <a:t>стратегия горизонтальной диверсификации - </a:t>
            </a:r>
            <a:r>
              <a:rPr lang="ru-RU" sz="2800" dirty="0" smtClean="0"/>
              <a:t>предполагает поиск возможностей роста на существующем рынке за счет новой продукции, требующей новой технологии, отличной от используемой; 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i="1" dirty="0" smtClean="0"/>
              <a:t>стратегия </a:t>
            </a:r>
            <a:r>
              <a:rPr lang="ru-RU" sz="2800" i="1" dirty="0" err="1" smtClean="0"/>
              <a:t>конгломеративной</a:t>
            </a:r>
            <a:r>
              <a:rPr lang="ru-RU" sz="2800" i="1" dirty="0" smtClean="0"/>
              <a:t> диверсификации - </a:t>
            </a:r>
            <a:r>
              <a:rPr lang="ru-RU" sz="2800" dirty="0" err="1" smtClean="0"/>
              <a:t>оранизация</a:t>
            </a:r>
            <a:r>
              <a:rPr lang="ru-RU" sz="2800" dirty="0" smtClean="0"/>
              <a:t> расширяется за счет производства технологически не связанных с уже производимыми новых продуктов, которые реализуются на новых рынках. 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Стратегии сокращения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/>
              <a:t>реализуются в ситуации, когда организация нуждается в перегруппировке сил после длительного периода роста, или в связи с необходимостью повышения эффективности, когда наблюдаются спады и кардинальные изменения в экономике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i="1" dirty="0" smtClean="0"/>
              <a:t>стратегия ликвидации - </a:t>
            </a:r>
            <a:r>
              <a:rPr lang="ru-RU" sz="2800" dirty="0" smtClean="0"/>
              <a:t>предельный случай стратегии сокращения, когда организация не может вести дальнейший бизнес; 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i="1" dirty="0" smtClean="0"/>
              <a:t>стратегия «сбора урожая» - </a:t>
            </a:r>
            <a:r>
              <a:rPr lang="ru-RU" sz="2800" dirty="0" smtClean="0"/>
              <a:t>отказ от долгосрочного взгляда на бизнес в пользу максимального получения доходов в краткосрочной перспективе;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i="1" dirty="0" smtClean="0"/>
              <a:t>стратегия сокращения - </a:t>
            </a:r>
            <a:r>
              <a:rPr lang="ru-RU" sz="2800" dirty="0" smtClean="0"/>
              <a:t>организация закрывает или продает одно из своих подразделений для того, чтобы осуществить долгосрочное изменение границ ведения бизнеса; 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i="1" dirty="0" smtClean="0"/>
              <a:t>стратегия сокращения расходов - </a:t>
            </a:r>
            <a:r>
              <a:rPr lang="ru-RU" sz="2800" dirty="0" smtClean="0"/>
              <a:t>поиск возможностей уменьшения издержек и проведение соответствующих мероприятий по сокращению затрат.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839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Документ</vt:lpstr>
      <vt:lpstr>ТЕМА 14. ОРГАНИЗАЦИЯ СТРАТЕГИЧЕСКОГО ПЛАНИРОВАНИЯ   14.1. Анализ внутренней и внешней среды организации.  14.2. Разработка и выбор варианта стратегии.  14.3. Организация процесса стратегического планирования и прогнозирования.</vt:lpstr>
      <vt:lpstr>14.1. Анализ внутренней и внешней среды организации</vt:lpstr>
      <vt:lpstr> Внутренняя среда организации  совокупность внутренних факторов (объектов, процессов), так называемых внутренних переменных, придающих организации конкретное, присущее только ей лицо  (та часть общей среды, которая находится в рамках организации. </vt:lpstr>
      <vt:lpstr>SWOT –анализ</vt:lpstr>
      <vt:lpstr>14.2. Разработка и выбор варианта стратегии</vt:lpstr>
      <vt:lpstr>Стратегии концентрированного роста</vt:lpstr>
      <vt:lpstr>Стратегии интегрированного роста</vt:lpstr>
      <vt:lpstr>Стратегии диверсифицированного роста</vt:lpstr>
      <vt:lpstr>Стратегии сокращения</vt:lpstr>
      <vt:lpstr>Выполнение стратегии ориентированная на действия, подчиняющая себе все остальное задача, которая проверяет способность менеджера проводить организационные изменения, разрабатывать и контролировать деловые процессы, мотивировать людей и достигать поставленные цели.</vt:lpstr>
      <vt:lpstr>14.3. Организация процесса стратегического планирования и прогнозирования </vt:lpstr>
      <vt:lpstr>Слайд 12</vt:lpstr>
      <vt:lpstr>Стратегический план</vt:lpstr>
      <vt:lpstr>База стратегических данных для разработки стратегического плана</vt:lpstr>
      <vt:lpstr>Подходы и методы экономического прогнозирования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 ОРГАНИЗАЦИИ (НА ПРЕДПРИЯТИИ) 126 02 05 «Логистика»</dc:title>
  <dc:creator>asus</dc:creator>
  <cp:lastModifiedBy>asus</cp:lastModifiedBy>
  <cp:revision>59</cp:revision>
  <dcterms:created xsi:type="dcterms:W3CDTF">2016-02-05T14:02:04Z</dcterms:created>
  <dcterms:modified xsi:type="dcterms:W3CDTF">2016-12-21T05:21:47Z</dcterms:modified>
</cp:coreProperties>
</file>