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70" r:id="rId4"/>
    <p:sldId id="392" r:id="rId5"/>
    <p:sldId id="393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94" r:id="rId14"/>
    <p:sldId id="395" r:id="rId15"/>
    <p:sldId id="396" r:id="rId16"/>
    <p:sldId id="397" r:id="rId17"/>
    <p:sldId id="398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3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b="1" cap="all" dirty="0" smtClean="0">
                <a:latin typeface="Times New Roman" pitchFamily="18" charset="0"/>
                <a:cs typeface="Times New Roman" pitchFamily="18" charset="0"/>
              </a:rPr>
              <a:t>Планирование персонала и производительности труда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Планирование численности промышленно-производственного персонала и баланса рабочего времени.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Планирование численности руководителей и специалистов предприятия по функциям управления.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Планирование потребности в рабочей силе и подготовке кадров.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Планирование повышения производительности труда.</a:t>
            </a:r>
            <a:endParaRPr lang="ru-RU" sz="4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3.3</a:t>
            </a:r>
            <a:r>
              <a:rPr lang="ru-RU" sz="3200" b="1" dirty="0" smtClean="0">
                <a:solidFill>
                  <a:schemeClr val="tx1"/>
                </a:solidFill>
              </a:rPr>
              <a:t>. Планирование потребности в рабочей силе и подготовке кадров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2286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7160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Планируется раздельно: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на прирост численности работающих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на замену выбывающих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При планировании </a:t>
            </a:r>
            <a:r>
              <a:rPr lang="ru-RU" sz="2400" i="1" dirty="0" smtClean="0"/>
              <a:t>прироста численности</a:t>
            </a:r>
            <a:r>
              <a:rPr lang="ru-RU" sz="2400" dirty="0" smtClean="0"/>
              <a:t> определяется как разность между планируемой и фактической (ожидаемой) численностью рабочих.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Численность рабочих, требующихся на </a:t>
            </a:r>
            <a:r>
              <a:rPr lang="ru-RU" sz="2400" i="1" dirty="0" smtClean="0"/>
              <a:t>замену выбывающих</a:t>
            </a:r>
            <a:r>
              <a:rPr lang="ru-RU" sz="2400" dirty="0" smtClean="0"/>
              <a:t>, устанавливается отдельно по категориям выбывающих.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Общая дополнительная потребность</a:t>
            </a:r>
            <a:r>
              <a:rPr lang="ru-RU" sz="2400" dirty="0" smtClean="0"/>
              <a:t> в рабочих определяется суммированием дополнительной потребности на прирост численности и дополнительной потребности на замену выбывающих.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Потребность </a:t>
            </a:r>
            <a:r>
              <a:rPr lang="ru-RU" sz="2400" i="1" dirty="0" smtClean="0"/>
              <a:t>в квалифицированных рабочих</a:t>
            </a:r>
            <a:r>
              <a:rPr lang="ru-RU" sz="2400" dirty="0" smtClean="0"/>
              <a:t> определяется отдельно по каждой профессии и специальности.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Элементы плана  «Потребность в рабочей силе и подготовке квалифицированных кадров»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Расчет потребности в рабочей силе и источниках ее обеспечения;</a:t>
            </a:r>
          </a:p>
          <a:p>
            <a:pPr algn="just"/>
            <a:r>
              <a:rPr lang="ru-RU" sz="3200" dirty="0" smtClean="0"/>
              <a:t>Расчет высвобождения рабочих и служащих;</a:t>
            </a:r>
          </a:p>
          <a:p>
            <a:pPr algn="just"/>
            <a:r>
              <a:rPr lang="ru-RU" sz="3200" dirty="0" smtClean="0"/>
              <a:t>Расчет подготовки кадров и повышения их квалификации.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i="1" dirty="0" smtClean="0"/>
              <a:t>Производительность труда </a:t>
            </a:r>
            <a:r>
              <a:rPr lang="ru-RU" b="1" dirty="0" smtClean="0"/>
              <a:t>- </a:t>
            </a:r>
            <a:r>
              <a:rPr lang="ru-RU" dirty="0" smtClean="0"/>
              <a:t>количество продукции, произведенной работником в единицу времени, или количество времени, затраченное на производство единицы продукции.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Для оценки производительности труда применяют </a:t>
            </a:r>
            <a:r>
              <a:rPr lang="ru-RU" i="1" dirty="0" smtClean="0"/>
              <a:t>косвенные показатели</a:t>
            </a:r>
            <a:r>
              <a:rPr lang="ru-RU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выработка на одного работающего (рабочего и т.д.) в рублях;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трудоемкость единицы продукции в нормо-часах.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3.4</a:t>
            </a:r>
            <a:r>
              <a:rPr lang="ru-RU" sz="3600" b="1" dirty="0" smtClean="0">
                <a:solidFill>
                  <a:schemeClr val="tx1"/>
                </a:solidFill>
              </a:rPr>
              <a:t>. Планирование повышения производительности труда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Производительность труда как </a:t>
            </a:r>
            <a:r>
              <a:rPr lang="ru-RU" sz="3600" b="1" i="1" dirty="0" smtClean="0">
                <a:solidFill>
                  <a:schemeClr val="tx1"/>
                </a:solidFill>
              </a:rPr>
              <a:t>выработка на одного работающего (рабочего)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Может планироваться как в абсолютном, так и в относительном (в процентах к предыдущему периоду) выражении;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Может быть определена методом </a:t>
            </a:r>
            <a:r>
              <a:rPr lang="ru-RU" i="1" dirty="0" smtClean="0"/>
              <a:t>прямого счета или методом корректировки</a:t>
            </a:r>
            <a:r>
              <a:rPr lang="ru-RU" dirty="0" smtClean="0"/>
              <a:t> базисной производительности с учетом ее роста (изменения) в планируемом году за счет основных технико-экономических факторов.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Методом прямого счета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konspekta.net/bazaimgstudall/4110349308596.files/image052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4478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286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smtClean="0"/>
              <a:t>ОП</a:t>
            </a:r>
            <a:r>
              <a:rPr lang="ru-RU" dirty="0" smtClean="0"/>
              <a:t> – планируемый объем выпуска продукции (работ, услуг), тыс.руб.; </a:t>
            </a:r>
            <a:r>
              <a:rPr lang="ru-RU" i="1" dirty="0" err="1" smtClean="0"/>
              <a:t>Ч</a:t>
            </a:r>
            <a:r>
              <a:rPr lang="ru-RU" i="1" baseline="-25000" dirty="0" err="1" smtClean="0"/>
              <a:t>пл</a:t>
            </a:r>
            <a:r>
              <a:rPr lang="ru-RU" i="1" dirty="0" smtClean="0"/>
              <a:t> </a:t>
            </a:r>
            <a:r>
              <a:rPr lang="ru-RU" dirty="0" smtClean="0"/>
              <a:t>– плановая численность работающих (рабочих), чел.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971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Относительный показатель оценки производительности труда (изменение производительности в процентах по сравнению с базисным периодом) определяется по формуле:</a:t>
            </a:r>
            <a:endParaRPr lang="ru-RU" sz="2400" dirty="0"/>
          </a:p>
        </p:txBody>
      </p:sp>
      <p:pic>
        <p:nvPicPr>
          <p:cNvPr id="7" name="Рисунок 6" descr="http://konspekta.net/bazaimgstudall/4110349308596.files/image05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14800"/>
            <a:ext cx="289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510367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err="1" smtClean="0"/>
              <a:t>ПТ</a:t>
            </a:r>
            <a:r>
              <a:rPr lang="ru-RU" i="1" baseline="-25000" dirty="0" err="1" smtClean="0"/>
              <a:t>пл</a:t>
            </a:r>
            <a:r>
              <a:rPr lang="ru-RU" i="1" dirty="0" smtClean="0"/>
              <a:t> </a:t>
            </a:r>
            <a:r>
              <a:rPr lang="ru-RU" dirty="0" smtClean="0"/>
              <a:t>– плановая производительность труда на одного работающего (рабочего), руб.; </a:t>
            </a:r>
            <a:r>
              <a:rPr lang="ru-RU" i="1" dirty="0" err="1" smtClean="0"/>
              <a:t>ПТ</a:t>
            </a:r>
            <a:r>
              <a:rPr lang="ru-RU" i="1" baseline="-25000" dirty="0" err="1" smtClean="0"/>
              <a:t>фак</a:t>
            </a:r>
            <a:r>
              <a:rPr lang="ru-RU" dirty="0" smtClean="0"/>
              <a:t> – фактическая производительность труда на одного среднесписочного работающего (рабочего) в базисном периоде, руб.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Через трудоемкость единицы продукции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i="1" dirty="0" smtClean="0"/>
              <a:t>Полная трудоемкость (</a:t>
            </a:r>
            <a:r>
              <a:rPr lang="ru-RU" sz="2400" i="1" dirty="0" err="1" smtClean="0"/>
              <a:t>Т</a:t>
            </a:r>
            <a:r>
              <a:rPr lang="ru-RU" sz="2400" i="1" baseline="-25000" dirty="0" err="1" smtClean="0"/>
              <a:t>полн</a:t>
            </a:r>
            <a:r>
              <a:rPr lang="ru-RU" sz="2400" i="1" dirty="0" smtClean="0"/>
              <a:t>)</a:t>
            </a:r>
            <a:r>
              <a:rPr lang="ru-RU" sz="2400" dirty="0" smtClean="0"/>
              <a:t> </a:t>
            </a:r>
            <a:r>
              <a:rPr lang="ru-RU" sz="2400" dirty="0" err="1" smtClean="0"/>
              <a:t>рассчитуется</a:t>
            </a:r>
            <a:r>
              <a:rPr lang="ru-RU" sz="2400" dirty="0" smtClean="0"/>
              <a:t> по формуле: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33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представляет собой сумму затрат нормированного времени на изготовление единицы продукции. </a:t>
            </a:r>
            <a:endParaRPr lang="ru-RU" sz="2000" dirty="0"/>
          </a:p>
        </p:txBody>
      </p:sp>
      <p:pic>
        <p:nvPicPr>
          <p:cNvPr id="5" name="Рисунок 4" descr="http://konspekta.net/bazaimgstudall/4110349308596.files/image05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172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048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err="1" smtClean="0"/>
              <a:t>Т</a:t>
            </a:r>
            <a:r>
              <a:rPr lang="ru-RU" i="1" baseline="-25000" dirty="0" err="1" smtClean="0"/>
              <a:t>нор</a:t>
            </a:r>
            <a:r>
              <a:rPr lang="ru-RU" dirty="0" smtClean="0"/>
              <a:t> – нормируемая трудоемкость изделия, нормо-часы; </a:t>
            </a:r>
            <a:r>
              <a:rPr lang="ru-RU" i="1" dirty="0" err="1" smtClean="0"/>
              <a:t>a</a:t>
            </a:r>
            <a:r>
              <a:rPr lang="ru-RU" i="1" dirty="0" smtClean="0"/>
              <a:t> </a:t>
            </a:r>
            <a:r>
              <a:rPr lang="ru-RU" dirty="0" smtClean="0"/>
              <a:t>– доля (</a:t>
            </a:r>
            <a:r>
              <a:rPr lang="ru-RU" dirty="0" err="1" smtClean="0"/>
              <a:t>коэфициент</a:t>
            </a:r>
            <a:r>
              <a:rPr lang="ru-RU" dirty="0" smtClean="0"/>
              <a:t>) основных рабочих-сдельщиков в общей численности ППП; </a:t>
            </a:r>
            <a:r>
              <a:rPr lang="ru-RU" i="1" dirty="0" err="1" smtClean="0"/>
              <a:t>К</a:t>
            </a:r>
            <a:r>
              <a:rPr lang="ru-RU" i="1" baseline="-25000" dirty="0" err="1" smtClean="0"/>
              <a:t>в</a:t>
            </a:r>
            <a:r>
              <a:rPr lang="ru-RU" i="1" dirty="0" smtClean="0"/>
              <a:t> </a:t>
            </a:r>
            <a:r>
              <a:rPr lang="ru-RU" dirty="0" smtClean="0"/>
              <a:t>– индекс (коэффициент) выполнения норм выработки рабочими-сдельщиками.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1148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Технико-экономические факторы, влияющие на рост производительности труда: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повышение технического уровня производства;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совершенствование управления, организации производства и труда;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изменение объема и структуры продукции, а также структуры производства;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факторы, отражающие изменение условий хозяйствования.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Фактор повышение технического уровня производства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 smtClean="0"/>
              <a:t>внедрение новой техники, технологии, их совершенствование;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механизация и автоматизация производства;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применение новых видов и замена потребляемых сырья, материалов, топлива и энергии, улучшение их использования;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повышение качества продукции, улучшение ее характеристик.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Изменение численности работающих за счет любого из факторов этой группы (</a:t>
            </a:r>
            <a:r>
              <a:rPr lang="ru-RU" sz="2400" i="1" dirty="0" err="1" smtClean="0">
                <a:solidFill>
                  <a:schemeClr val="tx1"/>
                </a:solidFill>
              </a:rPr>
              <a:t>Э</a:t>
            </a:r>
            <a:r>
              <a:rPr lang="ru-RU" sz="2400" i="1" baseline="-25000" dirty="0" err="1" smtClean="0">
                <a:solidFill>
                  <a:schemeClr val="tx1"/>
                </a:solidFill>
              </a:rPr>
              <a:t>ч</a:t>
            </a:r>
            <a:r>
              <a:rPr lang="ru-RU" sz="2400" dirty="0" smtClean="0">
                <a:solidFill>
                  <a:schemeClr val="tx1"/>
                </a:solidFill>
              </a:rPr>
              <a:t>) можно рассчитать по формуле: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konspekta.net/bazaimgstudall/4110349308596.files/image058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47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5146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затраты труда на единицу продукции в натуральном (нормо-час) или стоимостном выражении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соответственно после и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усовершенствования;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 производства продукции в натуральном (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или стоимостном (ОП) измерении, планируемый к выпуску после усовершенствования;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9" name="Рисунок 5" descr="http://konspekta.net/bazaimgstudall/4110349308596.files/image06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352800"/>
            <a:ext cx="276225" cy="295275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57200" y="33528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эффективный фонд времени одного рабочего в базисном периоде, ч;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4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-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коэффициент выполнения норм выработки в базисном периоде, %.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962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основании </a:t>
            </a:r>
            <a:r>
              <a:rPr lang="ru-RU" dirty="0" err="1" smtClean="0"/>
              <a:t>пофакторного</a:t>
            </a:r>
            <a:r>
              <a:rPr lang="ru-RU" dirty="0" smtClean="0"/>
              <a:t> расчета высвобождения численности работающих определяют изменение производительности труда по факторам и в целом по формуле: </a:t>
            </a:r>
            <a:endParaRPr lang="ru-RU" dirty="0"/>
          </a:p>
        </p:txBody>
      </p:sp>
      <p:pic>
        <p:nvPicPr>
          <p:cNvPr id="16" name="Рисунок 15" descr="http://konspekta.net/bazaimgstudall/4110349308596.files/image06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95800"/>
            <a:ext cx="2895600" cy="102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5410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изменение численности за счет i-го фактора или общая экономия численности, чел.;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численность работающих на плановый период при сохранении базисной выработки, чел.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/>
            <a:endParaRPr lang="ru-RU" sz="2800" b="1" i="1" dirty="0" smtClean="0"/>
          </a:p>
          <a:p>
            <a:pPr marL="0" indent="0" algn="ctr">
              <a:buNone/>
            </a:pPr>
            <a:r>
              <a:rPr lang="ru-RU" sz="2800" b="1" dirty="0" smtClean="0"/>
              <a:t>Составляющие Плана по труду</a:t>
            </a:r>
          </a:p>
          <a:p>
            <a:pPr algn="just"/>
            <a:r>
              <a:rPr lang="ru-RU" sz="2800" dirty="0" smtClean="0"/>
              <a:t>план по численности промышленно-производственного персонала (ППП);</a:t>
            </a:r>
          </a:p>
          <a:p>
            <a:pPr algn="just"/>
            <a:r>
              <a:rPr lang="ru-RU" sz="2800" dirty="0" smtClean="0"/>
              <a:t>план по заработной плате;</a:t>
            </a:r>
          </a:p>
          <a:p>
            <a:pPr algn="just"/>
            <a:r>
              <a:rPr lang="ru-RU" sz="2800" dirty="0" smtClean="0"/>
              <a:t>план потребности в рабочей силе и подготовке кадров;</a:t>
            </a:r>
          </a:p>
          <a:p>
            <a:pPr algn="just"/>
            <a:r>
              <a:rPr lang="ru-RU" sz="2800" dirty="0" smtClean="0"/>
              <a:t>план повышения производительности труда.</a:t>
            </a:r>
          </a:p>
          <a:p>
            <a:pPr marL="0" indent="0" algn="just">
              <a:buNone/>
            </a:pPr>
            <a:endParaRPr lang="ru-RU" sz="28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Планирование численности промышленно-производственного персонала и баланса рабочего времени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Исходные материалы для разработки Плана по труду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производственная программа,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норма затрат труда и его оплаты,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план развития предприятия в части, обеспечивающей рост производительности труда,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данные о выполнении плана по труду и заработной плате за отчетный период,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 соответствующие решения и постановления законодательной и исполнительной власти.</a:t>
            </a:r>
            <a:endParaRPr lang="ru-RU" sz="32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Метод корректировки базисной численности работников ППП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(укрупненный метод определения численности ППП)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1800" dirty="0" smtClean="0"/>
              <a:t>где </a:t>
            </a:r>
            <a:r>
              <a:rPr lang="ru-RU" sz="1800" i="1" dirty="0" err="1" smtClean="0"/>
              <a:t>Ч</a:t>
            </a:r>
            <a:r>
              <a:rPr lang="ru-RU" sz="1800" i="1" baseline="-25000" dirty="0" err="1" smtClean="0"/>
              <a:t>пл</a:t>
            </a:r>
            <a:r>
              <a:rPr lang="ru-RU" sz="1800" i="1" dirty="0" smtClean="0"/>
              <a:t> </a:t>
            </a:r>
            <a:r>
              <a:rPr lang="ru-RU" sz="1800" dirty="0" smtClean="0"/>
              <a:t>– плановая численность промышленно-производственного персонала, чел.; </a:t>
            </a:r>
            <a:r>
              <a:rPr lang="ru-RU" sz="1800" i="1" dirty="0" err="1" smtClean="0"/>
              <a:t>Ч</a:t>
            </a:r>
            <a:r>
              <a:rPr lang="ru-RU" sz="1800" i="1" baseline="-25000" dirty="0" err="1" smtClean="0"/>
              <a:t>б</a:t>
            </a:r>
            <a:r>
              <a:rPr lang="ru-RU" sz="1800" dirty="0" smtClean="0"/>
              <a:t> – численность ППП в базисном периоде, чел.; </a:t>
            </a:r>
            <a:r>
              <a:rPr lang="ru-RU" sz="1800" i="1" dirty="0" smtClean="0"/>
              <a:t>К</a:t>
            </a:r>
            <a:r>
              <a:rPr lang="ru-RU" sz="1800" dirty="0" smtClean="0"/>
              <a:t> – коэффициент роста объема производства в плановом периоде; </a:t>
            </a:r>
            <a:r>
              <a:rPr lang="ru-RU" sz="1800" i="1" dirty="0" err="1" smtClean="0"/>
              <a:t>Э</a:t>
            </a:r>
            <a:r>
              <a:rPr lang="ru-RU" sz="1800" i="1" baseline="-25000" dirty="0" err="1" smtClean="0"/>
              <a:t>ч</a:t>
            </a:r>
            <a:r>
              <a:rPr lang="ru-RU" sz="1800" dirty="0" smtClean="0"/>
              <a:t> – планируемое изменение численности за счет основных технико-экономических факторов, чел.</a:t>
            </a:r>
          </a:p>
          <a:p>
            <a:pPr algn="just">
              <a:buNone/>
            </a:pPr>
            <a:endParaRPr lang="ru-RU" sz="2400" i="1" dirty="0" smtClean="0"/>
          </a:p>
          <a:p>
            <a:pPr algn="just"/>
            <a:r>
              <a:rPr lang="ru-RU" sz="2400" b="1" i="1" dirty="0" smtClean="0"/>
              <a:t>Календарный фонд рабочего времени</a:t>
            </a:r>
            <a:r>
              <a:rPr lang="ru-RU" sz="2400" dirty="0" smtClean="0"/>
              <a:t>, а также выходные и праздничные дни определяют по календарю. </a:t>
            </a:r>
          </a:p>
          <a:p>
            <a:pPr algn="just"/>
            <a:r>
              <a:rPr lang="ru-RU" sz="2400" b="1" i="1" dirty="0" smtClean="0"/>
              <a:t>Номинальный фонд рабочего времени</a:t>
            </a:r>
            <a:r>
              <a:rPr lang="ru-RU" sz="2400" b="1" dirty="0" smtClean="0"/>
              <a:t> </a:t>
            </a:r>
            <a:r>
              <a:rPr lang="ru-RU" sz="2400" dirty="0" smtClean="0"/>
              <a:t>– это разница между календарным фондом рабочего времени и количеством выходных и праздничных дней.</a:t>
            </a: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onspekta.net/bazaimgstudall/4110349308596.files/image06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09600"/>
            <a:ext cx="235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Методы расчета численности основных производственных рабочих (ОПР</a:t>
            </a:r>
            <a:r>
              <a:rPr lang="ru-RU" sz="3200" u="sng" dirty="0" smtClean="0"/>
              <a:t>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4800600"/>
          </a:xfrm>
        </p:spPr>
        <p:txBody>
          <a:bodyPr/>
          <a:lstStyle/>
          <a:p>
            <a:r>
              <a:rPr lang="ru-RU" dirty="0" smtClean="0"/>
              <a:t>- по трудоемкости работ;</a:t>
            </a:r>
          </a:p>
          <a:p>
            <a:r>
              <a:rPr lang="ru-RU" dirty="0" smtClean="0"/>
              <a:t>- по нормам обслуживания;</a:t>
            </a:r>
          </a:p>
          <a:p>
            <a:r>
              <a:rPr lang="ru-RU" dirty="0" smtClean="0"/>
              <a:t>- по рабочим местам.</a:t>
            </a:r>
          </a:p>
          <a:p>
            <a:pPr algn="ctr">
              <a:buNone/>
            </a:pPr>
            <a:endParaRPr lang="ru-RU" sz="800" b="1" dirty="0" smtClean="0"/>
          </a:p>
          <a:p>
            <a:pPr algn="ctr">
              <a:buNone/>
            </a:pPr>
            <a:r>
              <a:rPr lang="ru-RU" sz="2800" b="1" dirty="0" smtClean="0"/>
              <a:t>Расчет численности основных рабочих-сдельщиков (</a:t>
            </a:r>
            <a:r>
              <a:rPr lang="ru-RU" sz="2800" b="1" i="1" dirty="0" err="1" smtClean="0"/>
              <a:t>Ч</a:t>
            </a:r>
            <a:r>
              <a:rPr lang="ru-RU" sz="2800" b="1" i="1" baseline="-25000" dirty="0" err="1" smtClean="0"/>
              <a:t>о.р</a:t>
            </a:r>
            <a:r>
              <a:rPr lang="ru-RU" sz="2800" b="1" baseline="-25000" dirty="0" smtClean="0"/>
              <a:t>.</a:t>
            </a:r>
            <a:r>
              <a:rPr lang="ru-RU" sz="2800" b="1" dirty="0" smtClean="0"/>
              <a:t>) по трудоемкости:</a:t>
            </a:r>
          </a:p>
          <a:p>
            <a:pPr algn="ctr">
              <a:buNone/>
            </a:pPr>
            <a:endParaRPr lang="ru-RU" sz="2800" b="1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Рисунок 4" descr="http://konspekta.net/bazaimgstudall/4110349308596.files/image06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14800"/>
            <a:ext cx="312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2578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err="1" smtClean="0"/>
              <a:t>n</a:t>
            </a:r>
            <a:r>
              <a:rPr lang="ru-RU" dirty="0" smtClean="0"/>
              <a:t> – номенклатура предметов, закрепленных за участком (цехом); </a:t>
            </a:r>
            <a:r>
              <a:rPr lang="ru-RU" i="1" dirty="0" err="1" smtClean="0"/>
              <a:t>N</a:t>
            </a:r>
            <a:r>
              <a:rPr lang="ru-RU" i="1" baseline="-25000" dirty="0" err="1" smtClean="0"/>
              <a:t>j</a:t>
            </a:r>
            <a:r>
              <a:rPr lang="ru-RU" dirty="0" smtClean="0"/>
              <a:t> - годовая программа выпуска (запуска) </a:t>
            </a:r>
            <a:r>
              <a:rPr lang="ru-RU" i="1" dirty="0" smtClean="0"/>
              <a:t>j</a:t>
            </a:r>
            <a:r>
              <a:rPr lang="ru-RU" dirty="0" smtClean="0"/>
              <a:t>-го изделия; </a:t>
            </a:r>
            <a:r>
              <a:rPr lang="ru-RU" i="1" dirty="0" err="1" smtClean="0"/>
              <a:t>Т</a:t>
            </a:r>
            <a:r>
              <a:rPr lang="ru-RU" i="1" baseline="-25000" dirty="0" err="1" smtClean="0"/>
              <a:t>j</a:t>
            </a:r>
            <a:r>
              <a:rPr lang="ru-RU" dirty="0" smtClean="0"/>
              <a:t> – суммарная трудоемкость обработки (сборки) изделия по всем операциям, мин.; </a:t>
            </a:r>
            <a:r>
              <a:rPr lang="ru-RU" i="1" dirty="0" err="1" smtClean="0"/>
              <a:t>F</a:t>
            </a:r>
            <a:r>
              <a:rPr lang="ru-RU" i="1" baseline="-25000" dirty="0" err="1" smtClean="0"/>
              <a:t>эф</a:t>
            </a:r>
            <a:r>
              <a:rPr lang="ru-RU" dirty="0" smtClean="0"/>
              <a:t> – полезный фонд рабочего времени одного рабочего, ч; </a:t>
            </a:r>
            <a:r>
              <a:rPr lang="ru-RU" i="1" dirty="0" err="1" smtClean="0"/>
              <a:t>К</a:t>
            </a:r>
            <a:r>
              <a:rPr lang="ru-RU" i="1" baseline="-25000" dirty="0" err="1" smtClean="0"/>
              <a:t>в</a:t>
            </a:r>
            <a:r>
              <a:rPr lang="ru-RU" dirty="0" smtClean="0"/>
              <a:t> – средний коэффициент выполнения </a:t>
            </a:r>
            <a:r>
              <a:rPr lang="ru-RU" dirty="0" err="1" smtClean="0"/>
              <a:t>норм;</a:t>
            </a:r>
            <a:r>
              <a:rPr lang="ru-RU" i="1" dirty="0" err="1" smtClean="0"/>
              <a:t>К</a:t>
            </a:r>
            <a:r>
              <a:rPr lang="ru-RU" i="1" baseline="-25000" dirty="0" err="1" smtClean="0"/>
              <a:t>м.о</a:t>
            </a:r>
            <a:r>
              <a:rPr lang="ru-RU" i="1" baseline="-25000" dirty="0" smtClean="0"/>
              <a:t>.</a:t>
            </a:r>
            <a:r>
              <a:rPr lang="ru-RU" dirty="0" smtClean="0"/>
              <a:t> – коэффициент многостаночного обслуживания.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Расчет явочной численности  основных рабочих 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Ч</a:t>
            </a:r>
            <a:r>
              <a:rPr lang="ru-RU" sz="2800" b="1" i="1" baseline="-25000" dirty="0" err="1" smtClean="0">
                <a:solidFill>
                  <a:schemeClr val="tx1"/>
                </a:solidFill>
              </a:rPr>
              <a:t>яв</a:t>
            </a:r>
            <a:r>
              <a:rPr lang="ru-RU" sz="2800" b="1" dirty="0" smtClean="0">
                <a:solidFill>
                  <a:schemeClr val="tx1"/>
                </a:solidFill>
              </a:rPr>
              <a:t>), занятых на обслуживании сложных агрегатов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konspekta.net/bazaimgstudall/4110349308596.files/image068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240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057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 </a:t>
            </a:r>
            <a:r>
              <a:rPr lang="ru-RU" i="1" dirty="0" err="1" smtClean="0"/>
              <a:t>n</a:t>
            </a:r>
            <a:r>
              <a:rPr lang="ru-RU" i="1" dirty="0" smtClean="0"/>
              <a:t> </a:t>
            </a:r>
            <a:r>
              <a:rPr lang="ru-RU" dirty="0" smtClean="0"/>
              <a:t>– количество агрегатов, </a:t>
            </a:r>
            <a:r>
              <a:rPr lang="ru-RU" dirty="0" err="1" smtClean="0"/>
              <a:t>шт</a:t>
            </a:r>
            <a:r>
              <a:rPr lang="ru-RU" dirty="0" smtClean="0"/>
              <a:t>; </a:t>
            </a:r>
            <a:r>
              <a:rPr lang="ru-RU" i="1" dirty="0" smtClean="0"/>
              <a:t>S</a:t>
            </a:r>
            <a:r>
              <a:rPr lang="ru-RU" dirty="0" smtClean="0"/>
              <a:t> – сменность работы агрегатов; </a:t>
            </a:r>
            <a:r>
              <a:rPr lang="ru-RU" i="1" dirty="0" err="1" smtClean="0"/>
              <a:t>H</a:t>
            </a:r>
            <a:r>
              <a:rPr lang="ru-RU" i="1" baseline="-25000" dirty="0" err="1" smtClean="0"/>
              <a:t>об</a:t>
            </a:r>
            <a:r>
              <a:rPr lang="ru-RU" dirty="0" smtClean="0"/>
              <a:t> – норма обслуживания, т.е. количество рабочих, обслуживающих агрегат.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96733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Расчет явочной численности  основных рабочих по рабочим местам </a:t>
            </a:r>
            <a:endParaRPr lang="ru-RU" sz="2800" b="1" dirty="0"/>
          </a:p>
        </p:txBody>
      </p:sp>
      <p:pic>
        <p:nvPicPr>
          <p:cNvPr id="7" name="Рисунок 6" descr="http://konspekta.net/bazaimgstudall/4110349308596.files/image07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733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3434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Расчет плановой численности </a:t>
            </a:r>
            <a:r>
              <a:rPr lang="ru-RU" sz="2800" b="1" i="1" dirty="0" smtClean="0"/>
              <a:t>основных рабочих по нормам обслуживания</a:t>
            </a:r>
            <a:r>
              <a:rPr lang="ru-RU" sz="2800" b="1" dirty="0" smtClean="0"/>
              <a:t> и </a:t>
            </a:r>
            <a:r>
              <a:rPr lang="ru-RU" sz="2800" b="1" i="1" dirty="0" smtClean="0"/>
              <a:t>по рабочим местам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9" name="Рисунок 8" descr="http://konspekta.net/bazaimgstudall/4110349308596.files/image07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181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0" y="565767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где коэффициент списочного состава (</a:t>
            </a:r>
            <a:r>
              <a:rPr lang="ru-RU" i="1" dirty="0" err="1" smtClean="0"/>
              <a:t>К</a:t>
            </a:r>
            <a:r>
              <a:rPr lang="ru-RU" i="1" baseline="-25000" dirty="0" err="1" smtClean="0"/>
              <a:t>сп</a:t>
            </a:r>
            <a:r>
              <a:rPr lang="ru-RU" dirty="0" smtClean="0"/>
              <a:t>) рассчитывается как отношение номинального фонда рабочего времени к явочному времени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/>
              <a:t>Списочная численность вспомогательных рабочих</a:t>
            </a:r>
            <a:r>
              <a:rPr lang="ru-RU" dirty="0" smtClean="0"/>
              <a:t>, определяемых по нормам обслуживания, находится путем умножения явочной численности на коэффициент списочного состава.</a:t>
            </a:r>
          </a:p>
          <a:p>
            <a:pPr algn="just"/>
            <a:r>
              <a:rPr lang="ru-RU" b="1" i="1" dirty="0" smtClean="0"/>
              <a:t>Численность служащих</a:t>
            </a:r>
            <a:r>
              <a:rPr lang="ru-RU" dirty="0" smtClean="0"/>
              <a:t> устанавливается по штатному расписанию. Штатное расписание составляется применительно к принятой организационной структуре управления предприятием (цехом).</a:t>
            </a:r>
          </a:p>
          <a:p>
            <a:pPr algn="just"/>
            <a:r>
              <a:rPr lang="ru-RU" b="1" i="1" dirty="0" smtClean="0"/>
              <a:t>Общая численность ППП</a:t>
            </a:r>
            <a:r>
              <a:rPr lang="ru-RU" dirty="0" smtClean="0"/>
              <a:t> предприятия определяется: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путем суммирования численности работающих по категориям и по структурным подразделениям;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 </a:t>
            </a:r>
            <a:r>
              <a:rPr lang="ru-RU" i="1" dirty="0" smtClean="0"/>
              <a:t>делением полной трудоемкости на эффективный фонд рабочего времени одного работающего. </a:t>
            </a:r>
            <a:endParaRPr lang="ru-RU" dirty="0" smtClean="0"/>
          </a:p>
          <a:p>
            <a:pPr algn="just"/>
            <a:r>
              <a:rPr lang="ru-RU" b="1" i="1" dirty="0" smtClean="0"/>
              <a:t>Численность непромышленного персонала</a:t>
            </a:r>
            <a:r>
              <a:rPr lang="ru-RU" dirty="0" smtClean="0"/>
              <a:t> в зависимости от состава выполнения работ планируется исходя из наличия мест или на основе штатного расписания.</a:t>
            </a:r>
            <a:endParaRPr lang="ru-RU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Показатели  месячного плана для планирования трудоемкости бригад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объем выпуска в номенклатуре в изделиях, </a:t>
            </a:r>
            <a:r>
              <a:rPr lang="ru-RU" dirty="0" err="1" smtClean="0"/>
              <a:t>бригадо-комплектах</a:t>
            </a:r>
            <a:r>
              <a:rPr lang="ru-RU" dirty="0" smtClean="0"/>
              <a:t>, </a:t>
            </a:r>
            <a:r>
              <a:rPr lang="ru-RU" dirty="0" err="1" smtClean="0"/>
              <a:t>машино-комплектах</a:t>
            </a:r>
            <a:r>
              <a:rPr lang="ru-RU" dirty="0" smtClean="0"/>
              <a:t> и т.д. в заданные сроки;</a:t>
            </a:r>
          </a:p>
          <a:p>
            <a:pPr algn="just"/>
            <a:r>
              <a:rPr lang="ru-RU" dirty="0" smtClean="0"/>
              <a:t>объем производства в обобщенных единицах (в рублях, штуках, тоннах, нормо-часах и т.д.);</a:t>
            </a:r>
          </a:p>
          <a:p>
            <a:pPr algn="just"/>
            <a:r>
              <a:rPr lang="ru-RU" dirty="0" smtClean="0"/>
              <a:t>качество продукции;</a:t>
            </a:r>
          </a:p>
          <a:p>
            <a:pPr algn="just"/>
            <a:r>
              <a:rPr lang="ru-RU" dirty="0" smtClean="0"/>
              <a:t>рост производительности труда или снижение нормированной трудоемкости (в процентах);</a:t>
            </a:r>
          </a:p>
          <a:p>
            <a:pPr algn="just"/>
            <a:r>
              <a:rPr lang="ru-RU" dirty="0" smtClean="0"/>
              <a:t>фонд оплаты труда (в рублях).</a:t>
            </a:r>
          </a:p>
          <a:p>
            <a:pPr algn="just">
              <a:buFont typeface="Wingdings" pitchFamily="2" charset="2"/>
              <a:buChar char="ü"/>
            </a:pP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Перечень норм и нормативов, разрабатываемых при планировании труда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/>
              <a:t>Нормы затрат времени по видам изделий и работ (технологическая трудоемкость)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/>
              <a:t>"Отдел организации труда и зарплаты" (</a:t>
            </a:r>
            <a:r>
              <a:rPr lang="ru-RU" sz="6400" dirty="0" err="1" smtClean="0"/>
              <a:t>ООТиЗ</a:t>
            </a:r>
            <a:r>
              <a:rPr lang="ru-RU" sz="6400" dirty="0" smtClean="0"/>
              <a:t>) и "Отдел главного технолога" (ОГТ)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расчета численности основных (производственных) рабочих и их фонда зарплаты (ФЗП);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расчета производственной мощности предприятия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64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/>
              <a:t>Нормы обслуживания оборудования и рабочих мест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err="1" smtClean="0"/>
              <a:t>ООТиЗ</a:t>
            </a:r>
            <a:r>
              <a:rPr lang="ru-RU" sz="6400" dirty="0" smtClean="0"/>
              <a:t> и ОГТ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определения общей численности работающих и их ФЗП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64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/>
              <a:t>Нормы затрат времени по полной трудоемкости продукции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err="1" smtClean="0"/>
              <a:t>ООТиЗ</a:t>
            </a:r>
            <a:r>
              <a:rPr lang="ru-RU" sz="6400" dirty="0" smtClean="0"/>
              <a:t> и ОГТ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расчета общей численности работающих и их ФЗП;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расчета производственной мощности предприятия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/>
              <a:t>Нормативы соотношения численности всех категорий (рабочих, ИТР, служащих, МОП, руководителей) в общей численност</a:t>
            </a:r>
            <a:r>
              <a:rPr lang="ru-RU" sz="6400" dirty="0" smtClean="0"/>
              <a:t>и ППП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err="1" smtClean="0"/>
              <a:t>ООТиЗ</a:t>
            </a:r>
            <a:endParaRPr lang="ru-R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планирования средней зарплаты и ФЗП каждой категории и общего ФЗП предприятия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/>
              <a:t>Нормы объема продукции; коэффициент выполнения норм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err="1" smtClean="0"/>
              <a:t>ООТиЗ</a:t>
            </a:r>
            <a:endParaRPr lang="ru-R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6400" dirty="0" smtClean="0"/>
              <a:t>Для  расчета численности производственных рабочих</a:t>
            </a:r>
          </a:p>
          <a:p>
            <a:endParaRPr lang="ru-RU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1498</TotalTime>
  <Words>794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Тема 3</vt:lpstr>
      <vt:lpstr>Слайд 2</vt:lpstr>
      <vt:lpstr>Исходные материалы для разработки Плана по труду</vt:lpstr>
      <vt:lpstr>Метод корректировки базисной численности работников ППП (укрупненный метод определения численности ППП)</vt:lpstr>
      <vt:lpstr>Методы расчета численности основных производственных рабочих (ОПР)</vt:lpstr>
      <vt:lpstr>Расчет явочной численности  основных рабочих (Чяв), занятых на обслуживании сложных агрегатов</vt:lpstr>
      <vt:lpstr>Слайд 7</vt:lpstr>
      <vt:lpstr>Показатели  месячного плана для планирования трудоемкости бригад</vt:lpstr>
      <vt:lpstr>Перечень норм и нормативов, разрабатываемых при планировании труда</vt:lpstr>
      <vt:lpstr>3.3. Планирование потребности в рабочей силе и подготовке кадров</vt:lpstr>
      <vt:lpstr>Элементы плана  «Потребность в рабочей силе и подготовке квалифицированных кадров»</vt:lpstr>
      <vt:lpstr>3.4. Планирование повышения производительности труда</vt:lpstr>
      <vt:lpstr>Производительность труда как выработка на одного работающего (рабочего) </vt:lpstr>
      <vt:lpstr>Методом прямого счета</vt:lpstr>
      <vt:lpstr>Через трудоемкость единицы продукции</vt:lpstr>
      <vt:lpstr>Фактор повышение технического уровня производства</vt:lpstr>
      <vt:lpstr>Изменение численности работающих за счет любого из факторов этой группы (Эч) можно рассчитать по формуле: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190</cp:revision>
  <cp:lastPrinted>1601-01-01T00:00:00Z</cp:lastPrinted>
  <dcterms:created xsi:type="dcterms:W3CDTF">1601-01-01T00:00:00Z</dcterms:created>
  <dcterms:modified xsi:type="dcterms:W3CDTF">2016-12-10T05:49:04Z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