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368" r:id="rId2"/>
    <p:sldId id="369" r:id="rId3"/>
    <p:sldId id="370" r:id="rId4"/>
    <p:sldId id="392" r:id="rId5"/>
    <p:sldId id="393" r:id="rId6"/>
    <p:sldId id="373" r:id="rId7"/>
    <p:sldId id="374" r:id="rId8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800000"/>
    <a:srgbClr val="FF9900"/>
    <a:srgbClr val="A50021"/>
    <a:srgbClr val="FF0000"/>
    <a:srgbClr val="6600CC"/>
    <a:srgbClr val="660033"/>
    <a:srgbClr val="00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287" autoAdjust="0"/>
  </p:normalViewPr>
  <p:slideViewPr>
    <p:cSldViewPr>
      <p:cViewPr>
        <p:scale>
          <a:sx n="80" d="100"/>
          <a:sy n="80" d="100"/>
        </p:scale>
        <p:origin x="-1086" y="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6272E79-7896-4693-8785-15B342FB97D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D11363-D343-40F7-830B-64098765FBD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>
              <a:defRPr/>
            </a:pPr>
            <a:fld id="{B26AA099-9891-47CA-8BAB-C95EB5BC995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3D61449-39E6-4870-A862-0FDC430CD4E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446EA4D-C95B-451B-A1DB-6C8B3A992EE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E3B311DF-A0DD-4545-964E-16B1AB43601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0F983274-2AF8-40C0-8939-4C1A7DA6248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F291ADD-4A24-4A42-AB12-6057BB2F12C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959E834-0C9F-4219-99BA-ACA21739C8B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5FB87BA-AE2E-4809-BB2D-71E04E0B72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9BE63EEE-FAFA-4B81-A17F-F3E6FB0C1DE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807ACA1-5C49-4CA5-9F56-2474863D039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Arial Black" pitchFamily="34" charset="0"/>
              </a:rPr>
              <a:t>Тема </a:t>
            </a:r>
            <a:r>
              <a:rPr lang="ru-RU" sz="4000" dirty="0" smtClean="0">
                <a:solidFill>
                  <a:schemeClr val="tx1"/>
                </a:solidFill>
                <a:latin typeface="Arial Black" pitchFamily="34" charset="0"/>
              </a:rPr>
              <a:t>4</a:t>
            </a:r>
            <a:endParaRPr lang="ru-RU" sz="40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143000"/>
            <a:ext cx="9144000" cy="5715000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sz="4400" b="1" cap="all" dirty="0" err="1" smtClean="0">
                <a:latin typeface="Times New Roman" pitchFamily="18" charset="0"/>
                <a:cs typeface="Times New Roman" pitchFamily="18" charset="0"/>
              </a:rPr>
              <a:t>ПЛАНирование</a:t>
            </a:r>
            <a:r>
              <a:rPr lang="ru-RU" sz="4400" b="1" cap="all" dirty="0" smtClean="0">
                <a:latin typeface="Times New Roman" pitchFamily="18" charset="0"/>
                <a:cs typeface="Times New Roman" pitchFamily="18" charset="0"/>
              </a:rPr>
              <a:t> ФОНДА ОПЛАТЫ ТРУДА И ЗАРАБОТНОЙ </a:t>
            </a:r>
            <a:r>
              <a:rPr lang="ru-RU" sz="4400" b="1" cap="all" dirty="0" err="1" smtClean="0">
                <a:latin typeface="Times New Roman" pitchFamily="18" charset="0"/>
                <a:cs typeface="Times New Roman" pitchFamily="18" charset="0"/>
              </a:rPr>
              <a:t>ПЛАТы</a:t>
            </a:r>
            <a:endParaRPr lang="ru-RU" sz="4400" b="1" cap="all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4.1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 Сущность заработной платы как экономической категории и зависимость ее размера от совокупной производительности.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4.2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 Зависимость оплаты труда от продуктивности и рационального использования ресурсов.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4.3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 Методика планирование фонда заработной платы традиционным способом.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4.4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 Методика планирование ФОТ на основе совокупной производительности.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4.5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 Планирование заработной платы на основе совокупной производительности.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0"/>
            <a:ext cx="2743200" cy="1066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2286000"/>
            <a:ext cx="9144000" cy="45720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800" dirty="0" smtClean="0"/>
              <a:t>В Республике Беларусь прядок оплаты труда определяется нормами статей 63-109 Трудового Кодекса, Законами Республики Беларусь «Об установлении и порядке повышения минимальной заработной платы», «О внесении изменений и дополнений в некоторые законы Республики Беларусь по вопросам минимальной заработной платы», принятого Палатой представителей 2 апреля 2014 года, одобренного Советом Республики 11 апреля 2014 года.</a:t>
            </a:r>
          </a:p>
          <a:p>
            <a:pPr marL="0" indent="0" algn="just">
              <a:buNone/>
            </a:pPr>
            <a:endParaRPr lang="ru-RU" sz="2800" b="1" i="1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4.1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. Сущность заработной платы как экономической категории и зависимость ее размера от совокупной производительности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0668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Заработная плата – это: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143000"/>
            <a:ext cx="9144000" cy="5715000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sz="3200" dirty="0" smtClean="0"/>
              <a:t>«Вознаграждение за труд, которое наниматель обязан выплатить работнику за выполненную работу в зависимости от ее сложности, количества, качества, условий труда и квалификации работника с учетом фактически отработанного времени, а также за периоды, включаемые в рабочее время» (статья 57 Трудового Кодекса РБ).</a:t>
            </a:r>
          </a:p>
          <a:p>
            <a:pPr algn="just">
              <a:buNone/>
            </a:pPr>
            <a:r>
              <a:rPr lang="ru-RU" sz="3200" dirty="0" smtClean="0"/>
              <a:t>Наиболее близкое этому дано понятие российским ученым Волгиным Н.А.:</a:t>
            </a:r>
          </a:p>
          <a:p>
            <a:pPr algn="just">
              <a:buFont typeface="Wingdings" pitchFamily="2" charset="2"/>
              <a:buChar char="ü"/>
            </a:pPr>
            <a:r>
              <a:rPr lang="ru-RU" sz="3200" dirty="0" smtClean="0"/>
              <a:t>«Заработная плата – это «основная часть дохода жизненных средств работников, представляющая собой долю чистой продукции (дохода) предприятия».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0"/>
            <a:ext cx="8153400" cy="19050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Наиболее важная функция заработной платы в современных условиях: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447800"/>
            <a:ext cx="9144000" cy="579120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3200" dirty="0" smtClean="0"/>
          </a:p>
          <a:p>
            <a:pPr algn="just">
              <a:buNone/>
            </a:pP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1981200"/>
            <a:ext cx="91440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Ресурсосберегающая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24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сущность которой состоит в следующем: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факторы производства определяют степень эффективности использования ресурсов предприятии;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этом областью значения ресурсосберегающей функции является эффективный труд, характеризующийся степенью рационального использования ресурсов и обеспечивающий рост совокупной производительности;</a:t>
            </a:r>
            <a:endParaRPr kumimoji="0" lang="ru-RU" sz="2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заключается в установлении прямой зависимости между степенью рационального использования всех ресурсов и оценкой эффективности труда, что позволяет обеспечить доход работников за счет роста совокупной производительности и минимизации затрат при изготовлении продукции (работ, услуг).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4.2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Зависимость оплаты труда от продуктивности и рационального использования ресурсов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u="sng" dirty="0" smtClean="0"/>
              <a:t>Основной принцип формирования источников увеличения средств, направляемых на оплату труда в условиях ресурсосбережения:</a:t>
            </a:r>
            <a:r>
              <a:rPr lang="ru-RU" dirty="0" smtClean="0"/>
              <a:t> основополагающим первоначалом является объективная возможность такого увеличения, предпосылкой является позитивное воздействие факторов производства при котором соблюдается следующий тип равенства: прирост средств, направляемых на оплату труда должен удовлетворить как самого работника, так и работодателя, имеющего возможность за вычетом этих средств увеличить собственный доход и расширить процесс производства.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Оплата труда </a:t>
            </a:r>
            <a:r>
              <a:rPr lang="ru-RU" sz="2800" dirty="0" smtClean="0">
                <a:solidFill>
                  <a:schemeClr val="tx1"/>
                </a:solidFill>
              </a:rPr>
              <a:t>– это: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/>
              <a:t>частичная компенсация собственником средств производства в денежной или натуральной форме затраченной наемным работником физической, умственной, нервной энергии – оплата за интенсивность и производительность труда;</a:t>
            </a:r>
          </a:p>
          <a:p>
            <a:pPr algn="just"/>
            <a:r>
              <a:rPr lang="ru-RU" sz="2400" dirty="0" smtClean="0"/>
              <a:t>денежный трудовой доход работника, соответствующий результатам затраченного им труда, его количеству и качеству, учитывающий результаты хозяйственной деятельности предприятия, организации, учреждения и реальные экономические условия расширенного воспроизводства рабочей силы.</a:t>
            </a:r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4648200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эффективный труд</a:t>
            </a:r>
            <a:r>
              <a:rPr lang="ru-RU" sz="2400" dirty="0" smtClean="0"/>
              <a:t>– это:</a:t>
            </a:r>
            <a:endParaRPr lang="ru-RU" sz="2400" b="1" dirty="0" smtClean="0"/>
          </a:p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5380672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- социально-экономическая категория, определяющая степень достижения поставленных целей, соотнесенную со степенью рационального использования при этом ресурсов. </a:t>
            </a:r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Autofit/>
          </a:bodyPr>
          <a:lstStyle/>
          <a:p>
            <a:pPr algn="ctr"/>
            <a:r>
              <a:rPr lang="ru-RU" sz="3200" b="1" smtClean="0">
                <a:solidFill>
                  <a:schemeClr val="tx1"/>
                </a:solidFill>
              </a:rPr>
              <a:t>4.3</a:t>
            </a:r>
            <a:r>
              <a:rPr lang="ru-RU" sz="3200" b="1" dirty="0" smtClean="0">
                <a:solidFill>
                  <a:schemeClr val="tx1"/>
                </a:solidFill>
              </a:rPr>
              <a:t>. Методика планирование фонда заработной платы традиционным способом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 algn="ctr">
              <a:buNone/>
            </a:pPr>
            <a:endParaRPr lang="ru-RU" i="1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60960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52400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/>
              <a:t>Укрупненный расчет</a:t>
            </a:r>
            <a:r>
              <a:rPr lang="ru-RU" b="1" dirty="0" smtClean="0"/>
              <a:t> плановой величины фонда заработной платы </a:t>
            </a:r>
            <a:endParaRPr lang="ru-RU" b="1" dirty="0"/>
          </a:p>
        </p:txBody>
      </p:sp>
      <p:pic>
        <p:nvPicPr>
          <p:cNvPr id="6" name="Рисунок 5" descr="http://konspekta.net/bazaimgstudall/4110349308596.files/image076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1905000"/>
            <a:ext cx="2977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2514600"/>
            <a:ext cx="9144000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где 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ФЗП</a:t>
            </a:r>
            <a:r>
              <a:rPr kumimoji="0" lang="ru-RU" sz="14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пл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– фонд заработной платы на планируемый год, тыс.руб.; 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ФЗП</a:t>
            </a:r>
            <a:r>
              <a:rPr kumimoji="0" lang="ru-RU" sz="14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– фонд заработной платы в базисном периоде, тыс.руб.; 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К'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– коэффициент роста объема производства в плановом периоде; 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</a:t>
            </a:r>
            <a:r>
              <a:rPr kumimoji="0" lang="ru-RU" sz="14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– планируемое изменение численности за счет основных технико-экономических факторов, чел; 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ЗП</a:t>
            </a:r>
            <a:r>
              <a:rPr kumimoji="0" lang="ru-RU" sz="14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пл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– среднегодовая заработная плата одного работника в плановом периоде, тыс.руб.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dirty="0" smtClean="0">
              <a:latin typeface="Calibri" pitchFamily="34" charset="0"/>
              <a:cs typeface="Times New Roman" pitchFamily="18" charset="0"/>
            </a:endParaRPr>
          </a:p>
          <a:p>
            <a:pPr lvl="0" algn="ctr"/>
            <a:r>
              <a:rPr lang="ru-RU" sz="2000" b="1" dirty="0" smtClean="0"/>
              <a:t>Расчет </a:t>
            </a:r>
            <a:r>
              <a:rPr lang="ru-RU" sz="2000" b="1" i="1" dirty="0" smtClean="0"/>
              <a:t>фонда прямой заработной платы рабочих-сдельщиков (</a:t>
            </a:r>
            <a:r>
              <a:rPr lang="ru-RU" sz="2000" b="1" i="1" dirty="0" err="1" smtClean="0"/>
              <a:t>Ф</a:t>
            </a:r>
            <a:r>
              <a:rPr lang="ru-RU" sz="2000" b="1" i="1" baseline="-25000" dirty="0" err="1" smtClean="0"/>
              <a:t>зп.сд</a:t>
            </a:r>
            <a:r>
              <a:rPr lang="ru-RU" sz="2000" b="1" i="1" baseline="-25000" dirty="0" smtClean="0"/>
              <a:t>.</a:t>
            </a:r>
            <a:r>
              <a:rPr lang="ru-RU" sz="2000" b="1" i="1" dirty="0" smtClean="0"/>
              <a:t>)</a:t>
            </a:r>
          </a:p>
          <a:p>
            <a:pPr lvl="0" algn="ctr"/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/>
            <a:endParaRPr kumimoji="0" lang="ru-RU" sz="2000" b="1" i="1" dirty="0" smtClean="0">
              <a:latin typeface="Arial" pitchFamily="34" charset="0"/>
              <a:cs typeface="Arial" pitchFamily="34" charset="0"/>
            </a:endParaRPr>
          </a:p>
          <a:p>
            <a:pPr lvl="0" algn="ctr"/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 descr="http://konspekta.net/bazaimgstudall/4110349308596.files/image078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4419600"/>
            <a:ext cx="1497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51054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где 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– общая трудоемкость работ, необходимая для выполнения производственной программы, нормо-часы; 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kumimoji="0" lang="ru-RU" sz="14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т.ср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– среднечасовая тарифная ставка по работам, составляющим трудоемкость программы, руб.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Employee Orientation</Template>
  <TotalTime>1806</TotalTime>
  <Words>497</Words>
  <Application>Microsoft Office PowerPoint</Application>
  <PresentationFormat>Экран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Обычная</vt:lpstr>
      <vt:lpstr>Тема 4</vt:lpstr>
      <vt:lpstr>Слайд 2</vt:lpstr>
      <vt:lpstr>Заработная плата – это:</vt:lpstr>
      <vt:lpstr>Наиболее важная функция заработной платы в современных условиях: </vt:lpstr>
      <vt:lpstr>4.2. Зависимость оплаты труда от продуктивности и рационального использования ресурсов</vt:lpstr>
      <vt:lpstr>Оплата труда – это:</vt:lpstr>
      <vt:lpstr>4.3. Методика планирование фонда заработной платы традиционным способом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asus</cp:lastModifiedBy>
  <cp:revision>211</cp:revision>
  <cp:lastPrinted>1601-01-01T00:00:00Z</cp:lastPrinted>
  <dcterms:created xsi:type="dcterms:W3CDTF">1601-01-01T00:00:00Z</dcterms:created>
  <dcterms:modified xsi:type="dcterms:W3CDTF">2016-12-10T12:57:21Z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