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5" r:id="rId1"/>
  </p:sldMasterIdLst>
  <p:sldIdLst>
    <p:sldId id="368" r:id="rId2"/>
    <p:sldId id="369" r:id="rId3"/>
    <p:sldId id="370" r:id="rId4"/>
    <p:sldId id="392" r:id="rId5"/>
    <p:sldId id="393" r:id="rId6"/>
    <p:sldId id="373" r:id="rId7"/>
    <p:sldId id="374" r:id="rId8"/>
    <p:sldId id="375" r:id="rId9"/>
  </p:sldIdLst>
  <p:sldSz cx="9144000" cy="6858000" type="screen4x3"/>
  <p:notesSz cx="6797675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800000"/>
    <a:srgbClr val="FF9900"/>
    <a:srgbClr val="A50021"/>
    <a:srgbClr val="FF0000"/>
    <a:srgbClr val="6600CC"/>
    <a:srgbClr val="660033"/>
    <a:srgbClr val="00006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3287" autoAdjust="0"/>
  </p:normalViewPr>
  <p:slideViewPr>
    <p:cSldViewPr>
      <p:cViewPr>
        <p:scale>
          <a:sx n="80" d="100"/>
          <a:sy n="80" d="100"/>
        </p:scale>
        <p:origin x="-1086" y="4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E6272E79-7896-4693-8785-15B342FB97D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D11363-D343-40F7-830B-64098765FBD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pPr>
              <a:defRPr/>
            </a:pPr>
            <a:fld id="{B26AA099-9891-47CA-8BAB-C95EB5BC995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93D61449-39E6-4870-A862-0FDC430CD4E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9446EA4D-C95B-451B-A1DB-6C8B3A992EE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>
              <a:defRPr/>
            </a:pPr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>
              <a:defRPr/>
            </a:pPr>
            <a:fld id="{E3B311DF-A0DD-4545-964E-16B1AB43601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>
              <a:defRPr/>
            </a:pPr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>
              <a:defRPr/>
            </a:pPr>
            <a:fld id="{0F983274-2AF8-40C0-8939-4C1A7DA6248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pPr>
              <a:defRPr/>
            </a:pPr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CF291ADD-4A24-4A42-AB12-6057BB2F12C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E959E834-0C9F-4219-99BA-ACA21739C8B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75FB87BA-AE2E-4809-BB2D-71E04E0B720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pPr>
              <a:defRPr/>
            </a:pPr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pPr>
              <a:defRPr/>
            </a:pPr>
            <a:fld id="{9BE63EEE-FAFA-4B81-A17F-F3E6FB0C1DE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pPr>
              <a:defRPr/>
            </a:pP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F807ACA1-5C49-4CA5-9F56-2474863D039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psu.by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dirty="0" smtClean="0">
                <a:solidFill>
                  <a:schemeClr val="tx1"/>
                </a:solidFill>
                <a:latin typeface="Arial Black" pitchFamily="34" charset="0"/>
              </a:rPr>
              <a:t>Тема </a:t>
            </a:r>
            <a:r>
              <a:rPr lang="ru-RU" sz="4000" dirty="0" smtClean="0">
                <a:solidFill>
                  <a:schemeClr val="tx1"/>
                </a:solidFill>
                <a:latin typeface="Arial Black" pitchFamily="34" charset="0"/>
              </a:rPr>
              <a:t>5</a:t>
            </a:r>
            <a:endParaRPr lang="ru-RU" sz="4000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1143000"/>
            <a:ext cx="9144000" cy="57150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400" b="1" cap="all" dirty="0" smtClean="0">
                <a:latin typeface="Times New Roman" pitchFamily="18" charset="0"/>
                <a:cs typeface="Times New Roman" pitchFamily="18" charset="0"/>
              </a:rPr>
              <a:t>сущность </a:t>
            </a:r>
            <a:r>
              <a:rPr lang="uk-UA" sz="4400" b="1" cap="all" dirty="0" err="1" smtClean="0">
                <a:latin typeface="Times New Roman" pitchFamily="18" charset="0"/>
                <a:cs typeface="Times New Roman" pitchFamily="18" charset="0"/>
              </a:rPr>
              <a:t>совокупной</a:t>
            </a:r>
            <a:r>
              <a:rPr lang="uk-UA" sz="4400" b="1" cap="al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4400" b="1" cap="all" dirty="0" err="1" smtClean="0">
                <a:latin typeface="Times New Roman" pitchFamily="18" charset="0"/>
                <a:cs typeface="Times New Roman" pitchFamily="18" charset="0"/>
              </a:rPr>
              <a:t>производительности</a:t>
            </a:r>
            <a:endParaRPr lang="uk-UA" sz="4400" b="1" cap="all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5.1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. Обоснование категории «совокупная производительность».</a:t>
            </a:r>
          </a:p>
          <a:p>
            <a:pPr algn="ctr">
              <a:buNone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5.2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. Концепции совокупной производительности.</a:t>
            </a:r>
          </a:p>
          <a:p>
            <a:pPr algn="ctr">
              <a:buNone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5.3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. Совокупная производительность как основа планирования расходов на оплату труда и эффективности производства.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6" descr="logo_left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00800" y="0"/>
            <a:ext cx="2743200" cy="1066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0" y="1447800"/>
            <a:ext cx="9144000" cy="5410200"/>
          </a:xfrm>
          <a:solidFill>
            <a:schemeClr val="bg1"/>
          </a:solidFill>
        </p:spPr>
        <p:txBody>
          <a:bodyPr>
            <a:normAutofit fontScale="92500" lnSpcReduction="20000"/>
          </a:bodyPr>
          <a:lstStyle/>
          <a:p>
            <a:pPr marL="0" indent="0" algn="just">
              <a:buFont typeface="Wingdings" pitchFamily="2" charset="2"/>
              <a:buChar char="v"/>
            </a:pPr>
            <a:r>
              <a:rPr lang="ru-RU" sz="2800" dirty="0" smtClean="0"/>
              <a:t>Совокупная производительность, в отличие от производительности труда, учитывает эффективность использования не  только человеческого ресурса, но и других видов ресурсов, и отражает рациональность использования всех видов ресурсов.</a:t>
            </a:r>
          </a:p>
          <a:p>
            <a:pPr marL="0" indent="0" algn="just">
              <a:buFont typeface="Wingdings" pitchFamily="2" charset="2"/>
              <a:buChar char="v"/>
            </a:pPr>
            <a:r>
              <a:rPr lang="ru-RU" sz="2800" dirty="0" smtClean="0"/>
              <a:t>Первые оценки модели многофакторной производительности (продуктивности) для сферы производства проведены Я. </a:t>
            </a:r>
            <a:r>
              <a:rPr lang="ru-RU" sz="2800" dirty="0" err="1" smtClean="0"/>
              <a:t>Тинбергеном</a:t>
            </a:r>
            <a:r>
              <a:rPr lang="ru-RU" sz="2800" dirty="0" smtClean="0"/>
              <a:t> в 1942г. и </a:t>
            </a:r>
            <a:r>
              <a:rPr lang="ru-RU" sz="2800" dirty="0" err="1" smtClean="0"/>
              <a:t>Я.Стиглером</a:t>
            </a:r>
            <a:r>
              <a:rPr lang="ru-RU" sz="2800" dirty="0" smtClean="0"/>
              <a:t> в 1947г. Уже в 50-е годы ХХ века такая оценка была проведена известными экономистами М. </a:t>
            </a:r>
            <a:r>
              <a:rPr lang="ru-RU" sz="2800" dirty="0" err="1" smtClean="0"/>
              <a:t>Абрамовицем</a:t>
            </a:r>
            <a:r>
              <a:rPr lang="ru-RU" sz="2800" dirty="0" smtClean="0"/>
              <a:t>, С. Фабрикантом, Д. </a:t>
            </a:r>
            <a:r>
              <a:rPr lang="ru-RU" sz="2800" dirty="0" err="1" smtClean="0"/>
              <a:t>Кендриком</a:t>
            </a:r>
            <a:r>
              <a:rPr lang="ru-RU" sz="2800" dirty="0" smtClean="0"/>
              <a:t>, Р. </a:t>
            </a:r>
            <a:r>
              <a:rPr lang="ru-RU" sz="2800" dirty="0" err="1" smtClean="0"/>
              <a:t>Солоу</a:t>
            </a:r>
            <a:r>
              <a:rPr lang="ru-RU" sz="2800" dirty="0" smtClean="0"/>
              <a:t>, Д. </a:t>
            </a:r>
            <a:r>
              <a:rPr lang="ru-RU" sz="2800" dirty="0" err="1" smtClean="0"/>
              <a:t>Юргенсоном</a:t>
            </a:r>
            <a:r>
              <a:rPr lang="ru-RU" sz="2800" dirty="0" smtClean="0"/>
              <a:t>, З. </a:t>
            </a:r>
            <a:r>
              <a:rPr lang="ru-RU" sz="2800" dirty="0" err="1" smtClean="0"/>
              <a:t>Грилихесом</a:t>
            </a:r>
            <a:r>
              <a:rPr lang="ru-RU" sz="2800" dirty="0" smtClean="0"/>
              <a:t> и Э. </a:t>
            </a:r>
            <a:r>
              <a:rPr lang="ru-RU" sz="2800" dirty="0" err="1" smtClean="0"/>
              <a:t>Денисоном</a:t>
            </a:r>
            <a:r>
              <a:rPr lang="ru-RU" sz="2800" dirty="0" smtClean="0"/>
              <a:t>. В обобщённом виде в многофакторных моделях была проведена оценка частных показателей, официально анализируемых Бюро статистики труда при Министерстве труда США ещё с 1909г. </a:t>
            </a:r>
          </a:p>
          <a:p>
            <a:pPr marL="0" indent="0" algn="just">
              <a:buFont typeface="Wingdings" pitchFamily="2" charset="2"/>
              <a:buChar char="v"/>
            </a:pPr>
            <a:endParaRPr lang="ru-RU" sz="2800" b="1" i="1" dirty="0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5.1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. Обоснование категории «совокупная производительность»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1066800"/>
          </a:xfrm>
        </p:spPr>
        <p:txBody>
          <a:bodyPr>
            <a:noAutofit/>
          </a:bodyPr>
          <a:lstStyle/>
          <a:p>
            <a:pPr algn="ctr"/>
            <a:endParaRPr lang="ru-RU" sz="3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1143000"/>
            <a:ext cx="9144000" cy="5715000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ü"/>
            </a:pPr>
            <a:r>
              <a:rPr lang="ru-RU" sz="3200" dirty="0" smtClean="0"/>
              <a:t>«Совокупная производительность труда» подытоживает все экономические затраты предприятия, показывает рациональность использования всех ресурсов предприятия и тем самым характеризует экономическую эффективность его функционирования на рынке.</a:t>
            </a:r>
            <a:endParaRPr lang="ru-RU" sz="3200" b="1" i="1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685800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5.2</a:t>
            </a: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Концепции совокупной производительности</a:t>
            </a:r>
            <a:endParaRPr lang="ru-RU" sz="36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1295400"/>
            <a:ext cx="9144000" cy="57912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ru-RU" sz="3200" dirty="0" smtClean="0"/>
          </a:p>
          <a:p>
            <a:pPr algn="just"/>
            <a:r>
              <a:rPr lang="ru-RU" sz="2400" dirty="0" smtClean="0"/>
              <a:t>четко определен перечень внутренних факторов с их разделением на две группы – «твердые» (изменяемые самим трудом – качество изделия, оборудование, технологии, материалы и энергия) и «мягкие» (зависящие от деятельности самих работников и легко изменяющиеся – структура организации и системы, методы работы, стили управления). Таким образом, в модели изначально определен сам подход к росту продуктивности за счет умения работников эффективно использовать и усовершенствовать «твердые факторы»;</a:t>
            </a:r>
          </a:p>
          <a:p>
            <a:pPr algn="just"/>
            <a:r>
              <a:rPr lang="ru-RU" sz="2400" dirty="0" smtClean="0"/>
              <a:t>учитывая, что заработная плата является элементом затрат для работодателя, и в то же время – источником дохода для работника, авторы концепции учли прирост заработной платы за счет роста совокупной производительности (</a:t>
            </a:r>
            <a:r>
              <a:rPr lang="en-US" sz="2400" i="1" dirty="0" smtClean="0"/>
              <a:t>Pt</a:t>
            </a:r>
            <a:r>
              <a:rPr lang="ru-RU" sz="2400" dirty="0" smtClean="0"/>
              <a:t>) (продуктивности) финансовым методом.</a:t>
            </a:r>
          </a:p>
          <a:p>
            <a:pPr algn="just">
              <a:buNone/>
            </a:pPr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1524000"/>
            <a:ext cx="9144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/>
              <a:t>Концепция производительности </a:t>
            </a:r>
            <a:r>
              <a:rPr lang="ru-RU" sz="2000" b="1" dirty="0" err="1" smtClean="0"/>
              <a:t>Макхерджи</a:t>
            </a:r>
            <a:r>
              <a:rPr lang="ru-RU" sz="2000" b="1" dirty="0" smtClean="0"/>
              <a:t> и </a:t>
            </a:r>
            <a:r>
              <a:rPr lang="ru-RU" sz="2000" b="1" dirty="0" err="1" smtClean="0"/>
              <a:t>Синха</a:t>
            </a:r>
            <a:endParaRPr lang="ru-RU" sz="20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954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Теория шведского экономиста – Нобелевского лауреата ХХ века С. </a:t>
            </a:r>
            <a:r>
              <a:rPr lang="ru-RU" sz="3200" b="1" dirty="0" err="1" smtClean="0">
                <a:solidFill>
                  <a:schemeClr val="tx1"/>
                </a:solidFill>
              </a:rPr>
              <a:t>Агнарссона</a:t>
            </a:r>
            <a:r>
              <a:rPr lang="ru-RU" sz="3200" b="1" dirty="0" smtClean="0">
                <a:solidFill>
                  <a:schemeClr val="tx1"/>
                </a:solidFill>
              </a:rPr>
              <a:t> (</a:t>
            </a:r>
            <a:r>
              <a:rPr lang="en-US" sz="3200" b="1" dirty="0" smtClean="0">
                <a:solidFill>
                  <a:schemeClr val="tx1"/>
                </a:solidFill>
              </a:rPr>
              <a:t>Total Factor Productivity</a:t>
            </a:r>
            <a:r>
              <a:rPr lang="ru-RU" sz="3200" b="1" dirty="0" smtClean="0">
                <a:solidFill>
                  <a:schemeClr val="tx1"/>
                </a:solidFill>
              </a:rPr>
              <a:t> - </a:t>
            </a:r>
            <a:r>
              <a:rPr lang="en-US" sz="3200" b="1" dirty="0" smtClean="0">
                <a:solidFill>
                  <a:schemeClr val="tx1"/>
                </a:solidFill>
              </a:rPr>
              <a:t>TFP</a:t>
            </a:r>
            <a:r>
              <a:rPr lang="ru-RU" sz="3200" b="1" dirty="0" smtClean="0">
                <a:solidFill>
                  <a:schemeClr val="tx1"/>
                </a:solidFill>
              </a:rPr>
              <a:t>)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quarter" idx="1"/>
          </p:nvPr>
        </p:nvSpPr>
        <p:spPr>
          <a:xfrm>
            <a:off x="0" y="1295400"/>
            <a:ext cx="9144000" cy="5562600"/>
          </a:xfrm>
        </p:spPr>
        <p:txBody>
          <a:bodyPr/>
          <a:lstStyle/>
          <a:p>
            <a:pPr algn="just">
              <a:buFont typeface="Wingdings" pitchFamily="2" charset="2"/>
              <a:buChar char="Ø"/>
            </a:pPr>
            <a:r>
              <a:rPr lang="ru-RU" sz="2800" dirty="0" smtClean="0"/>
              <a:t>объем реализации продукции зависит от снижения цен на используемые ресурсы, что способствует максимизации прибыли;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800" dirty="0" smtClean="0"/>
              <a:t>TFP</a:t>
            </a:r>
            <a:r>
              <a:rPr lang="ru-RU" sz="2800" dirty="0" smtClean="0"/>
              <a:t> зависит от технически-технологических инноваций, объемов производства и эффективности использования капитала, что при условии роста производительности труда обеспечивает рост заработной платы;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800" dirty="0" smtClean="0"/>
              <a:t>особое значение имеет минимизации заимствованного капитала и максимизация эффективности использования собственного.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Теория М. Портера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762000"/>
            <a:ext cx="9144000" cy="6096000"/>
          </a:xfrm>
        </p:spPr>
        <p:txBody>
          <a:bodyPr>
            <a:normAutofit/>
          </a:bodyPr>
          <a:lstStyle/>
          <a:p>
            <a:pPr algn="just"/>
            <a:r>
              <a:rPr lang="ru-RU" dirty="0" smtClean="0"/>
              <a:t>Производительность – это объем выпуска продукции, производимой единицей затраченного труда или капитала… ;</a:t>
            </a:r>
          </a:p>
          <a:p>
            <a:pPr algn="just">
              <a:buFont typeface="Wingdings" pitchFamily="2" charset="2"/>
              <a:buChar char="Ø"/>
            </a:pPr>
            <a:r>
              <a:rPr lang="ru-RU" dirty="0" smtClean="0"/>
              <a:t>зависит от эффективности производства;</a:t>
            </a:r>
          </a:p>
          <a:p>
            <a:pPr algn="just">
              <a:buFont typeface="Wingdings" pitchFamily="2" charset="2"/>
              <a:buChar char="Ø"/>
            </a:pPr>
            <a:r>
              <a:rPr lang="ru-RU" dirty="0" smtClean="0"/>
              <a:t> рост обеспечивается людскими ресурсами, обуславливает размер заработной платы;</a:t>
            </a:r>
          </a:p>
          <a:p>
            <a:pPr algn="just">
              <a:buFont typeface="Wingdings" pitchFamily="2" charset="2"/>
              <a:buChar char="Ø"/>
            </a:pPr>
            <a:r>
              <a:rPr lang="ru-RU" dirty="0" smtClean="0"/>
              <a:t> производительность использования капитала задает доходы, получаемые его владельцами.</a:t>
            </a:r>
            <a:endParaRPr lang="ru-RU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5.3</a:t>
            </a:r>
            <a:r>
              <a:rPr lang="ru-RU" sz="3200" b="1" dirty="0" smtClean="0">
                <a:solidFill>
                  <a:schemeClr val="tx1"/>
                </a:solidFill>
              </a:rPr>
              <a:t>. Совокупная производительность как основа планирования расходов на оплату труда и эффективности производства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1447800"/>
            <a:ext cx="9144000" cy="5410200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v"/>
            </a:pPr>
            <a:r>
              <a:rPr lang="ru-RU" sz="3200" dirty="0" smtClean="0"/>
              <a:t>Конечный результат работы предприятия, позволяющий увеличивать заработную плату работников, должен рассматриваться с точки зрения роста продуктивности  -  получения экономического эффекта от экономии издержек (снижение материальных, энергетических, сырьевых расходов в структуре себестоимости единицы продукции (работ, услуг);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v"/>
            </a:pPr>
            <a:r>
              <a:rPr lang="ru-RU" sz="3200" dirty="0" smtClean="0"/>
              <a:t>эффективность труда должна рассматриваться не только через его производительность, но и через продуктивность, которая связана с рациональным использованием всех видов материальных, технических, финансовых ресурсов;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v"/>
            </a:pPr>
            <a:r>
              <a:rPr lang="ru-RU" sz="3200" dirty="0" smtClean="0"/>
              <a:t>структура расходов, которые определяют оплату труда с учетом его эффективности, должна максимально учитывать степень минимизации издержек на каждом рабочем месте в основной (тарифной) и дополнительной части заработной платы, и при этом обеспечить прирост заработной платы конкретного работника (подразделения) в зависимости от полученного экономического эффекта.</a:t>
            </a:r>
          </a:p>
          <a:p>
            <a:endParaRPr lang="ru-RU" dirty="0" smtClean="0"/>
          </a:p>
          <a:p>
            <a:pPr algn="just">
              <a:buNone/>
            </a:pPr>
            <a:endParaRPr lang="ru-RU" i="1" dirty="0" smtClean="0"/>
          </a:p>
          <a:p>
            <a:pPr algn="just">
              <a:buNone/>
            </a:pPr>
            <a:endParaRPr lang="ru-RU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47800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</a:rPr>
              <a:t>Механизм оплаты труда в условиях ресурсосбережения позволяет:</a:t>
            </a:r>
            <a:endParaRPr lang="ru-RU" sz="3600" b="1" dirty="0">
              <a:solidFill>
                <a:schemeClr val="tx1"/>
              </a:solidFill>
            </a:endParaRP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-22860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0" y="1524000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v"/>
            </a:pPr>
            <a:r>
              <a:rPr lang="ru-RU" sz="3200" dirty="0" smtClean="0"/>
              <a:t>во-первых, определять обоснованность установления уровня оплаты труда в зависимости от продуктивности;</a:t>
            </a:r>
          </a:p>
          <a:p>
            <a:pPr algn="just">
              <a:buFont typeface="Wingdings" pitchFamily="2" charset="2"/>
              <a:buChar char="v"/>
            </a:pPr>
            <a:r>
              <a:rPr lang="ru-RU" sz="3200" dirty="0" smtClean="0"/>
              <a:t>во-вторых, повышать расходы на оплату труда за счет минимизации потерь экономических ресурсов;</a:t>
            </a:r>
          </a:p>
          <a:p>
            <a:pPr algn="just">
              <a:buFont typeface="Wingdings" pitchFamily="2" charset="2"/>
              <a:buChar char="v"/>
            </a:pPr>
            <a:r>
              <a:rPr lang="ru-RU" sz="3200" dirty="0" smtClean="0"/>
              <a:t>в-третьих, обеспечить экономическое развитие за счет усовершенствования политики стимулирования работников к рациональному использованию ресурсов.</a:t>
            </a:r>
            <a:endParaRPr lang="ru-RU" sz="32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Employee Orientation</Template>
  <TotalTime>1626</TotalTime>
  <Words>626</Words>
  <Application>Microsoft Office PowerPoint</Application>
  <PresentationFormat>Экран (4:3)</PresentationFormat>
  <Paragraphs>32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Обычная</vt:lpstr>
      <vt:lpstr>Тема 5</vt:lpstr>
      <vt:lpstr>Слайд 2</vt:lpstr>
      <vt:lpstr>Слайд 3</vt:lpstr>
      <vt:lpstr>5.2. Концепции совокупной производительности</vt:lpstr>
      <vt:lpstr>Теория шведского экономиста – Нобелевского лауреата ХХ века С. Агнарссона (Total Factor Productivity - TFP)</vt:lpstr>
      <vt:lpstr>Теория М. Портера</vt:lpstr>
      <vt:lpstr>5.3. Совокупная производительность как основа планирования расходов на оплату труда и эффективности производства</vt:lpstr>
      <vt:lpstr>Механизм оплаты труда в условиях ресурсосбережения позволяет: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asus</cp:lastModifiedBy>
  <cp:revision>199</cp:revision>
  <cp:lastPrinted>1601-01-01T00:00:00Z</cp:lastPrinted>
  <dcterms:created xsi:type="dcterms:W3CDTF">1601-01-01T00:00:00Z</dcterms:created>
  <dcterms:modified xsi:type="dcterms:W3CDTF">2016-12-10T13:00:40Z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