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9" r:id="rId3"/>
    <p:sldId id="270" r:id="rId4"/>
    <p:sldId id="271" r:id="rId5"/>
    <p:sldId id="272" r:id="rId6"/>
    <p:sldId id="273"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0" d="100"/>
          <a:sy n="90" d="100"/>
        </p:scale>
        <p:origin x="-816" y="13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0BE46FD-84FC-4DAC-B1AE-B9651CABFDF8}" type="datetimeFigureOut">
              <a:rPr lang="ru-RU" smtClean="0"/>
              <a:pPr/>
              <a:t>10.12.2016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D8078FE-5161-47E1-95F7-9F586413C8C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0BE46FD-84FC-4DAC-B1AE-B9651CABFDF8}" type="datetimeFigureOut">
              <a:rPr lang="ru-RU" smtClean="0"/>
              <a:pPr/>
              <a:t>10.12.2016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D8078FE-5161-47E1-95F7-9F586413C8C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0BE46FD-84FC-4DAC-B1AE-B9651CABFDF8}" type="datetimeFigureOut">
              <a:rPr lang="ru-RU" smtClean="0"/>
              <a:pPr/>
              <a:t>10.12.2016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D8078FE-5161-47E1-95F7-9F586413C8C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0BE46FD-84FC-4DAC-B1AE-B9651CABFDF8}" type="datetimeFigureOut">
              <a:rPr lang="ru-RU" smtClean="0"/>
              <a:pPr/>
              <a:t>10.12.2016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D8078FE-5161-47E1-95F7-9F586413C8C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0BE46FD-84FC-4DAC-B1AE-B9651CABFDF8}" type="datetimeFigureOut">
              <a:rPr lang="ru-RU" smtClean="0"/>
              <a:pPr/>
              <a:t>10.12.2016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D8078FE-5161-47E1-95F7-9F586413C8C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0BE46FD-84FC-4DAC-B1AE-B9651CABFDF8}" type="datetimeFigureOut">
              <a:rPr lang="ru-RU" smtClean="0"/>
              <a:pPr/>
              <a:t>10.12.2016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D8078FE-5161-47E1-95F7-9F586413C8C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0BE46FD-84FC-4DAC-B1AE-B9651CABFDF8}" type="datetimeFigureOut">
              <a:rPr lang="ru-RU" smtClean="0"/>
              <a:pPr/>
              <a:t>10.12.2016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D8078FE-5161-47E1-95F7-9F586413C8C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0BE46FD-84FC-4DAC-B1AE-B9651CABFDF8}" type="datetimeFigureOut">
              <a:rPr lang="ru-RU" smtClean="0"/>
              <a:pPr/>
              <a:t>10.12.2016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D8078FE-5161-47E1-95F7-9F586413C8C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0BE46FD-84FC-4DAC-B1AE-B9651CABFDF8}" type="datetimeFigureOut">
              <a:rPr lang="ru-RU" smtClean="0"/>
              <a:pPr/>
              <a:t>10.12.2016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D8078FE-5161-47E1-95F7-9F586413C8C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0BE46FD-84FC-4DAC-B1AE-B9651CABFDF8}" type="datetimeFigureOut">
              <a:rPr lang="ru-RU" smtClean="0"/>
              <a:pPr/>
              <a:t>10.12.2016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D8078FE-5161-47E1-95F7-9F586413C8C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0BE46FD-84FC-4DAC-B1AE-B9651CABFDF8}" type="datetimeFigureOut">
              <a:rPr lang="ru-RU" smtClean="0"/>
              <a:pPr/>
              <a:t>10.12.2016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D8078FE-5161-47E1-95F7-9F586413C8C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BE46FD-84FC-4DAC-B1AE-B9651CABFDF8}" type="datetimeFigureOut">
              <a:rPr lang="ru-RU" smtClean="0"/>
              <a:pPr/>
              <a:t>10.12.2016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8078FE-5161-47E1-95F7-9F586413C8C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ChangeArrowheads="1"/>
          </p:cNvSpPr>
          <p:nvPr/>
        </p:nvSpPr>
        <p:spPr bwMode="auto">
          <a:xfrm>
            <a:off x="2857500" y="125413"/>
            <a:ext cx="90488" cy="219075"/>
          </a:xfrm>
          <a:prstGeom prst="downArrow">
            <a:avLst>
              <a:gd name="adj1" fmla="val 50000"/>
              <a:gd name="adj2" fmla="val 60526"/>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ru-RU"/>
          </a:p>
        </p:txBody>
      </p:sp>
      <p:sp>
        <p:nvSpPr>
          <p:cNvPr id="20481" name="AutoShape 1"/>
          <p:cNvSpPr>
            <a:spLocks noChangeArrowheads="1"/>
          </p:cNvSpPr>
          <p:nvPr/>
        </p:nvSpPr>
        <p:spPr bwMode="auto">
          <a:xfrm>
            <a:off x="2857500" y="152400"/>
            <a:ext cx="90488" cy="230188"/>
          </a:xfrm>
          <a:prstGeom prst="downArrow">
            <a:avLst>
              <a:gd name="adj1" fmla="val 50000"/>
              <a:gd name="adj2" fmla="val 63596"/>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ru-RU"/>
          </a:p>
        </p:txBody>
      </p:sp>
      <p:sp>
        <p:nvSpPr>
          <p:cNvPr id="20483" name="Rectangle 3"/>
          <p:cNvSpPr>
            <a:spLocks noChangeArrowheads="1"/>
          </p:cNvSpPr>
          <p:nvPr/>
        </p:nvSpPr>
        <p:spPr bwMode="auto">
          <a:xfrm>
            <a:off x="0" y="1"/>
            <a:ext cx="9144000" cy="750974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tab pos="539750" algn="l"/>
                <a:tab pos="630238" algn="l"/>
                <a:tab pos="1401763" algn="l"/>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ТЕМА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СРЕДСТВА И МЕТОДЫ ОБОСНОВАНИЯ</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ctr" defTabSz="914400" rtl="0" eaLnBrk="0" fontAlgn="base" latinLnBrk="0" hangingPunct="0">
              <a:lnSpc>
                <a:spcPct val="100000"/>
              </a:lnSpc>
              <a:spcBef>
                <a:spcPct val="0"/>
              </a:spcBef>
              <a:spcAft>
                <a:spcPct val="0"/>
              </a:spcAft>
              <a:buClrTx/>
              <a:buSzTx/>
              <a:buFontTx/>
              <a:buNone/>
              <a:tabLst>
                <a:tab pos="539750" algn="l"/>
                <a:tab pos="630238" algn="l"/>
                <a:tab pos="1401763" algn="l"/>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ПЛАНОВЫХ РЕШЕНИЙ</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tab pos="539750" algn="l"/>
                <a:tab pos="630238" algn="l"/>
                <a:tab pos="1401763" algn="l"/>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7.1</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Процесс и методы принятия решений в организации.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tab pos="539750" algn="l"/>
                <a:tab pos="630238" algn="l"/>
                <a:tab pos="1401763" algn="l"/>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7.2</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Условия эффективности принимаемых решений в организации.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tab pos="539750" algn="l"/>
                <a:tab pos="630238" algn="l"/>
                <a:tab pos="1401763" algn="l"/>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7.3</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Традиционные методы принятия плановых решений.</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tab pos="539750" algn="l"/>
                <a:tab pos="630238" algn="l"/>
                <a:tab pos="1401763" algn="l"/>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7.4</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Новые методы обоснования рациональных решений.</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tab pos="539750" algn="l"/>
                <a:tab pos="630238" algn="l"/>
                <a:tab pos="1401763" algn="l"/>
              </a:tabLst>
            </a:pPr>
            <a:endPar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49263" algn="ctr" defTabSz="914400" rtl="0" eaLnBrk="0" fontAlgn="base" latinLnBrk="0" hangingPunct="0">
              <a:lnSpc>
                <a:spcPct val="100000"/>
              </a:lnSpc>
              <a:spcBef>
                <a:spcPct val="0"/>
              </a:spcBef>
              <a:spcAft>
                <a:spcPct val="0"/>
              </a:spcAft>
              <a:buClrTx/>
              <a:buSzTx/>
              <a:buFontTx/>
              <a:buNone/>
              <a:tabLst>
                <a:tab pos="539750" algn="l"/>
                <a:tab pos="630238" algn="l"/>
                <a:tab pos="1401763" algn="l"/>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7.1</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Процесс и методы принятия решений в организации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tab pos="539750" algn="l"/>
                <a:tab pos="630238" algn="l"/>
                <a:tab pos="1401763" algn="l"/>
              </a:tabLst>
            </a:pPr>
            <a:endPar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tab pos="539750" algn="l"/>
                <a:tab pos="630238" algn="l"/>
                <a:tab pos="1401763" algn="l"/>
              </a:tabLst>
            </a:pP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Решение</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организации</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можно рассматривать как продукт управленческого труда, а </a:t>
            </a: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его принятие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процессом, ведущим к появлению этого продукта.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tab pos="539750" algn="l"/>
                <a:tab pos="630238" algn="l"/>
                <a:tab pos="1401763" algn="l"/>
              </a:tabLst>
            </a:pP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Принятие решения</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организации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сознательный выбор из имеющихся вариантов или альтернатив направления действий для достижения целей организации.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tab pos="539750" algn="l"/>
                <a:tab pos="630238" algn="l"/>
                <a:tab pos="1401763" algn="l"/>
              </a:tabLst>
            </a:pP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Процесс принятия решений в организации имеет ряд </a:t>
            </a:r>
            <a:r>
              <a:rPr kumimoji="0" lang="ru-RU" b="0"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характеристик</a:t>
            </a: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tab pos="539750" algn="l"/>
                <a:tab pos="630238" algn="l"/>
                <a:tab pos="1401763" algn="l"/>
              </a:tabLst>
            </a:pP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сознательная и целенаправленная деятельность, осуществляемая человеком;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tab pos="539750" algn="l"/>
                <a:tab pos="630238" algn="l"/>
                <a:tab pos="1401763" algn="l"/>
              </a:tabLst>
            </a:pP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поведение, основанное на фактах и ценностных ориентациях;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tab pos="539750" algn="l"/>
                <a:tab pos="630238" algn="l"/>
                <a:tab pos="1401763" algn="l"/>
              </a:tabLst>
            </a:pP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процесс взаимодействия членов организации;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tab pos="539750" algn="l"/>
                <a:tab pos="630238" algn="l"/>
                <a:tab pos="1401763" algn="l"/>
              </a:tabLst>
            </a:pP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выбор альтернатив в рамках социального и политического состояния организационной среды;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tab pos="539750" algn="l"/>
                <a:tab pos="630238" algn="l"/>
                <a:tab pos="1401763" algn="l"/>
              </a:tabLst>
            </a:pP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часть общего процесса управления;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tab pos="539750" algn="l"/>
                <a:tab pos="630238" algn="l"/>
                <a:tab pos="1401763" algn="l"/>
              </a:tabLst>
            </a:pP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неизбежная часть ежедневной работы менеджера;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tab pos="539750" algn="l"/>
                <a:tab pos="630238" algn="l"/>
                <a:tab pos="1401763" algn="l"/>
              </a:tabLst>
            </a:pP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важная составляющая для выполнения всех других функций управления (в т.ч. и планирования).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tab pos="539750" algn="l"/>
                <a:tab pos="630238" algn="l"/>
                <a:tab pos="1401763"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Принятие решений представляет собой сложный систематизированный процесс, состоящий из ряда этапов и стадий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рис.7.1</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tab pos="539750" algn="l"/>
                <a:tab pos="630238" algn="l"/>
                <a:tab pos="1401763" algn="l"/>
              </a:tabLst>
            </a:pPr>
            <a:r>
              <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tab pos="539750" algn="l"/>
                <a:tab pos="630238" algn="l"/>
                <a:tab pos="1401763" algn="l"/>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84" name="Rectangle 4"/>
          <p:cNvSpPr>
            <a:spLocks noChangeArrowheads="1"/>
          </p:cNvSpPr>
          <p:nvPr/>
        </p:nvSpPr>
        <p:spPr bwMode="auto">
          <a:xfrm>
            <a:off x="0" y="2928934"/>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200"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200"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200"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200"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200"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200"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200"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200"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200"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200"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200"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200"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200"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200"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200"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200"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Рис. 3.1. Процесс принятия решения в организации</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500034" y="714356"/>
          <a:ext cx="8429684" cy="4907280"/>
        </p:xfrm>
        <a:graphic>
          <a:graphicData uri="http://schemas.openxmlformats.org/drawingml/2006/table">
            <a:tbl>
              <a:tblPr/>
              <a:tblGrid>
                <a:gridCol w="8429684"/>
              </a:tblGrid>
              <a:tr h="300220">
                <a:tc>
                  <a:txBody>
                    <a:bodyPr/>
                    <a:lstStyle/>
                    <a:p>
                      <a:pPr algn="ctr">
                        <a:lnSpc>
                          <a:spcPct val="115000"/>
                        </a:lnSpc>
                        <a:spcAft>
                          <a:spcPts val="0"/>
                        </a:spcAft>
                      </a:pPr>
                      <a:r>
                        <a:rPr lang="ru-RU" sz="2000" i="1" dirty="0">
                          <a:latin typeface="Times New Roman"/>
                          <a:ea typeface="Times New Roman"/>
                          <a:cs typeface="Times New Roman"/>
                        </a:rPr>
                        <a:t>Стадия 1. ПРИЗНАНИЕ НЕОБХОДИМОСТИ РЕШЕНИЯ </a:t>
                      </a:r>
                      <a:endParaRPr lang="ru-RU" sz="2000" dirty="0">
                        <a:latin typeface="Calibri"/>
                        <a:ea typeface="Times New Roman"/>
                        <a:cs typeface="Times New Roman"/>
                      </a:endParaRPr>
                    </a:p>
                  </a:txBody>
                  <a:tcPr marL="68580" marR="68580" marT="0" marB="0" anchor="ctr">
                    <a:lnL>
                      <a:noFill/>
                    </a:lnL>
                    <a:lnR>
                      <a:noFill/>
                    </a:lnR>
                    <a:lnT>
                      <a:noFill/>
                    </a:lnT>
                    <a:lnB>
                      <a:noFill/>
                    </a:lnB>
                  </a:tcPr>
                </a:tc>
              </a:tr>
              <a:tr h="900661">
                <a:tc>
                  <a:txBody>
                    <a:bodyPr/>
                    <a:lstStyle/>
                    <a:p>
                      <a:pPr indent="449580" algn="just">
                        <a:lnSpc>
                          <a:spcPct val="115000"/>
                        </a:lnSpc>
                        <a:spcAft>
                          <a:spcPts val="0"/>
                        </a:spcAft>
                      </a:pPr>
                      <a:r>
                        <a:rPr lang="ru-RU" sz="2000" dirty="0">
                          <a:latin typeface="Times New Roman"/>
                          <a:ea typeface="Times New Roman"/>
                          <a:cs typeface="Times New Roman"/>
                        </a:rPr>
                        <a:t>- обнаружение проблемы </a:t>
                      </a:r>
                      <a:endParaRPr lang="ru-RU" sz="2000" dirty="0">
                        <a:latin typeface="Calibri"/>
                        <a:ea typeface="Times New Roman"/>
                        <a:cs typeface="Times New Roman"/>
                      </a:endParaRPr>
                    </a:p>
                    <a:p>
                      <a:pPr indent="449580" algn="just">
                        <a:lnSpc>
                          <a:spcPct val="115000"/>
                        </a:lnSpc>
                        <a:spcAft>
                          <a:spcPts val="0"/>
                        </a:spcAft>
                      </a:pPr>
                      <a:r>
                        <a:rPr lang="ru-RU" sz="2000" dirty="0">
                          <a:latin typeface="Times New Roman"/>
                          <a:ea typeface="Times New Roman"/>
                          <a:cs typeface="Times New Roman"/>
                        </a:rPr>
                        <a:t>- оценка проблемы </a:t>
                      </a:r>
                      <a:endParaRPr lang="ru-RU" sz="2000" dirty="0">
                        <a:latin typeface="Calibri"/>
                        <a:ea typeface="Times New Roman"/>
                        <a:cs typeface="Times New Roman"/>
                      </a:endParaRPr>
                    </a:p>
                    <a:p>
                      <a:pPr indent="449580" algn="just">
                        <a:lnSpc>
                          <a:spcPct val="115000"/>
                        </a:lnSpc>
                        <a:spcAft>
                          <a:spcPts val="0"/>
                        </a:spcAft>
                      </a:pPr>
                      <a:r>
                        <a:rPr lang="ru-RU" sz="2000" dirty="0">
                          <a:latin typeface="Times New Roman"/>
                          <a:ea typeface="Times New Roman"/>
                          <a:cs typeface="Times New Roman"/>
                        </a:rPr>
                        <a:t>- выявление ограничений и определение альтернатив </a:t>
                      </a:r>
                      <a:endParaRPr lang="ru-RU" sz="2000" dirty="0">
                        <a:latin typeface="Calibri"/>
                        <a:ea typeface="Times New Roman"/>
                        <a:cs typeface="Times New Roman"/>
                      </a:endParaRPr>
                    </a:p>
                  </a:txBody>
                  <a:tcPr marL="68580" marR="68580" marT="0" marB="0">
                    <a:lnL>
                      <a:noFill/>
                    </a:lnL>
                    <a:lnR>
                      <a:noFill/>
                    </a:lnR>
                    <a:lnT>
                      <a:noFill/>
                    </a:lnT>
                    <a:lnB>
                      <a:noFill/>
                    </a:lnB>
                  </a:tcPr>
                </a:tc>
              </a:tr>
              <a:tr h="600440">
                <a:tc>
                  <a:txBody>
                    <a:bodyPr/>
                    <a:lstStyle/>
                    <a:p>
                      <a:pPr indent="449580" algn="ctr">
                        <a:lnSpc>
                          <a:spcPct val="115000"/>
                        </a:lnSpc>
                        <a:spcAft>
                          <a:spcPts val="0"/>
                        </a:spcAft>
                      </a:pPr>
                      <a:endParaRPr lang="ru-RU" sz="2000" dirty="0">
                        <a:latin typeface="Times New Roman"/>
                        <a:ea typeface="Times New Roman"/>
                        <a:cs typeface="Times New Roman"/>
                      </a:endParaRPr>
                    </a:p>
                    <a:p>
                      <a:pPr indent="449580" algn="ctr">
                        <a:lnSpc>
                          <a:spcPct val="115000"/>
                        </a:lnSpc>
                        <a:spcAft>
                          <a:spcPts val="0"/>
                        </a:spcAft>
                      </a:pPr>
                      <a:r>
                        <a:rPr lang="ru-RU" sz="2000" i="1" dirty="0">
                          <a:latin typeface="Times New Roman"/>
                          <a:ea typeface="Times New Roman"/>
                          <a:cs typeface="Times New Roman"/>
                        </a:rPr>
                        <a:t>Стадия 2. ПРИНЯТИЕ РЕШЕНИЯ </a:t>
                      </a:r>
                      <a:endParaRPr lang="ru-RU" sz="2000" dirty="0">
                        <a:latin typeface="Calibri"/>
                        <a:ea typeface="Times New Roman"/>
                        <a:cs typeface="Times New Roman"/>
                      </a:endParaRPr>
                    </a:p>
                  </a:txBody>
                  <a:tcPr marL="68580" marR="68580" marT="0" marB="0" anchor="ctr">
                    <a:lnL>
                      <a:noFill/>
                    </a:lnL>
                    <a:lnR>
                      <a:noFill/>
                    </a:lnR>
                    <a:lnT>
                      <a:noFill/>
                    </a:lnT>
                    <a:lnB>
                      <a:noFill/>
                    </a:lnB>
                  </a:tcPr>
                </a:tc>
              </a:tr>
              <a:tr h="900661">
                <a:tc>
                  <a:txBody>
                    <a:bodyPr/>
                    <a:lstStyle/>
                    <a:p>
                      <a:pPr indent="449580" algn="just">
                        <a:lnSpc>
                          <a:spcPct val="115000"/>
                        </a:lnSpc>
                        <a:spcAft>
                          <a:spcPts val="0"/>
                        </a:spcAft>
                      </a:pPr>
                      <a:r>
                        <a:rPr lang="ru-RU" sz="2000" dirty="0">
                          <a:latin typeface="Times New Roman"/>
                          <a:ea typeface="Times New Roman"/>
                          <a:cs typeface="Times New Roman"/>
                        </a:rPr>
                        <a:t>- разработка альтернатив </a:t>
                      </a:r>
                      <a:endParaRPr lang="ru-RU" sz="2000" dirty="0">
                        <a:latin typeface="Calibri"/>
                        <a:ea typeface="Times New Roman"/>
                        <a:cs typeface="Times New Roman"/>
                      </a:endParaRPr>
                    </a:p>
                    <a:p>
                      <a:pPr indent="449580" algn="just">
                        <a:lnSpc>
                          <a:spcPct val="115000"/>
                        </a:lnSpc>
                        <a:spcAft>
                          <a:spcPts val="0"/>
                        </a:spcAft>
                      </a:pPr>
                      <a:r>
                        <a:rPr lang="ru-RU" sz="2000" dirty="0">
                          <a:latin typeface="Times New Roman"/>
                          <a:ea typeface="Times New Roman"/>
                          <a:cs typeface="Times New Roman"/>
                        </a:rPr>
                        <a:t>- оценка альтернатив </a:t>
                      </a:r>
                      <a:endParaRPr lang="ru-RU" sz="2000" dirty="0">
                        <a:latin typeface="Calibri"/>
                        <a:ea typeface="Times New Roman"/>
                        <a:cs typeface="Times New Roman"/>
                      </a:endParaRPr>
                    </a:p>
                    <a:p>
                      <a:pPr indent="449580" algn="just">
                        <a:lnSpc>
                          <a:spcPct val="115000"/>
                        </a:lnSpc>
                        <a:spcAft>
                          <a:spcPts val="0"/>
                        </a:spcAft>
                      </a:pPr>
                      <a:r>
                        <a:rPr lang="ru-RU" sz="2000" dirty="0">
                          <a:latin typeface="Times New Roman"/>
                          <a:ea typeface="Times New Roman"/>
                          <a:cs typeface="Times New Roman"/>
                        </a:rPr>
                        <a:t>- выбор альтернативы </a:t>
                      </a:r>
                      <a:endParaRPr lang="ru-RU" sz="2000" dirty="0">
                        <a:latin typeface="Calibri"/>
                        <a:ea typeface="Times New Roman"/>
                        <a:cs typeface="Times New Roman"/>
                      </a:endParaRPr>
                    </a:p>
                  </a:txBody>
                  <a:tcPr marL="68580" marR="68580" marT="0" marB="0">
                    <a:lnL>
                      <a:noFill/>
                    </a:lnL>
                    <a:lnR>
                      <a:noFill/>
                    </a:lnR>
                    <a:lnT>
                      <a:noFill/>
                    </a:lnT>
                    <a:lnB>
                      <a:noFill/>
                    </a:lnB>
                  </a:tcPr>
                </a:tc>
              </a:tr>
              <a:tr h="575422">
                <a:tc>
                  <a:txBody>
                    <a:bodyPr/>
                    <a:lstStyle/>
                    <a:p>
                      <a:pPr indent="449580" algn="just">
                        <a:lnSpc>
                          <a:spcPct val="115000"/>
                        </a:lnSpc>
                        <a:spcAft>
                          <a:spcPts val="0"/>
                        </a:spcAft>
                      </a:pPr>
                      <a:endParaRPr lang="ru-RU" sz="2000" dirty="0">
                        <a:latin typeface="Calibri"/>
                        <a:ea typeface="Times New Roman"/>
                        <a:cs typeface="Times New Roman"/>
                      </a:endParaRPr>
                    </a:p>
                    <a:p>
                      <a:pPr indent="449580" algn="ctr">
                        <a:lnSpc>
                          <a:spcPct val="115000"/>
                        </a:lnSpc>
                        <a:spcAft>
                          <a:spcPts val="0"/>
                        </a:spcAft>
                      </a:pPr>
                      <a:r>
                        <a:rPr lang="ru-RU" sz="2000" i="1" dirty="0">
                          <a:latin typeface="Times New Roman"/>
                          <a:ea typeface="Times New Roman"/>
                          <a:cs typeface="Times New Roman"/>
                        </a:rPr>
                        <a:t>Стадия 3. ВЫПОЛНЕНИЕ РЕШЕНИЯ</a:t>
                      </a:r>
                      <a:endParaRPr lang="ru-RU" sz="2000" dirty="0">
                        <a:latin typeface="Calibri"/>
                        <a:ea typeface="Times New Roman"/>
                        <a:cs typeface="Times New Roman"/>
                      </a:endParaRPr>
                    </a:p>
                  </a:txBody>
                  <a:tcPr marL="68580" marR="68580" marT="0" marB="0">
                    <a:lnL>
                      <a:noFill/>
                    </a:lnL>
                    <a:lnR>
                      <a:noFill/>
                    </a:lnR>
                    <a:lnT>
                      <a:noFill/>
                    </a:lnT>
                    <a:lnB>
                      <a:noFill/>
                    </a:lnB>
                  </a:tcPr>
                </a:tc>
              </a:tr>
              <a:tr h="900661">
                <a:tc>
                  <a:txBody>
                    <a:bodyPr/>
                    <a:lstStyle/>
                    <a:p>
                      <a:pPr indent="449580" algn="just">
                        <a:lnSpc>
                          <a:spcPct val="115000"/>
                        </a:lnSpc>
                        <a:spcAft>
                          <a:spcPts val="0"/>
                        </a:spcAft>
                      </a:pPr>
                      <a:r>
                        <a:rPr lang="ru-RU" sz="2000" dirty="0">
                          <a:latin typeface="Times New Roman"/>
                          <a:ea typeface="Times New Roman"/>
                          <a:cs typeface="Times New Roman"/>
                        </a:rPr>
                        <a:t>- организация выполнения решения </a:t>
                      </a:r>
                      <a:endParaRPr lang="ru-RU" sz="2000" dirty="0">
                        <a:latin typeface="Calibri"/>
                        <a:ea typeface="Times New Roman"/>
                        <a:cs typeface="Times New Roman"/>
                      </a:endParaRPr>
                    </a:p>
                    <a:p>
                      <a:pPr indent="449580" algn="just">
                        <a:lnSpc>
                          <a:spcPct val="115000"/>
                        </a:lnSpc>
                        <a:spcAft>
                          <a:spcPts val="0"/>
                        </a:spcAft>
                      </a:pPr>
                      <a:r>
                        <a:rPr lang="ru-RU" sz="2000" dirty="0">
                          <a:latin typeface="Times New Roman"/>
                          <a:ea typeface="Times New Roman"/>
                          <a:cs typeface="Times New Roman"/>
                        </a:rPr>
                        <a:t>- анализ и контроль выполнения решения </a:t>
                      </a:r>
                      <a:endParaRPr lang="ru-RU" sz="2000" dirty="0">
                        <a:latin typeface="Calibri"/>
                        <a:ea typeface="Times New Roman"/>
                        <a:cs typeface="Times New Roman"/>
                      </a:endParaRPr>
                    </a:p>
                    <a:p>
                      <a:pPr indent="449580" algn="just">
                        <a:lnSpc>
                          <a:spcPct val="115000"/>
                        </a:lnSpc>
                        <a:spcAft>
                          <a:spcPts val="0"/>
                        </a:spcAft>
                      </a:pPr>
                      <a:r>
                        <a:rPr lang="ru-RU" sz="2000" dirty="0">
                          <a:latin typeface="Times New Roman"/>
                          <a:ea typeface="Times New Roman"/>
                          <a:cs typeface="Times New Roman"/>
                        </a:rPr>
                        <a:t>- обратная связь и корректировка </a:t>
                      </a:r>
                      <a:endParaRPr lang="ru-RU" sz="2000" dirty="0">
                        <a:latin typeface="Calibri"/>
                        <a:ea typeface="Times New Roman"/>
                        <a:cs typeface="Times New Roman"/>
                      </a:endParaRPr>
                    </a:p>
                  </a:txBody>
                  <a:tcPr marL="68580" marR="68580" marT="0" marB="0">
                    <a:lnL>
                      <a:noFill/>
                    </a:lnL>
                    <a:lnR>
                      <a:noFill/>
                    </a:lnR>
                    <a:lnT>
                      <a:noFill/>
                    </a:lnT>
                    <a:lnB>
                      <a:noFill/>
                    </a:lnB>
                  </a:tcPr>
                </a:tc>
              </a:tr>
            </a:tbl>
          </a:graphicData>
        </a:graphic>
      </p:graphicFrame>
      <p:sp>
        <p:nvSpPr>
          <p:cNvPr id="25602" name="AutoShape 2"/>
          <p:cNvSpPr>
            <a:spLocks noChangeArrowheads="1"/>
          </p:cNvSpPr>
          <p:nvPr/>
        </p:nvSpPr>
        <p:spPr bwMode="auto">
          <a:xfrm>
            <a:off x="4071934" y="3857628"/>
            <a:ext cx="90488" cy="219075"/>
          </a:xfrm>
          <a:prstGeom prst="downArrow">
            <a:avLst>
              <a:gd name="adj1" fmla="val 50000"/>
              <a:gd name="adj2" fmla="val 60526"/>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ru-RU"/>
          </a:p>
        </p:txBody>
      </p:sp>
      <p:sp>
        <p:nvSpPr>
          <p:cNvPr id="25601" name="AutoShape 1"/>
          <p:cNvSpPr>
            <a:spLocks noChangeArrowheads="1"/>
          </p:cNvSpPr>
          <p:nvPr/>
        </p:nvSpPr>
        <p:spPr bwMode="auto">
          <a:xfrm>
            <a:off x="3929058" y="2071678"/>
            <a:ext cx="90488" cy="230188"/>
          </a:xfrm>
          <a:prstGeom prst="downArrow">
            <a:avLst>
              <a:gd name="adj1" fmla="val 50000"/>
              <a:gd name="adj2" fmla="val 63596"/>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ru-RU"/>
          </a:p>
        </p:txBody>
      </p:sp>
      <p:sp>
        <p:nvSpPr>
          <p:cNvPr id="25603"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5604" name="Rectangle 4"/>
          <p:cNvSpPr>
            <a:spLocks noChangeArrowheads="1"/>
          </p:cNvSpPr>
          <p:nvPr/>
        </p:nvSpPr>
        <p:spPr bwMode="auto">
          <a:xfrm>
            <a:off x="0" y="457200"/>
            <a:ext cx="9144000"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200"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200"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200"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200"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200"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200"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200"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200"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200"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200"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200"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200"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200"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200"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1200"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Рис. 7.1</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Процесс принятия решения в организации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0"/>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Все </a:t>
            </a: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методы</a:t>
            </a: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принятия решений</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можно объединить в </a:t>
            </a:r>
            <a:r>
              <a:rPr kumimoji="0" lang="ru-RU"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три группы</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неформальные (эвристические), коллективные и количественные.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Неформальные (эвристические)</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методы </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основаны на аналитических способностях лиц, принимающих решения.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Коллективные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методы - определение круга лиц, участников данной процедуры (руководители и исполнители). Главный критерий формирования такой группы - компетентность, способность решать творческие задачи, конструктивность мышления и коммуникабельность. Коллективные формы групповой работы: заседание, совещание, работа в комиссии и т.п.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Существуют следующие </a:t>
            </a:r>
            <a:r>
              <a:rPr kumimoji="0" lang="ru-RU"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методы коллективной подготовки решений</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"мозговой штурм", или "мозговая атака" - совместное генерирование новых идей и последующее принятие решений;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метод Дельфы (название от греческого города Дельфы, прославившегося жившими там мудрецами - предсказателями будущего) - это процедура анкетирования.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Количественные</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методы - научно-практический подход, предполагающий выбор оптимальных решений путем обработки с помощью ЭВМ больших массивов информации.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0"/>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7.2. Условия эффективности принимаемых решений в организации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Требования </a:t>
            </a:r>
            <a:r>
              <a:rPr kumimoji="0" lang="ru-RU"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 решению</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решение должно быть эффективным - наиболее полно обеспечивать достижение поставленной организацией цели;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решение должно быть экономичным - обеспечивать достижение поставленной цели с наименьшими затратами;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своевременность решения. Речь идет о своевременности не только принятия решения, но и достижения целей;</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решение должно быть реально осуществимым - нельзя принимать нереальные, абстрактные решения. Принятое решение должно быть эффективным и соответствовать силам и средствам коллектива.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ru-RU"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Причины невыполнения решений</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решение было недостаточно четко сформулировано менеджером;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решение было ясно и четко сформулировано, однако исполнитель его плохо уяснил;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решение четко сформулировано, и исполнитель его хорошо уяснил, но у него не было необходимых условий и средств для его выполнения;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решение было грамотно сформулировано, исполнитель его усвоил и имел все необходимые средства для его выполнения, но у него не было внутреннего согласия с вариантом решения, предложенным менеджером. Исполнитель в данном случае может иметь свой, более эффективный, по его мнению, вариант решения данной проблемы.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0"/>
            <a:ext cx="9144000" cy="969496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539750" algn="l"/>
                <a:tab pos="630238" algn="l"/>
                <a:tab pos="1382713" algn="l"/>
              </a:tabLst>
            </a:pP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7.3</a:t>
            </a: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Традиционные методы принятия плановых решений</a:t>
            </a:r>
            <a:endPar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39750" algn="l"/>
                <a:tab pos="630238" algn="l"/>
                <a:tab pos="1382713" algn="l"/>
              </a:tabLst>
            </a:pP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1.Творчество</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заключающееся в стимулирование творческой активности работников в направлении снижения затрат, повышения качества продукции для увеличении прибыли. В теории управления процесс творчества наименее изучен. </a:t>
            </a:r>
          </a:p>
          <a:p>
            <a:pPr marL="0" marR="0" lvl="0" indent="0" algn="just" defTabSz="914400" rtl="0" eaLnBrk="0" fontAlgn="base" latinLnBrk="0" hangingPunct="0">
              <a:lnSpc>
                <a:spcPct val="100000"/>
              </a:lnSpc>
              <a:spcBef>
                <a:spcPct val="0"/>
              </a:spcBef>
              <a:spcAft>
                <a:spcPct val="0"/>
              </a:spcAft>
              <a:buClrTx/>
              <a:buSzTx/>
              <a:buFontTx/>
              <a:buNone/>
              <a:tabLst>
                <a:tab pos="539750" algn="l"/>
                <a:tab pos="630238" algn="l"/>
                <a:tab pos="1382713"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a:t>
            </a: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Адаптивный поиск</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основанный на личном знании вопроса. В плановой работе много решений принимается на основе интуиции. Старые решения, формулируются применительно к новым условиям. Общее знание проблемы позволяет формулировать ее в процессе планового решения.</a:t>
            </a:r>
          </a:p>
          <a:p>
            <a:pPr marL="0" marR="0" lvl="0" indent="0" algn="just" defTabSz="914400" rtl="0" eaLnBrk="0" fontAlgn="base" latinLnBrk="0" hangingPunct="0">
              <a:lnSpc>
                <a:spcPct val="100000"/>
              </a:lnSpc>
              <a:spcBef>
                <a:spcPct val="0"/>
              </a:spcBef>
              <a:spcAft>
                <a:spcPct val="0"/>
              </a:spcAft>
              <a:buClrTx/>
              <a:buSzTx/>
              <a:buFontTx/>
              <a:buNone/>
              <a:tabLst>
                <a:tab pos="539750" algn="l"/>
                <a:tab pos="630238" algn="l"/>
                <a:tab pos="1382713"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a:t>
            </a: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Система бухгалтерского учета</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Ценность бухгалтерского учета для планирования определяется тем, что в нем представлены результаты деятельности предприятия. Данные бухгалтерского учета содержат натуральные показатели, позволяющие оценить результативность плановых решений.</a:t>
            </a:r>
          </a:p>
          <a:p>
            <a:pPr marL="0" marR="0" lvl="0" indent="0" algn="just" defTabSz="914400" rtl="0" eaLnBrk="0" fontAlgn="base" latinLnBrk="0" hangingPunct="0">
              <a:lnSpc>
                <a:spcPct val="100000"/>
              </a:lnSpc>
              <a:spcBef>
                <a:spcPct val="0"/>
              </a:spcBef>
              <a:spcAft>
                <a:spcPct val="0"/>
              </a:spcAft>
              <a:buClrTx/>
              <a:buSzTx/>
              <a:buFontTx/>
              <a:buNone/>
              <a:tabLst>
                <a:tab pos="539750" algn="l"/>
                <a:tab pos="630238" algn="l"/>
                <a:tab pos="1382713"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a:t>
            </a: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Предельный анализ</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позволяет контролировать и устанавливать прибыльное соотношение издержек и доходов предприятия. Метод предельного анализа применим во всех случаях, когда возможно подсчитать предельные издержки на что-то и сопоставить их с предельными доходами.</a:t>
            </a:r>
          </a:p>
          <a:p>
            <a:pPr marL="0" marR="0" lvl="0" indent="0" algn="just" defTabSz="914400" rtl="0" eaLnBrk="0" fontAlgn="base" latinLnBrk="0" hangingPunct="0">
              <a:lnSpc>
                <a:spcPct val="100000"/>
              </a:lnSpc>
              <a:spcBef>
                <a:spcPct val="0"/>
              </a:spcBef>
              <a:spcAft>
                <a:spcPct val="0"/>
              </a:spcAft>
              <a:buClrTx/>
              <a:buSzTx/>
              <a:buFontTx/>
              <a:buNone/>
              <a:tabLst>
                <a:tab pos="539750" algn="l"/>
                <a:tab pos="630238" algn="l"/>
                <a:tab pos="1382713"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a:t>
            </a: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Норма прибыли на вложенный капитал (НВК) </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является важным методом и инструментом планирования затрат. С помощью НВК можно определить целесообразность капитальных вложений. НВК является показателем эффективности управления как фирмой в целом, так и ее отдельными структурными подразделениями.</a:t>
            </a:r>
          </a:p>
          <a:p>
            <a:pPr marL="0" marR="0" lvl="0" indent="0" algn="just" defTabSz="914400" rtl="0" eaLnBrk="0" fontAlgn="base" latinLnBrk="0" hangingPunct="0">
              <a:lnSpc>
                <a:spcPct val="100000"/>
              </a:lnSpc>
              <a:spcBef>
                <a:spcPct val="0"/>
              </a:spcBef>
              <a:spcAft>
                <a:spcPct val="0"/>
              </a:spcAft>
              <a:buClrTx/>
              <a:buSzTx/>
              <a:buFontTx/>
              <a:buNone/>
              <a:tabLst>
                <a:tab pos="539750" algn="l"/>
                <a:tab pos="630238" algn="l"/>
                <a:tab pos="1382713"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 </a:t>
            </a: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Дисконтирование</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tab pos="539750" algn="l"/>
                <a:tab pos="630238" algn="l"/>
                <a:tab pos="1382713"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 </a:t>
            </a: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Корректировка параметров проекта</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предупреждает возможную неопределенность условий реализации проекта может учитываться методом корректировки параметра проекта. Суть данного метода состоит в том, что в проект, разработанный на стадии предплановой подготовки, вносятся необходимые коррективы, повышающие его достоверность.</a:t>
            </a:r>
          </a:p>
          <a:p>
            <a:pPr marL="0" marR="0" lvl="0" indent="0" algn="just" defTabSz="914400" rtl="0" eaLnBrk="0" fontAlgn="base" latinLnBrk="0" hangingPunct="0">
              <a:lnSpc>
                <a:spcPct val="100000"/>
              </a:lnSpc>
              <a:spcBef>
                <a:spcPct val="0"/>
              </a:spcBef>
              <a:spcAft>
                <a:spcPct val="0"/>
              </a:spcAft>
              <a:buClrTx/>
              <a:buSzTx/>
              <a:buFontTx/>
              <a:buNone/>
              <a:tabLst>
                <a:tab pos="539750" algn="l"/>
                <a:tab pos="630238" algn="l"/>
                <a:tab pos="1382713" algn="l"/>
              </a:tabLst>
            </a:pP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8. Анализ чувствительности </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позволяет оценить, насколько сильно изменится эффективность планируемого мероприятия при изменении условий его реализации или определённом изменении одного из исходных параметров. Чем сильнее эта зависимость, тем выше риск реализации планируемого мероприятия. Метод анализа чувствительности проекта применяется в следующих случаях: а) для выявления факторов, в наибольшей степени влияющих на результаты реализации планируемого мероприятия; б) для сравнительного анализа проектов при решении вопроса о включении в план.</a:t>
            </a:r>
          </a:p>
          <a:p>
            <a:pPr marL="0" marR="0" lvl="0" indent="0" algn="just" defTabSz="914400" rtl="0" eaLnBrk="0" fontAlgn="base" latinLnBrk="0" hangingPunct="0">
              <a:lnSpc>
                <a:spcPct val="100000"/>
              </a:lnSpc>
              <a:spcBef>
                <a:spcPct val="0"/>
              </a:spcBef>
              <a:spcAft>
                <a:spcPct val="0"/>
              </a:spcAft>
              <a:buClrTx/>
              <a:buSzTx/>
              <a:buFontTx/>
              <a:buNone/>
              <a:tabLst>
                <a:tab pos="539750" algn="l"/>
                <a:tab pos="630238" algn="l"/>
                <a:tab pos="1382713" algn="l"/>
              </a:tabLst>
            </a:pP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9. Проверка устойчивости – </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как метода</a:t>
            </a: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состоит в разработке сценариев развития событий в базовом и наиболее опасных вариантах реализации плана для каких-либо проектов. По каждому сценарию исследуется, как будет действовать организационно-экономический механизм реализации плана, каковы при этом будут доходы, потери и показатели эффективности у отдельных участников мероприятия. Это позволяет соблюсти интересы всех участников и устранить возможные неблагоприятные последствия, создать необходимые запасы и резервы или предусмотреть страхование риска.</a:t>
            </a:r>
          </a:p>
          <a:p>
            <a:pPr marL="0" marR="0" lvl="0" indent="0" algn="just" defTabSz="914400" rtl="0" eaLnBrk="0" fontAlgn="base" latinLnBrk="0" hangingPunct="0">
              <a:lnSpc>
                <a:spcPct val="100000"/>
              </a:lnSpc>
              <a:spcBef>
                <a:spcPct val="0"/>
              </a:spcBef>
              <a:spcAft>
                <a:spcPct val="0"/>
              </a:spcAft>
              <a:buClrTx/>
              <a:buSzTx/>
              <a:buFontTx/>
              <a:buNone/>
              <a:tabLst>
                <a:tab pos="539750" algn="l"/>
                <a:tab pos="630238" algn="l"/>
                <a:tab pos="1382713"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 </a:t>
            </a: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Традиционные методы оперативно-календарного планирования – </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графики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Ганта</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планы-графики с выделением промежуточных этапов работ; система обеспечения сбалансированности материальных запасов и производственной программы.</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0"/>
            <a:ext cx="9144000" cy="772519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539750" algn="l"/>
                <a:tab pos="630238" algn="l"/>
                <a:tab pos="1382713" algn="l"/>
              </a:tabLst>
            </a:pPr>
            <a:r>
              <a:rPr kumimoji="0" lang="ru-RU" sz="1600" b="1"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7.4</a:t>
            </a:r>
            <a:r>
              <a:rPr kumimoji="0" lang="ru-RU"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Новые методы обоснования рациональных решений</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39750" algn="l"/>
                <a:tab pos="630238" algn="l"/>
                <a:tab pos="1382713"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Новые методы широко применяются в планировании, как правило, крупными компаниями. Они основаны на использовании экономико-математических моделей.</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39750" algn="l"/>
                <a:tab pos="630238" algn="l"/>
                <a:tab pos="1382713" algn="l"/>
              </a:tabLst>
            </a:pPr>
            <a:r>
              <a:rPr kumimoji="0" lang="ru-RU" sz="16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Математическая модель</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это система выражений, описывающих характеристики объекта моделирования и взаимосвязи между ними. Сущность моделирования заключается в создании такого анализа изучаемых объектов, в котором отражены все их важнейшие с точки зрения цели исследования свойства и опущены второстепенные, малосущественные черты.</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39750" algn="l"/>
                <a:tab pos="630238" algn="l"/>
                <a:tab pos="1382713"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планировании принято использовать следующие модели: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39750" algn="l"/>
                <a:tab pos="630238" algn="l"/>
                <a:tab pos="1382713"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Модели, основанные на использовании теории вероятности и математической статистики (</a:t>
            </a: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стохастические модели</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 ним относятся модели, основанные на использовании теорий: - анализа корреляций и регрессий; - дисперсионного анализа; - массового обслуживания; - игр; - статистических решений; - расписаний; - запасов; - информации; - надежности.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39750" algn="l"/>
                <a:tab pos="630238" algn="l"/>
                <a:tab pos="1382713"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a:t>
            </a: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Методы математического программирования</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которые позволяют выбрать совокупность чисел, являющихся переменными в уравнениях и обеспечивающих экстремум некоторой функции при ограничениях, определяемых условиями работы планируемого объекта.</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39750" algn="l"/>
                <a:tab pos="630238" algn="l"/>
                <a:tab pos="1382713"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a:t>
            </a: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Методы имитации</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планировании под имитацией понимают создание модели реальной хозяйственной ситуации и манипулирование с этой моделью в целях обоснования планового решения.</a:t>
            </a:r>
            <a:r>
              <a:rPr kumimoji="0" lang="ru-RU"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39750" algn="l"/>
                <a:tab pos="630238" algn="l"/>
                <a:tab pos="1382713"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a:t>
            </a: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Метод оценки и пересмотра планов ПЕРТ</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процессе оптимизации плановых решений применяется класс моделей, основанный на математической теории графов. Частным видом таких моделей являются модели сетевого планирования. ПЕРТ служит мощным инструментом совершенствования и управления сложными комплексами работ, связанных условиями значительной неопределенности. Этот метод позволяет быстро определить узкие места в выполнении графиков и распределять соответствующим образом ресурсы в целях ликвидации отставания. Метод позволяет рассматривать весь комплекс работ, предусмотренных в планах компании.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39750" algn="l"/>
                <a:tab pos="630238" algn="l"/>
                <a:tab pos="1382713"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Система ПЕРТ может быть реализована в нескольких </a:t>
            </a:r>
            <a:r>
              <a:rPr kumimoji="0" lang="ru-RU" sz="16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вариантах</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39750" algn="l"/>
                <a:tab pos="630238" algn="l"/>
                <a:tab pos="1382713"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ПЕРТ/время. Этот метод планирования имеет четыре отличительные особенности: сетевой график, временные оценки, определение резервов времени и критического пути, принятие мер по корректировке графика;</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39750" algn="l"/>
                <a:tab pos="630238" algn="l"/>
                <a:tab pos="1382713"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ПЕРТ/затраты. Этот метод представляет собой дальнейшее развитие метода ПЕРТ/время в направлении оптимизации сетевых графиков по стоимости.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TotalTime>
  <Words>839</Words>
  <Application>Microsoft Office PowerPoint</Application>
  <PresentationFormat>Экран (4:3)</PresentationFormat>
  <Paragraphs>141</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Слайд 1</vt:lpstr>
      <vt:lpstr>Слайд 2</vt:lpstr>
      <vt:lpstr>Слайд 3</vt:lpstr>
      <vt:lpstr>Слайд 4</vt:lpstr>
      <vt:lpstr>Слайд 5</vt:lpstr>
      <vt:lpstr>Слайд 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ПЛАНИРОВАНИЕ В ОРГАНИЗАЦИИ (НА ПРЕДПРИЯТИИ) 126 02 05 «Логистика»</dc:title>
  <dc:creator>asus</dc:creator>
  <cp:lastModifiedBy>asus</cp:lastModifiedBy>
  <cp:revision>33</cp:revision>
  <dcterms:created xsi:type="dcterms:W3CDTF">2016-02-05T14:02:04Z</dcterms:created>
  <dcterms:modified xsi:type="dcterms:W3CDTF">2016-12-10T13:07:58Z</dcterms:modified>
</cp:coreProperties>
</file>