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46FD-84FC-4DAC-B1AE-B9651CABFDF8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</a:t>
            </a:r>
            <a:r>
              <a:rPr lang="ru-RU" b="1" dirty="0" smtClean="0"/>
              <a:t>8. </a:t>
            </a:r>
            <a:r>
              <a:rPr lang="ru-RU" b="1" dirty="0" smtClean="0"/>
              <a:t>ЦЕЛЕПОЛАГАНИЕ КАК ЭТАП СТРАТЕГИЧЕСКОГО ПЛАНИРОВАНИЯ В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8.1</a:t>
            </a:r>
            <a:r>
              <a:rPr lang="ru-RU" b="1" dirty="0" smtClean="0"/>
              <a:t>. Миссия организации.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8.2</a:t>
            </a:r>
            <a:r>
              <a:rPr lang="ru-RU" b="1" dirty="0" smtClean="0"/>
              <a:t>. Понятие и сущность цели организации.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8.3</a:t>
            </a:r>
            <a:r>
              <a:rPr lang="ru-RU" b="1" dirty="0" smtClean="0"/>
              <a:t>. Система целей организации.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8.4</a:t>
            </a:r>
            <a:r>
              <a:rPr lang="ru-RU" b="1" dirty="0" smtClean="0"/>
              <a:t>. Управление по целям.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Положительные стороны целевого управления: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41180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улучшение управления, поскольку появляется возможность детально конкретизировать цели и задачи для всех звеньев и уровней;</a:t>
            </a:r>
          </a:p>
          <a:p>
            <a:pPr algn="just"/>
            <a:r>
              <a:rPr lang="ru-RU" dirty="0" smtClean="0"/>
              <a:t>оптимизация плановых заданий и совершенствование процесса планирования на каждой стадии «дерева целей»;</a:t>
            </a:r>
          </a:p>
          <a:p>
            <a:pPr algn="just"/>
            <a:r>
              <a:rPr lang="ru-RU" dirty="0" smtClean="0"/>
              <a:t>появление возможности выработки эффективных методов контроля и его упрощение;</a:t>
            </a:r>
          </a:p>
          <a:p>
            <a:pPr algn="just"/>
            <a:r>
              <a:rPr lang="ru-RU" dirty="0" smtClean="0"/>
              <a:t>возможность оценки вероятности достижения как низших, так и высших целей, исходя из имеющихся ресурсов;</a:t>
            </a:r>
          </a:p>
          <a:p>
            <a:pPr algn="just"/>
            <a:r>
              <a:rPr lang="ru-RU" dirty="0" smtClean="0"/>
              <a:t>возможность установить приоритет целей;</a:t>
            </a:r>
          </a:p>
          <a:p>
            <a:pPr algn="just"/>
            <a:r>
              <a:rPr lang="ru-RU" dirty="0" smtClean="0"/>
              <a:t>возможность увязки работы персонала со стратегическим планированием, что дает возможность быстро реагировать на изменение внешней среды, позволяет работнику точно знать, что от него ждут.</a:t>
            </a:r>
          </a:p>
          <a:p>
            <a:pPr algn="ctr">
              <a:buNone/>
            </a:pPr>
            <a:r>
              <a:rPr lang="ru-RU" b="1" dirty="0" smtClean="0"/>
              <a:t>Недостатки целевого управления: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появление чувства страха у персонала или отдельных личностей по причине не достижения установленных целей, «перескакивание» управляющих с места на место, что вызывает не стабильность, использование только количественных критериев.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8.1</a:t>
            </a:r>
            <a:r>
              <a:rPr lang="ru-RU" b="1" dirty="0" smtClean="0"/>
              <a:t>. Миссия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smtClean="0"/>
              <a:t>Миссия</a:t>
            </a:r>
            <a:r>
              <a:rPr lang="ru-RU" b="1" dirty="0" smtClean="0"/>
              <a:t> это:</a:t>
            </a:r>
          </a:p>
          <a:p>
            <a:pPr algn="just"/>
            <a:r>
              <a:rPr lang="ru-RU" dirty="0" smtClean="0"/>
              <a:t>констатация философии и предназначения, смысла существования организации; определяет ценности, верования и принципы, в соответствии с которыми организация намеревается осуществлять свою деятельность;</a:t>
            </a:r>
          </a:p>
          <a:p>
            <a:pPr algn="just"/>
            <a:r>
              <a:rPr lang="ru-RU" dirty="0" smtClean="0"/>
              <a:t>сформулированное утверждение относительно того, для чего или по какой причине существует организация; утверждение, раскрывающее смысл существования организации, в котором проявляется отличие данной организации от ей подобных.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Группы людей, определяющие миссию организации: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500" dirty="0" smtClean="0"/>
              <a:t>- </a:t>
            </a:r>
            <a:r>
              <a:rPr lang="ru-RU" sz="1500" i="1" dirty="0" smtClean="0"/>
              <a:t>собственники организации, </a:t>
            </a:r>
            <a:r>
              <a:rPr lang="ru-RU" sz="1500" dirty="0" smtClean="0"/>
              <a:t>создающие, приводящие в действие и развивающие организацию для того, чтобы за счет присвоения результатов деятельности организации решать свои жизненные проблемы; </a:t>
            </a:r>
          </a:p>
          <a:p>
            <a:pPr algn="just"/>
            <a:r>
              <a:rPr lang="ru-RU" sz="1500" dirty="0" smtClean="0"/>
              <a:t>- </a:t>
            </a:r>
            <a:r>
              <a:rPr lang="ru-RU" sz="1500" i="1" dirty="0" smtClean="0"/>
              <a:t>сотрудники организации, </a:t>
            </a:r>
            <a:r>
              <a:rPr lang="ru-RU" sz="1500" dirty="0" smtClean="0"/>
              <a:t>своим трудом непосредственно обеспечивающие деятельность организации, создание и реализацию продукта, и продвижение ресурсов извне, получающие от организации за свой труд компенсацию и решающие с помощью этой компенсации свои жизненные проблемы; </a:t>
            </a:r>
          </a:p>
          <a:p>
            <a:pPr algn="just"/>
            <a:r>
              <a:rPr lang="ru-RU" sz="1500" dirty="0" smtClean="0"/>
              <a:t>- </a:t>
            </a:r>
            <a:r>
              <a:rPr lang="ru-RU" sz="1500" i="1" dirty="0" smtClean="0"/>
              <a:t>покупатели продукта организации, </a:t>
            </a:r>
            <a:r>
              <a:rPr lang="ru-RU" sz="1500" dirty="0" smtClean="0"/>
              <a:t>отдающие ей свои ресурсы (чаще всего деньги) в обмен на продукт, предлагаемый им организацией, и удовлетворяющие с помощью этого продукта свои потребности; </a:t>
            </a:r>
          </a:p>
          <a:p>
            <a:pPr algn="just"/>
            <a:r>
              <a:rPr lang="ru-RU" sz="1500" dirty="0" smtClean="0"/>
              <a:t>- </a:t>
            </a:r>
            <a:r>
              <a:rPr lang="ru-RU" sz="1500" i="1" dirty="0" smtClean="0"/>
              <a:t>деловые партнеры организации, </a:t>
            </a:r>
            <a:r>
              <a:rPr lang="ru-RU" sz="1500" dirty="0" smtClean="0"/>
              <a:t>находящиеся с ней в формальных и неформальных деловых отношениях, оказывающие организации коммерческие и некоммерческие услуги и получающие аналогичные услуги со стороны организации; </a:t>
            </a:r>
          </a:p>
          <a:p>
            <a:pPr algn="just"/>
            <a:r>
              <a:rPr lang="ru-RU" sz="1500" dirty="0" smtClean="0"/>
              <a:t>- </a:t>
            </a:r>
            <a:r>
              <a:rPr lang="ru-RU" sz="1500" i="1" dirty="0" smtClean="0"/>
              <a:t>местное сообщество, </a:t>
            </a:r>
            <a:r>
              <a:rPr lang="ru-RU" sz="1500" dirty="0" smtClean="0"/>
              <a:t>находящееся с организацией во взаимодействии, имеющем многогранное содержание, связанном первую очередь с формированием социальной и экологической среды обитания организации; </a:t>
            </a:r>
          </a:p>
          <a:p>
            <a:pPr algn="just"/>
            <a:r>
              <a:rPr lang="ru-RU" sz="1500" dirty="0" smtClean="0"/>
              <a:t>- </a:t>
            </a:r>
            <a:r>
              <a:rPr lang="ru-RU" sz="1500" i="1" dirty="0" smtClean="0"/>
              <a:t>общество в целом, </a:t>
            </a:r>
            <a:r>
              <a:rPr lang="ru-RU" sz="1500" dirty="0" smtClean="0"/>
              <a:t>в первую очередь в лице государственных институтов, взаимодействующее с организацией в политической, правовой, экономической и других сферах макроокружения, получающее от организации часть создаваемого ею богатства для обеспечения общественного благополучия и развития, плодами которого наряду с другими членами общества также пользуется и организация.</a:t>
            </a:r>
            <a:endParaRPr lang="ru-RU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Отражающие в миссии характеристики: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i="1" dirty="0" smtClean="0"/>
              <a:t>- целевые ориентиры </a:t>
            </a:r>
            <a:r>
              <a:rPr lang="ru-RU" dirty="0" smtClean="0"/>
              <a:t>организации, отражающие то, на решение каких задач направлена деятельность организации, и то, к чему стремится организация в своей деятельности в долгосрочной перспективе; 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/>
              <a:t>- сфера деятельности </a:t>
            </a:r>
            <a:r>
              <a:rPr lang="ru-RU" dirty="0" smtClean="0"/>
              <a:t>организации, отражающая то, какой продукт организация предлагает покупателям, и то, на каком рынке организация осуществляет реализацию своего продукта;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- </a:t>
            </a:r>
            <a:r>
              <a:rPr lang="ru-RU" i="1" dirty="0" smtClean="0"/>
              <a:t>философия </a:t>
            </a:r>
            <a:r>
              <a:rPr lang="ru-RU" dirty="0" smtClean="0"/>
              <a:t>организации, находящая проявление в тех ценностях и верованиях, которые приняты в организации;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- </a:t>
            </a:r>
            <a:r>
              <a:rPr lang="ru-RU" i="1" dirty="0" smtClean="0"/>
              <a:t>возможности и способы осуществления деятельности </a:t>
            </a:r>
            <a:r>
              <a:rPr lang="ru-RU" dirty="0" smtClean="0"/>
              <a:t>организации, отражающие то, в чем сила организации, в чем ее отличительные возможности для выживания в долгосрочной перспективе, каким способом и с помощью какой технологии организация выполняет свою работу, какие для этого имеются ноу-хау и передовая техника.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8.2</a:t>
            </a:r>
            <a:r>
              <a:rPr lang="uk-UA" b="1" dirty="0" smtClean="0"/>
              <a:t>. </a:t>
            </a:r>
            <a:r>
              <a:rPr lang="ru-RU" b="1" dirty="0" smtClean="0"/>
              <a:t>Понятие и сущность цели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i="1" dirty="0" smtClean="0"/>
              <a:t>Цель – </a:t>
            </a:r>
            <a:r>
              <a:rPr lang="ru-RU" sz="1400" dirty="0" smtClean="0"/>
              <a:t>это:</a:t>
            </a:r>
          </a:p>
          <a:p>
            <a:pPr algn="just"/>
            <a:r>
              <a:rPr lang="ru-RU" sz="1400" dirty="0" smtClean="0"/>
              <a:t> идеальное и желаемое состояние объекта управления, которое должно быть достигнуто;</a:t>
            </a:r>
          </a:p>
          <a:p>
            <a:pPr algn="just"/>
            <a:r>
              <a:rPr lang="ru-RU" sz="1400" dirty="0" smtClean="0"/>
              <a:t>конкретное выражение потребности, определяемое на основе имеющегося опыта и направляющее конкретное функционирование проектируемой и действующей системы.</a:t>
            </a:r>
          </a:p>
          <a:p>
            <a:pPr algn="ctr">
              <a:buNone/>
            </a:pPr>
            <a:r>
              <a:rPr lang="ru-RU" sz="1400" b="1" i="1" dirty="0" smtClean="0"/>
              <a:t>Цель управления </a:t>
            </a:r>
            <a:r>
              <a:rPr lang="ru-RU" sz="1400" dirty="0" smtClean="0"/>
              <a:t>– это:</a:t>
            </a:r>
          </a:p>
          <a:p>
            <a:pPr algn="just"/>
            <a:r>
              <a:rPr lang="ru-RU" sz="1400" dirty="0" smtClean="0"/>
              <a:t> совокупное представление о некоторой модели будущего результата, способного удовлетворить исходную потребность при имеющихся реальных возможностях, оцененных на основании опыта.</a:t>
            </a:r>
            <a:r>
              <a:rPr lang="ru-RU" sz="1400" b="1" dirty="0" smtClean="0"/>
              <a:t> </a:t>
            </a:r>
            <a:r>
              <a:rPr lang="ru-RU" sz="1400" dirty="0" smtClean="0"/>
              <a:t>По своему содержанию является идеальным, мысленно представляемым итогом устремлений, побуждающим к социально-экономической деятельности.</a:t>
            </a:r>
          </a:p>
          <a:p>
            <a:pPr algn="just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b="1" i="1" dirty="0" smtClean="0"/>
              <a:t>Потребность</a:t>
            </a:r>
            <a:r>
              <a:rPr lang="ru-RU" sz="1400" b="1" dirty="0" smtClean="0"/>
              <a:t> – </a:t>
            </a:r>
            <a:r>
              <a:rPr lang="ru-RU" sz="1400" dirty="0" smtClean="0"/>
              <a:t>это:</a:t>
            </a:r>
          </a:p>
          <a:p>
            <a:pPr algn="just"/>
            <a:r>
              <a:rPr lang="ru-RU" sz="1400" dirty="0" smtClean="0"/>
              <a:t> то, что объективно связывает человека (и вообще живое) с внешним миром (средой), в том числе и с социальным, как некоторое (определяющее) условие обеспечения его жизнедеятельности и существования.</a:t>
            </a:r>
          </a:p>
          <a:p>
            <a:pPr algn="just">
              <a:buNone/>
            </a:pPr>
            <a:endParaRPr lang="ru-RU" sz="1400" i="1" dirty="0" smtClean="0"/>
          </a:p>
          <a:p>
            <a:pPr algn="ctr">
              <a:buNone/>
            </a:pPr>
            <a:r>
              <a:rPr lang="ru-RU" sz="1400" b="1" i="1" dirty="0" smtClean="0"/>
              <a:t>Результат </a:t>
            </a:r>
            <a:r>
              <a:rPr lang="ru-RU" sz="1400" b="1" dirty="0" smtClean="0"/>
              <a:t>–</a:t>
            </a:r>
            <a:r>
              <a:rPr lang="ru-RU" sz="1400" dirty="0" smtClean="0"/>
              <a:t> это:</a:t>
            </a:r>
          </a:p>
          <a:p>
            <a:pPr algn="just"/>
            <a:r>
              <a:rPr lang="ru-RU" sz="1400" dirty="0" smtClean="0"/>
              <a:t> мера удовлетворения потребности, т.е. мера достижения цели.</a:t>
            </a:r>
          </a:p>
          <a:p>
            <a:pPr algn="just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b="1" i="1" dirty="0" smtClean="0"/>
              <a:t>Классификация видов целей</a:t>
            </a:r>
            <a:r>
              <a:rPr lang="ru-RU" sz="1400" b="1" dirty="0" smtClean="0"/>
              <a:t>: </a:t>
            </a:r>
          </a:p>
          <a:p>
            <a:pPr algn="just"/>
            <a:r>
              <a:rPr lang="uk-UA" sz="1400" u="sng" dirty="0" smtClean="0"/>
              <a:t>п</a:t>
            </a:r>
            <a:r>
              <a:rPr lang="ru-RU" sz="1400" u="sng" dirty="0" err="1" smtClean="0"/>
              <a:t>ерспективные</a:t>
            </a:r>
            <a:r>
              <a:rPr lang="ru-RU" sz="1400" u="sng" dirty="0" smtClean="0"/>
              <a:t> и непосредственные;</a:t>
            </a:r>
            <a:r>
              <a:rPr lang="uk-UA" sz="1400" u="sng" dirty="0" smtClean="0"/>
              <a:t> </a:t>
            </a:r>
          </a:p>
          <a:p>
            <a:pPr algn="just"/>
            <a:r>
              <a:rPr lang="uk-UA" sz="1400" u="sng" dirty="0" smtClean="0"/>
              <a:t>о</a:t>
            </a:r>
            <a:r>
              <a:rPr lang="ru-RU" sz="1400" u="sng" dirty="0" err="1" smtClean="0"/>
              <a:t>бщие</a:t>
            </a:r>
            <a:r>
              <a:rPr lang="ru-RU" sz="1400" u="sng" dirty="0" smtClean="0"/>
              <a:t> и частные;</a:t>
            </a:r>
            <a:r>
              <a:rPr lang="uk-UA" sz="1400" u="sng" dirty="0" smtClean="0"/>
              <a:t> </a:t>
            </a:r>
          </a:p>
          <a:p>
            <a:pPr algn="just"/>
            <a:r>
              <a:rPr lang="uk-UA" sz="1400" u="sng" dirty="0" smtClean="0"/>
              <a:t>п</a:t>
            </a:r>
            <a:r>
              <a:rPr lang="ru-RU" sz="1400" u="sng" dirty="0" err="1" smtClean="0"/>
              <a:t>ромежуточные</a:t>
            </a:r>
            <a:r>
              <a:rPr lang="ru-RU" sz="1400" u="sng" dirty="0" smtClean="0"/>
              <a:t> и конечные.</a:t>
            </a:r>
            <a:r>
              <a:rPr lang="ru-RU" sz="1400" b="1" i="1" dirty="0" smtClean="0"/>
              <a:t> 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Требования к постановке целей:</a:t>
            </a:r>
            <a:br>
              <a:rPr lang="ru-RU" dirty="0" smtClean="0"/>
            </a:br>
            <a:r>
              <a:rPr lang="ru-RU" sz="2400" b="1" i="1" dirty="0" smtClean="0"/>
              <a:t>цели должны быть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lvl="2" algn="just"/>
            <a:r>
              <a:rPr lang="ru-RU" sz="2000" b="1" dirty="0" smtClean="0"/>
              <a:t>конкретными и измеряемыми</a:t>
            </a:r>
            <a:r>
              <a:rPr lang="ru-RU" sz="2000" dirty="0" smtClean="0"/>
              <a:t>, представляемыми, по возможности, не только качественными, но и количественными показателями;</a:t>
            </a:r>
          </a:p>
          <a:p>
            <a:pPr lvl="2" algn="just"/>
            <a:r>
              <a:rPr lang="ru-RU" sz="2000" b="1" dirty="0" smtClean="0"/>
              <a:t>реальными </a:t>
            </a:r>
            <a:r>
              <a:rPr lang="ru-RU" sz="2000" dirty="0" smtClean="0"/>
              <a:t>для данных условий, в соответствии с ресурсным обеспечением организации;</a:t>
            </a:r>
          </a:p>
          <a:p>
            <a:pPr lvl="2" algn="just"/>
            <a:r>
              <a:rPr lang="ru-RU" sz="2000" b="1" dirty="0" smtClean="0"/>
              <a:t>гибкими, способными к трансформации,</a:t>
            </a:r>
            <a:r>
              <a:rPr lang="ru-RU" sz="2000" dirty="0" smtClean="0"/>
              <a:t> в соответствии с динамически меняющимися условиями функционирования организации;</a:t>
            </a:r>
          </a:p>
          <a:p>
            <a:pPr lvl="2" algn="just"/>
            <a:r>
              <a:rPr lang="ru-RU" sz="2000" b="1" dirty="0" smtClean="0"/>
              <a:t>признаваемы персоналом,</a:t>
            </a:r>
            <a:r>
              <a:rPr lang="ru-RU" sz="2000" dirty="0" smtClean="0"/>
              <a:t> поскольку они достигаются в процессе совместной деятельности участников организации;</a:t>
            </a:r>
          </a:p>
          <a:p>
            <a:pPr lvl="2" algn="just"/>
            <a:r>
              <a:rPr lang="ru-RU" sz="2000" b="1" dirty="0" smtClean="0"/>
              <a:t>обоснованными и комплексными,</a:t>
            </a:r>
            <a:r>
              <a:rPr lang="ru-RU" sz="2000" dirty="0" smtClean="0"/>
              <a:t> отражающими требования объективных законов развития организационных систем;</a:t>
            </a:r>
          </a:p>
          <a:p>
            <a:pPr lvl="2" algn="just"/>
            <a:r>
              <a:rPr lang="ru-RU" sz="2000" b="1" dirty="0" smtClean="0"/>
              <a:t>проверяемыми</a:t>
            </a:r>
            <a:r>
              <a:rPr lang="ru-RU" sz="2000" dirty="0" smtClean="0"/>
              <a:t>, что в свою очередь необходимо для оценки степени их достижения и соответствующего стимулирования персонала;</a:t>
            </a:r>
          </a:p>
          <a:p>
            <a:pPr lvl="2" algn="just"/>
            <a:r>
              <a:rPr lang="ru-RU" sz="2000" b="1" dirty="0" smtClean="0"/>
              <a:t>совместимы во времени и пространстве</a:t>
            </a:r>
            <a:r>
              <a:rPr lang="ru-RU" sz="2000" dirty="0" smtClean="0"/>
              <a:t>, взаимно поддерживать друг друга, не ориентировать участников организации на действия, противоречащие друг другу.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8.3</a:t>
            </a:r>
            <a:r>
              <a:rPr lang="uk-UA" b="1" dirty="0" smtClean="0"/>
              <a:t>. </a:t>
            </a:r>
            <a:r>
              <a:rPr lang="ru-RU" b="1" dirty="0" smtClean="0"/>
              <a:t>Система целей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071546"/>
          <a:ext cx="9144000" cy="5786454"/>
        </p:xfrm>
        <a:graphic>
          <a:graphicData uri="http://schemas.openxmlformats.org/presentationml/2006/ole">
            <p:oleObj spid="_x0000_s1026" name="Документ" r:id="rId3" imgW="6447524" imgH="413756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Классификация целей может осуществляться: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по охватываемой сфере</a:t>
            </a:r>
            <a:r>
              <a:rPr lang="ru-RU" dirty="0" smtClean="0"/>
              <a:t> (общая, частная цель);</a:t>
            </a:r>
          </a:p>
          <a:p>
            <a:pPr algn="just"/>
            <a:r>
              <a:rPr lang="ru-RU" b="1" dirty="0" smtClean="0"/>
              <a:t>по значению </a:t>
            </a:r>
            <a:r>
              <a:rPr lang="ru-RU" dirty="0" smtClean="0"/>
              <a:t>(главная, промежуточная, второстепенная);</a:t>
            </a:r>
          </a:p>
          <a:p>
            <a:pPr algn="just"/>
            <a:r>
              <a:rPr lang="ru-RU" b="1" dirty="0" smtClean="0"/>
              <a:t>по количеству переменных </a:t>
            </a:r>
            <a:r>
              <a:rPr lang="ru-RU" dirty="0" smtClean="0"/>
              <a:t>(одно- и многоальтернативная);</a:t>
            </a:r>
          </a:p>
          <a:p>
            <a:pPr algn="just"/>
            <a:r>
              <a:rPr lang="ru-RU" b="1" dirty="0" smtClean="0"/>
              <a:t>по предмету цели </a:t>
            </a:r>
            <a:r>
              <a:rPr lang="ru-RU" dirty="0" smtClean="0"/>
              <a:t>(рассчитаны на общий или частный результат);</a:t>
            </a:r>
          </a:p>
          <a:p>
            <a:pPr algn="just"/>
            <a:r>
              <a:rPr lang="ru-RU" b="1" dirty="0" smtClean="0"/>
              <a:t>по источникам формирования</a:t>
            </a:r>
            <a:r>
              <a:rPr lang="ru-RU" dirty="0" smtClean="0"/>
              <a:t> цели могут быть заданы из вне и сформировавшиеся внутри организации;</a:t>
            </a:r>
          </a:p>
          <a:p>
            <a:pPr algn="just"/>
            <a:r>
              <a:rPr lang="ru-RU" b="1" dirty="0" smtClean="0"/>
              <a:t>по степени важности</a:t>
            </a:r>
            <a:r>
              <a:rPr lang="ru-RU" dirty="0" smtClean="0"/>
              <a:t> цели делятся на: стратегические и тактические;</a:t>
            </a:r>
          </a:p>
          <a:p>
            <a:pPr algn="just"/>
            <a:r>
              <a:rPr lang="ru-RU" b="1" dirty="0" smtClean="0"/>
              <a:t>по содержанию </a:t>
            </a:r>
            <a:r>
              <a:rPr lang="ru-RU" dirty="0" smtClean="0"/>
              <a:t>цели подразделяются на технологические, экономические, производственные, административные, маркетинговые, научно-технические, социальные и т.д.;</a:t>
            </a:r>
          </a:p>
          <a:p>
            <a:pPr algn="just"/>
            <a:r>
              <a:rPr lang="ru-RU" b="1" dirty="0" smtClean="0"/>
              <a:t>по времени </a:t>
            </a:r>
            <a:r>
              <a:rPr lang="ru-RU" dirty="0" smtClean="0"/>
              <a:t>цели различаются на: краткосрочные (до одного года), среднесрочные (от 1 года до 5 лет), долгосрочные (свыше 5лет);</a:t>
            </a:r>
          </a:p>
          <a:p>
            <a:pPr algn="just"/>
            <a:r>
              <a:rPr lang="ru-RU" b="1" dirty="0" smtClean="0"/>
              <a:t>по форме выражения </a:t>
            </a:r>
            <a:r>
              <a:rPr lang="ru-RU" dirty="0" smtClean="0"/>
              <a:t>выделяют цели, которые характеризуются количественными показателями, и описываемые качественно;</a:t>
            </a:r>
          </a:p>
          <a:p>
            <a:pPr algn="just"/>
            <a:r>
              <a:rPr lang="ru-RU" b="1" dirty="0" smtClean="0"/>
              <a:t>по признаку времени</a:t>
            </a:r>
            <a:r>
              <a:rPr lang="ru-RU" dirty="0" smtClean="0"/>
              <a:t> среди целей различают стратегические, текущие и оперативные;</a:t>
            </a:r>
          </a:p>
          <a:p>
            <a:pPr algn="just"/>
            <a:r>
              <a:rPr lang="ru-RU" b="1" dirty="0" smtClean="0"/>
              <a:t>по уровню иерархии </a:t>
            </a:r>
            <a:r>
              <a:rPr lang="ru-RU" dirty="0" smtClean="0"/>
              <a:t>определяются миссия, главная, общие и специфические (локальные) цели;</a:t>
            </a:r>
          </a:p>
          <a:p>
            <a:pPr algn="just"/>
            <a:r>
              <a:rPr lang="ru-RU" b="1" dirty="0" smtClean="0"/>
              <a:t>по особенности взаимодействия </a:t>
            </a:r>
            <a:r>
              <a:rPr lang="ru-RU" dirty="0" smtClean="0"/>
              <a:t> цели могут быть безразличными по отношению друг к другу (индифферентными), конкурирующими, дополняющими (</a:t>
            </a:r>
            <a:r>
              <a:rPr lang="ru-RU" dirty="0" err="1" smtClean="0"/>
              <a:t>комплиментарными</a:t>
            </a:r>
            <a:r>
              <a:rPr lang="ru-RU" dirty="0" smtClean="0"/>
              <a:t>), исключающими друг друга (антагонистическими), совпадающими (идентичными).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8.4</a:t>
            </a:r>
            <a:r>
              <a:rPr lang="uk-UA" b="1" dirty="0" smtClean="0"/>
              <a:t>. </a:t>
            </a:r>
            <a:r>
              <a:rPr lang="ru-RU" b="1" dirty="0" smtClean="0"/>
              <a:t>Управление по целям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4500" b="1" i="1" dirty="0" smtClean="0"/>
              <a:t>Целевое управление</a:t>
            </a:r>
            <a:r>
              <a:rPr lang="ru-RU" sz="4500" b="1" dirty="0" smtClean="0"/>
              <a:t> </a:t>
            </a:r>
            <a:r>
              <a:rPr lang="ru-RU" sz="4500" dirty="0" smtClean="0"/>
              <a:t>–своеобразная форма построения процесса управления и его организационно-практического осуществления.</a:t>
            </a:r>
          </a:p>
          <a:p>
            <a:pPr algn="ctr">
              <a:buNone/>
            </a:pPr>
            <a:r>
              <a:rPr lang="ru-RU" sz="3600" u="sng" dirty="0" smtClean="0"/>
              <a:t>Содержание целевого управления</a:t>
            </a:r>
            <a:r>
              <a:rPr lang="ru-RU" sz="3600" dirty="0" smtClean="0"/>
              <a:t> заключается в реализации следующих положений: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dirty="0" smtClean="0"/>
              <a:t>анализе того, что сделано на данный момент, определение желательных характеристик будущего результата, детализации того, что, почему и как должно быть сделано, какие корректирующие действия и в какое время необходимо произвести, чтобы достичь поставленных целей;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dirty="0" smtClean="0"/>
              <a:t>логически обоснованной декомпозиции главной цели на цели более низкого уровня – построение «дерева целей»;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dirty="0" smtClean="0"/>
              <a:t>создания так называемой </a:t>
            </a:r>
            <a:r>
              <a:rPr lang="ru-RU" sz="3600" u="sng" dirty="0" smtClean="0"/>
              <a:t>Декларации</a:t>
            </a:r>
            <a:r>
              <a:rPr lang="ru-RU" sz="3600" dirty="0" smtClean="0"/>
              <a:t> – документа, содержащего систему индивидуальных или коллективных целей работников организации (подразделения);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dirty="0" smtClean="0"/>
              <a:t>согласования дерева целей с системой управления и планирования;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dirty="0" smtClean="0"/>
              <a:t>использования целей более низкого уровня как исходной позиции и основы всех последующих управленческих воздействий;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dirty="0" smtClean="0"/>
              <a:t>подведения итогов деятельности работников в системе управления по целям.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1176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Документ Microsoft Office Word</vt:lpstr>
      <vt:lpstr>ТЕМА 8. ЦЕЛЕПОЛАГАНИЕ КАК ЭТАП СТРАТЕГИЧЕСКОГО ПЛАНИРОВАНИЯ В ОРГАНИЗАЦИИ</vt:lpstr>
      <vt:lpstr>8.1. Миссия организации</vt:lpstr>
      <vt:lpstr>Группы людей, определяющие миссию организации:</vt:lpstr>
      <vt:lpstr>Отражающие в миссии характеристики:</vt:lpstr>
      <vt:lpstr>8.2. Понятие и сущность цели организации</vt:lpstr>
      <vt:lpstr>Требования к постановке целей: цели должны быть</vt:lpstr>
      <vt:lpstr>8.3. Система целей организации</vt:lpstr>
      <vt:lpstr>Классификация целей может осуществляться:</vt:lpstr>
      <vt:lpstr>8.4. Управление по целям </vt:lpstr>
      <vt:lpstr>Положительные стороны целевого управления: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В ОРГАНИЗАЦИИ (НА ПРЕДПРИЯТИИ) 126 02 05 «Логистика»</dc:title>
  <dc:creator>asus</dc:creator>
  <cp:lastModifiedBy>asus</cp:lastModifiedBy>
  <cp:revision>61</cp:revision>
  <dcterms:created xsi:type="dcterms:W3CDTF">2016-02-05T14:02:04Z</dcterms:created>
  <dcterms:modified xsi:type="dcterms:W3CDTF">2016-12-20T18:50:41Z</dcterms:modified>
</cp:coreProperties>
</file>