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1"/>
  </p:notesMasterIdLst>
  <p:sldIdLst>
    <p:sldId id="256" r:id="rId2"/>
    <p:sldId id="257" r:id="rId3"/>
    <p:sldId id="430" r:id="rId4"/>
    <p:sldId id="412" r:id="rId5"/>
    <p:sldId id="342" r:id="rId6"/>
    <p:sldId id="344" r:id="rId7"/>
    <p:sldId id="395" r:id="rId8"/>
    <p:sldId id="345" r:id="rId9"/>
    <p:sldId id="396" r:id="rId10"/>
    <p:sldId id="380" r:id="rId11"/>
    <p:sldId id="381" r:id="rId12"/>
    <p:sldId id="409" r:id="rId13"/>
    <p:sldId id="411" r:id="rId14"/>
    <p:sldId id="262" r:id="rId15"/>
    <p:sldId id="270" r:id="rId16"/>
    <p:sldId id="391" r:id="rId17"/>
    <p:sldId id="349" r:id="rId18"/>
    <p:sldId id="351" r:id="rId19"/>
    <p:sldId id="352" r:id="rId20"/>
    <p:sldId id="371" r:id="rId21"/>
    <p:sldId id="350" r:id="rId22"/>
    <p:sldId id="263" r:id="rId23"/>
    <p:sldId id="264" r:id="rId24"/>
    <p:sldId id="360" r:id="rId25"/>
    <p:sldId id="354" r:id="rId26"/>
    <p:sldId id="427" r:id="rId27"/>
    <p:sldId id="428" r:id="rId28"/>
    <p:sldId id="267" r:id="rId29"/>
    <p:sldId id="269" r:id="rId30"/>
    <p:sldId id="271" r:id="rId31"/>
    <p:sldId id="362" r:id="rId32"/>
    <p:sldId id="429" r:id="rId33"/>
    <p:sldId id="438" r:id="rId34"/>
    <p:sldId id="273" r:id="rId35"/>
    <p:sldId id="431" r:id="rId36"/>
    <p:sldId id="437" r:id="rId37"/>
    <p:sldId id="369" r:id="rId38"/>
    <p:sldId id="397" r:id="rId39"/>
    <p:sldId id="398" r:id="rId40"/>
    <p:sldId id="399" r:id="rId41"/>
    <p:sldId id="400" r:id="rId42"/>
    <p:sldId id="401" r:id="rId43"/>
    <p:sldId id="439" r:id="rId44"/>
    <p:sldId id="291" r:id="rId45"/>
    <p:sldId id="292" r:id="rId46"/>
    <p:sldId id="293" r:id="rId47"/>
    <p:sldId id="294" r:id="rId48"/>
    <p:sldId id="307" r:id="rId49"/>
    <p:sldId id="445" r:id="rId50"/>
    <p:sldId id="451" r:id="rId51"/>
    <p:sldId id="470" r:id="rId52"/>
    <p:sldId id="461" r:id="rId53"/>
    <p:sldId id="463" r:id="rId54"/>
    <p:sldId id="464" r:id="rId55"/>
    <p:sldId id="466" r:id="rId56"/>
    <p:sldId id="467" r:id="rId57"/>
    <p:sldId id="471" r:id="rId58"/>
    <p:sldId id="468" r:id="rId59"/>
    <p:sldId id="46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  <a:srgbClr val="CCFF99"/>
    <a:srgbClr val="0000FF"/>
    <a:srgbClr val="FF9900"/>
    <a:srgbClr val="CCFFFF"/>
    <a:srgbClr val="FFFFCC"/>
    <a:srgbClr val="CCFFCC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01" autoAdjust="0"/>
    <p:restoredTop sz="98549" autoAdjust="0"/>
  </p:normalViewPr>
  <p:slideViewPr>
    <p:cSldViewPr>
      <p:cViewPr>
        <p:scale>
          <a:sx n="80" d="100"/>
          <a:sy n="80" d="100"/>
        </p:scale>
        <p:origin x="-111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09B36-CB47-41A1-B444-2C468F8A2D58}" type="doc">
      <dgm:prSet loTypeId="urn:microsoft.com/office/officeart/2005/8/layout/lProcess3" loCatId="process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24C2DFA-BC85-41F7-A8F6-B9EA09837168}">
      <dgm:prSet custT="1"/>
      <dgm:spPr/>
      <dgm:t>
        <a:bodyPr/>
        <a:lstStyle/>
        <a:p>
          <a:pPr rtl="0"/>
          <a:r>
            <a:rPr lang="ru-RU" sz="25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5.1.</a:t>
          </a:r>
          <a:endParaRPr lang="ru-RU" sz="25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D892152F-4E0F-4178-9BA7-5743BF6A304F}" type="parTrans" cxnId="{1EE8AA00-4BFB-42CC-9089-E3E1DC85FB06}">
      <dgm:prSet/>
      <dgm:spPr/>
      <dgm:t>
        <a:bodyPr/>
        <a:lstStyle/>
        <a:p>
          <a:endParaRPr lang="ru-RU"/>
        </a:p>
      </dgm:t>
    </dgm:pt>
    <dgm:pt modelId="{65EE066D-9456-42B5-AF6D-0D96E698FD98}" type="sibTrans" cxnId="{1EE8AA00-4BFB-42CC-9089-E3E1DC85FB06}">
      <dgm:prSet/>
      <dgm:spPr/>
      <dgm:t>
        <a:bodyPr/>
        <a:lstStyle/>
        <a:p>
          <a:endParaRPr lang="ru-RU"/>
        </a:p>
      </dgm:t>
    </dgm:pt>
    <dgm:pt modelId="{FA9EB860-6190-44C8-9612-C4DCA5A78B8A}">
      <dgm:prSet custT="1"/>
      <dgm:spPr/>
      <dgm:t>
        <a:bodyPr/>
        <a:lstStyle/>
        <a:p>
          <a:pPr rtl="0"/>
          <a:r>
            <a:rPr lang="ru-RU" sz="25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5.2. </a:t>
          </a:r>
          <a:endParaRPr lang="ru-RU" sz="25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BC75D52A-2C20-46B1-988D-E670E5A58491}" type="parTrans" cxnId="{BA03974B-21F1-4000-8BB0-FE682E676E57}">
      <dgm:prSet/>
      <dgm:spPr/>
      <dgm:t>
        <a:bodyPr/>
        <a:lstStyle/>
        <a:p>
          <a:endParaRPr lang="ru-RU"/>
        </a:p>
      </dgm:t>
    </dgm:pt>
    <dgm:pt modelId="{AB5DF7DF-C306-44CE-B009-D43AF457BB4E}" type="sibTrans" cxnId="{BA03974B-21F1-4000-8BB0-FE682E676E57}">
      <dgm:prSet/>
      <dgm:spPr/>
      <dgm:t>
        <a:bodyPr/>
        <a:lstStyle/>
        <a:p>
          <a:endParaRPr lang="ru-RU"/>
        </a:p>
      </dgm:t>
    </dgm:pt>
    <dgm:pt modelId="{F6F4B86F-7689-4E50-AA40-9720E60A8B35}">
      <dgm:prSet custT="1"/>
      <dgm:spPr/>
      <dgm:t>
        <a:bodyPr/>
        <a:lstStyle/>
        <a:p>
          <a:pPr rtl="0"/>
          <a:r>
            <a:rPr lang="ru-RU" sz="25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5.3.</a:t>
          </a:r>
          <a:endParaRPr lang="ru-RU" sz="25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0D5674A2-6360-4AFF-AEBC-8FF0C30BE742}" type="parTrans" cxnId="{BDA464ED-74CD-42EE-AFAC-89C29A522DB0}">
      <dgm:prSet/>
      <dgm:spPr/>
      <dgm:t>
        <a:bodyPr/>
        <a:lstStyle/>
        <a:p>
          <a:endParaRPr lang="ru-RU"/>
        </a:p>
      </dgm:t>
    </dgm:pt>
    <dgm:pt modelId="{F2102EFD-4DC8-4F02-8DE7-3AED0D3BC9FF}" type="sibTrans" cxnId="{BDA464ED-74CD-42EE-AFAC-89C29A522DB0}">
      <dgm:prSet/>
      <dgm:spPr/>
      <dgm:t>
        <a:bodyPr/>
        <a:lstStyle/>
        <a:p>
          <a:endParaRPr lang="ru-RU"/>
        </a:p>
      </dgm:t>
    </dgm:pt>
    <dgm:pt modelId="{82F01E15-8675-4DBA-8C4A-B6A939C66002}">
      <dgm:prSet custT="1"/>
      <dgm:spPr/>
      <dgm:t>
        <a:bodyPr/>
        <a:lstStyle/>
        <a:p>
          <a:pPr rtl="0"/>
          <a:r>
            <a:rPr lang="ru-RU" sz="25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5.4.</a:t>
          </a:r>
          <a:endParaRPr lang="ru-RU" sz="25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7DF37B26-DB79-43F9-BF36-6E4AB4DA03F9}" type="parTrans" cxnId="{3889A61F-86A0-4330-9BD7-AF2D3C302FC1}">
      <dgm:prSet/>
      <dgm:spPr/>
      <dgm:t>
        <a:bodyPr/>
        <a:lstStyle/>
        <a:p>
          <a:endParaRPr lang="ru-RU"/>
        </a:p>
      </dgm:t>
    </dgm:pt>
    <dgm:pt modelId="{A1E5C183-ACA4-409E-BE1D-D16FBF205E52}" type="sibTrans" cxnId="{3889A61F-86A0-4330-9BD7-AF2D3C302FC1}">
      <dgm:prSet/>
      <dgm:spPr/>
      <dgm:t>
        <a:bodyPr/>
        <a:lstStyle/>
        <a:p>
          <a:endParaRPr lang="ru-RU"/>
        </a:p>
      </dgm:t>
    </dgm:pt>
    <dgm:pt modelId="{E7060D72-24B5-40BC-9C36-C78F3A58BD7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Инновационный проект:</a:t>
          </a:r>
        </a:p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понятие, цели, задачи, структура, виды</a:t>
          </a:r>
          <a:endParaRPr lang="ru-RU" sz="1600" dirty="0">
            <a:latin typeface="Arial Black" pitchFamily="34" charset="0"/>
          </a:endParaRPr>
        </a:p>
      </dgm:t>
    </dgm:pt>
    <dgm:pt modelId="{FA98A7FC-8A1C-4E55-AB4C-122E2E153B07}" type="parTrans" cxnId="{FBB356E5-099B-4E0E-AFD6-43FE03679B7B}">
      <dgm:prSet/>
      <dgm:spPr/>
      <dgm:t>
        <a:bodyPr/>
        <a:lstStyle/>
        <a:p>
          <a:endParaRPr lang="ru-RU"/>
        </a:p>
      </dgm:t>
    </dgm:pt>
    <dgm:pt modelId="{B30EDD92-14F4-482D-B695-53825A6FE7C8}" type="sibTrans" cxnId="{FBB356E5-099B-4E0E-AFD6-43FE03679B7B}">
      <dgm:prSet/>
      <dgm:spPr/>
      <dgm:t>
        <a:bodyPr/>
        <a:lstStyle/>
        <a:p>
          <a:endParaRPr lang="ru-RU"/>
        </a:p>
      </dgm:t>
    </dgm:pt>
    <dgm:pt modelId="{C7598664-C51A-45EC-8B15-609E1D467C1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Основы управления</a:t>
          </a:r>
        </a:p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инновационными проектами</a:t>
          </a:r>
          <a:endParaRPr lang="ru-RU" sz="1600" dirty="0">
            <a:latin typeface="Arial Black" pitchFamily="34" charset="0"/>
          </a:endParaRPr>
        </a:p>
      </dgm:t>
    </dgm:pt>
    <dgm:pt modelId="{2A103142-710A-49B3-8811-DD4DB4F64A2F}" type="parTrans" cxnId="{9B09F07F-F2BC-478E-B715-656555A2AE0F}">
      <dgm:prSet/>
      <dgm:spPr/>
      <dgm:t>
        <a:bodyPr/>
        <a:lstStyle/>
        <a:p>
          <a:endParaRPr lang="ru-RU"/>
        </a:p>
      </dgm:t>
    </dgm:pt>
    <dgm:pt modelId="{2CD0391A-0528-4E5E-96C8-C8CAD2D23A26}" type="sibTrans" cxnId="{9B09F07F-F2BC-478E-B715-656555A2AE0F}">
      <dgm:prSet/>
      <dgm:spPr/>
      <dgm:t>
        <a:bodyPr/>
        <a:lstStyle/>
        <a:p>
          <a:endParaRPr lang="ru-RU"/>
        </a:p>
      </dgm:t>
    </dgm:pt>
    <dgm:pt modelId="{3AFACA05-BE28-4FE5-9800-CCB853A0250B}">
      <dgm:prSet custT="1"/>
      <dgm:spPr/>
      <dgm:t>
        <a:bodyPr/>
        <a:lstStyle/>
        <a:p>
          <a:pPr rtl="0"/>
          <a:r>
            <a:rPr lang="ru-RU" sz="1600" dirty="0" smtClean="0">
              <a:latin typeface="Arial Black" pitchFamily="34" charset="0"/>
            </a:rPr>
            <a:t>Проектные риски и их диверсификация</a:t>
          </a:r>
          <a:endParaRPr lang="ru-RU" sz="1600" dirty="0"/>
        </a:p>
      </dgm:t>
    </dgm:pt>
    <dgm:pt modelId="{4A36D78C-533B-49AC-A663-7D5320D9487C}" type="parTrans" cxnId="{4B54FB22-72E2-45BC-B62B-24626DCE0629}">
      <dgm:prSet/>
      <dgm:spPr/>
      <dgm:t>
        <a:bodyPr/>
        <a:lstStyle/>
        <a:p>
          <a:endParaRPr lang="ru-RU"/>
        </a:p>
      </dgm:t>
    </dgm:pt>
    <dgm:pt modelId="{292C91DA-B6B6-451C-8D22-FCE993893676}" type="sibTrans" cxnId="{4B54FB22-72E2-45BC-B62B-24626DCE0629}">
      <dgm:prSet/>
      <dgm:spPr/>
      <dgm:t>
        <a:bodyPr/>
        <a:lstStyle/>
        <a:p>
          <a:endParaRPr lang="ru-RU"/>
        </a:p>
      </dgm:t>
    </dgm:pt>
    <dgm:pt modelId="{E122D0AC-0566-42F2-999C-DDE85BB69DFC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Экспертиза инновационных проектов:</a:t>
          </a:r>
        </a:p>
        <a:p>
          <a:pPr rtl="0">
            <a:spcAft>
              <a:spcPts val="0"/>
            </a:spcAft>
          </a:pPr>
          <a:r>
            <a:rPr lang="ru-RU" sz="1600" dirty="0" smtClean="0">
              <a:latin typeface="Arial Black" pitchFamily="34" charset="0"/>
            </a:rPr>
            <a:t>понятие</a:t>
          </a:r>
          <a:r>
            <a:rPr lang="ru-RU" sz="1600" smtClean="0">
              <a:latin typeface="Arial Black" pitchFamily="34" charset="0"/>
            </a:rPr>
            <a:t>, принципы, </a:t>
          </a:r>
          <a:r>
            <a:rPr lang="ru-RU" sz="1600" dirty="0" smtClean="0">
              <a:latin typeface="Arial Black" pitchFamily="34" charset="0"/>
            </a:rPr>
            <a:t>организация</a:t>
          </a:r>
          <a:endParaRPr lang="ru-RU" sz="1600" dirty="0">
            <a:latin typeface="Arial Black" pitchFamily="34" charset="0"/>
          </a:endParaRPr>
        </a:p>
      </dgm:t>
    </dgm:pt>
    <dgm:pt modelId="{B2C0B3F9-9164-4E2C-88CF-994E1EFA1BB7}" type="parTrans" cxnId="{758721B9-6924-42DC-8BB9-124264FB118E}">
      <dgm:prSet/>
      <dgm:spPr/>
      <dgm:t>
        <a:bodyPr/>
        <a:lstStyle/>
        <a:p>
          <a:endParaRPr lang="ru-RU"/>
        </a:p>
      </dgm:t>
    </dgm:pt>
    <dgm:pt modelId="{51233400-F51E-433E-86DD-76B33F3C511F}" type="sibTrans" cxnId="{758721B9-6924-42DC-8BB9-124264FB118E}">
      <dgm:prSet/>
      <dgm:spPr/>
      <dgm:t>
        <a:bodyPr/>
        <a:lstStyle/>
        <a:p>
          <a:endParaRPr lang="ru-RU"/>
        </a:p>
      </dgm:t>
    </dgm:pt>
    <dgm:pt modelId="{A60B3243-C77A-4E4E-8A03-C7F5DF062292}" type="pres">
      <dgm:prSet presAssocID="{4E209B36-CB47-41A1-B444-2C468F8A2D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87161E-B670-4172-96A7-ADF9B729BDEA}" type="pres">
      <dgm:prSet presAssocID="{E24C2DFA-BC85-41F7-A8F6-B9EA09837168}" presName="horFlow" presStyleCnt="0"/>
      <dgm:spPr/>
    </dgm:pt>
    <dgm:pt modelId="{88F690CA-AAFA-45AD-AE82-6019C179571A}" type="pres">
      <dgm:prSet presAssocID="{E24C2DFA-BC85-41F7-A8F6-B9EA09837168}" presName="bigChev" presStyleLbl="node1" presStyleIdx="0" presStyleCnt="4"/>
      <dgm:spPr/>
      <dgm:t>
        <a:bodyPr/>
        <a:lstStyle/>
        <a:p>
          <a:endParaRPr lang="ru-RU"/>
        </a:p>
      </dgm:t>
    </dgm:pt>
    <dgm:pt modelId="{3D767725-FC25-45F6-9E42-97A979DA18CF}" type="pres">
      <dgm:prSet presAssocID="{FA98A7FC-8A1C-4E55-AB4C-122E2E153B07}" presName="parTrans" presStyleCnt="0"/>
      <dgm:spPr/>
    </dgm:pt>
    <dgm:pt modelId="{B731DDBC-5566-4A76-8608-F0CC7BA28EC7}" type="pres">
      <dgm:prSet presAssocID="{E7060D72-24B5-40BC-9C36-C78F3A58BD72}" presName="node" presStyleLbl="alignAccFollowNode1" presStyleIdx="0" presStyleCnt="4" custScaleX="34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5ED02-6AF7-4F7A-8B45-802FCBD9140B}" type="pres">
      <dgm:prSet presAssocID="{E24C2DFA-BC85-41F7-A8F6-B9EA09837168}" presName="vSp" presStyleCnt="0"/>
      <dgm:spPr/>
    </dgm:pt>
    <dgm:pt modelId="{306C4442-0D9C-40FF-8EFE-0138978A0728}" type="pres">
      <dgm:prSet presAssocID="{FA9EB860-6190-44C8-9612-C4DCA5A78B8A}" presName="horFlow" presStyleCnt="0"/>
      <dgm:spPr/>
    </dgm:pt>
    <dgm:pt modelId="{0FD135A0-EE51-410F-BBF3-5E3500476CFA}" type="pres">
      <dgm:prSet presAssocID="{FA9EB860-6190-44C8-9612-C4DCA5A78B8A}" presName="bigChev" presStyleLbl="node1" presStyleIdx="1" presStyleCnt="4"/>
      <dgm:spPr/>
      <dgm:t>
        <a:bodyPr/>
        <a:lstStyle/>
        <a:p>
          <a:endParaRPr lang="ru-RU"/>
        </a:p>
      </dgm:t>
    </dgm:pt>
    <dgm:pt modelId="{45831488-1581-4F3A-9A25-F3989725B379}" type="pres">
      <dgm:prSet presAssocID="{2A103142-710A-49B3-8811-DD4DB4F64A2F}" presName="parTrans" presStyleCnt="0"/>
      <dgm:spPr/>
    </dgm:pt>
    <dgm:pt modelId="{D24E2BD9-D6AF-48A6-A0EB-6758331E1B4D}" type="pres">
      <dgm:prSet presAssocID="{C7598664-C51A-45EC-8B15-609E1D467C1A}" presName="node" presStyleLbl="alignAccFollowNode1" presStyleIdx="1" presStyleCnt="4" custScaleX="33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3157-DC1B-4BBF-8AE1-6BE72E7C5D64}" type="pres">
      <dgm:prSet presAssocID="{FA9EB860-6190-44C8-9612-C4DCA5A78B8A}" presName="vSp" presStyleCnt="0"/>
      <dgm:spPr/>
    </dgm:pt>
    <dgm:pt modelId="{4EFD4510-88E5-41DE-B5E1-67583E15AA98}" type="pres">
      <dgm:prSet presAssocID="{F6F4B86F-7689-4E50-AA40-9720E60A8B35}" presName="horFlow" presStyleCnt="0"/>
      <dgm:spPr/>
    </dgm:pt>
    <dgm:pt modelId="{FB61CE89-0563-4902-932A-D99CF0816A50}" type="pres">
      <dgm:prSet presAssocID="{F6F4B86F-7689-4E50-AA40-9720E60A8B35}" presName="bigChev" presStyleLbl="node1" presStyleIdx="2" presStyleCnt="4"/>
      <dgm:spPr/>
      <dgm:t>
        <a:bodyPr/>
        <a:lstStyle/>
        <a:p>
          <a:endParaRPr lang="ru-RU"/>
        </a:p>
      </dgm:t>
    </dgm:pt>
    <dgm:pt modelId="{D6DB9B43-F1CF-4A5E-B0A9-14B5E4503615}" type="pres">
      <dgm:prSet presAssocID="{4A36D78C-533B-49AC-A663-7D5320D9487C}" presName="parTrans" presStyleCnt="0"/>
      <dgm:spPr/>
    </dgm:pt>
    <dgm:pt modelId="{716ADC48-D1E1-4E0C-B52F-F3B7CF67EA36}" type="pres">
      <dgm:prSet presAssocID="{3AFACA05-BE28-4FE5-9800-CCB853A0250B}" presName="node" presStyleLbl="alignAccFollowNode1" presStyleIdx="2" presStyleCnt="4" custScaleX="336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3733-627A-4866-803A-894C00EB7EC8}" type="pres">
      <dgm:prSet presAssocID="{F6F4B86F-7689-4E50-AA40-9720E60A8B35}" presName="vSp" presStyleCnt="0"/>
      <dgm:spPr/>
    </dgm:pt>
    <dgm:pt modelId="{65704813-3EA0-4F90-A5FC-F88D40D6EA04}" type="pres">
      <dgm:prSet presAssocID="{82F01E15-8675-4DBA-8C4A-B6A939C66002}" presName="horFlow" presStyleCnt="0"/>
      <dgm:spPr/>
    </dgm:pt>
    <dgm:pt modelId="{6FDDE816-9A04-4ECE-B8F0-AA108092A39A}" type="pres">
      <dgm:prSet presAssocID="{82F01E15-8675-4DBA-8C4A-B6A939C66002}" presName="bigChev" presStyleLbl="node1" presStyleIdx="3" presStyleCnt="4"/>
      <dgm:spPr/>
      <dgm:t>
        <a:bodyPr/>
        <a:lstStyle/>
        <a:p>
          <a:endParaRPr lang="ru-RU"/>
        </a:p>
      </dgm:t>
    </dgm:pt>
    <dgm:pt modelId="{7C3E8CF3-299F-41C2-B102-3AE9E0549CA8}" type="pres">
      <dgm:prSet presAssocID="{B2C0B3F9-9164-4E2C-88CF-994E1EFA1BB7}" presName="parTrans" presStyleCnt="0"/>
      <dgm:spPr/>
    </dgm:pt>
    <dgm:pt modelId="{8B721DB5-43E1-4FCE-9089-147FD04F12AF}" type="pres">
      <dgm:prSet presAssocID="{E122D0AC-0566-42F2-999C-DDE85BB69DFC}" presName="node" presStyleLbl="alignAccFollowNode1" presStyleIdx="3" presStyleCnt="4" custScaleX="344587" custScaleY="14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8AA00-4BFB-42CC-9089-E3E1DC85FB06}" srcId="{4E209B36-CB47-41A1-B444-2C468F8A2D58}" destId="{E24C2DFA-BC85-41F7-A8F6-B9EA09837168}" srcOrd="0" destOrd="0" parTransId="{D892152F-4E0F-4178-9BA7-5743BF6A304F}" sibTransId="{65EE066D-9456-42B5-AF6D-0D96E698FD98}"/>
    <dgm:cxn modelId="{8C155684-A763-473E-9228-4CAAA9EA7944}" type="presOf" srcId="{C7598664-C51A-45EC-8B15-609E1D467C1A}" destId="{D24E2BD9-D6AF-48A6-A0EB-6758331E1B4D}" srcOrd="0" destOrd="0" presId="urn:microsoft.com/office/officeart/2005/8/layout/lProcess3"/>
    <dgm:cxn modelId="{9B09F07F-F2BC-478E-B715-656555A2AE0F}" srcId="{FA9EB860-6190-44C8-9612-C4DCA5A78B8A}" destId="{C7598664-C51A-45EC-8B15-609E1D467C1A}" srcOrd="0" destOrd="0" parTransId="{2A103142-710A-49B3-8811-DD4DB4F64A2F}" sibTransId="{2CD0391A-0528-4E5E-96C8-C8CAD2D23A26}"/>
    <dgm:cxn modelId="{1FF93FB1-B3D5-4D97-971E-04A8CE1525F3}" type="presOf" srcId="{F6F4B86F-7689-4E50-AA40-9720E60A8B35}" destId="{FB61CE89-0563-4902-932A-D99CF0816A50}" srcOrd="0" destOrd="0" presId="urn:microsoft.com/office/officeart/2005/8/layout/lProcess3"/>
    <dgm:cxn modelId="{FBB356E5-099B-4E0E-AFD6-43FE03679B7B}" srcId="{E24C2DFA-BC85-41F7-A8F6-B9EA09837168}" destId="{E7060D72-24B5-40BC-9C36-C78F3A58BD72}" srcOrd="0" destOrd="0" parTransId="{FA98A7FC-8A1C-4E55-AB4C-122E2E153B07}" sibTransId="{B30EDD92-14F4-482D-B695-53825A6FE7C8}"/>
    <dgm:cxn modelId="{4B54FB22-72E2-45BC-B62B-24626DCE0629}" srcId="{F6F4B86F-7689-4E50-AA40-9720E60A8B35}" destId="{3AFACA05-BE28-4FE5-9800-CCB853A0250B}" srcOrd="0" destOrd="0" parTransId="{4A36D78C-533B-49AC-A663-7D5320D9487C}" sibTransId="{292C91DA-B6B6-451C-8D22-FCE993893676}"/>
    <dgm:cxn modelId="{D3E0EFD6-05B2-4605-B980-DADB616004D8}" type="presOf" srcId="{3AFACA05-BE28-4FE5-9800-CCB853A0250B}" destId="{716ADC48-D1E1-4E0C-B52F-F3B7CF67EA36}" srcOrd="0" destOrd="0" presId="urn:microsoft.com/office/officeart/2005/8/layout/lProcess3"/>
    <dgm:cxn modelId="{3889A61F-86A0-4330-9BD7-AF2D3C302FC1}" srcId="{4E209B36-CB47-41A1-B444-2C468F8A2D58}" destId="{82F01E15-8675-4DBA-8C4A-B6A939C66002}" srcOrd="3" destOrd="0" parTransId="{7DF37B26-DB79-43F9-BF36-6E4AB4DA03F9}" sibTransId="{A1E5C183-ACA4-409E-BE1D-D16FBF205E52}"/>
    <dgm:cxn modelId="{46A7A539-88CE-413E-8FD2-0F4F1370DDFD}" type="presOf" srcId="{E7060D72-24B5-40BC-9C36-C78F3A58BD72}" destId="{B731DDBC-5566-4A76-8608-F0CC7BA28EC7}" srcOrd="0" destOrd="0" presId="urn:microsoft.com/office/officeart/2005/8/layout/lProcess3"/>
    <dgm:cxn modelId="{830EE799-3B3F-48A5-9EF2-F4B0A9BD1DDC}" type="presOf" srcId="{82F01E15-8675-4DBA-8C4A-B6A939C66002}" destId="{6FDDE816-9A04-4ECE-B8F0-AA108092A39A}" srcOrd="0" destOrd="0" presId="urn:microsoft.com/office/officeart/2005/8/layout/lProcess3"/>
    <dgm:cxn modelId="{9B0D4683-7B3C-4929-B88C-EC5FAF59E832}" type="presOf" srcId="{E122D0AC-0566-42F2-999C-DDE85BB69DFC}" destId="{8B721DB5-43E1-4FCE-9089-147FD04F12AF}" srcOrd="0" destOrd="0" presId="urn:microsoft.com/office/officeart/2005/8/layout/lProcess3"/>
    <dgm:cxn modelId="{758721B9-6924-42DC-8BB9-124264FB118E}" srcId="{82F01E15-8675-4DBA-8C4A-B6A939C66002}" destId="{E122D0AC-0566-42F2-999C-DDE85BB69DFC}" srcOrd="0" destOrd="0" parTransId="{B2C0B3F9-9164-4E2C-88CF-994E1EFA1BB7}" sibTransId="{51233400-F51E-433E-86DD-76B33F3C511F}"/>
    <dgm:cxn modelId="{BA03974B-21F1-4000-8BB0-FE682E676E57}" srcId="{4E209B36-CB47-41A1-B444-2C468F8A2D58}" destId="{FA9EB860-6190-44C8-9612-C4DCA5A78B8A}" srcOrd="1" destOrd="0" parTransId="{BC75D52A-2C20-46B1-988D-E670E5A58491}" sibTransId="{AB5DF7DF-C306-44CE-B009-D43AF457BB4E}"/>
    <dgm:cxn modelId="{8A9A9A18-971A-4D51-9E21-1D1AAB26A06A}" type="presOf" srcId="{FA9EB860-6190-44C8-9612-C4DCA5A78B8A}" destId="{0FD135A0-EE51-410F-BBF3-5E3500476CFA}" srcOrd="0" destOrd="0" presId="urn:microsoft.com/office/officeart/2005/8/layout/lProcess3"/>
    <dgm:cxn modelId="{A07EFDDC-56D7-4615-9310-868FEE3A7001}" type="presOf" srcId="{E24C2DFA-BC85-41F7-A8F6-B9EA09837168}" destId="{88F690CA-AAFA-45AD-AE82-6019C179571A}" srcOrd="0" destOrd="0" presId="urn:microsoft.com/office/officeart/2005/8/layout/lProcess3"/>
    <dgm:cxn modelId="{BDA464ED-74CD-42EE-AFAC-89C29A522DB0}" srcId="{4E209B36-CB47-41A1-B444-2C468F8A2D58}" destId="{F6F4B86F-7689-4E50-AA40-9720E60A8B35}" srcOrd="2" destOrd="0" parTransId="{0D5674A2-6360-4AFF-AEBC-8FF0C30BE742}" sibTransId="{F2102EFD-4DC8-4F02-8DE7-3AED0D3BC9FF}"/>
    <dgm:cxn modelId="{D7775A74-3049-4A2E-8A19-F6A003425EF4}" type="presOf" srcId="{4E209B36-CB47-41A1-B444-2C468F8A2D58}" destId="{A60B3243-C77A-4E4E-8A03-C7F5DF062292}" srcOrd="0" destOrd="0" presId="urn:microsoft.com/office/officeart/2005/8/layout/lProcess3"/>
    <dgm:cxn modelId="{D5975792-6937-46CF-B5EA-97D6E47D2460}" type="presParOf" srcId="{A60B3243-C77A-4E4E-8A03-C7F5DF062292}" destId="{0987161E-B670-4172-96A7-ADF9B729BDEA}" srcOrd="0" destOrd="0" presId="urn:microsoft.com/office/officeart/2005/8/layout/lProcess3"/>
    <dgm:cxn modelId="{D292474F-544E-4D9C-B5D0-5A446D1E35E0}" type="presParOf" srcId="{0987161E-B670-4172-96A7-ADF9B729BDEA}" destId="{88F690CA-AAFA-45AD-AE82-6019C179571A}" srcOrd="0" destOrd="0" presId="urn:microsoft.com/office/officeart/2005/8/layout/lProcess3"/>
    <dgm:cxn modelId="{2CD3CBB9-895A-4FEC-9E4B-06A28CE429F4}" type="presParOf" srcId="{0987161E-B670-4172-96A7-ADF9B729BDEA}" destId="{3D767725-FC25-45F6-9E42-97A979DA18CF}" srcOrd="1" destOrd="0" presId="urn:microsoft.com/office/officeart/2005/8/layout/lProcess3"/>
    <dgm:cxn modelId="{41835B8E-E4AD-4A44-8793-D93590ED5CBB}" type="presParOf" srcId="{0987161E-B670-4172-96A7-ADF9B729BDEA}" destId="{B731DDBC-5566-4A76-8608-F0CC7BA28EC7}" srcOrd="2" destOrd="0" presId="urn:microsoft.com/office/officeart/2005/8/layout/lProcess3"/>
    <dgm:cxn modelId="{0963768E-36D4-4184-8917-0534481969CF}" type="presParOf" srcId="{A60B3243-C77A-4E4E-8A03-C7F5DF062292}" destId="{E535ED02-6AF7-4F7A-8B45-802FCBD9140B}" srcOrd="1" destOrd="0" presId="urn:microsoft.com/office/officeart/2005/8/layout/lProcess3"/>
    <dgm:cxn modelId="{1A89004E-0144-4901-8D14-2B144B6E22EC}" type="presParOf" srcId="{A60B3243-C77A-4E4E-8A03-C7F5DF062292}" destId="{306C4442-0D9C-40FF-8EFE-0138978A0728}" srcOrd="2" destOrd="0" presId="urn:microsoft.com/office/officeart/2005/8/layout/lProcess3"/>
    <dgm:cxn modelId="{F5A6E746-FC42-477C-BFD5-9EC59C605BBB}" type="presParOf" srcId="{306C4442-0D9C-40FF-8EFE-0138978A0728}" destId="{0FD135A0-EE51-410F-BBF3-5E3500476CFA}" srcOrd="0" destOrd="0" presId="urn:microsoft.com/office/officeart/2005/8/layout/lProcess3"/>
    <dgm:cxn modelId="{4B93EB60-2079-4E78-9C35-5434D45F5638}" type="presParOf" srcId="{306C4442-0D9C-40FF-8EFE-0138978A0728}" destId="{45831488-1581-4F3A-9A25-F3989725B379}" srcOrd="1" destOrd="0" presId="urn:microsoft.com/office/officeart/2005/8/layout/lProcess3"/>
    <dgm:cxn modelId="{13661219-59E5-45B6-BCE7-9DDD6223170E}" type="presParOf" srcId="{306C4442-0D9C-40FF-8EFE-0138978A0728}" destId="{D24E2BD9-D6AF-48A6-A0EB-6758331E1B4D}" srcOrd="2" destOrd="0" presId="urn:microsoft.com/office/officeart/2005/8/layout/lProcess3"/>
    <dgm:cxn modelId="{505AAE31-3E52-44DE-963C-0F4EFA8B6A21}" type="presParOf" srcId="{A60B3243-C77A-4E4E-8A03-C7F5DF062292}" destId="{CD783157-DC1B-4BBF-8AE1-6BE72E7C5D64}" srcOrd="3" destOrd="0" presId="urn:microsoft.com/office/officeart/2005/8/layout/lProcess3"/>
    <dgm:cxn modelId="{53F6EAD5-AFD8-4AE3-8B83-25D3313789D2}" type="presParOf" srcId="{A60B3243-C77A-4E4E-8A03-C7F5DF062292}" destId="{4EFD4510-88E5-41DE-B5E1-67583E15AA98}" srcOrd="4" destOrd="0" presId="urn:microsoft.com/office/officeart/2005/8/layout/lProcess3"/>
    <dgm:cxn modelId="{493495EE-2488-423F-A7EA-D11C669E9636}" type="presParOf" srcId="{4EFD4510-88E5-41DE-B5E1-67583E15AA98}" destId="{FB61CE89-0563-4902-932A-D99CF0816A50}" srcOrd="0" destOrd="0" presId="urn:microsoft.com/office/officeart/2005/8/layout/lProcess3"/>
    <dgm:cxn modelId="{F8C50A4F-A016-43EE-A3D8-366474595BEE}" type="presParOf" srcId="{4EFD4510-88E5-41DE-B5E1-67583E15AA98}" destId="{D6DB9B43-F1CF-4A5E-B0A9-14B5E4503615}" srcOrd="1" destOrd="0" presId="urn:microsoft.com/office/officeart/2005/8/layout/lProcess3"/>
    <dgm:cxn modelId="{BF15106B-5665-4880-BDA9-434D6E52666F}" type="presParOf" srcId="{4EFD4510-88E5-41DE-B5E1-67583E15AA98}" destId="{716ADC48-D1E1-4E0C-B52F-F3B7CF67EA36}" srcOrd="2" destOrd="0" presId="urn:microsoft.com/office/officeart/2005/8/layout/lProcess3"/>
    <dgm:cxn modelId="{081E46F8-7935-4463-8195-1101656F7042}" type="presParOf" srcId="{A60B3243-C77A-4E4E-8A03-C7F5DF062292}" destId="{8B843733-627A-4866-803A-894C00EB7EC8}" srcOrd="5" destOrd="0" presId="urn:microsoft.com/office/officeart/2005/8/layout/lProcess3"/>
    <dgm:cxn modelId="{C5C9E261-941F-41D9-803B-849E9FA06ED3}" type="presParOf" srcId="{A60B3243-C77A-4E4E-8A03-C7F5DF062292}" destId="{65704813-3EA0-4F90-A5FC-F88D40D6EA04}" srcOrd="6" destOrd="0" presId="urn:microsoft.com/office/officeart/2005/8/layout/lProcess3"/>
    <dgm:cxn modelId="{C9C97C4B-136D-46A1-8C40-D00C1478CF45}" type="presParOf" srcId="{65704813-3EA0-4F90-A5FC-F88D40D6EA04}" destId="{6FDDE816-9A04-4ECE-B8F0-AA108092A39A}" srcOrd="0" destOrd="0" presId="urn:microsoft.com/office/officeart/2005/8/layout/lProcess3"/>
    <dgm:cxn modelId="{0B66DC89-9FD6-499C-8B06-D8B0A697CDB8}" type="presParOf" srcId="{65704813-3EA0-4F90-A5FC-F88D40D6EA04}" destId="{7C3E8CF3-299F-41C2-B102-3AE9E0549CA8}" srcOrd="1" destOrd="0" presId="urn:microsoft.com/office/officeart/2005/8/layout/lProcess3"/>
    <dgm:cxn modelId="{68FCDF9E-7719-4344-9036-D7F9E329C6D2}" type="presParOf" srcId="{65704813-3EA0-4F90-A5FC-F88D40D6EA04}" destId="{8B721DB5-43E1-4FCE-9089-147FD04F12AF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0261B-EFBE-4D7A-A610-F729A040260F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8AB53-3081-4460-B84F-491D1082FDD2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Задачей экспертизы является оценка научного и технического уровня проекта, возможностей его выполнения и эффективности.</a:t>
          </a:r>
          <a:endParaRPr lang="ru-RU" sz="14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680AFD1A-D33B-4118-8E6A-7CF7229C8102}" type="parTrans" cxnId="{4B832391-C7FD-43C2-9374-F97583F1D9A5}">
      <dgm:prSet/>
      <dgm:spPr/>
      <dgm:t>
        <a:bodyPr/>
        <a:lstStyle/>
        <a:p>
          <a:endParaRPr lang="ru-RU" sz="240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BCEA5D2E-A1D8-443B-AFA3-14286EDFF064}" type="sibTrans" cxnId="{4B832391-C7FD-43C2-9374-F97583F1D9A5}">
      <dgm:prSet/>
      <dgm:spPr/>
      <dgm:t>
        <a:bodyPr/>
        <a:lstStyle/>
        <a:p>
          <a:endParaRPr lang="ru-RU" sz="240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35B0C848-DB3B-44AF-89A6-F7C2EDC87958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На основании экспертизы принимаются решения о целесообразности и объеме финансирования</a:t>
          </a:r>
          <a:endParaRPr lang="ru-RU" sz="14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C8AB7772-067D-4EAF-A537-44928CBBB264}" type="parTrans" cxnId="{EBA02711-1D2F-4886-A73A-803121417852}">
      <dgm:prSet/>
      <dgm:spPr/>
      <dgm:t>
        <a:bodyPr/>
        <a:lstStyle/>
        <a:p>
          <a:endParaRPr lang="ru-RU" sz="240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CA4CA7EA-A452-447D-8AB5-6DBFA70B45C3}" type="sibTrans" cxnId="{EBA02711-1D2F-4886-A73A-803121417852}">
      <dgm:prSet/>
      <dgm:spPr/>
      <dgm:t>
        <a:bodyPr/>
        <a:lstStyle/>
        <a:p>
          <a:endParaRPr lang="ru-RU" sz="240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44F44C93-18AE-4679-AFBE-4D4FAF311B3C}" type="pres">
      <dgm:prSet presAssocID="{8320261B-EFBE-4D7A-A610-F729A04026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967CB-F1BD-43B9-B3FC-B8937BE73974}" type="pres">
      <dgm:prSet presAssocID="{8320261B-EFBE-4D7A-A610-F729A040260F}" presName="arrow" presStyleLbl="bgShp" presStyleIdx="0" presStyleCnt="1"/>
      <dgm:spPr>
        <a:solidFill>
          <a:srgbClr val="800000"/>
        </a:solidFill>
      </dgm:spPr>
    </dgm:pt>
    <dgm:pt modelId="{7F8DF9B3-0378-49B3-8451-044B48D3777B}" type="pres">
      <dgm:prSet presAssocID="{8320261B-EFBE-4D7A-A610-F729A040260F}" presName="linearProcess" presStyleCnt="0"/>
      <dgm:spPr/>
    </dgm:pt>
    <dgm:pt modelId="{501EC7BE-4E43-46EF-A61E-6922787E098D}" type="pres">
      <dgm:prSet presAssocID="{0E08AB53-3081-4460-B84F-491D1082FDD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3650-5B99-463C-BB5D-ADF9CFD9BE66}" type="pres">
      <dgm:prSet presAssocID="{BCEA5D2E-A1D8-443B-AFA3-14286EDFF064}" presName="sibTrans" presStyleCnt="0"/>
      <dgm:spPr/>
    </dgm:pt>
    <dgm:pt modelId="{50A80582-4728-42C2-9654-E5113FA82C7B}" type="pres">
      <dgm:prSet presAssocID="{35B0C848-DB3B-44AF-89A6-F7C2EDC8795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70487-EB8A-4C42-9A3F-FC5D996EA2C3}" type="presOf" srcId="{8320261B-EFBE-4D7A-A610-F729A040260F}" destId="{44F44C93-18AE-4679-AFBE-4D4FAF311B3C}" srcOrd="0" destOrd="0" presId="urn:microsoft.com/office/officeart/2005/8/layout/hProcess9"/>
    <dgm:cxn modelId="{4B832391-C7FD-43C2-9374-F97583F1D9A5}" srcId="{8320261B-EFBE-4D7A-A610-F729A040260F}" destId="{0E08AB53-3081-4460-B84F-491D1082FDD2}" srcOrd="0" destOrd="0" parTransId="{680AFD1A-D33B-4118-8E6A-7CF7229C8102}" sibTransId="{BCEA5D2E-A1D8-443B-AFA3-14286EDFF064}"/>
    <dgm:cxn modelId="{EBA02711-1D2F-4886-A73A-803121417852}" srcId="{8320261B-EFBE-4D7A-A610-F729A040260F}" destId="{35B0C848-DB3B-44AF-89A6-F7C2EDC87958}" srcOrd="1" destOrd="0" parTransId="{C8AB7772-067D-4EAF-A537-44928CBBB264}" sibTransId="{CA4CA7EA-A452-447D-8AB5-6DBFA70B45C3}"/>
    <dgm:cxn modelId="{6B6F731D-9DB9-4FC1-B805-EE23D779CDFA}" type="presOf" srcId="{35B0C848-DB3B-44AF-89A6-F7C2EDC87958}" destId="{50A80582-4728-42C2-9654-E5113FA82C7B}" srcOrd="0" destOrd="0" presId="urn:microsoft.com/office/officeart/2005/8/layout/hProcess9"/>
    <dgm:cxn modelId="{42B96C13-D8EF-4867-A6C2-F2BB17BB7676}" type="presOf" srcId="{0E08AB53-3081-4460-B84F-491D1082FDD2}" destId="{501EC7BE-4E43-46EF-A61E-6922787E098D}" srcOrd="0" destOrd="0" presId="urn:microsoft.com/office/officeart/2005/8/layout/hProcess9"/>
    <dgm:cxn modelId="{45A6647D-1FA3-45DB-ADB0-45F01327E841}" type="presParOf" srcId="{44F44C93-18AE-4679-AFBE-4D4FAF311B3C}" destId="{911967CB-F1BD-43B9-B3FC-B8937BE73974}" srcOrd="0" destOrd="0" presId="urn:microsoft.com/office/officeart/2005/8/layout/hProcess9"/>
    <dgm:cxn modelId="{76F57D15-79F6-43DD-849C-F05282FC5499}" type="presParOf" srcId="{44F44C93-18AE-4679-AFBE-4D4FAF311B3C}" destId="{7F8DF9B3-0378-49B3-8451-044B48D3777B}" srcOrd="1" destOrd="0" presId="urn:microsoft.com/office/officeart/2005/8/layout/hProcess9"/>
    <dgm:cxn modelId="{D10886D1-19C8-422F-996E-C7F84EBA4AE9}" type="presParOf" srcId="{7F8DF9B3-0378-49B3-8451-044B48D3777B}" destId="{501EC7BE-4E43-46EF-A61E-6922787E098D}" srcOrd="0" destOrd="0" presId="urn:microsoft.com/office/officeart/2005/8/layout/hProcess9"/>
    <dgm:cxn modelId="{BCC48229-D4CD-408F-AB43-B52C1C22D4BA}" type="presParOf" srcId="{7F8DF9B3-0378-49B3-8451-044B48D3777B}" destId="{830D3650-5B99-463C-BB5D-ADF9CFD9BE66}" srcOrd="1" destOrd="0" presId="urn:microsoft.com/office/officeart/2005/8/layout/hProcess9"/>
    <dgm:cxn modelId="{BBCED687-2D1E-4D35-886A-4D7F35B7267B}" type="presParOf" srcId="{7F8DF9B3-0378-49B3-8451-044B48D3777B}" destId="{50A80582-4728-42C2-9654-E5113FA82C7B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5A5548-2FE9-4C13-BB19-88FAD163D9B1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2D0A02D8-5B5B-4E9A-930E-C21C63A3FB35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1) наличие независимой группы исследователей, выступающих арбитрами в спорных ситуациях по результатам экспертизы, по подбору специалистов, ее проводящих;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8D6D59EE-3D4A-447F-B646-1F01FF456790}" type="parTrans" cxnId="{544F0E65-5944-475A-8BDA-9D8B19A3D3AF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A6651E0D-AA55-441A-A28C-EBB2676F4AA4}" type="sibTrans" cxnId="{544F0E65-5944-475A-8BDA-9D8B19A3D3AF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77F81711-EAF1-48D7-B25D-FBEB25220154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2) проведение предварительного прогнозирования и планирования расходов на среднесрочную перспективу, чтобы иметь возможность определить предполагаемую эффективность и время для контроля;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65D21883-91EA-4046-8CED-027B01EE1715}" type="parTrans" cxnId="{CE019A7A-3698-4CEF-A8EC-F90589428489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70D20E49-89EA-4A00-93FA-FB447955D493}" type="sibTrans" cxnId="{CE019A7A-3698-4CEF-A8EC-F90589428489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3EEE173A-091B-43D4-A62A-3E7DC8DCD357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3)  методы контроля должны быть увязаны с перспективами развития системы руководства научно-технической политикой на государственном уровне.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C0B92F0F-199B-4CF8-BD10-24CBBC5408AF}" type="parTrans" cxnId="{9C8A13A8-7B99-4427-A596-419E5558392B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EAD8587A-0C32-484F-B482-B44DC36949E7}" type="sibTrans" cxnId="{9C8A13A8-7B99-4427-A596-419E5558392B}">
      <dgm:prSet/>
      <dgm:spPr/>
      <dgm:t>
        <a:bodyPr/>
        <a:lstStyle/>
        <a:p>
          <a:endParaRPr lang="ru-RU">
            <a:solidFill>
              <a:srgbClr val="800000"/>
            </a:solidFill>
            <a:latin typeface="Arial Black" pitchFamily="34" charset="0"/>
          </a:endParaRPr>
        </a:p>
      </dgm:t>
    </dgm:pt>
    <dgm:pt modelId="{0EA9946B-7FC1-497E-8075-23CD07FC4546}" type="pres">
      <dgm:prSet presAssocID="{405A5548-2FE9-4C13-BB19-88FAD163D9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9C221-8D09-4259-BC9E-641B9C5FE3C1}" type="pres">
      <dgm:prSet presAssocID="{2D0A02D8-5B5B-4E9A-930E-C21C63A3FB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8EBD1-8A1E-4D82-8375-C28D7831F0B3}" type="pres">
      <dgm:prSet presAssocID="{A6651E0D-AA55-441A-A28C-EBB2676F4AA4}" presName="spacer" presStyleCnt="0"/>
      <dgm:spPr/>
    </dgm:pt>
    <dgm:pt modelId="{DCBDFA2F-72ED-46CA-B959-13E968AC1D5D}" type="pres">
      <dgm:prSet presAssocID="{77F81711-EAF1-48D7-B25D-FBEB252201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2F4A8-01DE-426B-BFE9-136DAE439993}" type="pres">
      <dgm:prSet presAssocID="{70D20E49-89EA-4A00-93FA-FB447955D493}" presName="spacer" presStyleCnt="0"/>
      <dgm:spPr/>
    </dgm:pt>
    <dgm:pt modelId="{094C3718-327D-42D0-BE46-B45123C917DA}" type="pres">
      <dgm:prSet presAssocID="{3EEE173A-091B-43D4-A62A-3E7DC8DCD3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DA141-79E4-42F2-8D84-485F8C4D285D}" type="presOf" srcId="{77F81711-EAF1-48D7-B25D-FBEB25220154}" destId="{DCBDFA2F-72ED-46CA-B959-13E968AC1D5D}" srcOrd="0" destOrd="0" presId="urn:microsoft.com/office/officeart/2005/8/layout/vList2"/>
    <dgm:cxn modelId="{84CE2894-95D3-4645-9F30-8823420F26DF}" type="presOf" srcId="{405A5548-2FE9-4C13-BB19-88FAD163D9B1}" destId="{0EA9946B-7FC1-497E-8075-23CD07FC4546}" srcOrd="0" destOrd="0" presId="urn:microsoft.com/office/officeart/2005/8/layout/vList2"/>
    <dgm:cxn modelId="{CE019A7A-3698-4CEF-A8EC-F90589428489}" srcId="{405A5548-2FE9-4C13-BB19-88FAD163D9B1}" destId="{77F81711-EAF1-48D7-B25D-FBEB25220154}" srcOrd="1" destOrd="0" parTransId="{65D21883-91EA-4046-8CED-027B01EE1715}" sibTransId="{70D20E49-89EA-4A00-93FA-FB447955D493}"/>
    <dgm:cxn modelId="{863EB101-3B6B-4E73-A330-10AB44E85B92}" type="presOf" srcId="{2D0A02D8-5B5B-4E9A-930E-C21C63A3FB35}" destId="{5B89C221-8D09-4259-BC9E-641B9C5FE3C1}" srcOrd="0" destOrd="0" presId="urn:microsoft.com/office/officeart/2005/8/layout/vList2"/>
    <dgm:cxn modelId="{544F0E65-5944-475A-8BDA-9D8B19A3D3AF}" srcId="{405A5548-2FE9-4C13-BB19-88FAD163D9B1}" destId="{2D0A02D8-5B5B-4E9A-930E-C21C63A3FB35}" srcOrd="0" destOrd="0" parTransId="{8D6D59EE-3D4A-447F-B646-1F01FF456790}" sibTransId="{A6651E0D-AA55-441A-A28C-EBB2676F4AA4}"/>
    <dgm:cxn modelId="{FFD895AD-1F00-469E-A0FF-DE7E63532E90}" type="presOf" srcId="{3EEE173A-091B-43D4-A62A-3E7DC8DCD357}" destId="{094C3718-327D-42D0-BE46-B45123C917DA}" srcOrd="0" destOrd="0" presId="urn:microsoft.com/office/officeart/2005/8/layout/vList2"/>
    <dgm:cxn modelId="{9C8A13A8-7B99-4427-A596-419E5558392B}" srcId="{405A5548-2FE9-4C13-BB19-88FAD163D9B1}" destId="{3EEE173A-091B-43D4-A62A-3E7DC8DCD357}" srcOrd="2" destOrd="0" parTransId="{C0B92F0F-199B-4CF8-BD10-24CBBC5408AF}" sibTransId="{EAD8587A-0C32-484F-B482-B44DC36949E7}"/>
    <dgm:cxn modelId="{4B111BB4-98D7-4D29-AE8F-E7E9C9DC4A04}" type="presParOf" srcId="{0EA9946B-7FC1-497E-8075-23CD07FC4546}" destId="{5B89C221-8D09-4259-BC9E-641B9C5FE3C1}" srcOrd="0" destOrd="0" presId="urn:microsoft.com/office/officeart/2005/8/layout/vList2"/>
    <dgm:cxn modelId="{9BABF3B5-102F-49EE-9398-3A6EB12EF5A0}" type="presParOf" srcId="{0EA9946B-7FC1-497E-8075-23CD07FC4546}" destId="{64F8EBD1-8A1E-4D82-8375-C28D7831F0B3}" srcOrd="1" destOrd="0" presId="urn:microsoft.com/office/officeart/2005/8/layout/vList2"/>
    <dgm:cxn modelId="{A6D755B6-56DE-4618-B7C4-152DFB383384}" type="presParOf" srcId="{0EA9946B-7FC1-497E-8075-23CD07FC4546}" destId="{DCBDFA2F-72ED-46CA-B959-13E968AC1D5D}" srcOrd="2" destOrd="0" presId="urn:microsoft.com/office/officeart/2005/8/layout/vList2"/>
    <dgm:cxn modelId="{C7104EC8-A900-46CE-9E73-E9F4ACEBDD54}" type="presParOf" srcId="{0EA9946B-7FC1-497E-8075-23CD07FC4546}" destId="{D492F4A8-01DE-426B-BFE9-136DAE439993}" srcOrd="3" destOrd="0" presId="urn:microsoft.com/office/officeart/2005/8/layout/vList2"/>
    <dgm:cxn modelId="{FA521761-547E-4B8B-8B80-A5C61D5083E7}" type="presParOf" srcId="{0EA9946B-7FC1-497E-8075-23CD07FC4546}" destId="{094C3718-327D-42D0-BE46-B45123C917DA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D6C85-B063-4632-B50C-BE1AACD213F7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66B78DB4-40F7-489C-A934-E91C80FD16BB}">
      <dgm:prSet/>
      <dgm:spPr/>
      <dgm:t>
        <a:bodyPr/>
        <a:lstStyle/>
        <a:p>
          <a:pPr rtl="0"/>
          <a:r>
            <a:rPr lang="ru-RU" b="1" dirty="0" smtClean="0"/>
            <a:t>1. </a:t>
          </a:r>
          <a:r>
            <a:rPr lang="ru-RU" b="1" i="1" dirty="0" smtClean="0"/>
            <a:t>Описательный метод</a:t>
          </a:r>
          <a:r>
            <a:rPr lang="ru-RU" b="1" dirty="0" smtClean="0"/>
            <a:t> </a:t>
          </a:r>
          <a:endParaRPr lang="ru-RU" b="1" dirty="0"/>
        </a:p>
      </dgm:t>
    </dgm:pt>
    <dgm:pt modelId="{478B6C74-20E4-4FA9-9892-50D4746FCFAB}" type="parTrans" cxnId="{B24B1F74-B2ED-4C9C-AD1E-C08219BF28A9}">
      <dgm:prSet/>
      <dgm:spPr/>
      <dgm:t>
        <a:bodyPr/>
        <a:lstStyle/>
        <a:p>
          <a:endParaRPr lang="ru-RU" b="1"/>
        </a:p>
      </dgm:t>
    </dgm:pt>
    <dgm:pt modelId="{EB7203F6-96C5-437F-9FB7-2EF2AF644106}" type="sibTrans" cxnId="{B24B1F74-B2ED-4C9C-AD1E-C08219BF28A9}">
      <dgm:prSet/>
      <dgm:spPr/>
      <dgm:t>
        <a:bodyPr/>
        <a:lstStyle/>
        <a:p>
          <a:endParaRPr lang="ru-RU" b="1"/>
        </a:p>
      </dgm:t>
    </dgm:pt>
    <dgm:pt modelId="{4B1E3D44-BF1A-43D6-873F-8DE836EEE768}">
      <dgm:prSet/>
      <dgm:spPr/>
      <dgm:t>
        <a:bodyPr/>
        <a:lstStyle/>
        <a:p>
          <a:pPr rtl="0"/>
          <a:r>
            <a:rPr lang="ru-RU" b="1" dirty="0" smtClean="0"/>
            <a:t>2. </a:t>
          </a:r>
          <a:r>
            <a:rPr lang="ru-RU" b="1" i="1" dirty="0" smtClean="0"/>
            <a:t>Метод сравнения положений «до» и «после»</a:t>
          </a:r>
          <a:endParaRPr lang="ru-RU" b="1" dirty="0"/>
        </a:p>
      </dgm:t>
    </dgm:pt>
    <dgm:pt modelId="{E73712C5-7628-447B-8070-C4BD4F557D6C}" type="parTrans" cxnId="{7E761CF9-EEAA-4E74-BBB0-39E73E894DC9}">
      <dgm:prSet/>
      <dgm:spPr/>
      <dgm:t>
        <a:bodyPr/>
        <a:lstStyle/>
        <a:p>
          <a:endParaRPr lang="ru-RU" b="1"/>
        </a:p>
      </dgm:t>
    </dgm:pt>
    <dgm:pt modelId="{632128C4-C73F-45B5-B855-B286C071A3E0}" type="sibTrans" cxnId="{7E761CF9-EEAA-4E74-BBB0-39E73E894DC9}">
      <dgm:prSet/>
      <dgm:spPr/>
      <dgm:t>
        <a:bodyPr/>
        <a:lstStyle/>
        <a:p>
          <a:endParaRPr lang="ru-RU" b="1"/>
        </a:p>
      </dgm:t>
    </dgm:pt>
    <dgm:pt modelId="{FC3088B3-2926-486C-A7A1-5A662BF0F654}">
      <dgm:prSet/>
      <dgm:spPr/>
      <dgm:t>
        <a:bodyPr/>
        <a:lstStyle/>
        <a:p>
          <a:pPr rtl="0"/>
          <a:r>
            <a:rPr lang="ru-RU" b="1" dirty="0" smtClean="0"/>
            <a:t>3. </a:t>
          </a:r>
          <a:r>
            <a:rPr lang="ru-RU" b="1" i="1" dirty="0" smtClean="0"/>
            <a:t>Сопоставительная экспертиза</a:t>
          </a:r>
          <a:endParaRPr lang="ru-RU" b="1" dirty="0"/>
        </a:p>
      </dgm:t>
    </dgm:pt>
    <dgm:pt modelId="{6F1400DA-17DF-402D-A497-5AFAF72386F6}" type="parTrans" cxnId="{7B52B48A-C61F-4F54-9B90-637E577DFC6C}">
      <dgm:prSet/>
      <dgm:spPr/>
      <dgm:t>
        <a:bodyPr/>
        <a:lstStyle/>
        <a:p>
          <a:endParaRPr lang="ru-RU" b="1"/>
        </a:p>
      </dgm:t>
    </dgm:pt>
    <dgm:pt modelId="{BD0ED014-B5FB-4A5D-AE81-D8C09E581612}" type="sibTrans" cxnId="{7B52B48A-C61F-4F54-9B90-637E577DFC6C}">
      <dgm:prSet/>
      <dgm:spPr/>
      <dgm:t>
        <a:bodyPr/>
        <a:lstStyle/>
        <a:p>
          <a:endParaRPr lang="ru-RU" b="1"/>
        </a:p>
      </dgm:t>
    </dgm:pt>
    <dgm:pt modelId="{6CEB59A8-C853-4D7A-87CC-28D5275B8E9F}" type="pres">
      <dgm:prSet presAssocID="{379D6C85-B063-4632-B50C-BE1AACD213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1FF87-D9A2-4F14-9E63-3D9287ECDDC7}" type="pres">
      <dgm:prSet presAssocID="{66B78DB4-40F7-489C-A934-E91C80FD16BB}" presName="circle1" presStyleLbl="node1" presStyleIdx="0" presStyleCnt="3"/>
      <dgm:spPr/>
    </dgm:pt>
    <dgm:pt modelId="{48D3BCF7-E540-4345-88C6-FDE90C47776D}" type="pres">
      <dgm:prSet presAssocID="{66B78DB4-40F7-489C-A934-E91C80FD16BB}" presName="space" presStyleCnt="0"/>
      <dgm:spPr/>
    </dgm:pt>
    <dgm:pt modelId="{9074DDA1-E3F1-41FC-AEED-7967BBE35DF0}" type="pres">
      <dgm:prSet presAssocID="{66B78DB4-40F7-489C-A934-E91C80FD16BB}" presName="rect1" presStyleLbl="alignAcc1" presStyleIdx="0" presStyleCnt="3" custLinFactNeighborX="63492" custLinFactNeighborY="-12500"/>
      <dgm:spPr/>
      <dgm:t>
        <a:bodyPr/>
        <a:lstStyle/>
        <a:p>
          <a:endParaRPr lang="ru-RU"/>
        </a:p>
      </dgm:t>
    </dgm:pt>
    <dgm:pt modelId="{D747E717-554C-49CE-AA18-021B3DC1938A}" type="pres">
      <dgm:prSet presAssocID="{4B1E3D44-BF1A-43D6-873F-8DE836EEE768}" presName="vertSpace2" presStyleLbl="node1" presStyleIdx="0" presStyleCnt="3"/>
      <dgm:spPr/>
    </dgm:pt>
    <dgm:pt modelId="{14D8F727-5FD8-4320-8E06-434E070CC8A6}" type="pres">
      <dgm:prSet presAssocID="{4B1E3D44-BF1A-43D6-873F-8DE836EEE768}" presName="circle2" presStyleLbl="node1" presStyleIdx="1" presStyleCnt="3"/>
      <dgm:spPr/>
    </dgm:pt>
    <dgm:pt modelId="{5981AA21-05C9-42D6-9607-41BEE03D3F6A}" type="pres">
      <dgm:prSet presAssocID="{4B1E3D44-BF1A-43D6-873F-8DE836EEE768}" presName="rect2" presStyleLbl="alignAcc1" presStyleIdx="1" presStyleCnt="3"/>
      <dgm:spPr/>
      <dgm:t>
        <a:bodyPr/>
        <a:lstStyle/>
        <a:p>
          <a:endParaRPr lang="ru-RU"/>
        </a:p>
      </dgm:t>
    </dgm:pt>
    <dgm:pt modelId="{AEE154BF-9AE1-46BB-978B-92F5E3518DA0}" type="pres">
      <dgm:prSet presAssocID="{FC3088B3-2926-486C-A7A1-5A662BF0F654}" presName="vertSpace3" presStyleLbl="node1" presStyleIdx="1" presStyleCnt="3"/>
      <dgm:spPr/>
    </dgm:pt>
    <dgm:pt modelId="{8A8E202F-316C-482F-9F19-A98F24C3F92D}" type="pres">
      <dgm:prSet presAssocID="{FC3088B3-2926-486C-A7A1-5A662BF0F654}" presName="circle3" presStyleLbl="node1" presStyleIdx="2" presStyleCnt="3"/>
      <dgm:spPr/>
    </dgm:pt>
    <dgm:pt modelId="{64A4A780-6405-4F01-BEEA-74D0E4D98C58}" type="pres">
      <dgm:prSet presAssocID="{FC3088B3-2926-486C-A7A1-5A662BF0F654}" presName="rect3" presStyleLbl="alignAcc1" presStyleIdx="2" presStyleCnt="3"/>
      <dgm:spPr/>
      <dgm:t>
        <a:bodyPr/>
        <a:lstStyle/>
        <a:p>
          <a:endParaRPr lang="ru-RU"/>
        </a:p>
      </dgm:t>
    </dgm:pt>
    <dgm:pt modelId="{86134AEE-B86A-4909-9C10-AF473E971D5F}" type="pres">
      <dgm:prSet presAssocID="{66B78DB4-40F7-489C-A934-E91C80FD16B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42616-BF54-4051-9FEE-905477DDEDA9}" type="pres">
      <dgm:prSet presAssocID="{4B1E3D44-BF1A-43D6-873F-8DE836EEE76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B8C4E-243F-4EF8-BFEB-06CCFF11C01D}" type="pres">
      <dgm:prSet presAssocID="{FC3088B3-2926-486C-A7A1-5A662BF0F65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99BC2-5CC5-452A-8657-437EA312BD07}" type="presOf" srcId="{4B1E3D44-BF1A-43D6-873F-8DE836EEE768}" destId="{ADF42616-BF54-4051-9FEE-905477DDEDA9}" srcOrd="1" destOrd="0" presId="urn:microsoft.com/office/officeart/2005/8/layout/target3"/>
    <dgm:cxn modelId="{FEBFA3B8-1AA2-44DF-8B20-0F8778EEC4A9}" type="presOf" srcId="{4B1E3D44-BF1A-43D6-873F-8DE836EEE768}" destId="{5981AA21-05C9-42D6-9607-41BEE03D3F6A}" srcOrd="0" destOrd="0" presId="urn:microsoft.com/office/officeart/2005/8/layout/target3"/>
    <dgm:cxn modelId="{E00F6FE6-4051-4223-9D40-C593F8846791}" type="presOf" srcId="{66B78DB4-40F7-489C-A934-E91C80FD16BB}" destId="{86134AEE-B86A-4909-9C10-AF473E971D5F}" srcOrd="1" destOrd="0" presId="urn:microsoft.com/office/officeart/2005/8/layout/target3"/>
    <dgm:cxn modelId="{230882D3-87AE-4ADE-B277-D7405F82B0A9}" type="presOf" srcId="{FC3088B3-2926-486C-A7A1-5A662BF0F654}" destId="{E0FB8C4E-243F-4EF8-BFEB-06CCFF11C01D}" srcOrd="1" destOrd="0" presId="urn:microsoft.com/office/officeart/2005/8/layout/target3"/>
    <dgm:cxn modelId="{B24B1F74-B2ED-4C9C-AD1E-C08219BF28A9}" srcId="{379D6C85-B063-4632-B50C-BE1AACD213F7}" destId="{66B78DB4-40F7-489C-A934-E91C80FD16BB}" srcOrd="0" destOrd="0" parTransId="{478B6C74-20E4-4FA9-9892-50D4746FCFAB}" sibTransId="{EB7203F6-96C5-437F-9FB7-2EF2AF644106}"/>
    <dgm:cxn modelId="{4297912C-13F9-4846-BE00-DD534E997956}" type="presOf" srcId="{66B78DB4-40F7-489C-A934-E91C80FD16BB}" destId="{9074DDA1-E3F1-41FC-AEED-7967BBE35DF0}" srcOrd="0" destOrd="0" presId="urn:microsoft.com/office/officeart/2005/8/layout/target3"/>
    <dgm:cxn modelId="{7E761CF9-EEAA-4E74-BBB0-39E73E894DC9}" srcId="{379D6C85-B063-4632-B50C-BE1AACD213F7}" destId="{4B1E3D44-BF1A-43D6-873F-8DE836EEE768}" srcOrd="1" destOrd="0" parTransId="{E73712C5-7628-447B-8070-C4BD4F557D6C}" sibTransId="{632128C4-C73F-45B5-B855-B286C071A3E0}"/>
    <dgm:cxn modelId="{2108805C-C113-48AD-AEE4-57DD1B52B8F2}" type="presOf" srcId="{379D6C85-B063-4632-B50C-BE1AACD213F7}" destId="{6CEB59A8-C853-4D7A-87CC-28D5275B8E9F}" srcOrd="0" destOrd="0" presId="urn:microsoft.com/office/officeart/2005/8/layout/target3"/>
    <dgm:cxn modelId="{5409AE73-5B16-466F-B097-2E2DB8D193DB}" type="presOf" srcId="{FC3088B3-2926-486C-A7A1-5A662BF0F654}" destId="{64A4A780-6405-4F01-BEEA-74D0E4D98C58}" srcOrd="0" destOrd="0" presId="urn:microsoft.com/office/officeart/2005/8/layout/target3"/>
    <dgm:cxn modelId="{7B52B48A-C61F-4F54-9B90-637E577DFC6C}" srcId="{379D6C85-B063-4632-B50C-BE1AACD213F7}" destId="{FC3088B3-2926-486C-A7A1-5A662BF0F654}" srcOrd="2" destOrd="0" parTransId="{6F1400DA-17DF-402D-A497-5AFAF72386F6}" sibTransId="{BD0ED014-B5FB-4A5D-AE81-D8C09E581612}"/>
    <dgm:cxn modelId="{63974489-7DF2-4468-9EE0-5FF4CCB7BDEB}" type="presParOf" srcId="{6CEB59A8-C853-4D7A-87CC-28D5275B8E9F}" destId="{34D1FF87-D9A2-4F14-9E63-3D9287ECDDC7}" srcOrd="0" destOrd="0" presId="urn:microsoft.com/office/officeart/2005/8/layout/target3"/>
    <dgm:cxn modelId="{2537F478-A8DE-467C-8429-3715A0A106EF}" type="presParOf" srcId="{6CEB59A8-C853-4D7A-87CC-28D5275B8E9F}" destId="{48D3BCF7-E540-4345-88C6-FDE90C47776D}" srcOrd="1" destOrd="0" presId="urn:microsoft.com/office/officeart/2005/8/layout/target3"/>
    <dgm:cxn modelId="{E23850AB-BD8C-4859-BF19-404F638780A4}" type="presParOf" srcId="{6CEB59A8-C853-4D7A-87CC-28D5275B8E9F}" destId="{9074DDA1-E3F1-41FC-AEED-7967BBE35DF0}" srcOrd="2" destOrd="0" presId="urn:microsoft.com/office/officeart/2005/8/layout/target3"/>
    <dgm:cxn modelId="{2FC4DFE5-BA3E-4D98-8E01-FA770DBDBCC3}" type="presParOf" srcId="{6CEB59A8-C853-4D7A-87CC-28D5275B8E9F}" destId="{D747E717-554C-49CE-AA18-021B3DC1938A}" srcOrd="3" destOrd="0" presId="urn:microsoft.com/office/officeart/2005/8/layout/target3"/>
    <dgm:cxn modelId="{D72297FB-98A3-40B6-9F79-22C1EEB2C04E}" type="presParOf" srcId="{6CEB59A8-C853-4D7A-87CC-28D5275B8E9F}" destId="{14D8F727-5FD8-4320-8E06-434E070CC8A6}" srcOrd="4" destOrd="0" presId="urn:microsoft.com/office/officeart/2005/8/layout/target3"/>
    <dgm:cxn modelId="{28C71B8F-BA12-4639-86D4-C77FEE246BA8}" type="presParOf" srcId="{6CEB59A8-C853-4D7A-87CC-28D5275B8E9F}" destId="{5981AA21-05C9-42D6-9607-41BEE03D3F6A}" srcOrd="5" destOrd="0" presId="urn:microsoft.com/office/officeart/2005/8/layout/target3"/>
    <dgm:cxn modelId="{8015D350-9FCD-4E95-8313-AD5C6FBF8CE0}" type="presParOf" srcId="{6CEB59A8-C853-4D7A-87CC-28D5275B8E9F}" destId="{AEE154BF-9AE1-46BB-978B-92F5E3518DA0}" srcOrd="6" destOrd="0" presId="urn:microsoft.com/office/officeart/2005/8/layout/target3"/>
    <dgm:cxn modelId="{9962E92F-B92A-437A-A5A2-DD8372BDD8BC}" type="presParOf" srcId="{6CEB59A8-C853-4D7A-87CC-28D5275B8E9F}" destId="{8A8E202F-316C-482F-9F19-A98F24C3F92D}" srcOrd="7" destOrd="0" presId="urn:microsoft.com/office/officeart/2005/8/layout/target3"/>
    <dgm:cxn modelId="{AC399804-4C1C-4447-8E30-E1AF1E41BFFA}" type="presParOf" srcId="{6CEB59A8-C853-4D7A-87CC-28D5275B8E9F}" destId="{64A4A780-6405-4F01-BEEA-74D0E4D98C58}" srcOrd="8" destOrd="0" presId="urn:microsoft.com/office/officeart/2005/8/layout/target3"/>
    <dgm:cxn modelId="{B7B2C8D0-3893-40DB-97E2-032D9D1CD13C}" type="presParOf" srcId="{6CEB59A8-C853-4D7A-87CC-28D5275B8E9F}" destId="{86134AEE-B86A-4909-9C10-AF473E971D5F}" srcOrd="9" destOrd="0" presId="urn:microsoft.com/office/officeart/2005/8/layout/target3"/>
    <dgm:cxn modelId="{A27DE241-52A3-43D9-850B-E668B96C00F4}" type="presParOf" srcId="{6CEB59A8-C853-4D7A-87CC-28D5275B8E9F}" destId="{ADF42616-BF54-4051-9FEE-905477DDEDA9}" srcOrd="10" destOrd="0" presId="urn:microsoft.com/office/officeart/2005/8/layout/target3"/>
    <dgm:cxn modelId="{2B91591D-4EEC-4BDC-B4EB-291604CD6B78}" type="presParOf" srcId="{6CEB59A8-C853-4D7A-87CC-28D5275B8E9F}" destId="{E0FB8C4E-243F-4EF8-BFEB-06CCFF11C01D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ABAE6-5D76-4A40-A4ED-6CFA56920543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46B40CC-15C1-4137-AC38-E7F3C4B43D82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более высокой степенью неопределенности </a:t>
          </a:r>
          <a:r>
            <a:rPr lang="ru-RU" dirty="0" smtClean="0">
              <a:latin typeface="+mj-lt"/>
            </a:rPr>
            <a:t>(технической, коммерческой) </a:t>
          </a:r>
          <a:r>
            <a:rPr lang="ru-RU" dirty="0" smtClean="0">
              <a:latin typeface="Arial Black" pitchFamily="34" charset="0"/>
            </a:rPr>
            <a:t>параметров проекта </a:t>
          </a:r>
          <a:r>
            <a:rPr lang="ru-RU" dirty="0" smtClean="0">
              <a:latin typeface="+mj-lt"/>
            </a:rPr>
            <a:t>(сроков достижения намеченных целей, предстоящих затрат, будущих доходов)</a:t>
          </a:r>
          <a:r>
            <a:rPr lang="ru-RU" dirty="0" smtClean="0">
              <a:latin typeface="Arial Black" pitchFamily="34" charset="0"/>
            </a:rPr>
            <a:t>;</a:t>
          </a:r>
          <a:endParaRPr lang="ru-RU" dirty="0">
            <a:latin typeface="Arial Black" pitchFamily="34" charset="0"/>
          </a:endParaRPr>
        </a:p>
      </dgm:t>
    </dgm:pt>
    <dgm:pt modelId="{ECB3A20C-4358-4C85-85F9-B1F88C2322DF}" type="parTrans" cxnId="{18FB6D8F-C333-41FC-AA35-795C27036ED1}">
      <dgm:prSet/>
      <dgm:spPr/>
      <dgm:t>
        <a:bodyPr/>
        <a:lstStyle/>
        <a:p>
          <a:endParaRPr lang="ru-RU"/>
        </a:p>
      </dgm:t>
    </dgm:pt>
    <dgm:pt modelId="{940B47DC-AE46-4FDD-8FBD-2EA0E5D94471}" type="sibTrans" cxnId="{18FB6D8F-C333-41FC-AA35-795C27036ED1}">
      <dgm:prSet/>
      <dgm:spPr/>
      <dgm:t>
        <a:bodyPr/>
        <a:lstStyle/>
        <a:p>
          <a:endParaRPr lang="ru-RU"/>
        </a:p>
      </dgm:t>
    </dgm:pt>
    <dgm:pt modelId="{20211632-11E6-448C-B41E-56DA49CB0806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вовлечение в реализацию проектов уникальных ресурсов </a:t>
          </a:r>
          <a:r>
            <a:rPr lang="ru-RU" dirty="0" smtClean="0"/>
            <a:t>(специалистов высокой квалификации, лиц творческого труда, материалов, приборов и т.д.);</a:t>
          </a:r>
          <a:endParaRPr lang="ru-RU" dirty="0"/>
        </a:p>
      </dgm:t>
    </dgm:pt>
    <dgm:pt modelId="{2AC1A20B-A383-44F3-A2B4-97FC09936676}" type="parTrans" cxnId="{ACF90F3F-D833-4C94-B7F4-376580423305}">
      <dgm:prSet/>
      <dgm:spPr/>
      <dgm:t>
        <a:bodyPr/>
        <a:lstStyle/>
        <a:p>
          <a:endParaRPr lang="ru-RU"/>
        </a:p>
      </dgm:t>
    </dgm:pt>
    <dgm:pt modelId="{349891C6-CD67-4ECF-AF2D-CA0240DE9A97}" type="sibTrans" cxnId="{ACF90F3F-D833-4C94-B7F4-376580423305}">
      <dgm:prSet/>
      <dgm:spPr/>
      <dgm:t>
        <a:bodyPr/>
        <a:lstStyle/>
        <a:p>
          <a:endParaRPr lang="ru-RU"/>
        </a:p>
      </dgm:t>
    </dgm:pt>
    <dgm:pt modelId="{A8F6F54D-F5BE-4F7E-9107-5DD6D557CF30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высокой вероятностью получения в рамках проекта промежуточных или конечных результатов </a:t>
          </a:r>
          <a:r>
            <a:rPr lang="ru-RU" dirty="0" smtClean="0">
              <a:latin typeface="+mj-lt"/>
            </a:rPr>
            <a:t>(</a:t>
          </a:r>
          <a:r>
            <a:rPr lang="ru-RU" dirty="0" smtClean="0"/>
            <a:t>неожиданных, но представляющих самостоятельную коммерческую ценность)</a:t>
          </a:r>
          <a:endParaRPr lang="ru-RU" dirty="0"/>
        </a:p>
      </dgm:t>
    </dgm:pt>
    <dgm:pt modelId="{891AC244-65A4-43BF-A260-AC54BF3873FA}" type="parTrans" cxnId="{8C5D7C4A-9D4D-4167-8574-E599050708AB}">
      <dgm:prSet/>
      <dgm:spPr/>
      <dgm:t>
        <a:bodyPr/>
        <a:lstStyle/>
        <a:p>
          <a:endParaRPr lang="ru-RU"/>
        </a:p>
      </dgm:t>
    </dgm:pt>
    <dgm:pt modelId="{D1B6D239-8297-41BB-B59F-AC49502EEC5C}" type="sibTrans" cxnId="{8C5D7C4A-9D4D-4167-8574-E599050708AB}">
      <dgm:prSet/>
      <dgm:spPr/>
      <dgm:t>
        <a:bodyPr/>
        <a:lstStyle/>
        <a:p>
          <a:endParaRPr lang="ru-RU"/>
        </a:p>
      </dgm:t>
    </dgm:pt>
    <dgm:pt modelId="{EBDE92BF-D093-4327-9278-7E174658DAB6}" type="pres">
      <dgm:prSet presAssocID="{B4FABAE6-5D76-4A40-A4ED-6CFA569205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5431F-7B71-4547-A1A5-42C36C4E8109}" type="pres">
      <dgm:prSet presAssocID="{546B40CC-15C1-4137-AC38-E7F3C4B43D82}" presName="circle1" presStyleLbl="node1" presStyleIdx="0" presStyleCnt="3"/>
      <dgm:spPr/>
    </dgm:pt>
    <dgm:pt modelId="{42D51E75-7D93-4BB8-8D33-A86DC549E15E}" type="pres">
      <dgm:prSet presAssocID="{546B40CC-15C1-4137-AC38-E7F3C4B43D82}" presName="space" presStyleCnt="0"/>
      <dgm:spPr/>
    </dgm:pt>
    <dgm:pt modelId="{55B5C7F6-660F-4DA8-AB46-221E70011284}" type="pres">
      <dgm:prSet presAssocID="{546B40CC-15C1-4137-AC38-E7F3C4B43D82}" presName="rect1" presStyleLbl="alignAcc1" presStyleIdx="0" presStyleCnt="3"/>
      <dgm:spPr/>
      <dgm:t>
        <a:bodyPr/>
        <a:lstStyle/>
        <a:p>
          <a:endParaRPr lang="ru-RU"/>
        </a:p>
      </dgm:t>
    </dgm:pt>
    <dgm:pt modelId="{C1F9BB35-7C10-43B0-99A0-8F21EA1D7B7C}" type="pres">
      <dgm:prSet presAssocID="{20211632-11E6-448C-B41E-56DA49CB0806}" presName="vertSpace2" presStyleLbl="node1" presStyleIdx="0" presStyleCnt="3"/>
      <dgm:spPr/>
    </dgm:pt>
    <dgm:pt modelId="{E3041756-869C-459D-9D60-D4C8F9D4EAA7}" type="pres">
      <dgm:prSet presAssocID="{20211632-11E6-448C-B41E-56DA49CB0806}" presName="circle2" presStyleLbl="node1" presStyleIdx="1" presStyleCnt="3"/>
      <dgm:spPr/>
    </dgm:pt>
    <dgm:pt modelId="{E69C489C-44E6-4F48-B101-4A6406452A28}" type="pres">
      <dgm:prSet presAssocID="{20211632-11E6-448C-B41E-56DA49CB0806}" presName="rect2" presStyleLbl="alignAcc1" presStyleIdx="1" presStyleCnt="3"/>
      <dgm:spPr/>
      <dgm:t>
        <a:bodyPr/>
        <a:lstStyle/>
        <a:p>
          <a:endParaRPr lang="ru-RU"/>
        </a:p>
      </dgm:t>
    </dgm:pt>
    <dgm:pt modelId="{CDC6EBB6-3073-4028-8B03-24B5E50BD87E}" type="pres">
      <dgm:prSet presAssocID="{A8F6F54D-F5BE-4F7E-9107-5DD6D557CF30}" presName="vertSpace3" presStyleLbl="node1" presStyleIdx="1" presStyleCnt="3"/>
      <dgm:spPr/>
    </dgm:pt>
    <dgm:pt modelId="{5781F395-AC22-4B77-85B9-BBA73308DEE9}" type="pres">
      <dgm:prSet presAssocID="{A8F6F54D-F5BE-4F7E-9107-5DD6D557CF30}" presName="circle3" presStyleLbl="node1" presStyleIdx="2" presStyleCnt="3"/>
      <dgm:spPr/>
    </dgm:pt>
    <dgm:pt modelId="{CC08D469-8194-42A3-8B0B-3343AC7D099B}" type="pres">
      <dgm:prSet presAssocID="{A8F6F54D-F5BE-4F7E-9107-5DD6D557CF30}" presName="rect3" presStyleLbl="alignAcc1" presStyleIdx="2" presStyleCnt="3"/>
      <dgm:spPr/>
      <dgm:t>
        <a:bodyPr/>
        <a:lstStyle/>
        <a:p>
          <a:endParaRPr lang="ru-RU"/>
        </a:p>
      </dgm:t>
    </dgm:pt>
    <dgm:pt modelId="{473CAA7C-8C99-40E4-A9EC-06B5767B74CE}" type="pres">
      <dgm:prSet presAssocID="{546B40CC-15C1-4137-AC38-E7F3C4B43D8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13CC6-EADF-4598-9D67-002F3023C110}" type="pres">
      <dgm:prSet presAssocID="{20211632-11E6-448C-B41E-56DA49CB080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BA189-16BE-4A49-A163-3B33B1AB054C}" type="pres">
      <dgm:prSet presAssocID="{A8F6F54D-F5BE-4F7E-9107-5DD6D557CF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90F3F-D833-4C94-B7F4-376580423305}" srcId="{B4FABAE6-5D76-4A40-A4ED-6CFA56920543}" destId="{20211632-11E6-448C-B41E-56DA49CB0806}" srcOrd="1" destOrd="0" parTransId="{2AC1A20B-A383-44F3-A2B4-97FC09936676}" sibTransId="{349891C6-CD67-4ECF-AF2D-CA0240DE9A97}"/>
    <dgm:cxn modelId="{AEA705F9-5B95-410B-ADA2-855804895AD7}" type="presOf" srcId="{20211632-11E6-448C-B41E-56DA49CB0806}" destId="{D4A13CC6-EADF-4598-9D67-002F3023C110}" srcOrd="1" destOrd="0" presId="urn:microsoft.com/office/officeart/2005/8/layout/target3"/>
    <dgm:cxn modelId="{8C5D7C4A-9D4D-4167-8574-E599050708AB}" srcId="{B4FABAE6-5D76-4A40-A4ED-6CFA56920543}" destId="{A8F6F54D-F5BE-4F7E-9107-5DD6D557CF30}" srcOrd="2" destOrd="0" parTransId="{891AC244-65A4-43BF-A260-AC54BF3873FA}" sibTransId="{D1B6D239-8297-41BB-B59F-AC49502EEC5C}"/>
    <dgm:cxn modelId="{C7713945-09BE-4286-B46D-6E2074995C73}" type="presOf" srcId="{A8F6F54D-F5BE-4F7E-9107-5DD6D557CF30}" destId="{CC08D469-8194-42A3-8B0B-3343AC7D099B}" srcOrd="0" destOrd="0" presId="urn:microsoft.com/office/officeart/2005/8/layout/target3"/>
    <dgm:cxn modelId="{CEC51709-85FA-4441-8159-7200A8F6EC23}" type="presOf" srcId="{B4FABAE6-5D76-4A40-A4ED-6CFA56920543}" destId="{EBDE92BF-D093-4327-9278-7E174658DAB6}" srcOrd="0" destOrd="0" presId="urn:microsoft.com/office/officeart/2005/8/layout/target3"/>
    <dgm:cxn modelId="{6A7067F5-48C5-466D-9D8D-B33C8838ED01}" type="presOf" srcId="{546B40CC-15C1-4137-AC38-E7F3C4B43D82}" destId="{473CAA7C-8C99-40E4-A9EC-06B5767B74CE}" srcOrd="1" destOrd="0" presId="urn:microsoft.com/office/officeart/2005/8/layout/target3"/>
    <dgm:cxn modelId="{99A87B74-CD2B-4F7D-8C70-E3A1B54F8EBB}" type="presOf" srcId="{A8F6F54D-F5BE-4F7E-9107-5DD6D557CF30}" destId="{190BA189-16BE-4A49-A163-3B33B1AB054C}" srcOrd="1" destOrd="0" presId="urn:microsoft.com/office/officeart/2005/8/layout/target3"/>
    <dgm:cxn modelId="{6B4A3810-0DBB-4D8D-8D6B-77894F293690}" type="presOf" srcId="{546B40CC-15C1-4137-AC38-E7F3C4B43D82}" destId="{55B5C7F6-660F-4DA8-AB46-221E70011284}" srcOrd="0" destOrd="0" presId="urn:microsoft.com/office/officeart/2005/8/layout/target3"/>
    <dgm:cxn modelId="{11700661-5F85-4D6C-8DDD-6836A820A677}" type="presOf" srcId="{20211632-11E6-448C-B41E-56DA49CB0806}" destId="{E69C489C-44E6-4F48-B101-4A6406452A28}" srcOrd="0" destOrd="0" presId="urn:microsoft.com/office/officeart/2005/8/layout/target3"/>
    <dgm:cxn modelId="{18FB6D8F-C333-41FC-AA35-795C27036ED1}" srcId="{B4FABAE6-5D76-4A40-A4ED-6CFA56920543}" destId="{546B40CC-15C1-4137-AC38-E7F3C4B43D82}" srcOrd="0" destOrd="0" parTransId="{ECB3A20C-4358-4C85-85F9-B1F88C2322DF}" sibTransId="{940B47DC-AE46-4FDD-8FBD-2EA0E5D94471}"/>
    <dgm:cxn modelId="{FE7679A1-7EA1-4B4B-97CA-FE2B300F5AC0}" type="presParOf" srcId="{EBDE92BF-D093-4327-9278-7E174658DAB6}" destId="{8575431F-7B71-4547-A1A5-42C36C4E8109}" srcOrd="0" destOrd="0" presId="urn:microsoft.com/office/officeart/2005/8/layout/target3"/>
    <dgm:cxn modelId="{6D37434C-894C-4E33-85CD-64C03C37DF1D}" type="presParOf" srcId="{EBDE92BF-D093-4327-9278-7E174658DAB6}" destId="{42D51E75-7D93-4BB8-8D33-A86DC549E15E}" srcOrd="1" destOrd="0" presId="urn:microsoft.com/office/officeart/2005/8/layout/target3"/>
    <dgm:cxn modelId="{2E17E7ED-3FB1-4494-AA1B-DC3EE15DAE20}" type="presParOf" srcId="{EBDE92BF-D093-4327-9278-7E174658DAB6}" destId="{55B5C7F6-660F-4DA8-AB46-221E70011284}" srcOrd="2" destOrd="0" presId="urn:microsoft.com/office/officeart/2005/8/layout/target3"/>
    <dgm:cxn modelId="{348D41EA-18F7-48AA-98BB-E975E497A36B}" type="presParOf" srcId="{EBDE92BF-D093-4327-9278-7E174658DAB6}" destId="{C1F9BB35-7C10-43B0-99A0-8F21EA1D7B7C}" srcOrd="3" destOrd="0" presId="urn:microsoft.com/office/officeart/2005/8/layout/target3"/>
    <dgm:cxn modelId="{BBB89334-A0F4-4F46-AE5B-F401DDF938E3}" type="presParOf" srcId="{EBDE92BF-D093-4327-9278-7E174658DAB6}" destId="{E3041756-869C-459D-9D60-D4C8F9D4EAA7}" srcOrd="4" destOrd="0" presId="urn:microsoft.com/office/officeart/2005/8/layout/target3"/>
    <dgm:cxn modelId="{D9FBE24F-39AB-4824-B8D7-67120F674B7E}" type="presParOf" srcId="{EBDE92BF-D093-4327-9278-7E174658DAB6}" destId="{E69C489C-44E6-4F48-B101-4A6406452A28}" srcOrd="5" destOrd="0" presId="urn:microsoft.com/office/officeart/2005/8/layout/target3"/>
    <dgm:cxn modelId="{6F8DBC46-E37F-465C-94DA-2D5DF73FEC8F}" type="presParOf" srcId="{EBDE92BF-D093-4327-9278-7E174658DAB6}" destId="{CDC6EBB6-3073-4028-8B03-24B5E50BD87E}" srcOrd="6" destOrd="0" presId="urn:microsoft.com/office/officeart/2005/8/layout/target3"/>
    <dgm:cxn modelId="{B0524A32-2431-4293-9985-7CADCE8B4C49}" type="presParOf" srcId="{EBDE92BF-D093-4327-9278-7E174658DAB6}" destId="{5781F395-AC22-4B77-85B9-BBA73308DEE9}" srcOrd="7" destOrd="0" presId="urn:microsoft.com/office/officeart/2005/8/layout/target3"/>
    <dgm:cxn modelId="{1CA1F24A-7726-4A01-848D-3FC31839C899}" type="presParOf" srcId="{EBDE92BF-D093-4327-9278-7E174658DAB6}" destId="{CC08D469-8194-42A3-8B0B-3343AC7D099B}" srcOrd="8" destOrd="0" presId="urn:microsoft.com/office/officeart/2005/8/layout/target3"/>
    <dgm:cxn modelId="{A13BA8F5-2828-40FA-A14B-E795F0DABAF1}" type="presParOf" srcId="{EBDE92BF-D093-4327-9278-7E174658DAB6}" destId="{473CAA7C-8C99-40E4-A9EC-06B5767B74CE}" srcOrd="9" destOrd="0" presId="urn:microsoft.com/office/officeart/2005/8/layout/target3"/>
    <dgm:cxn modelId="{078FEA9F-21F2-4016-8586-DB77763434D9}" type="presParOf" srcId="{EBDE92BF-D093-4327-9278-7E174658DAB6}" destId="{D4A13CC6-EADF-4598-9D67-002F3023C110}" srcOrd="10" destOrd="0" presId="urn:microsoft.com/office/officeart/2005/8/layout/target3"/>
    <dgm:cxn modelId="{90C7D334-8FB6-4910-A92A-0C0BF3EDD9A0}" type="presParOf" srcId="{EBDE92BF-D093-4327-9278-7E174658DAB6}" destId="{190BA189-16BE-4A49-A163-3B33B1AB054C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2F2CC-7E27-460F-9256-C23283A7B230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D1FF576-5186-4877-8C4D-378FD2D42397}">
      <dgm:prSet/>
      <dgm:spPr>
        <a:solidFill>
          <a:srgbClr val="0000FF"/>
        </a:solidFill>
      </dgm:spPr>
      <dgm:t>
        <a:bodyPr/>
        <a:lstStyle/>
        <a:p>
          <a:pPr rtl="0"/>
          <a:r>
            <a:rPr lang="ru-RU" b="1" i="1" dirty="0" smtClean="0">
              <a:latin typeface="Arial Black" pitchFamily="34" charset="0"/>
            </a:rPr>
            <a:t>Ближнее окружение проекта</a:t>
          </a:r>
          <a:endParaRPr lang="ru-RU" dirty="0">
            <a:latin typeface="Arial Black" pitchFamily="34" charset="0"/>
          </a:endParaRPr>
        </a:p>
      </dgm:t>
    </dgm:pt>
    <dgm:pt modelId="{EC94D399-75FA-4086-87E2-C9E27AF0AF74}" type="parTrans" cxnId="{DC51A8BC-A308-454F-B5BD-E10EFE6C5CD9}">
      <dgm:prSet/>
      <dgm:spPr/>
      <dgm:t>
        <a:bodyPr/>
        <a:lstStyle/>
        <a:p>
          <a:endParaRPr lang="ru-RU"/>
        </a:p>
      </dgm:t>
    </dgm:pt>
    <dgm:pt modelId="{79F3D405-4BE0-4C81-8EC4-4E9977844499}" type="sibTrans" cxnId="{DC51A8BC-A308-454F-B5BD-E10EFE6C5CD9}">
      <dgm:prSet/>
      <dgm:spPr/>
      <dgm:t>
        <a:bodyPr/>
        <a:lstStyle/>
        <a:p>
          <a:endParaRPr lang="ru-RU"/>
        </a:p>
      </dgm:t>
    </dgm:pt>
    <dgm:pt modelId="{F45BF7FE-AF14-4CE1-B9A0-A965888899D5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b="1" i="1" dirty="0" smtClean="0"/>
            <a:t>Руководство организации</a:t>
          </a:r>
        </a:p>
        <a:p>
          <a:pPr rtl="0"/>
          <a:r>
            <a:rPr lang="ru-RU" b="1" i="1" dirty="0" smtClean="0"/>
            <a:t>Сфера финансов </a:t>
          </a:r>
        </a:p>
        <a:p>
          <a:pPr rtl="0"/>
          <a:r>
            <a:rPr lang="ru-RU" b="1" i="1" dirty="0" smtClean="0"/>
            <a:t>Сфера сбыта </a:t>
          </a:r>
        </a:p>
        <a:p>
          <a:pPr rtl="0"/>
          <a:r>
            <a:rPr lang="ru-RU" b="1" i="1" dirty="0" smtClean="0"/>
            <a:t>Сфера производства </a:t>
          </a:r>
        </a:p>
        <a:p>
          <a:pPr rtl="0"/>
          <a:r>
            <a:rPr lang="ru-RU" b="1" i="1" dirty="0" smtClean="0"/>
            <a:t>Сфера материального обеспечения </a:t>
          </a:r>
        </a:p>
        <a:p>
          <a:pPr rtl="0"/>
          <a:r>
            <a:rPr lang="ru-RU" b="1" i="1" dirty="0" smtClean="0"/>
            <a:t>Сфера инфраструктуры </a:t>
          </a:r>
        </a:p>
        <a:p>
          <a:pPr rtl="0"/>
          <a:r>
            <a:rPr lang="ru-RU" b="1" i="1" dirty="0" smtClean="0"/>
            <a:t>Сфера очистки и утилизации отходов</a:t>
          </a:r>
          <a:endParaRPr lang="ru-RU" b="1" dirty="0"/>
        </a:p>
      </dgm:t>
    </dgm:pt>
    <dgm:pt modelId="{2B0D3397-FF15-4F38-B5C4-912138FE1E20}" type="parTrans" cxnId="{CEB698AD-EC6F-4FDA-82E7-93880726DE33}">
      <dgm:prSet/>
      <dgm:spPr/>
      <dgm:t>
        <a:bodyPr/>
        <a:lstStyle/>
        <a:p>
          <a:endParaRPr lang="ru-RU"/>
        </a:p>
      </dgm:t>
    </dgm:pt>
    <dgm:pt modelId="{B4E1451A-2F28-4F84-8025-466EDCF7AC98}" type="sibTrans" cxnId="{CEB698AD-EC6F-4FDA-82E7-93880726DE33}">
      <dgm:prSet/>
      <dgm:spPr/>
      <dgm:t>
        <a:bodyPr/>
        <a:lstStyle/>
        <a:p>
          <a:endParaRPr lang="ru-RU"/>
        </a:p>
      </dgm:t>
    </dgm:pt>
    <dgm:pt modelId="{8B74D952-A332-409F-ACB6-EA3354255560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Дальнее окружение проекта</a:t>
          </a:r>
          <a:endParaRPr lang="ru-RU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4140BD0B-436A-40ED-B8A2-DE5170023EB2}" type="parTrans" cxnId="{BFCADD4C-B84B-4C4D-8B9A-D6B6F958C389}">
      <dgm:prSet/>
      <dgm:spPr/>
      <dgm:t>
        <a:bodyPr/>
        <a:lstStyle/>
        <a:p>
          <a:endParaRPr lang="ru-RU"/>
        </a:p>
      </dgm:t>
    </dgm:pt>
    <dgm:pt modelId="{5DC7E9B8-B040-4511-8F86-9F90F211B36F}" type="sibTrans" cxnId="{BFCADD4C-B84B-4C4D-8B9A-D6B6F958C389}">
      <dgm:prSet/>
      <dgm:spPr/>
      <dgm:t>
        <a:bodyPr/>
        <a:lstStyle/>
        <a:p>
          <a:endParaRPr lang="ru-RU"/>
        </a:p>
      </dgm:t>
    </dgm:pt>
    <dgm:pt modelId="{22041C24-1BFF-4503-ABD7-746DF781C656}">
      <dgm:prSet/>
      <dgm:spPr>
        <a:solidFill>
          <a:srgbClr val="FF9900"/>
        </a:solidFill>
      </dgm:spPr>
      <dgm:t>
        <a:bodyPr/>
        <a:lstStyle/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Политические факторы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Экономические факторы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Социальные факторы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Законы и право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Наука и техника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Культура 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Природные и экологические факторы</a:t>
          </a:r>
        </a:p>
        <a:p>
          <a:pPr rtl="0"/>
          <a:r>
            <a:rPr lang="ru-RU" b="1" i="1" dirty="0" smtClean="0">
              <a:solidFill>
                <a:schemeClr val="accent1">
                  <a:lumMod val="10000"/>
                </a:schemeClr>
              </a:solidFill>
            </a:rPr>
            <a:t>Инфраструктура</a:t>
          </a:r>
          <a:endParaRPr lang="ru-RU" b="1" dirty="0">
            <a:solidFill>
              <a:schemeClr val="accent1">
                <a:lumMod val="10000"/>
              </a:schemeClr>
            </a:solidFill>
          </a:endParaRPr>
        </a:p>
      </dgm:t>
    </dgm:pt>
    <dgm:pt modelId="{7C38A439-80BA-435B-8EC2-351105A3AF6F}" type="parTrans" cxnId="{5C771855-A74A-4A2E-8BF9-A38287ABFE06}">
      <dgm:prSet/>
      <dgm:spPr/>
      <dgm:t>
        <a:bodyPr/>
        <a:lstStyle/>
        <a:p>
          <a:endParaRPr lang="ru-RU"/>
        </a:p>
      </dgm:t>
    </dgm:pt>
    <dgm:pt modelId="{149F797D-C732-45B7-BFF7-0D9DDCA016DD}" type="sibTrans" cxnId="{5C771855-A74A-4A2E-8BF9-A38287ABFE06}">
      <dgm:prSet/>
      <dgm:spPr/>
      <dgm:t>
        <a:bodyPr/>
        <a:lstStyle/>
        <a:p>
          <a:endParaRPr lang="ru-RU"/>
        </a:p>
      </dgm:t>
    </dgm:pt>
    <dgm:pt modelId="{17DCC7FA-8A29-4EB9-ADF5-9ADEE36319B6}" type="pres">
      <dgm:prSet presAssocID="{2C02F2CC-7E27-460F-9256-C23283A7B2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FD79D6-1FC6-4181-9FAB-DD4446F02C22}" type="pres">
      <dgm:prSet presAssocID="{CD1FF576-5186-4877-8C4D-378FD2D42397}" presName="hierRoot1" presStyleCnt="0">
        <dgm:presLayoutVars>
          <dgm:hierBranch val="init"/>
        </dgm:presLayoutVars>
      </dgm:prSet>
      <dgm:spPr/>
    </dgm:pt>
    <dgm:pt modelId="{13222C77-2B0D-46C4-A3E8-94CC9C565747}" type="pres">
      <dgm:prSet presAssocID="{CD1FF576-5186-4877-8C4D-378FD2D42397}" presName="rootComposite1" presStyleCnt="0"/>
      <dgm:spPr/>
    </dgm:pt>
    <dgm:pt modelId="{CBEF11D4-CA27-4220-B5EF-7BD459CEAF35}" type="pres">
      <dgm:prSet presAssocID="{CD1FF576-5186-4877-8C4D-378FD2D42397}" presName="rootText1" presStyleLbl="node0" presStyleIdx="0" presStyleCnt="2" custScaleY="20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9D9F3-8A75-4071-BCDB-61E5219B0E35}" type="pres">
      <dgm:prSet presAssocID="{CD1FF576-5186-4877-8C4D-378FD2D423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1F4088-0397-475D-B4E3-3252F1D94DEB}" type="pres">
      <dgm:prSet presAssocID="{CD1FF576-5186-4877-8C4D-378FD2D42397}" presName="hierChild2" presStyleCnt="0"/>
      <dgm:spPr/>
    </dgm:pt>
    <dgm:pt modelId="{96EEA1C8-73AE-42EB-828B-7A1559E6335C}" type="pres">
      <dgm:prSet presAssocID="{2B0D3397-FF15-4F38-B5C4-912138FE1E2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1B2B148-8078-463E-BFFB-EC0FB9FD238C}" type="pres">
      <dgm:prSet presAssocID="{F45BF7FE-AF14-4CE1-B9A0-A965888899D5}" presName="hierRoot2" presStyleCnt="0">
        <dgm:presLayoutVars>
          <dgm:hierBranch val="init"/>
        </dgm:presLayoutVars>
      </dgm:prSet>
      <dgm:spPr/>
    </dgm:pt>
    <dgm:pt modelId="{9FD0A98A-6F31-4DE6-BB07-EE8322528A53}" type="pres">
      <dgm:prSet presAssocID="{F45BF7FE-AF14-4CE1-B9A0-A965888899D5}" presName="rootComposite" presStyleCnt="0"/>
      <dgm:spPr/>
    </dgm:pt>
    <dgm:pt modelId="{3DF3B08E-4B98-41E3-B92B-78AC0B136C1D}" type="pres">
      <dgm:prSet presAssocID="{F45BF7FE-AF14-4CE1-B9A0-A965888899D5}" presName="rootText" presStyleLbl="node2" presStyleIdx="0" presStyleCnt="2" custScaleX="108716" custScaleY="141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3C09B-F53D-4EEE-88A9-3D24E9B2BC0A}" type="pres">
      <dgm:prSet presAssocID="{F45BF7FE-AF14-4CE1-B9A0-A965888899D5}" presName="rootConnector" presStyleLbl="node2" presStyleIdx="0" presStyleCnt="2"/>
      <dgm:spPr/>
      <dgm:t>
        <a:bodyPr/>
        <a:lstStyle/>
        <a:p>
          <a:endParaRPr lang="ru-RU"/>
        </a:p>
      </dgm:t>
    </dgm:pt>
    <dgm:pt modelId="{D67C3761-9CAA-4176-A6A9-C24595D2761F}" type="pres">
      <dgm:prSet presAssocID="{F45BF7FE-AF14-4CE1-B9A0-A965888899D5}" presName="hierChild4" presStyleCnt="0"/>
      <dgm:spPr/>
    </dgm:pt>
    <dgm:pt modelId="{E166C707-8436-4084-A091-7301BEF4977F}" type="pres">
      <dgm:prSet presAssocID="{F45BF7FE-AF14-4CE1-B9A0-A965888899D5}" presName="hierChild5" presStyleCnt="0"/>
      <dgm:spPr/>
    </dgm:pt>
    <dgm:pt modelId="{C5F32632-7FD0-41AB-93D6-625537648FEB}" type="pres">
      <dgm:prSet presAssocID="{CD1FF576-5186-4877-8C4D-378FD2D42397}" presName="hierChild3" presStyleCnt="0"/>
      <dgm:spPr/>
    </dgm:pt>
    <dgm:pt modelId="{82D5B508-1AC8-4EB3-8066-FAB2D70614F5}" type="pres">
      <dgm:prSet presAssocID="{8B74D952-A332-409F-ACB6-EA3354255560}" presName="hierRoot1" presStyleCnt="0">
        <dgm:presLayoutVars>
          <dgm:hierBranch val="init"/>
        </dgm:presLayoutVars>
      </dgm:prSet>
      <dgm:spPr/>
    </dgm:pt>
    <dgm:pt modelId="{99B3D7EB-186E-49DE-8D8A-13460313547D}" type="pres">
      <dgm:prSet presAssocID="{8B74D952-A332-409F-ACB6-EA3354255560}" presName="rootComposite1" presStyleCnt="0"/>
      <dgm:spPr/>
    </dgm:pt>
    <dgm:pt modelId="{1CC9097B-6CBB-4505-B2F7-64F0DE065C4E}" type="pres">
      <dgm:prSet presAssocID="{8B74D952-A332-409F-ACB6-EA3354255560}" presName="rootText1" presStyleLbl="node0" presStyleIdx="1" presStyleCnt="2" custScaleX="96433" custScaleY="19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6FA7EB-02F3-4607-BED1-D2D48F66D2A7}" type="pres">
      <dgm:prSet presAssocID="{8B74D952-A332-409F-ACB6-EA33542555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96A698-A976-4D93-BFA8-6FA9904D4B48}" type="pres">
      <dgm:prSet presAssocID="{8B74D952-A332-409F-ACB6-EA3354255560}" presName="hierChild2" presStyleCnt="0"/>
      <dgm:spPr/>
    </dgm:pt>
    <dgm:pt modelId="{75F5E473-C1DB-42DA-8600-E9A7AEEFFE86}" type="pres">
      <dgm:prSet presAssocID="{7C38A439-80BA-435B-8EC2-351105A3AF6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0828745-112C-4E0D-9EF4-09DEB42A3E2B}" type="pres">
      <dgm:prSet presAssocID="{22041C24-1BFF-4503-ABD7-746DF781C656}" presName="hierRoot2" presStyleCnt="0">
        <dgm:presLayoutVars>
          <dgm:hierBranch val="init"/>
        </dgm:presLayoutVars>
      </dgm:prSet>
      <dgm:spPr/>
    </dgm:pt>
    <dgm:pt modelId="{FBDCC15B-66DD-4410-B182-9D2CABDAB55C}" type="pres">
      <dgm:prSet presAssocID="{22041C24-1BFF-4503-ABD7-746DF781C656}" presName="rootComposite" presStyleCnt="0"/>
      <dgm:spPr/>
    </dgm:pt>
    <dgm:pt modelId="{758D70A5-3A28-4555-9AE4-93E87F5B511B}" type="pres">
      <dgm:prSet presAssocID="{22041C24-1BFF-4503-ABD7-746DF781C656}" presName="rootText" presStyleLbl="node2" presStyleIdx="1" presStyleCnt="2" custScaleX="104184" custScaleY="142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4280D1-2898-4962-A31D-EAE72A30D8DE}" type="pres">
      <dgm:prSet presAssocID="{22041C24-1BFF-4503-ABD7-746DF781C656}" presName="rootConnector" presStyleLbl="node2" presStyleIdx="1" presStyleCnt="2"/>
      <dgm:spPr/>
      <dgm:t>
        <a:bodyPr/>
        <a:lstStyle/>
        <a:p>
          <a:endParaRPr lang="ru-RU"/>
        </a:p>
      </dgm:t>
    </dgm:pt>
    <dgm:pt modelId="{A34BF13B-4633-4B7D-A582-60F475A55681}" type="pres">
      <dgm:prSet presAssocID="{22041C24-1BFF-4503-ABD7-746DF781C656}" presName="hierChild4" presStyleCnt="0"/>
      <dgm:spPr/>
    </dgm:pt>
    <dgm:pt modelId="{9B2955E8-7B0F-4315-B480-39E12B30D222}" type="pres">
      <dgm:prSet presAssocID="{22041C24-1BFF-4503-ABD7-746DF781C656}" presName="hierChild5" presStyleCnt="0"/>
      <dgm:spPr/>
    </dgm:pt>
    <dgm:pt modelId="{8015A4E4-F69F-4DB5-A408-CFB3A9577ECF}" type="pres">
      <dgm:prSet presAssocID="{8B74D952-A332-409F-ACB6-EA3354255560}" presName="hierChild3" presStyleCnt="0"/>
      <dgm:spPr/>
    </dgm:pt>
  </dgm:ptLst>
  <dgm:cxnLst>
    <dgm:cxn modelId="{BFCADD4C-B84B-4C4D-8B9A-D6B6F958C389}" srcId="{2C02F2CC-7E27-460F-9256-C23283A7B230}" destId="{8B74D952-A332-409F-ACB6-EA3354255560}" srcOrd="1" destOrd="0" parTransId="{4140BD0B-436A-40ED-B8A2-DE5170023EB2}" sibTransId="{5DC7E9B8-B040-4511-8F86-9F90F211B36F}"/>
    <dgm:cxn modelId="{8253D362-D7A4-41EC-A233-956BA6030976}" type="presOf" srcId="{8B74D952-A332-409F-ACB6-EA3354255560}" destId="{1CC9097B-6CBB-4505-B2F7-64F0DE065C4E}" srcOrd="0" destOrd="0" presId="urn:microsoft.com/office/officeart/2005/8/layout/orgChart1"/>
    <dgm:cxn modelId="{561C75E1-FD7F-4E58-873E-4DD157564ED9}" type="presOf" srcId="{7C38A439-80BA-435B-8EC2-351105A3AF6F}" destId="{75F5E473-C1DB-42DA-8600-E9A7AEEFFE86}" srcOrd="0" destOrd="0" presId="urn:microsoft.com/office/officeart/2005/8/layout/orgChart1"/>
    <dgm:cxn modelId="{E1FB83E1-2DB3-4D37-95DF-ADF18B8FA2B3}" type="presOf" srcId="{22041C24-1BFF-4503-ABD7-746DF781C656}" destId="{4F4280D1-2898-4962-A31D-EAE72A30D8DE}" srcOrd="1" destOrd="0" presId="urn:microsoft.com/office/officeart/2005/8/layout/orgChart1"/>
    <dgm:cxn modelId="{FAA10097-8927-4829-A8EC-651480EC57B8}" type="presOf" srcId="{CD1FF576-5186-4877-8C4D-378FD2D42397}" destId="{CBEF11D4-CA27-4220-B5EF-7BD459CEAF35}" srcOrd="0" destOrd="0" presId="urn:microsoft.com/office/officeart/2005/8/layout/orgChart1"/>
    <dgm:cxn modelId="{E8A33D03-EE71-4D57-B4D0-5A3BDEE93A22}" type="presOf" srcId="{2B0D3397-FF15-4F38-B5C4-912138FE1E20}" destId="{96EEA1C8-73AE-42EB-828B-7A1559E6335C}" srcOrd="0" destOrd="0" presId="urn:microsoft.com/office/officeart/2005/8/layout/orgChart1"/>
    <dgm:cxn modelId="{C0FAB8C1-C75B-4EAC-ACF9-ADEC1A676574}" type="presOf" srcId="{22041C24-1BFF-4503-ABD7-746DF781C656}" destId="{758D70A5-3A28-4555-9AE4-93E87F5B511B}" srcOrd="0" destOrd="0" presId="urn:microsoft.com/office/officeart/2005/8/layout/orgChart1"/>
    <dgm:cxn modelId="{36D236C9-A61C-4A06-996A-D75D2F04EF50}" type="presOf" srcId="{CD1FF576-5186-4877-8C4D-378FD2D42397}" destId="{3249D9F3-8A75-4071-BCDB-61E5219B0E35}" srcOrd="1" destOrd="0" presId="urn:microsoft.com/office/officeart/2005/8/layout/orgChart1"/>
    <dgm:cxn modelId="{CEB698AD-EC6F-4FDA-82E7-93880726DE33}" srcId="{CD1FF576-5186-4877-8C4D-378FD2D42397}" destId="{F45BF7FE-AF14-4CE1-B9A0-A965888899D5}" srcOrd="0" destOrd="0" parTransId="{2B0D3397-FF15-4F38-B5C4-912138FE1E20}" sibTransId="{B4E1451A-2F28-4F84-8025-466EDCF7AC98}"/>
    <dgm:cxn modelId="{F6D1E810-2AD2-4854-BADE-468771B08BBF}" type="presOf" srcId="{2C02F2CC-7E27-460F-9256-C23283A7B230}" destId="{17DCC7FA-8A29-4EB9-ADF5-9ADEE36319B6}" srcOrd="0" destOrd="0" presId="urn:microsoft.com/office/officeart/2005/8/layout/orgChart1"/>
    <dgm:cxn modelId="{DC51A8BC-A308-454F-B5BD-E10EFE6C5CD9}" srcId="{2C02F2CC-7E27-460F-9256-C23283A7B230}" destId="{CD1FF576-5186-4877-8C4D-378FD2D42397}" srcOrd="0" destOrd="0" parTransId="{EC94D399-75FA-4086-87E2-C9E27AF0AF74}" sibTransId="{79F3D405-4BE0-4C81-8EC4-4E9977844499}"/>
    <dgm:cxn modelId="{81B90818-76E2-4566-9FD5-E83819D84C3E}" type="presOf" srcId="{8B74D952-A332-409F-ACB6-EA3354255560}" destId="{796FA7EB-02F3-4607-BED1-D2D48F66D2A7}" srcOrd="1" destOrd="0" presId="urn:microsoft.com/office/officeart/2005/8/layout/orgChart1"/>
    <dgm:cxn modelId="{6FD2567F-C23B-4407-A0B7-32669ECEBD16}" type="presOf" srcId="{F45BF7FE-AF14-4CE1-B9A0-A965888899D5}" destId="{1C93C09B-F53D-4EEE-88A9-3D24E9B2BC0A}" srcOrd="1" destOrd="0" presId="urn:microsoft.com/office/officeart/2005/8/layout/orgChart1"/>
    <dgm:cxn modelId="{F839B362-740A-4739-A020-562FF388C02D}" type="presOf" srcId="{F45BF7FE-AF14-4CE1-B9A0-A965888899D5}" destId="{3DF3B08E-4B98-41E3-B92B-78AC0B136C1D}" srcOrd="0" destOrd="0" presId="urn:microsoft.com/office/officeart/2005/8/layout/orgChart1"/>
    <dgm:cxn modelId="{5C771855-A74A-4A2E-8BF9-A38287ABFE06}" srcId="{8B74D952-A332-409F-ACB6-EA3354255560}" destId="{22041C24-1BFF-4503-ABD7-746DF781C656}" srcOrd="0" destOrd="0" parTransId="{7C38A439-80BA-435B-8EC2-351105A3AF6F}" sibTransId="{149F797D-C732-45B7-BFF7-0D9DDCA016DD}"/>
    <dgm:cxn modelId="{E31015A1-9736-4D87-92D3-A9267ADCDF8F}" type="presParOf" srcId="{17DCC7FA-8A29-4EB9-ADF5-9ADEE36319B6}" destId="{9CFD79D6-1FC6-4181-9FAB-DD4446F02C22}" srcOrd="0" destOrd="0" presId="urn:microsoft.com/office/officeart/2005/8/layout/orgChart1"/>
    <dgm:cxn modelId="{FD7622BF-F281-4EC3-8F36-5B2943D4C562}" type="presParOf" srcId="{9CFD79D6-1FC6-4181-9FAB-DD4446F02C22}" destId="{13222C77-2B0D-46C4-A3E8-94CC9C565747}" srcOrd="0" destOrd="0" presId="urn:microsoft.com/office/officeart/2005/8/layout/orgChart1"/>
    <dgm:cxn modelId="{0020A951-7744-430C-8E91-EF061583DF83}" type="presParOf" srcId="{13222C77-2B0D-46C4-A3E8-94CC9C565747}" destId="{CBEF11D4-CA27-4220-B5EF-7BD459CEAF35}" srcOrd="0" destOrd="0" presId="urn:microsoft.com/office/officeart/2005/8/layout/orgChart1"/>
    <dgm:cxn modelId="{603FE67B-3BEB-4C3E-BEF3-6E2E0D413D61}" type="presParOf" srcId="{13222C77-2B0D-46C4-A3E8-94CC9C565747}" destId="{3249D9F3-8A75-4071-BCDB-61E5219B0E35}" srcOrd="1" destOrd="0" presId="urn:microsoft.com/office/officeart/2005/8/layout/orgChart1"/>
    <dgm:cxn modelId="{19EBB45E-0EC3-4D35-AC06-721ED8CF8ED4}" type="presParOf" srcId="{9CFD79D6-1FC6-4181-9FAB-DD4446F02C22}" destId="{F51F4088-0397-475D-B4E3-3252F1D94DEB}" srcOrd="1" destOrd="0" presId="urn:microsoft.com/office/officeart/2005/8/layout/orgChart1"/>
    <dgm:cxn modelId="{FC14B40E-1C30-4CB6-A2B0-99A99270280E}" type="presParOf" srcId="{F51F4088-0397-475D-B4E3-3252F1D94DEB}" destId="{96EEA1C8-73AE-42EB-828B-7A1559E6335C}" srcOrd="0" destOrd="0" presId="urn:microsoft.com/office/officeart/2005/8/layout/orgChart1"/>
    <dgm:cxn modelId="{495D4FA7-C7D2-43AA-A265-A06B6918856C}" type="presParOf" srcId="{F51F4088-0397-475D-B4E3-3252F1D94DEB}" destId="{41B2B148-8078-463E-BFFB-EC0FB9FD238C}" srcOrd="1" destOrd="0" presId="urn:microsoft.com/office/officeart/2005/8/layout/orgChart1"/>
    <dgm:cxn modelId="{D8230D71-0E22-4AD7-842C-F1FCBD5B2E1D}" type="presParOf" srcId="{41B2B148-8078-463E-BFFB-EC0FB9FD238C}" destId="{9FD0A98A-6F31-4DE6-BB07-EE8322528A53}" srcOrd="0" destOrd="0" presId="urn:microsoft.com/office/officeart/2005/8/layout/orgChart1"/>
    <dgm:cxn modelId="{B46922D6-CFBA-4364-B7D9-013F25B00ED7}" type="presParOf" srcId="{9FD0A98A-6F31-4DE6-BB07-EE8322528A53}" destId="{3DF3B08E-4B98-41E3-B92B-78AC0B136C1D}" srcOrd="0" destOrd="0" presId="urn:microsoft.com/office/officeart/2005/8/layout/orgChart1"/>
    <dgm:cxn modelId="{3FE1A451-BCE8-43A8-95E6-9788B28D13D8}" type="presParOf" srcId="{9FD0A98A-6F31-4DE6-BB07-EE8322528A53}" destId="{1C93C09B-F53D-4EEE-88A9-3D24E9B2BC0A}" srcOrd="1" destOrd="0" presId="urn:microsoft.com/office/officeart/2005/8/layout/orgChart1"/>
    <dgm:cxn modelId="{A9D00C92-4ED6-4D88-A13F-ECD8E55E588A}" type="presParOf" srcId="{41B2B148-8078-463E-BFFB-EC0FB9FD238C}" destId="{D67C3761-9CAA-4176-A6A9-C24595D2761F}" srcOrd="1" destOrd="0" presId="urn:microsoft.com/office/officeart/2005/8/layout/orgChart1"/>
    <dgm:cxn modelId="{0CACC666-6D53-46E4-BA6B-55785938E707}" type="presParOf" srcId="{41B2B148-8078-463E-BFFB-EC0FB9FD238C}" destId="{E166C707-8436-4084-A091-7301BEF4977F}" srcOrd="2" destOrd="0" presId="urn:microsoft.com/office/officeart/2005/8/layout/orgChart1"/>
    <dgm:cxn modelId="{6D00EDAE-E6F2-4E70-9A82-1EB5DF5F83C1}" type="presParOf" srcId="{9CFD79D6-1FC6-4181-9FAB-DD4446F02C22}" destId="{C5F32632-7FD0-41AB-93D6-625537648FEB}" srcOrd="2" destOrd="0" presId="urn:microsoft.com/office/officeart/2005/8/layout/orgChart1"/>
    <dgm:cxn modelId="{41B460F0-54F1-421E-8209-BBDBE540D410}" type="presParOf" srcId="{17DCC7FA-8A29-4EB9-ADF5-9ADEE36319B6}" destId="{82D5B508-1AC8-4EB3-8066-FAB2D70614F5}" srcOrd="1" destOrd="0" presId="urn:microsoft.com/office/officeart/2005/8/layout/orgChart1"/>
    <dgm:cxn modelId="{C660F72F-B80F-47E2-B201-EEA2FDC0EA2E}" type="presParOf" srcId="{82D5B508-1AC8-4EB3-8066-FAB2D70614F5}" destId="{99B3D7EB-186E-49DE-8D8A-13460313547D}" srcOrd="0" destOrd="0" presId="urn:microsoft.com/office/officeart/2005/8/layout/orgChart1"/>
    <dgm:cxn modelId="{782AEF5E-5BCD-4432-A0D3-B4DC4F8EDA3E}" type="presParOf" srcId="{99B3D7EB-186E-49DE-8D8A-13460313547D}" destId="{1CC9097B-6CBB-4505-B2F7-64F0DE065C4E}" srcOrd="0" destOrd="0" presId="urn:microsoft.com/office/officeart/2005/8/layout/orgChart1"/>
    <dgm:cxn modelId="{9974B479-277B-40A4-A2F3-034342738246}" type="presParOf" srcId="{99B3D7EB-186E-49DE-8D8A-13460313547D}" destId="{796FA7EB-02F3-4607-BED1-D2D48F66D2A7}" srcOrd="1" destOrd="0" presId="urn:microsoft.com/office/officeart/2005/8/layout/orgChart1"/>
    <dgm:cxn modelId="{90B3C0E8-51C3-48AD-A4C9-BDB92175D5FC}" type="presParOf" srcId="{82D5B508-1AC8-4EB3-8066-FAB2D70614F5}" destId="{8096A698-A976-4D93-BFA8-6FA9904D4B48}" srcOrd="1" destOrd="0" presId="urn:microsoft.com/office/officeart/2005/8/layout/orgChart1"/>
    <dgm:cxn modelId="{859D30C2-1029-46F5-B3E4-2CB0A19063F7}" type="presParOf" srcId="{8096A698-A976-4D93-BFA8-6FA9904D4B48}" destId="{75F5E473-C1DB-42DA-8600-E9A7AEEFFE86}" srcOrd="0" destOrd="0" presId="urn:microsoft.com/office/officeart/2005/8/layout/orgChart1"/>
    <dgm:cxn modelId="{8FC60828-0DCA-44B9-AEC4-692D0C7B1512}" type="presParOf" srcId="{8096A698-A976-4D93-BFA8-6FA9904D4B48}" destId="{30828745-112C-4E0D-9EF4-09DEB42A3E2B}" srcOrd="1" destOrd="0" presId="urn:microsoft.com/office/officeart/2005/8/layout/orgChart1"/>
    <dgm:cxn modelId="{36A81C79-DF54-4ED7-8771-B0BEC1E415DD}" type="presParOf" srcId="{30828745-112C-4E0D-9EF4-09DEB42A3E2B}" destId="{FBDCC15B-66DD-4410-B182-9D2CABDAB55C}" srcOrd="0" destOrd="0" presId="urn:microsoft.com/office/officeart/2005/8/layout/orgChart1"/>
    <dgm:cxn modelId="{574FB9F8-F92D-485E-9651-E868206BED4F}" type="presParOf" srcId="{FBDCC15B-66DD-4410-B182-9D2CABDAB55C}" destId="{758D70A5-3A28-4555-9AE4-93E87F5B511B}" srcOrd="0" destOrd="0" presId="urn:microsoft.com/office/officeart/2005/8/layout/orgChart1"/>
    <dgm:cxn modelId="{8A41A3D2-E4F5-405D-A1E2-1E01F25B4A30}" type="presParOf" srcId="{FBDCC15B-66DD-4410-B182-9D2CABDAB55C}" destId="{4F4280D1-2898-4962-A31D-EAE72A30D8DE}" srcOrd="1" destOrd="0" presId="urn:microsoft.com/office/officeart/2005/8/layout/orgChart1"/>
    <dgm:cxn modelId="{FF3EBC34-FC0E-4AEC-B41E-2360316E06C1}" type="presParOf" srcId="{30828745-112C-4E0D-9EF4-09DEB42A3E2B}" destId="{A34BF13B-4633-4B7D-A582-60F475A55681}" srcOrd="1" destOrd="0" presId="urn:microsoft.com/office/officeart/2005/8/layout/orgChart1"/>
    <dgm:cxn modelId="{58B0E4D1-0FC2-494D-8682-A9BE5A8279C2}" type="presParOf" srcId="{30828745-112C-4E0D-9EF4-09DEB42A3E2B}" destId="{9B2955E8-7B0F-4315-B480-39E12B30D222}" srcOrd="2" destOrd="0" presId="urn:microsoft.com/office/officeart/2005/8/layout/orgChart1"/>
    <dgm:cxn modelId="{4D277D5E-7153-484F-8636-7CE5EF557A31}" type="presParOf" srcId="{82D5B508-1AC8-4EB3-8066-FAB2D70614F5}" destId="{8015A4E4-F69F-4DB5-A408-CFB3A9577EC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96094-CC23-48BB-A731-DD81B7A4D06E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B7DBA0-B083-4ACE-A263-E52928AAAC8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В </a:t>
          </a:r>
          <a:r>
            <a:rPr lang="ru-RU" sz="1400" b="0" i="0" dirty="0" err="1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предынвестиционной</a:t>
          </a:r>
          <a:r>
            <a:rPr lang="ru-RU" sz="1400" b="0" i="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 фазе </a:t>
          </a:r>
          <a:r>
            <a:rPr lang="ru-RU" sz="1400" u="none" dirty="0" smtClean="0">
              <a:solidFill>
                <a:srgbClr val="800000"/>
              </a:solidFill>
              <a:latin typeface="Arial Black" pitchFamily="34" charset="0"/>
            </a:rPr>
            <a:t>КАЧЕСТВО</a:t>
          </a:r>
          <a:r>
            <a:rPr lang="ru-RU" sz="1400" u="none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 </a:t>
          </a:r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обоснования проекта играет большую роль,</a:t>
          </a:r>
        </a:p>
        <a:p>
          <a:pPr rtl="0">
            <a:spcAft>
              <a:spcPts val="0"/>
            </a:spcAft>
          </a:pPr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чем фактор времени</a:t>
          </a:r>
          <a:endParaRPr lang="ru-RU" sz="14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EDC06DF8-06F7-4675-9EC3-F13F5B189635}" type="parTrans" cxnId="{6447F469-844A-4E7F-BD19-1F40830FB2C8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28C1A7FF-04E7-4750-8D32-29E3E1B17A8D}" type="sibTrans" cxnId="{6447F469-844A-4E7F-BD19-1F40830FB2C8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02F15DCC-09AA-483B-94F5-92DF0A143C4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400" u="none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Окончательное решение об инвестировании проекта,</a:t>
          </a:r>
        </a:p>
        <a:p>
          <a:pPr rtl="0">
            <a:spcAft>
              <a:spcPts val="0"/>
            </a:spcAft>
          </a:pPr>
          <a:r>
            <a:rPr lang="ru-RU" sz="1400" u="none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принятое всеми лицами, поддерживавшими проект, на основании оценочного отчета по проекту</a:t>
          </a:r>
          <a:endParaRPr lang="ru-RU" sz="1400" u="none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C7BF2509-D5F9-4FF6-B5E0-6479503D18A9}" type="parTrans" cxnId="{0C54EBD9-3235-447A-9290-06A70327D794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065A8EE2-7E54-48C0-8424-E01F896266D0}" type="sibTrans" cxnId="{0C54EBD9-3235-447A-9290-06A70327D794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1E738904-1D94-446D-B24E-2F1ABFAA1E6E}">
      <dgm:prSet custT="1"/>
      <dgm:spPr>
        <a:solidFill>
          <a:srgbClr val="FF990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В инвестиционной фазе жизненного цикла проекта </a:t>
          </a:r>
          <a:r>
            <a:rPr lang="ru-RU" sz="1400" dirty="0" smtClean="0">
              <a:solidFill>
                <a:srgbClr val="800000"/>
              </a:solidFill>
              <a:latin typeface="Arial Black" pitchFamily="34" charset="0"/>
            </a:rPr>
            <a:t>ВРЕМЕННОЙ ФАКТОР </a:t>
          </a:r>
          <a:r>
            <a:rPr lang="ru-RU" sz="14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приобретает решающее значение</a:t>
          </a:r>
          <a:endParaRPr lang="ru-RU" sz="1300" dirty="0">
            <a:solidFill>
              <a:schemeClr val="accent1">
                <a:lumMod val="10000"/>
              </a:schemeClr>
            </a:solidFill>
          </a:endParaRPr>
        </a:p>
      </dgm:t>
    </dgm:pt>
    <dgm:pt modelId="{31D94D49-40AC-458A-9E67-F09A86BC4A59}" type="parTrans" cxnId="{B542ABAF-5BDE-45F4-9E99-1C035A075994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0E8FD0F4-6117-4A6D-97E0-D2C1216D8119}" type="sibTrans" cxnId="{B542ABAF-5BDE-45F4-9E99-1C035A075994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0E3212AE-6C54-460E-8D34-33A7689D0199}">
      <dgm:prSet custT="1"/>
      <dgm:spPr/>
      <dgm:t>
        <a:bodyPr/>
        <a:lstStyle/>
        <a:p>
          <a:pPr rtl="0"/>
          <a:r>
            <a:rPr lang="ru-RU" sz="1400" u="none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Недопущение отклонения затрат и качественных параметров от предусмотренных в проекте</a:t>
          </a:r>
          <a:endParaRPr lang="ru-RU" sz="1400" u="none" dirty="0" smtClean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gm:t>
    </dgm:pt>
    <dgm:pt modelId="{8D945D8E-A6C6-4353-A83C-D08763A70D2C}" type="parTrans" cxnId="{FE6166BE-BF48-4471-ACFD-8E845FD52EDD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2DE6FF2E-7EE1-42DF-BA5F-A6693A8D152D}" type="sibTrans" cxnId="{FE6166BE-BF48-4471-ACFD-8E845FD52EDD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75B8E08A-6D42-4506-BB72-8FD13A7013FA}">
      <dgm:prSet custT="1"/>
      <dgm:spPr/>
      <dgm:t>
        <a:bodyPr/>
        <a:lstStyle/>
        <a:p>
          <a:pPr rtl="0"/>
          <a:r>
            <a:rPr lang="ru-RU" sz="1400" u="none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Обеспечение контроля за рациональной организацией и качеством работ, чтобы исключить возможность дополнительных расходов на устранение скрытых дефектов</a:t>
          </a:r>
        </a:p>
      </dgm:t>
    </dgm:pt>
    <dgm:pt modelId="{65419E82-6C8D-484E-BE3A-0C31751BEFE4}" type="parTrans" cxnId="{6B4F8241-78E1-43DC-84E2-834F3875BD36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1B6F6B9F-0FF8-43F5-B3CA-CFB7C1CD5DD6}" type="sibTrans" cxnId="{6B4F8241-78E1-43DC-84E2-834F3875BD36}">
      <dgm:prSet/>
      <dgm:spPr/>
      <dgm:t>
        <a:bodyPr/>
        <a:lstStyle/>
        <a:p>
          <a:endParaRPr lang="ru-RU">
            <a:solidFill>
              <a:schemeClr val="accent1">
                <a:lumMod val="10000"/>
              </a:schemeClr>
            </a:solidFill>
          </a:endParaRPr>
        </a:p>
      </dgm:t>
    </dgm:pt>
    <dgm:pt modelId="{EA3EF28B-D878-4409-9E9F-530A0B528B95}" type="pres">
      <dgm:prSet presAssocID="{B1096094-CC23-48BB-A731-DD81B7A4D0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D95F2-8961-437D-B649-5DDA67D71FDB}" type="pres">
      <dgm:prSet presAssocID="{84B7DBA0-B083-4ACE-A263-E52928AAAC8B}" presName="root1" presStyleCnt="0"/>
      <dgm:spPr/>
    </dgm:pt>
    <dgm:pt modelId="{C8881EF1-8EEB-4E30-9DF9-434DC58D51CD}" type="pres">
      <dgm:prSet presAssocID="{84B7DBA0-B083-4ACE-A263-E52928AAAC8B}" presName="LevelOneTextNode" presStyleLbl="node0" presStyleIdx="0" presStyleCnt="2" custScaleX="131061" custScaleY="114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267A7-5063-4844-81BE-026A7E0FFA5E}" type="pres">
      <dgm:prSet presAssocID="{84B7DBA0-B083-4ACE-A263-E52928AAAC8B}" presName="level2hierChild" presStyleCnt="0"/>
      <dgm:spPr/>
    </dgm:pt>
    <dgm:pt modelId="{465B0029-B3EE-4DA2-BF9D-83ABE351E9E9}" type="pres">
      <dgm:prSet presAssocID="{C7BF2509-D5F9-4FF6-B5E0-6479503D18A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76BB71A-0BF7-47DF-A327-F4363F940915}" type="pres">
      <dgm:prSet presAssocID="{C7BF2509-D5F9-4FF6-B5E0-6479503D18A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5A6404A-CF01-4D67-8C63-2A1CEE4553C5}" type="pres">
      <dgm:prSet presAssocID="{02F15DCC-09AA-483B-94F5-92DF0A143C45}" presName="root2" presStyleCnt="0"/>
      <dgm:spPr/>
    </dgm:pt>
    <dgm:pt modelId="{F370119F-64ED-4316-BB76-DF46EAACC9C8}" type="pres">
      <dgm:prSet presAssocID="{02F15DCC-09AA-483B-94F5-92DF0A143C45}" presName="LevelTwoTextNode" presStyleLbl="node2" presStyleIdx="0" presStyleCnt="3" custScaleX="134672" custScaleY="114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7EC98-EA42-450B-B7A6-E2A2AAF5E9BA}" type="pres">
      <dgm:prSet presAssocID="{02F15DCC-09AA-483B-94F5-92DF0A143C45}" presName="level3hierChild" presStyleCnt="0"/>
      <dgm:spPr/>
    </dgm:pt>
    <dgm:pt modelId="{32687510-1E78-4227-A61A-2CFD08FE2DBE}" type="pres">
      <dgm:prSet presAssocID="{1E738904-1D94-446D-B24E-2F1ABFAA1E6E}" presName="root1" presStyleCnt="0"/>
      <dgm:spPr/>
    </dgm:pt>
    <dgm:pt modelId="{2EA9076C-AE59-49DC-84AC-A93A6A4F8AD9}" type="pres">
      <dgm:prSet presAssocID="{1E738904-1D94-446D-B24E-2F1ABFAA1E6E}" presName="LevelOneTextNode" presStyleLbl="node0" presStyleIdx="1" presStyleCnt="2" custScaleX="146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782BE-2147-4EEF-9B99-A678327937D4}" type="pres">
      <dgm:prSet presAssocID="{1E738904-1D94-446D-B24E-2F1ABFAA1E6E}" presName="level2hierChild" presStyleCnt="0"/>
      <dgm:spPr/>
    </dgm:pt>
    <dgm:pt modelId="{0831F957-F0BC-4877-8C7A-651CEF37CA83}" type="pres">
      <dgm:prSet presAssocID="{8D945D8E-A6C6-4353-A83C-D08763A70D2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6E652CC-D176-4752-AFC4-7CE71793E74E}" type="pres">
      <dgm:prSet presAssocID="{8D945D8E-A6C6-4353-A83C-D08763A70D2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9F5BC36-C2FC-4AB2-BB59-86569BE0E10E}" type="pres">
      <dgm:prSet presAssocID="{0E3212AE-6C54-460E-8D34-33A7689D0199}" presName="root2" presStyleCnt="0"/>
      <dgm:spPr/>
    </dgm:pt>
    <dgm:pt modelId="{AD29BC4D-38A3-459C-B40B-C0B951A548A6}" type="pres">
      <dgm:prSet presAssocID="{0E3212AE-6C54-460E-8D34-33A7689D0199}" presName="LevelTwoTextNode" presStyleLbl="node2" presStyleIdx="1" presStyleCnt="3" custScaleX="123829" custScaleY="71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AE0FFB-ED35-4624-8F77-FE62F67FB4D5}" type="pres">
      <dgm:prSet presAssocID="{0E3212AE-6C54-460E-8D34-33A7689D0199}" presName="level3hierChild" presStyleCnt="0"/>
      <dgm:spPr/>
    </dgm:pt>
    <dgm:pt modelId="{45B45386-B777-4DB9-9777-D585F36FFFD5}" type="pres">
      <dgm:prSet presAssocID="{65419E82-6C8D-484E-BE3A-0C31751BEFE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D28AD35-B7EE-4208-8D17-F7963995305E}" type="pres">
      <dgm:prSet presAssocID="{65419E82-6C8D-484E-BE3A-0C31751BEFE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0D40291-E858-44AE-ADEF-E9569F3EE93C}" type="pres">
      <dgm:prSet presAssocID="{75B8E08A-6D42-4506-BB72-8FD13A7013FA}" presName="root2" presStyleCnt="0"/>
      <dgm:spPr/>
    </dgm:pt>
    <dgm:pt modelId="{FE9EE3D4-668C-44DE-A916-0BE89D92D419}" type="pres">
      <dgm:prSet presAssocID="{75B8E08A-6D42-4506-BB72-8FD13A7013FA}" presName="LevelTwoTextNode" presStyleLbl="node2" presStyleIdx="2" presStyleCnt="3" custScaleX="121444" custScaleY="104728" custLinFactNeighborX="-228" custLinFactNeighborY="-2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BF7CC-F031-4D0B-A49C-B4297ECDB601}" type="pres">
      <dgm:prSet presAssocID="{75B8E08A-6D42-4506-BB72-8FD13A7013FA}" presName="level3hierChild" presStyleCnt="0"/>
      <dgm:spPr/>
    </dgm:pt>
  </dgm:ptLst>
  <dgm:cxnLst>
    <dgm:cxn modelId="{238213ED-3CD1-4EAD-A603-1D034359DA8F}" type="presOf" srcId="{65419E82-6C8D-484E-BE3A-0C31751BEFE4}" destId="{7D28AD35-B7EE-4208-8D17-F7963995305E}" srcOrd="1" destOrd="0" presId="urn:microsoft.com/office/officeart/2005/8/layout/hierarchy2"/>
    <dgm:cxn modelId="{0C54EBD9-3235-447A-9290-06A70327D794}" srcId="{84B7DBA0-B083-4ACE-A263-E52928AAAC8B}" destId="{02F15DCC-09AA-483B-94F5-92DF0A143C45}" srcOrd="0" destOrd="0" parTransId="{C7BF2509-D5F9-4FF6-B5E0-6479503D18A9}" sibTransId="{065A8EE2-7E54-48C0-8424-E01F896266D0}"/>
    <dgm:cxn modelId="{FE6166BE-BF48-4471-ACFD-8E845FD52EDD}" srcId="{1E738904-1D94-446D-B24E-2F1ABFAA1E6E}" destId="{0E3212AE-6C54-460E-8D34-33A7689D0199}" srcOrd="0" destOrd="0" parTransId="{8D945D8E-A6C6-4353-A83C-D08763A70D2C}" sibTransId="{2DE6FF2E-7EE1-42DF-BA5F-A6693A8D152D}"/>
    <dgm:cxn modelId="{BDC6948D-8EED-4484-8B6D-9F0AD3C18B50}" type="presOf" srcId="{0E3212AE-6C54-460E-8D34-33A7689D0199}" destId="{AD29BC4D-38A3-459C-B40B-C0B951A548A6}" srcOrd="0" destOrd="0" presId="urn:microsoft.com/office/officeart/2005/8/layout/hierarchy2"/>
    <dgm:cxn modelId="{6447F469-844A-4E7F-BD19-1F40830FB2C8}" srcId="{B1096094-CC23-48BB-A731-DD81B7A4D06E}" destId="{84B7DBA0-B083-4ACE-A263-E52928AAAC8B}" srcOrd="0" destOrd="0" parTransId="{EDC06DF8-06F7-4675-9EC3-F13F5B189635}" sibTransId="{28C1A7FF-04E7-4750-8D32-29E3E1B17A8D}"/>
    <dgm:cxn modelId="{B52C73DA-13F9-4EAD-98A8-E2A835659D06}" type="presOf" srcId="{B1096094-CC23-48BB-A731-DD81B7A4D06E}" destId="{EA3EF28B-D878-4409-9E9F-530A0B528B95}" srcOrd="0" destOrd="0" presId="urn:microsoft.com/office/officeart/2005/8/layout/hierarchy2"/>
    <dgm:cxn modelId="{81153D4D-4C2C-419F-996C-958BF553C150}" type="presOf" srcId="{1E738904-1D94-446D-B24E-2F1ABFAA1E6E}" destId="{2EA9076C-AE59-49DC-84AC-A93A6A4F8AD9}" srcOrd="0" destOrd="0" presId="urn:microsoft.com/office/officeart/2005/8/layout/hierarchy2"/>
    <dgm:cxn modelId="{111286AC-CA9F-47AC-9732-60B9233FD0C2}" type="presOf" srcId="{8D945D8E-A6C6-4353-A83C-D08763A70D2C}" destId="{26E652CC-D176-4752-AFC4-7CE71793E74E}" srcOrd="1" destOrd="0" presId="urn:microsoft.com/office/officeart/2005/8/layout/hierarchy2"/>
    <dgm:cxn modelId="{A8777A76-0A20-456B-B676-FD3D0F662DF5}" type="presOf" srcId="{02F15DCC-09AA-483B-94F5-92DF0A143C45}" destId="{F370119F-64ED-4316-BB76-DF46EAACC9C8}" srcOrd="0" destOrd="0" presId="urn:microsoft.com/office/officeart/2005/8/layout/hierarchy2"/>
    <dgm:cxn modelId="{82F3324D-0583-4CB9-8D4E-0FC741053700}" type="presOf" srcId="{C7BF2509-D5F9-4FF6-B5E0-6479503D18A9}" destId="{C76BB71A-0BF7-47DF-A327-F4363F940915}" srcOrd="1" destOrd="0" presId="urn:microsoft.com/office/officeart/2005/8/layout/hierarchy2"/>
    <dgm:cxn modelId="{8E9A8A74-69CF-46E2-82E1-E224325DE523}" type="presOf" srcId="{8D945D8E-A6C6-4353-A83C-D08763A70D2C}" destId="{0831F957-F0BC-4877-8C7A-651CEF37CA83}" srcOrd="0" destOrd="0" presId="urn:microsoft.com/office/officeart/2005/8/layout/hierarchy2"/>
    <dgm:cxn modelId="{B542ABAF-5BDE-45F4-9E99-1C035A075994}" srcId="{B1096094-CC23-48BB-A731-DD81B7A4D06E}" destId="{1E738904-1D94-446D-B24E-2F1ABFAA1E6E}" srcOrd="1" destOrd="0" parTransId="{31D94D49-40AC-458A-9E67-F09A86BC4A59}" sibTransId="{0E8FD0F4-6117-4A6D-97E0-D2C1216D8119}"/>
    <dgm:cxn modelId="{0747FDD0-3DE9-4E4E-B507-5A361A749D24}" type="presOf" srcId="{C7BF2509-D5F9-4FF6-B5E0-6479503D18A9}" destId="{465B0029-B3EE-4DA2-BF9D-83ABE351E9E9}" srcOrd="0" destOrd="0" presId="urn:microsoft.com/office/officeart/2005/8/layout/hierarchy2"/>
    <dgm:cxn modelId="{7137A1D5-3089-4D60-B8F9-E4ACC6F3ED07}" type="presOf" srcId="{75B8E08A-6D42-4506-BB72-8FD13A7013FA}" destId="{FE9EE3D4-668C-44DE-A916-0BE89D92D419}" srcOrd="0" destOrd="0" presId="urn:microsoft.com/office/officeart/2005/8/layout/hierarchy2"/>
    <dgm:cxn modelId="{6B4F8241-78E1-43DC-84E2-834F3875BD36}" srcId="{1E738904-1D94-446D-B24E-2F1ABFAA1E6E}" destId="{75B8E08A-6D42-4506-BB72-8FD13A7013FA}" srcOrd="1" destOrd="0" parTransId="{65419E82-6C8D-484E-BE3A-0C31751BEFE4}" sibTransId="{1B6F6B9F-0FF8-43F5-B3CA-CFB7C1CD5DD6}"/>
    <dgm:cxn modelId="{86DDB186-19C2-4042-84EE-1B8049D9ECDE}" type="presOf" srcId="{65419E82-6C8D-484E-BE3A-0C31751BEFE4}" destId="{45B45386-B777-4DB9-9777-D585F36FFFD5}" srcOrd="0" destOrd="0" presId="urn:microsoft.com/office/officeart/2005/8/layout/hierarchy2"/>
    <dgm:cxn modelId="{27FA7843-E67C-44BE-9F76-3428E5698FCF}" type="presOf" srcId="{84B7DBA0-B083-4ACE-A263-E52928AAAC8B}" destId="{C8881EF1-8EEB-4E30-9DF9-434DC58D51CD}" srcOrd="0" destOrd="0" presId="urn:microsoft.com/office/officeart/2005/8/layout/hierarchy2"/>
    <dgm:cxn modelId="{F9B869B7-D845-4D35-B5B1-7A9F98300260}" type="presParOf" srcId="{EA3EF28B-D878-4409-9E9F-530A0B528B95}" destId="{838D95F2-8961-437D-B649-5DDA67D71FDB}" srcOrd="0" destOrd="0" presId="urn:microsoft.com/office/officeart/2005/8/layout/hierarchy2"/>
    <dgm:cxn modelId="{00488479-26E3-47CD-8BE5-E64027530877}" type="presParOf" srcId="{838D95F2-8961-437D-B649-5DDA67D71FDB}" destId="{C8881EF1-8EEB-4E30-9DF9-434DC58D51CD}" srcOrd="0" destOrd="0" presId="urn:microsoft.com/office/officeart/2005/8/layout/hierarchy2"/>
    <dgm:cxn modelId="{9E3DB738-BC70-49FD-93F7-E72B5106CB0C}" type="presParOf" srcId="{838D95F2-8961-437D-B649-5DDA67D71FDB}" destId="{B63267A7-5063-4844-81BE-026A7E0FFA5E}" srcOrd="1" destOrd="0" presId="urn:microsoft.com/office/officeart/2005/8/layout/hierarchy2"/>
    <dgm:cxn modelId="{7EC0E885-4ED7-4F36-AF28-59FC2D446924}" type="presParOf" srcId="{B63267A7-5063-4844-81BE-026A7E0FFA5E}" destId="{465B0029-B3EE-4DA2-BF9D-83ABE351E9E9}" srcOrd="0" destOrd="0" presId="urn:microsoft.com/office/officeart/2005/8/layout/hierarchy2"/>
    <dgm:cxn modelId="{92E795CE-34D0-4146-BC49-38688EF89CBB}" type="presParOf" srcId="{465B0029-B3EE-4DA2-BF9D-83ABE351E9E9}" destId="{C76BB71A-0BF7-47DF-A327-F4363F940915}" srcOrd="0" destOrd="0" presId="urn:microsoft.com/office/officeart/2005/8/layout/hierarchy2"/>
    <dgm:cxn modelId="{C8FFACC3-4667-42A9-BEB9-6F66321C0341}" type="presParOf" srcId="{B63267A7-5063-4844-81BE-026A7E0FFA5E}" destId="{D5A6404A-CF01-4D67-8C63-2A1CEE4553C5}" srcOrd="1" destOrd="0" presId="urn:microsoft.com/office/officeart/2005/8/layout/hierarchy2"/>
    <dgm:cxn modelId="{ADDFF720-C4E4-4D18-BC78-8D8C7A6C9908}" type="presParOf" srcId="{D5A6404A-CF01-4D67-8C63-2A1CEE4553C5}" destId="{F370119F-64ED-4316-BB76-DF46EAACC9C8}" srcOrd="0" destOrd="0" presId="urn:microsoft.com/office/officeart/2005/8/layout/hierarchy2"/>
    <dgm:cxn modelId="{A9D6EF70-3347-4885-B22E-793AB9CB1749}" type="presParOf" srcId="{D5A6404A-CF01-4D67-8C63-2A1CEE4553C5}" destId="{B337EC98-EA42-450B-B7A6-E2A2AAF5E9BA}" srcOrd="1" destOrd="0" presId="urn:microsoft.com/office/officeart/2005/8/layout/hierarchy2"/>
    <dgm:cxn modelId="{7CB98A65-C2A4-4B7C-8F0F-89EC3B829115}" type="presParOf" srcId="{EA3EF28B-D878-4409-9E9F-530A0B528B95}" destId="{32687510-1E78-4227-A61A-2CFD08FE2DBE}" srcOrd="1" destOrd="0" presId="urn:microsoft.com/office/officeart/2005/8/layout/hierarchy2"/>
    <dgm:cxn modelId="{4F930344-B6AE-44BC-BE18-4D3C2DE7DA09}" type="presParOf" srcId="{32687510-1E78-4227-A61A-2CFD08FE2DBE}" destId="{2EA9076C-AE59-49DC-84AC-A93A6A4F8AD9}" srcOrd="0" destOrd="0" presId="urn:microsoft.com/office/officeart/2005/8/layout/hierarchy2"/>
    <dgm:cxn modelId="{E7196B74-18DB-4F45-AAE0-86BC4A1D31BE}" type="presParOf" srcId="{32687510-1E78-4227-A61A-2CFD08FE2DBE}" destId="{D16782BE-2147-4EEF-9B99-A678327937D4}" srcOrd="1" destOrd="0" presId="urn:microsoft.com/office/officeart/2005/8/layout/hierarchy2"/>
    <dgm:cxn modelId="{749A9458-F765-4B51-877C-3A63A0D13648}" type="presParOf" srcId="{D16782BE-2147-4EEF-9B99-A678327937D4}" destId="{0831F957-F0BC-4877-8C7A-651CEF37CA83}" srcOrd="0" destOrd="0" presId="urn:microsoft.com/office/officeart/2005/8/layout/hierarchy2"/>
    <dgm:cxn modelId="{DB3D7D52-DD9F-48D8-8D42-176F0A96BEC1}" type="presParOf" srcId="{0831F957-F0BC-4877-8C7A-651CEF37CA83}" destId="{26E652CC-D176-4752-AFC4-7CE71793E74E}" srcOrd="0" destOrd="0" presId="urn:microsoft.com/office/officeart/2005/8/layout/hierarchy2"/>
    <dgm:cxn modelId="{357ABC9D-7101-4F8B-B493-53A92DB29F35}" type="presParOf" srcId="{D16782BE-2147-4EEF-9B99-A678327937D4}" destId="{99F5BC36-C2FC-4AB2-BB59-86569BE0E10E}" srcOrd="1" destOrd="0" presId="urn:microsoft.com/office/officeart/2005/8/layout/hierarchy2"/>
    <dgm:cxn modelId="{5ACACFB0-6FF2-4D84-97E3-04DAA94BF51D}" type="presParOf" srcId="{99F5BC36-C2FC-4AB2-BB59-86569BE0E10E}" destId="{AD29BC4D-38A3-459C-B40B-C0B951A548A6}" srcOrd="0" destOrd="0" presId="urn:microsoft.com/office/officeart/2005/8/layout/hierarchy2"/>
    <dgm:cxn modelId="{F535BB45-9584-4FA7-8FC7-6091E5D1C085}" type="presParOf" srcId="{99F5BC36-C2FC-4AB2-BB59-86569BE0E10E}" destId="{4FAE0FFB-ED35-4624-8F77-FE62F67FB4D5}" srcOrd="1" destOrd="0" presId="urn:microsoft.com/office/officeart/2005/8/layout/hierarchy2"/>
    <dgm:cxn modelId="{6AED4A29-0B13-48FC-BB50-E27D044D4FE9}" type="presParOf" srcId="{D16782BE-2147-4EEF-9B99-A678327937D4}" destId="{45B45386-B777-4DB9-9777-D585F36FFFD5}" srcOrd="2" destOrd="0" presId="urn:microsoft.com/office/officeart/2005/8/layout/hierarchy2"/>
    <dgm:cxn modelId="{57E04186-277E-4DB4-B623-9769976F322E}" type="presParOf" srcId="{45B45386-B777-4DB9-9777-D585F36FFFD5}" destId="{7D28AD35-B7EE-4208-8D17-F7963995305E}" srcOrd="0" destOrd="0" presId="urn:microsoft.com/office/officeart/2005/8/layout/hierarchy2"/>
    <dgm:cxn modelId="{E99B6A4F-E5F9-49AE-BF07-1BD2A65975E9}" type="presParOf" srcId="{D16782BE-2147-4EEF-9B99-A678327937D4}" destId="{70D40291-E858-44AE-ADEF-E9569F3EE93C}" srcOrd="3" destOrd="0" presId="urn:microsoft.com/office/officeart/2005/8/layout/hierarchy2"/>
    <dgm:cxn modelId="{2184C60A-807E-453F-9202-C8B6BD72ED44}" type="presParOf" srcId="{70D40291-E858-44AE-ADEF-E9569F3EE93C}" destId="{FE9EE3D4-668C-44DE-A916-0BE89D92D419}" srcOrd="0" destOrd="0" presId="urn:microsoft.com/office/officeart/2005/8/layout/hierarchy2"/>
    <dgm:cxn modelId="{83CAF7AB-8805-41CE-BDB3-C7170AAEFFC4}" type="presParOf" srcId="{70D40291-E858-44AE-ADEF-E9569F3EE93C}" destId="{35ABF7CC-F031-4D0B-A49C-B4297ECDB60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14A5F-BDBE-4091-83A4-7E995909278A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0E2DB4-CC2D-464F-9597-245C6F7844B0}">
      <dgm:prSet custT="1"/>
      <dgm:spPr/>
      <dgm:t>
        <a:bodyPr/>
        <a:lstStyle/>
        <a:p>
          <a:pPr rtl="0"/>
          <a:r>
            <a:rPr lang="en-US" sz="1400" dirty="0" smtClean="0">
              <a:latin typeface="Arial Black" pitchFamily="34" charset="0"/>
            </a:rPr>
            <a:t>I</a:t>
          </a:r>
          <a:r>
            <a:rPr lang="ru-RU" sz="1400" dirty="0" smtClean="0">
              <a:latin typeface="Arial Black" pitchFamily="34" charset="0"/>
            </a:rPr>
            <a:t>. Разработка инновационного проекта</a:t>
          </a:r>
          <a:endParaRPr lang="en-US" sz="1400" dirty="0">
            <a:latin typeface="Arial Black" pitchFamily="34" charset="0"/>
          </a:endParaRPr>
        </a:p>
      </dgm:t>
    </dgm:pt>
    <dgm:pt modelId="{27A58272-5741-4C27-B89B-ADD088D7E84B}" type="parTrans" cxnId="{CF6AE5B7-24D5-40D8-A16F-610358ECA3E6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47432159-9351-49B3-B637-D883F5831DB8}" type="sibTrans" cxnId="{CF6AE5B7-24D5-40D8-A16F-610358ECA3E6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6C20F0A7-8869-4798-98D1-840C7A66A3AA}">
      <dgm:prSet custT="1"/>
      <dgm:spPr/>
      <dgm:t>
        <a:bodyPr/>
        <a:lstStyle/>
        <a:p>
          <a:pPr rtl="0"/>
          <a:r>
            <a:rPr lang="ru-RU" sz="1100" dirty="0" smtClean="0">
              <a:latin typeface="Arial Black" pitchFamily="34" charset="0"/>
            </a:rPr>
            <a:t>Определяются цели проекта и ожидаемые конечные результаты</a:t>
          </a:r>
          <a:endParaRPr lang="ru-RU" sz="1100" dirty="0">
            <a:latin typeface="Arial Black" pitchFamily="34" charset="0"/>
          </a:endParaRPr>
        </a:p>
      </dgm:t>
    </dgm:pt>
    <dgm:pt modelId="{58B8851A-593D-4116-A9F7-A122E9078FD1}" type="parTrans" cxnId="{3E5716D6-39E1-4F2E-A518-AADAFB66E89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118DD556-6E24-408F-85DF-9163FBEBDD97}" type="sibTrans" cxnId="{3E5716D6-39E1-4F2E-A518-AADAFB66E89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F75DD9E5-350B-436A-A2EF-759FDDE120D6}">
      <dgm:prSet custT="1"/>
      <dgm:spPr/>
      <dgm:t>
        <a:bodyPr/>
        <a:lstStyle/>
        <a:p>
          <a:pPr rtl="0"/>
          <a:r>
            <a:rPr lang="ru-RU" sz="1050" dirty="0" smtClean="0">
              <a:latin typeface="Arial Black" pitchFamily="34" charset="0"/>
            </a:rPr>
            <a:t>Дается оценка конкурентоспособности и перспективности результатов проекта</a:t>
          </a:r>
          <a:endParaRPr lang="ru-RU" sz="1050" dirty="0">
            <a:latin typeface="Arial Black" pitchFamily="34" charset="0"/>
          </a:endParaRPr>
        </a:p>
      </dgm:t>
    </dgm:pt>
    <dgm:pt modelId="{359FBB1B-F699-422D-913F-D316815DEC5B}" type="parTrans" cxnId="{FFBFD75C-E78C-4492-8B92-7D97DB15DFC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8992149A-4DA1-4F4F-9DC9-F1A34DA86462}" type="sibTrans" cxnId="{FFBFD75C-E78C-4492-8B92-7D97DB15DFC2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DC653411-2578-4686-83E1-2F568878CE0A}">
      <dgm:prSet custT="1"/>
      <dgm:spPr/>
      <dgm:t>
        <a:bodyPr/>
        <a:lstStyle/>
        <a:p>
          <a:pPr rtl="0"/>
          <a:r>
            <a:rPr lang="ru-RU" sz="1050" dirty="0" smtClean="0">
              <a:latin typeface="Arial Black" pitchFamily="34" charset="0"/>
            </a:rPr>
            <a:t>Формируются состав заданий и комплекс мероприятий проекта, осуществляется планирование проекта.</a:t>
          </a:r>
          <a:endParaRPr lang="ru-RU" sz="1050" dirty="0">
            <a:latin typeface="Arial Black" pitchFamily="34" charset="0"/>
          </a:endParaRPr>
        </a:p>
      </dgm:t>
    </dgm:pt>
    <dgm:pt modelId="{8AE85AEA-D391-44BC-9B0D-3E5BD1C11675}" type="parTrans" cxnId="{F02147C4-997C-49B1-89E8-E594A8627F4C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2ACE3828-9D1B-4373-A38B-9553B43B37EA}" type="sibTrans" cxnId="{F02147C4-997C-49B1-89E8-E594A8627F4C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8B481922-AC53-441A-8FF1-5742958FDB90}">
      <dgm:prSet custT="1"/>
      <dgm:spPr/>
      <dgm:t>
        <a:bodyPr/>
        <a:lstStyle/>
        <a:p>
          <a:pPr rtl="0"/>
          <a:r>
            <a:rPr lang="en-US" sz="1400" dirty="0" smtClean="0">
              <a:latin typeface="Arial Black" pitchFamily="34" charset="0"/>
            </a:rPr>
            <a:t>II</a:t>
          </a:r>
          <a:r>
            <a:rPr lang="ru-RU" sz="1400" dirty="0" smtClean="0">
              <a:latin typeface="Arial Black" pitchFamily="34" charset="0"/>
            </a:rPr>
            <a:t>. Управление реализацией инновационного проекта</a:t>
          </a:r>
          <a:endParaRPr lang="ru-RU" sz="1400" dirty="0">
            <a:latin typeface="Arial Black" pitchFamily="34" charset="0"/>
          </a:endParaRPr>
        </a:p>
      </dgm:t>
    </dgm:pt>
    <dgm:pt modelId="{BA5BCB7C-49C2-42E4-9FD4-7C00F089C6FE}" type="parTrans" cxnId="{D1F4611A-48DD-47F9-9433-8B3770EDDDBD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BB46E608-0221-403F-BAB1-68C945686BC9}" type="sibTrans" cxnId="{D1F4611A-48DD-47F9-9433-8B3770EDDDBD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C727FE63-ED3D-4752-9DE2-EC433BAA394E}">
      <dgm:prSet custT="1"/>
      <dgm:spPr/>
      <dgm:t>
        <a:bodyPr/>
        <a:lstStyle/>
        <a:p>
          <a:pPr rtl="0"/>
          <a:r>
            <a:rPr lang="ru-RU" sz="1100" dirty="0" smtClean="0">
              <a:latin typeface="Arial Black" pitchFamily="34" charset="0"/>
            </a:rPr>
            <a:t>Выбираются организационные формы управления и оценка складывающейся оперативной ситуации по достижению результатов, затратам времени, ресурсов и финансов, анализу и устранению причин отклонения от разработанного плана</a:t>
          </a:r>
          <a:endParaRPr lang="ru-RU" sz="1100" dirty="0">
            <a:latin typeface="Arial Black" pitchFamily="34" charset="0"/>
          </a:endParaRPr>
        </a:p>
      </dgm:t>
    </dgm:pt>
    <dgm:pt modelId="{97020F8A-3130-45FB-995E-096124A70FDE}" type="parTrans" cxnId="{7B88EEE9-6032-4F09-9C71-E92B0AE6369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3CAED0C7-BDA5-4795-8F6C-6C17BD2F0B0F}" type="sibTrans" cxnId="{7B88EEE9-6032-4F09-9C71-E92B0AE63697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4DAC5148-0AB1-48D5-9CA0-5EFBD2CC5401}" type="pres">
      <dgm:prSet presAssocID="{42614A5F-BDBE-4091-83A4-7E99590927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EAAF5-6522-4007-BB04-38AE3EC8DAA6}" type="pres">
      <dgm:prSet presAssocID="{C90E2DB4-CC2D-464F-9597-245C6F7844B0}" presName="root1" presStyleCnt="0"/>
      <dgm:spPr/>
    </dgm:pt>
    <dgm:pt modelId="{B935011D-F7D5-4A46-975A-EF1D348D2FD0}" type="pres">
      <dgm:prSet presAssocID="{C90E2DB4-CC2D-464F-9597-245C6F7844B0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9A84D-2860-4E48-8439-028E61FC06A1}" type="pres">
      <dgm:prSet presAssocID="{C90E2DB4-CC2D-464F-9597-245C6F7844B0}" presName="level2hierChild" presStyleCnt="0"/>
      <dgm:spPr/>
    </dgm:pt>
    <dgm:pt modelId="{ACA976F8-13C4-4BF8-9DBD-83622D68B18D}" type="pres">
      <dgm:prSet presAssocID="{58B8851A-593D-4116-A9F7-A122E9078FD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B1E9B4A-159C-410E-9487-1C9A870A9FDC}" type="pres">
      <dgm:prSet presAssocID="{58B8851A-593D-4116-A9F7-A122E9078FD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6D579A7-0454-415B-AB98-3CE06AD0C7AF}" type="pres">
      <dgm:prSet presAssocID="{6C20F0A7-8869-4798-98D1-840C7A66A3AA}" presName="root2" presStyleCnt="0"/>
      <dgm:spPr/>
    </dgm:pt>
    <dgm:pt modelId="{6C65C2E3-D7E2-47A4-BD45-EE28A9979444}" type="pres">
      <dgm:prSet presAssocID="{6C20F0A7-8869-4798-98D1-840C7A66A3A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962BA-994C-4506-8F73-ADAF21A85A70}" type="pres">
      <dgm:prSet presAssocID="{6C20F0A7-8869-4798-98D1-840C7A66A3AA}" presName="level3hierChild" presStyleCnt="0"/>
      <dgm:spPr/>
    </dgm:pt>
    <dgm:pt modelId="{965D614F-C5D0-4A86-830B-576CB200AEB8}" type="pres">
      <dgm:prSet presAssocID="{359FBB1B-F699-422D-913F-D316815DEC5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984166C-370B-48C0-897B-21E1F66F0CB8}" type="pres">
      <dgm:prSet presAssocID="{359FBB1B-F699-422D-913F-D316815DEC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6F49366-C7FD-46C5-9F8A-814C7778294D}" type="pres">
      <dgm:prSet presAssocID="{F75DD9E5-350B-436A-A2EF-759FDDE120D6}" presName="root2" presStyleCnt="0"/>
      <dgm:spPr/>
    </dgm:pt>
    <dgm:pt modelId="{CF1BCEBD-6F4C-4A15-B9C7-496B258F88B0}" type="pres">
      <dgm:prSet presAssocID="{F75DD9E5-350B-436A-A2EF-759FDDE120D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AF5B2-AB24-4D7D-88BB-CA4A4916DDB3}" type="pres">
      <dgm:prSet presAssocID="{F75DD9E5-350B-436A-A2EF-759FDDE120D6}" presName="level3hierChild" presStyleCnt="0"/>
      <dgm:spPr/>
    </dgm:pt>
    <dgm:pt modelId="{90E6CBC4-4C74-4D1C-A7E5-236FCBB9A7A8}" type="pres">
      <dgm:prSet presAssocID="{8AE85AEA-D391-44BC-9B0D-3E5BD1C1167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BF61D7-C1EF-4212-AA91-1BB95591C08E}" type="pres">
      <dgm:prSet presAssocID="{8AE85AEA-D391-44BC-9B0D-3E5BD1C1167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E3B6A47-2C5A-4DC4-959B-214993D79017}" type="pres">
      <dgm:prSet presAssocID="{DC653411-2578-4686-83E1-2F568878CE0A}" presName="root2" presStyleCnt="0"/>
      <dgm:spPr/>
    </dgm:pt>
    <dgm:pt modelId="{75E20416-3B2C-4583-B2C7-4F55F41F5C24}" type="pres">
      <dgm:prSet presAssocID="{DC653411-2578-4686-83E1-2F568878CE0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F56BB-CE90-4921-B04C-FE473DE2A92A}" type="pres">
      <dgm:prSet presAssocID="{DC653411-2578-4686-83E1-2F568878CE0A}" presName="level3hierChild" presStyleCnt="0"/>
      <dgm:spPr/>
    </dgm:pt>
    <dgm:pt modelId="{CCFCD362-9B65-4B6C-82EC-400D1BC5D851}" type="pres">
      <dgm:prSet presAssocID="{8B481922-AC53-441A-8FF1-5742958FDB90}" presName="root1" presStyleCnt="0"/>
      <dgm:spPr/>
    </dgm:pt>
    <dgm:pt modelId="{70EBBB4D-C51D-45DC-8096-138A96473824}" type="pres">
      <dgm:prSet presAssocID="{8B481922-AC53-441A-8FF1-5742958FDB90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0507D9-F3BF-424B-8C70-F4379AB26408}" type="pres">
      <dgm:prSet presAssocID="{8B481922-AC53-441A-8FF1-5742958FDB90}" presName="level2hierChild" presStyleCnt="0"/>
      <dgm:spPr/>
    </dgm:pt>
    <dgm:pt modelId="{4EED8EDB-77D6-46F7-B340-8345E1D1ED86}" type="pres">
      <dgm:prSet presAssocID="{97020F8A-3130-45FB-995E-096124A70FD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A6D52A1-01E9-4602-AF53-6F5AAFEC616E}" type="pres">
      <dgm:prSet presAssocID="{97020F8A-3130-45FB-995E-096124A70FD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C911A93-F99C-457C-8B7D-A50C67BA99F5}" type="pres">
      <dgm:prSet presAssocID="{C727FE63-ED3D-4752-9DE2-EC433BAA394E}" presName="root2" presStyleCnt="0"/>
      <dgm:spPr/>
    </dgm:pt>
    <dgm:pt modelId="{94D8A41E-1611-49B7-9FC4-51373FB826A6}" type="pres">
      <dgm:prSet presAssocID="{C727FE63-ED3D-4752-9DE2-EC433BAA394E}" presName="LevelTwoTextNode" presStyleLbl="node2" presStyleIdx="3" presStyleCnt="4" custScaleX="187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17285-AD40-428D-BF42-FA666AC50859}" type="pres">
      <dgm:prSet presAssocID="{C727FE63-ED3D-4752-9DE2-EC433BAA394E}" presName="level3hierChild" presStyleCnt="0"/>
      <dgm:spPr/>
    </dgm:pt>
  </dgm:ptLst>
  <dgm:cxnLst>
    <dgm:cxn modelId="{2F734E3F-25E4-4FCE-8B0F-79107BADF9CB}" type="presOf" srcId="{8AE85AEA-D391-44BC-9B0D-3E5BD1C11675}" destId="{D3BF61D7-C1EF-4212-AA91-1BB95591C08E}" srcOrd="1" destOrd="0" presId="urn:microsoft.com/office/officeart/2005/8/layout/hierarchy2"/>
    <dgm:cxn modelId="{73C4B951-3752-4664-B9C0-134A9C7A28C1}" type="presOf" srcId="{42614A5F-BDBE-4091-83A4-7E995909278A}" destId="{4DAC5148-0AB1-48D5-9CA0-5EFBD2CC5401}" srcOrd="0" destOrd="0" presId="urn:microsoft.com/office/officeart/2005/8/layout/hierarchy2"/>
    <dgm:cxn modelId="{9A86DE03-500E-4AE7-90BF-0C193EE5FBD3}" type="presOf" srcId="{DC653411-2578-4686-83E1-2F568878CE0A}" destId="{75E20416-3B2C-4583-B2C7-4F55F41F5C24}" srcOrd="0" destOrd="0" presId="urn:microsoft.com/office/officeart/2005/8/layout/hierarchy2"/>
    <dgm:cxn modelId="{CF6AE5B7-24D5-40D8-A16F-610358ECA3E6}" srcId="{42614A5F-BDBE-4091-83A4-7E995909278A}" destId="{C90E2DB4-CC2D-464F-9597-245C6F7844B0}" srcOrd="0" destOrd="0" parTransId="{27A58272-5741-4C27-B89B-ADD088D7E84B}" sibTransId="{47432159-9351-49B3-B637-D883F5831DB8}"/>
    <dgm:cxn modelId="{9161FAA8-9406-45FD-885C-7392A08FB1D4}" type="presOf" srcId="{359FBB1B-F699-422D-913F-D316815DEC5B}" destId="{D984166C-370B-48C0-897B-21E1F66F0CB8}" srcOrd="1" destOrd="0" presId="urn:microsoft.com/office/officeart/2005/8/layout/hierarchy2"/>
    <dgm:cxn modelId="{0EAD21E7-C8B8-4AFA-A5A3-6D328B4EFA70}" type="presOf" srcId="{8AE85AEA-D391-44BC-9B0D-3E5BD1C11675}" destId="{90E6CBC4-4C74-4D1C-A7E5-236FCBB9A7A8}" srcOrd="0" destOrd="0" presId="urn:microsoft.com/office/officeart/2005/8/layout/hierarchy2"/>
    <dgm:cxn modelId="{8348BD1B-668A-4542-9A70-7B2F1FF2456B}" type="presOf" srcId="{F75DD9E5-350B-436A-A2EF-759FDDE120D6}" destId="{CF1BCEBD-6F4C-4A15-B9C7-496B258F88B0}" srcOrd="0" destOrd="0" presId="urn:microsoft.com/office/officeart/2005/8/layout/hierarchy2"/>
    <dgm:cxn modelId="{F02147C4-997C-49B1-89E8-E594A8627F4C}" srcId="{C90E2DB4-CC2D-464F-9597-245C6F7844B0}" destId="{DC653411-2578-4686-83E1-2F568878CE0A}" srcOrd="2" destOrd="0" parTransId="{8AE85AEA-D391-44BC-9B0D-3E5BD1C11675}" sibTransId="{2ACE3828-9D1B-4373-A38B-9553B43B37EA}"/>
    <dgm:cxn modelId="{21B5C2F0-9763-4BF9-BD75-B9D23B779114}" type="presOf" srcId="{6C20F0A7-8869-4798-98D1-840C7A66A3AA}" destId="{6C65C2E3-D7E2-47A4-BD45-EE28A9979444}" srcOrd="0" destOrd="0" presId="urn:microsoft.com/office/officeart/2005/8/layout/hierarchy2"/>
    <dgm:cxn modelId="{D1F4611A-48DD-47F9-9433-8B3770EDDDBD}" srcId="{42614A5F-BDBE-4091-83A4-7E995909278A}" destId="{8B481922-AC53-441A-8FF1-5742958FDB90}" srcOrd="1" destOrd="0" parTransId="{BA5BCB7C-49C2-42E4-9FD4-7C00F089C6FE}" sibTransId="{BB46E608-0221-403F-BAB1-68C945686BC9}"/>
    <dgm:cxn modelId="{1292C7D4-6300-4F36-A072-523B23DEC575}" type="presOf" srcId="{97020F8A-3130-45FB-995E-096124A70FDE}" destId="{4EED8EDB-77D6-46F7-B340-8345E1D1ED86}" srcOrd="0" destOrd="0" presId="urn:microsoft.com/office/officeart/2005/8/layout/hierarchy2"/>
    <dgm:cxn modelId="{673D5BB6-7D61-4092-B883-DE8EC78BC922}" type="presOf" srcId="{58B8851A-593D-4116-A9F7-A122E9078FD1}" destId="{CB1E9B4A-159C-410E-9487-1C9A870A9FDC}" srcOrd="1" destOrd="0" presId="urn:microsoft.com/office/officeart/2005/8/layout/hierarchy2"/>
    <dgm:cxn modelId="{FFBFD75C-E78C-4492-8B92-7D97DB15DFC2}" srcId="{C90E2DB4-CC2D-464F-9597-245C6F7844B0}" destId="{F75DD9E5-350B-436A-A2EF-759FDDE120D6}" srcOrd="1" destOrd="0" parTransId="{359FBB1B-F699-422D-913F-D316815DEC5B}" sibTransId="{8992149A-4DA1-4F4F-9DC9-F1A34DA86462}"/>
    <dgm:cxn modelId="{7B88EEE9-6032-4F09-9C71-E92B0AE63697}" srcId="{8B481922-AC53-441A-8FF1-5742958FDB90}" destId="{C727FE63-ED3D-4752-9DE2-EC433BAA394E}" srcOrd="0" destOrd="0" parTransId="{97020F8A-3130-45FB-995E-096124A70FDE}" sibTransId="{3CAED0C7-BDA5-4795-8F6C-6C17BD2F0B0F}"/>
    <dgm:cxn modelId="{3E5716D6-39E1-4F2E-A518-AADAFB66E892}" srcId="{C90E2DB4-CC2D-464F-9597-245C6F7844B0}" destId="{6C20F0A7-8869-4798-98D1-840C7A66A3AA}" srcOrd="0" destOrd="0" parTransId="{58B8851A-593D-4116-A9F7-A122E9078FD1}" sibTransId="{118DD556-6E24-408F-85DF-9163FBEBDD97}"/>
    <dgm:cxn modelId="{F8B55101-D67F-47D5-9573-F151AF519B5E}" type="presOf" srcId="{C727FE63-ED3D-4752-9DE2-EC433BAA394E}" destId="{94D8A41E-1611-49B7-9FC4-51373FB826A6}" srcOrd="0" destOrd="0" presId="urn:microsoft.com/office/officeart/2005/8/layout/hierarchy2"/>
    <dgm:cxn modelId="{9541FD34-76F3-40F9-8FD4-79819D87A299}" type="presOf" srcId="{359FBB1B-F699-422D-913F-D316815DEC5B}" destId="{965D614F-C5D0-4A86-830B-576CB200AEB8}" srcOrd="0" destOrd="0" presId="urn:microsoft.com/office/officeart/2005/8/layout/hierarchy2"/>
    <dgm:cxn modelId="{466F4D24-E1B3-45BE-BD24-EB30CFCC0694}" type="presOf" srcId="{97020F8A-3130-45FB-995E-096124A70FDE}" destId="{FA6D52A1-01E9-4602-AF53-6F5AAFEC616E}" srcOrd="1" destOrd="0" presId="urn:microsoft.com/office/officeart/2005/8/layout/hierarchy2"/>
    <dgm:cxn modelId="{1B306D92-6C98-423E-8D94-D013DAC0509A}" type="presOf" srcId="{8B481922-AC53-441A-8FF1-5742958FDB90}" destId="{70EBBB4D-C51D-45DC-8096-138A96473824}" srcOrd="0" destOrd="0" presId="urn:microsoft.com/office/officeart/2005/8/layout/hierarchy2"/>
    <dgm:cxn modelId="{5502E49D-6492-4564-81B0-0F23AFD9B5DA}" type="presOf" srcId="{58B8851A-593D-4116-A9F7-A122E9078FD1}" destId="{ACA976F8-13C4-4BF8-9DBD-83622D68B18D}" srcOrd="0" destOrd="0" presId="urn:microsoft.com/office/officeart/2005/8/layout/hierarchy2"/>
    <dgm:cxn modelId="{404E5D9E-A6D4-4C53-9FB0-0CBA13B9904E}" type="presOf" srcId="{C90E2DB4-CC2D-464F-9597-245C6F7844B0}" destId="{B935011D-F7D5-4A46-975A-EF1D348D2FD0}" srcOrd="0" destOrd="0" presId="urn:microsoft.com/office/officeart/2005/8/layout/hierarchy2"/>
    <dgm:cxn modelId="{74B897B9-E071-4A3E-A28E-79C81160BC74}" type="presParOf" srcId="{4DAC5148-0AB1-48D5-9CA0-5EFBD2CC5401}" destId="{DFFEAAF5-6522-4007-BB04-38AE3EC8DAA6}" srcOrd="0" destOrd="0" presId="urn:microsoft.com/office/officeart/2005/8/layout/hierarchy2"/>
    <dgm:cxn modelId="{5A685F2B-C6DD-4C40-A996-50AB8FD83A18}" type="presParOf" srcId="{DFFEAAF5-6522-4007-BB04-38AE3EC8DAA6}" destId="{B935011D-F7D5-4A46-975A-EF1D348D2FD0}" srcOrd="0" destOrd="0" presId="urn:microsoft.com/office/officeart/2005/8/layout/hierarchy2"/>
    <dgm:cxn modelId="{E1A0E7D9-7779-49EE-AE3D-9404DBEE7F86}" type="presParOf" srcId="{DFFEAAF5-6522-4007-BB04-38AE3EC8DAA6}" destId="{6719A84D-2860-4E48-8439-028E61FC06A1}" srcOrd="1" destOrd="0" presId="urn:microsoft.com/office/officeart/2005/8/layout/hierarchy2"/>
    <dgm:cxn modelId="{2883882B-B85B-4531-A848-BA644C8FC9D0}" type="presParOf" srcId="{6719A84D-2860-4E48-8439-028E61FC06A1}" destId="{ACA976F8-13C4-4BF8-9DBD-83622D68B18D}" srcOrd="0" destOrd="0" presId="urn:microsoft.com/office/officeart/2005/8/layout/hierarchy2"/>
    <dgm:cxn modelId="{892456A2-98CD-4925-90F3-5BE017F21539}" type="presParOf" srcId="{ACA976F8-13C4-4BF8-9DBD-83622D68B18D}" destId="{CB1E9B4A-159C-410E-9487-1C9A870A9FDC}" srcOrd="0" destOrd="0" presId="urn:microsoft.com/office/officeart/2005/8/layout/hierarchy2"/>
    <dgm:cxn modelId="{C4B445FA-0D95-4903-9190-8A566C03F1BE}" type="presParOf" srcId="{6719A84D-2860-4E48-8439-028E61FC06A1}" destId="{56D579A7-0454-415B-AB98-3CE06AD0C7AF}" srcOrd="1" destOrd="0" presId="urn:microsoft.com/office/officeart/2005/8/layout/hierarchy2"/>
    <dgm:cxn modelId="{0DFA9237-943C-4114-A862-6E44D49E236D}" type="presParOf" srcId="{56D579A7-0454-415B-AB98-3CE06AD0C7AF}" destId="{6C65C2E3-D7E2-47A4-BD45-EE28A9979444}" srcOrd="0" destOrd="0" presId="urn:microsoft.com/office/officeart/2005/8/layout/hierarchy2"/>
    <dgm:cxn modelId="{8AFDADB6-E25D-4458-9D4C-EF6CCB77DF4B}" type="presParOf" srcId="{56D579A7-0454-415B-AB98-3CE06AD0C7AF}" destId="{E22962BA-994C-4506-8F73-ADAF21A85A70}" srcOrd="1" destOrd="0" presId="urn:microsoft.com/office/officeart/2005/8/layout/hierarchy2"/>
    <dgm:cxn modelId="{F573D560-CB48-4754-A3D9-48F7332224DE}" type="presParOf" srcId="{6719A84D-2860-4E48-8439-028E61FC06A1}" destId="{965D614F-C5D0-4A86-830B-576CB200AEB8}" srcOrd="2" destOrd="0" presId="urn:microsoft.com/office/officeart/2005/8/layout/hierarchy2"/>
    <dgm:cxn modelId="{49E4B2E6-8929-4829-81C9-E379E1D7E3B7}" type="presParOf" srcId="{965D614F-C5D0-4A86-830B-576CB200AEB8}" destId="{D984166C-370B-48C0-897B-21E1F66F0CB8}" srcOrd="0" destOrd="0" presId="urn:microsoft.com/office/officeart/2005/8/layout/hierarchy2"/>
    <dgm:cxn modelId="{CB35A860-EDBA-4611-869C-9DD196D87047}" type="presParOf" srcId="{6719A84D-2860-4E48-8439-028E61FC06A1}" destId="{E6F49366-C7FD-46C5-9F8A-814C7778294D}" srcOrd="3" destOrd="0" presId="urn:microsoft.com/office/officeart/2005/8/layout/hierarchy2"/>
    <dgm:cxn modelId="{4FC191B9-C228-4ADA-91E7-69900A90E576}" type="presParOf" srcId="{E6F49366-C7FD-46C5-9F8A-814C7778294D}" destId="{CF1BCEBD-6F4C-4A15-B9C7-496B258F88B0}" srcOrd="0" destOrd="0" presId="urn:microsoft.com/office/officeart/2005/8/layout/hierarchy2"/>
    <dgm:cxn modelId="{40AE162E-8232-4F9C-A9AE-1745A9E4F542}" type="presParOf" srcId="{E6F49366-C7FD-46C5-9F8A-814C7778294D}" destId="{74DAF5B2-AB24-4D7D-88BB-CA4A4916DDB3}" srcOrd="1" destOrd="0" presId="urn:microsoft.com/office/officeart/2005/8/layout/hierarchy2"/>
    <dgm:cxn modelId="{F7A00DBE-9D66-4E75-AEDD-8F1DF2EE90E0}" type="presParOf" srcId="{6719A84D-2860-4E48-8439-028E61FC06A1}" destId="{90E6CBC4-4C74-4D1C-A7E5-236FCBB9A7A8}" srcOrd="4" destOrd="0" presId="urn:microsoft.com/office/officeart/2005/8/layout/hierarchy2"/>
    <dgm:cxn modelId="{4EA69D0E-AAED-4CF1-B720-FB4F6E7E2AC3}" type="presParOf" srcId="{90E6CBC4-4C74-4D1C-A7E5-236FCBB9A7A8}" destId="{D3BF61D7-C1EF-4212-AA91-1BB95591C08E}" srcOrd="0" destOrd="0" presId="urn:microsoft.com/office/officeart/2005/8/layout/hierarchy2"/>
    <dgm:cxn modelId="{48242430-39A3-4E3E-A39D-B5E8519FD978}" type="presParOf" srcId="{6719A84D-2860-4E48-8439-028E61FC06A1}" destId="{1E3B6A47-2C5A-4DC4-959B-214993D79017}" srcOrd="5" destOrd="0" presId="urn:microsoft.com/office/officeart/2005/8/layout/hierarchy2"/>
    <dgm:cxn modelId="{CE10117D-FB17-4D07-9F24-6926E56510C6}" type="presParOf" srcId="{1E3B6A47-2C5A-4DC4-959B-214993D79017}" destId="{75E20416-3B2C-4583-B2C7-4F55F41F5C24}" srcOrd="0" destOrd="0" presId="urn:microsoft.com/office/officeart/2005/8/layout/hierarchy2"/>
    <dgm:cxn modelId="{B79837EF-7226-45AA-B427-82419D2E99B3}" type="presParOf" srcId="{1E3B6A47-2C5A-4DC4-959B-214993D79017}" destId="{7F0F56BB-CE90-4921-B04C-FE473DE2A92A}" srcOrd="1" destOrd="0" presId="urn:microsoft.com/office/officeart/2005/8/layout/hierarchy2"/>
    <dgm:cxn modelId="{70CA60D9-AD02-4B89-9E53-27D71B88AA23}" type="presParOf" srcId="{4DAC5148-0AB1-48D5-9CA0-5EFBD2CC5401}" destId="{CCFCD362-9B65-4B6C-82EC-400D1BC5D851}" srcOrd="1" destOrd="0" presId="urn:microsoft.com/office/officeart/2005/8/layout/hierarchy2"/>
    <dgm:cxn modelId="{55A356D1-DC72-4C11-806A-4A28EFA769D3}" type="presParOf" srcId="{CCFCD362-9B65-4B6C-82EC-400D1BC5D851}" destId="{70EBBB4D-C51D-45DC-8096-138A96473824}" srcOrd="0" destOrd="0" presId="urn:microsoft.com/office/officeart/2005/8/layout/hierarchy2"/>
    <dgm:cxn modelId="{1836A274-1EF9-43F1-BA4B-4BD3D120DA91}" type="presParOf" srcId="{CCFCD362-9B65-4B6C-82EC-400D1BC5D851}" destId="{4F0507D9-F3BF-424B-8C70-F4379AB26408}" srcOrd="1" destOrd="0" presId="urn:microsoft.com/office/officeart/2005/8/layout/hierarchy2"/>
    <dgm:cxn modelId="{6A2ED7D8-B8BE-4C69-9141-F922044F7108}" type="presParOf" srcId="{4F0507D9-F3BF-424B-8C70-F4379AB26408}" destId="{4EED8EDB-77D6-46F7-B340-8345E1D1ED86}" srcOrd="0" destOrd="0" presId="urn:microsoft.com/office/officeart/2005/8/layout/hierarchy2"/>
    <dgm:cxn modelId="{ED8D5A55-C34A-44F9-912E-32A80CA4F12C}" type="presParOf" srcId="{4EED8EDB-77D6-46F7-B340-8345E1D1ED86}" destId="{FA6D52A1-01E9-4602-AF53-6F5AAFEC616E}" srcOrd="0" destOrd="0" presId="urn:microsoft.com/office/officeart/2005/8/layout/hierarchy2"/>
    <dgm:cxn modelId="{7E594F19-7DE7-4E8C-B767-31C5E27BF559}" type="presParOf" srcId="{4F0507D9-F3BF-424B-8C70-F4379AB26408}" destId="{1C911A93-F99C-457C-8B7D-A50C67BA99F5}" srcOrd="1" destOrd="0" presId="urn:microsoft.com/office/officeart/2005/8/layout/hierarchy2"/>
    <dgm:cxn modelId="{78FBAC1B-FABB-4B6B-97D0-CE5E7E552797}" type="presParOf" srcId="{1C911A93-F99C-457C-8B7D-A50C67BA99F5}" destId="{94D8A41E-1611-49B7-9FC4-51373FB826A6}" srcOrd="0" destOrd="0" presId="urn:microsoft.com/office/officeart/2005/8/layout/hierarchy2"/>
    <dgm:cxn modelId="{5612CCB8-66C3-4B4E-9274-924AE86E87E6}" type="presParOf" srcId="{1C911A93-F99C-457C-8B7D-A50C67BA99F5}" destId="{BD917285-AD40-428D-BF42-FA666AC5085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E8B2E5-BB38-4A4D-B8E1-FFD2C6C9C309}" type="doc">
      <dgm:prSet loTypeId="urn:microsoft.com/office/officeart/2005/8/layout/orgChart1" loCatId="hierarchy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2719CEB4-3A15-4939-88A5-7212E1EB7A68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Риск характеризуют две величины</a:t>
          </a:r>
          <a:endParaRPr lang="ru-RU" dirty="0">
            <a:latin typeface="Arial Black" pitchFamily="34" charset="0"/>
          </a:endParaRPr>
        </a:p>
      </dgm:t>
    </dgm:pt>
    <dgm:pt modelId="{7624D4BF-D2AE-4345-A8EF-65A7E6D682BF}" type="parTrans" cxnId="{D5D27DF7-EDC9-4E2E-BA3E-5BCE78DA510F}">
      <dgm:prSet/>
      <dgm:spPr/>
      <dgm:t>
        <a:bodyPr/>
        <a:lstStyle/>
        <a:p>
          <a:endParaRPr lang="ru-RU"/>
        </a:p>
      </dgm:t>
    </dgm:pt>
    <dgm:pt modelId="{17805B07-CE97-43E1-8578-195EFA538C17}" type="sibTrans" cxnId="{D5D27DF7-EDC9-4E2E-BA3E-5BCE78DA510F}">
      <dgm:prSet/>
      <dgm:spPr/>
      <dgm:t>
        <a:bodyPr/>
        <a:lstStyle/>
        <a:p>
          <a:endParaRPr lang="ru-RU"/>
        </a:p>
      </dgm:t>
    </dgm:pt>
    <dgm:pt modelId="{F99DB879-AA6B-45F8-AC5B-54268EE4E01A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Степень риска:</a:t>
          </a:r>
        </a:p>
        <a:p>
          <a:pPr rtl="0"/>
          <a:r>
            <a:rPr lang="ru-RU" dirty="0" smtClean="0">
              <a:latin typeface="Arial Black" pitchFamily="34" charset="0"/>
            </a:rPr>
            <a:t>вероятность возникновения неблагоприятного события</a:t>
          </a:r>
          <a:endParaRPr lang="ru-RU" dirty="0">
            <a:latin typeface="Arial Black" pitchFamily="34" charset="0"/>
          </a:endParaRPr>
        </a:p>
      </dgm:t>
    </dgm:pt>
    <dgm:pt modelId="{B37178BE-DF79-42A0-ACC0-C0F30E624CFF}" type="parTrans" cxnId="{863E4ABE-4881-4906-800C-4B94EC01BE03}">
      <dgm:prSet/>
      <dgm:spPr/>
      <dgm:t>
        <a:bodyPr/>
        <a:lstStyle/>
        <a:p>
          <a:endParaRPr lang="ru-RU"/>
        </a:p>
      </dgm:t>
    </dgm:pt>
    <dgm:pt modelId="{450C921A-2F85-4F08-B357-FE5A4C549E67}" type="sibTrans" cxnId="{863E4ABE-4881-4906-800C-4B94EC01BE03}">
      <dgm:prSet/>
      <dgm:spPr/>
      <dgm:t>
        <a:bodyPr/>
        <a:lstStyle/>
        <a:p>
          <a:endParaRPr lang="ru-RU"/>
        </a:p>
      </dgm:t>
    </dgm:pt>
    <dgm:pt modelId="{9EBF9094-0FD1-40A7-BF3E-4A81A1262985}">
      <dgm:prSet/>
      <dgm:spPr/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Цена риска:</a:t>
          </a:r>
        </a:p>
        <a:p>
          <a:pPr rtl="0"/>
          <a:r>
            <a:rPr lang="ru-RU" dirty="0" smtClean="0">
              <a:latin typeface="Arial Black" pitchFamily="34" charset="0"/>
            </a:rPr>
            <a:t>потенциальные потери в случае неблагоприятного события</a:t>
          </a:r>
          <a:endParaRPr lang="ru-RU" dirty="0">
            <a:latin typeface="Arial Black" pitchFamily="34" charset="0"/>
          </a:endParaRPr>
        </a:p>
      </dgm:t>
    </dgm:pt>
    <dgm:pt modelId="{98F81842-8AEF-4497-AE92-BCD864F9939F}" type="parTrans" cxnId="{44D68F5B-22A7-413F-9096-AB71BA795077}">
      <dgm:prSet/>
      <dgm:spPr/>
      <dgm:t>
        <a:bodyPr/>
        <a:lstStyle/>
        <a:p>
          <a:endParaRPr lang="ru-RU"/>
        </a:p>
      </dgm:t>
    </dgm:pt>
    <dgm:pt modelId="{1A746434-27B6-48B9-95E9-58A069F77CCB}" type="sibTrans" cxnId="{44D68F5B-22A7-413F-9096-AB71BA795077}">
      <dgm:prSet/>
      <dgm:spPr/>
      <dgm:t>
        <a:bodyPr/>
        <a:lstStyle/>
        <a:p>
          <a:endParaRPr lang="ru-RU"/>
        </a:p>
      </dgm:t>
    </dgm:pt>
    <dgm:pt modelId="{423A987D-76B3-4B06-90D0-BC487BF3916A}" type="pres">
      <dgm:prSet presAssocID="{ABE8B2E5-BB38-4A4D-B8E1-FFD2C6C9C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BA33C1-421F-45FD-B65D-4965468BE53B}" type="pres">
      <dgm:prSet presAssocID="{2719CEB4-3A15-4939-88A5-7212E1EB7A68}" presName="hierRoot1" presStyleCnt="0">
        <dgm:presLayoutVars>
          <dgm:hierBranch val="init"/>
        </dgm:presLayoutVars>
      </dgm:prSet>
      <dgm:spPr/>
    </dgm:pt>
    <dgm:pt modelId="{D4D97870-D16C-4D5E-8DC1-8306A5C0675B}" type="pres">
      <dgm:prSet presAssocID="{2719CEB4-3A15-4939-88A5-7212E1EB7A68}" presName="rootComposite1" presStyleCnt="0"/>
      <dgm:spPr/>
    </dgm:pt>
    <dgm:pt modelId="{F6B501AB-EBD0-40CA-98D8-3D3C5D08C27C}" type="pres">
      <dgm:prSet presAssocID="{2719CEB4-3A15-4939-88A5-7212E1EB7A68}" presName="rootText1" presStyleLbl="node0" presStyleIdx="0" presStyleCnt="1" custScaleY="3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B9331-CD44-422D-A50D-8BAE00248E7A}" type="pres">
      <dgm:prSet presAssocID="{2719CEB4-3A15-4939-88A5-7212E1EB7A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A96CCE3-6194-431C-A3DA-77CD6C9C0393}" type="pres">
      <dgm:prSet presAssocID="{2719CEB4-3A15-4939-88A5-7212E1EB7A68}" presName="hierChild2" presStyleCnt="0"/>
      <dgm:spPr/>
    </dgm:pt>
    <dgm:pt modelId="{0E3B6989-D39A-48D3-A662-82655E7D303C}" type="pres">
      <dgm:prSet presAssocID="{B37178BE-DF79-42A0-ACC0-C0F30E624CF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892D12C-F1F4-4C10-B8D3-E6BFCF6195CF}" type="pres">
      <dgm:prSet presAssocID="{F99DB879-AA6B-45F8-AC5B-54268EE4E01A}" presName="hierRoot2" presStyleCnt="0">
        <dgm:presLayoutVars>
          <dgm:hierBranch val="init"/>
        </dgm:presLayoutVars>
      </dgm:prSet>
      <dgm:spPr/>
    </dgm:pt>
    <dgm:pt modelId="{5F7892EE-2F6E-419F-8600-32F575EB9193}" type="pres">
      <dgm:prSet presAssocID="{F99DB879-AA6B-45F8-AC5B-54268EE4E01A}" presName="rootComposite" presStyleCnt="0"/>
      <dgm:spPr/>
    </dgm:pt>
    <dgm:pt modelId="{D3B4E97B-CC48-4142-B0D0-930A1832A00E}" type="pres">
      <dgm:prSet presAssocID="{F99DB879-AA6B-45F8-AC5B-54268EE4E01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F9B37E-4E03-4ACA-B5BB-0909920D8380}" type="pres">
      <dgm:prSet presAssocID="{F99DB879-AA6B-45F8-AC5B-54268EE4E01A}" presName="rootConnector" presStyleLbl="node2" presStyleIdx="0" presStyleCnt="2"/>
      <dgm:spPr/>
      <dgm:t>
        <a:bodyPr/>
        <a:lstStyle/>
        <a:p>
          <a:endParaRPr lang="ru-RU"/>
        </a:p>
      </dgm:t>
    </dgm:pt>
    <dgm:pt modelId="{CF230CA4-8A07-4063-81EF-D833F2BF6102}" type="pres">
      <dgm:prSet presAssocID="{F99DB879-AA6B-45F8-AC5B-54268EE4E01A}" presName="hierChild4" presStyleCnt="0"/>
      <dgm:spPr/>
    </dgm:pt>
    <dgm:pt modelId="{93280ED2-A905-4014-A0FE-31B39DD4415B}" type="pres">
      <dgm:prSet presAssocID="{F99DB879-AA6B-45F8-AC5B-54268EE4E01A}" presName="hierChild5" presStyleCnt="0"/>
      <dgm:spPr/>
    </dgm:pt>
    <dgm:pt modelId="{8284C3D4-0751-42AA-AA3E-B1A54C1C0FEF}" type="pres">
      <dgm:prSet presAssocID="{98F81842-8AEF-4497-AE92-BCD864F9939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50C764C-A1A2-4D7E-A227-062DEC708B18}" type="pres">
      <dgm:prSet presAssocID="{9EBF9094-0FD1-40A7-BF3E-4A81A1262985}" presName="hierRoot2" presStyleCnt="0">
        <dgm:presLayoutVars>
          <dgm:hierBranch val="init"/>
        </dgm:presLayoutVars>
      </dgm:prSet>
      <dgm:spPr/>
    </dgm:pt>
    <dgm:pt modelId="{E5BCE315-892F-4812-9409-32E5B4DF6AB0}" type="pres">
      <dgm:prSet presAssocID="{9EBF9094-0FD1-40A7-BF3E-4A81A1262985}" presName="rootComposite" presStyleCnt="0"/>
      <dgm:spPr/>
    </dgm:pt>
    <dgm:pt modelId="{121F5D24-A886-493D-B9CB-8847BF879327}" type="pres">
      <dgm:prSet presAssocID="{9EBF9094-0FD1-40A7-BF3E-4A81A126298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C87BB-2FA3-43AF-8243-F21D1EB242F4}" type="pres">
      <dgm:prSet presAssocID="{9EBF9094-0FD1-40A7-BF3E-4A81A1262985}" presName="rootConnector" presStyleLbl="node2" presStyleIdx="1" presStyleCnt="2"/>
      <dgm:spPr/>
      <dgm:t>
        <a:bodyPr/>
        <a:lstStyle/>
        <a:p>
          <a:endParaRPr lang="ru-RU"/>
        </a:p>
      </dgm:t>
    </dgm:pt>
    <dgm:pt modelId="{DA733A2D-C1D8-478B-A2F2-3C06DFC2B16D}" type="pres">
      <dgm:prSet presAssocID="{9EBF9094-0FD1-40A7-BF3E-4A81A1262985}" presName="hierChild4" presStyleCnt="0"/>
      <dgm:spPr/>
    </dgm:pt>
    <dgm:pt modelId="{26D8E493-964E-4146-A290-4D2931D92520}" type="pres">
      <dgm:prSet presAssocID="{9EBF9094-0FD1-40A7-BF3E-4A81A1262985}" presName="hierChild5" presStyleCnt="0"/>
      <dgm:spPr/>
    </dgm:pt>
    <dgm:pt modelId="{74B797F7-669F-4656-B4DF-A069AE45DC3B}" type="pres">
      <dgm:prSet presAssocID="{2719CEB4-3A15-4939-88A5-7212E1EB7A68}" presName="hierChild3" presStyleCnt="0"/>
      <dgm:spPr/>
    </dgm:pt>
  </dgm:ptLst>
  <dgm:cxnLst>
    <dgm:cxn modelId="{2F026ECB-11CB-48CF-82B0-3D8B9220CD75}" type="presOf" srcId="{2719CEB4-3A15-4939-88A5-7212E1EB7A68}" destId="{02AB9331-CD44-422D-A50D-8BAE00248E7A}" srcOrd="1" destOrd="0" presId="urn:microsoft.com/office/officeart/2005/8/layout/orgChart1"/>
    <dgm:cxn modelId="{863E4ABE-4881-4906-800C-4B94EC01BE03}" srcId="{2719CEB4-3A15-4939-88A5-7212E1EB7A68}" destId="{F99DB879-AA6B-45F8-AC5B-54268EE4E01A}" srcOrd="0" destOrd="0" parTransId="{B37178BE-DF79-42A0-ACC0-C0F30E624CFF}" sibTransId="{450C921A-2F85-4F08-B357-FE5A4C549E67}"/>
    <dgm:cxn modelId="{D96849A7-2139-4D15-8836-C68B77D0F520}" type="presOf" srcId="{ABE8B2E5-BB38-4A4D-B8E1-FFD2C6C9C309}" destId="{423A987D-76B3-4B06-90D0-BC487BF3916A}" srcOrd="0" destOrd="0" presId="urn:microsoft.com/office/officeart/2005/8/layout/orgChart1"/>
    <dgm:cxn modelId="{599FA9BC-7DF9-4859-91E8-72C03D380BC6}" type="presOf" srcId="{F99DB879-AA6B-45F8-AC5B-54268EE4E01A}" destId="{FEF9B37E-4E03-4ACA-B5BB-0909920D8380}" srcOrd="1" destOrd="0" presId="urn:microsoft.com/office/officeart/2005/8/layout/orgChart1"/>
    <dgm:cxn modelId="{BC21F452-4A57-4844-B2A8-4B92FEF17136}" type="presOf" srcId="{9EBF9094-0FD1-40A7-BF3E-4A81A1262985}" destId="{5B2C87BB-2FA3-43AF-8243-F21D1EB242F4}" srcOrd="1" destOrd="0" presId="urn:microsoft.com/office/officeart/2005/8/layout/orgChart1"/>
    <dgm:cxn modelId="{2927B065-8BE3-4F61-B463-9A5DF45883CE}" type="presOf" srcId="{9EBF9094-0FD1-40A7-BF3E-4A81A1262985}" destId="{121F5D24-A886-493D-B9CB-8847BF879327}" srcOrd="0" destOrd="0" presId="urn:microsoft.com/office/officeart/2005/8/layout/orgChart1"/>
    <dgm:cxn modelId="{44D68F5B-22A7-413F-9096-AB71BA795077}" srcId="{2719CEB4-3A15-4939-88A5-7212E1EB7A68}" destId="{9EBF9094-0FD1-40A7-BF3E-4A81A1262985}" srcOrd="1" destOrd="0" parTransId="{98F81842-8AEF-4497-AE92-BCD864F9939F}" sibTransId="{1A746434-27B6-48B9-95E9-58A069F77CCB}"/>
    <dgm:cxn modelId="{2223F0E2-E0C4-4B92-9C8C-3BF890A437CF}" type="presOf" srcId="{B37178BE-DF79-42A0-ACC0-C0F30E624CFF}" destId="{0E3B6989-D39A-48D3-A662-82655E7D303C}" srcOrd="0" destOrd="0" presId="urn:microsoft.com/office/officeart/2005/8/layout/orgChart1"/>
    <dgm:cxn modelId="{6E267E3A-EF13-466F-8401-57F671A598A2}" type="presOf" srcId="{2719CEB4-3A15-4939-88A5-7212E1EB7A68}" destId="{F6B501AB-EBD0-40CA-98D8-3D3C5D08C27C}" srcOrd="0" destOrd="0" presId="urn:microsoft.com/office/officeart/2005/8/layout/orgChart1"/>
    <dgm:cxn modelId="{3E28D88A-B5AA-46CE-B5AA-E603AE28ABDA}" type="presOf" srcId="{F99DB879-AA6B-45F8-AC5B-54268EE4E01A}" destId="{D3B4E97B-CC48-4142-B0D0-930A1832A00E}" srcOrd="0" destOrd="0" presId="urn:microsoft.com/office/officeart/2005/8/layout/orgChart1"/>
    <dgm:cxn modelId="{D5D27DF7-EDC9-4E2E-BA3E-5BCE78DA510F}" srcId="{ABE8B2E5-BB38-4A4D-B8E1-FFD2C6C9C309}" destId="{2719CEB4-3A15-4939-88A5-7212E1EB7A68}" srcOrd="0" destOrd="0" parTransId="{7624D4BF-D2AE-4345-A8EF-65A7E6D682BF}" sibTransId="{17805B07-CE97-43E1-8578-195EFA538C17}"/>
    <dgm:cxn modelId="{C5CA5D45-717F-414B-A326-52DF1AE21248}" type="presOf" srcId="{98F81842-8AEF-4497-AE92-BCD864F9939F}" destId="{8284C3D4-0751-42AA-AA3E-B1A54C1C0FEF}" srcOrd="0" destOrd="0" presId="urn:microsoft.com/office/officeart/2005/8/layout/orgChart1"/>
    <dgm:cxn modelId="{6BB8CD71-C8F5-4C6B-A9A4-013657543EB8}" type="presParOf" srcId="{423A987D-76B3-4B06-90D0-BC487BF3916A}" destId="{96BA33C1-421F-45FD-B65D-4965468BE53B}" srcOrd="0" destOrd="0" presId="urn:microsoft.com/office/officeart/2005/8/layout/orgChart1"/>
    <dgm:cxn modelId="{DBE75288-25CC-4C44-84AC-40D43E87C085}" type="presParOf" srcId="{96BA33C1-421F-45FD-B65D-4965468BE53B}" destId="{D4D97870-D16C-4D5E-8DC1-8306A5C0675B}" srcOrd="0" destOrd="0" presId="urn:microsoft.com/office/officeart/2005/8/layout/orgChart1"/>
    <dgm:cxn modelId="{5C2FCCF3-B24D-4CFD-8654-3B85BFA41172}" type="presParOf" srcId="{D4D97870-D16C-4D5E-8DC1-8306A5C0675B}" destId="{F6B501AB-EBD0-40CA-98D8-3D3C5D08C27C}" srcOrd="0" destOrd="0" presId="urn:microsoft.com/office/officeart/2005/8/layout/orgChart1"/>
    <dgm:cxn modelId="{BB77CD6A-2FD3-49FA-A448-DCD90A88F96F}" type="presParOf" srcId="{D4D97870-D16C-4D5E-8DC1-8306A5C0675B}" destId="{02AB9331-CD44-422D-A50D-8BAE00248E7A}" srcOrd="1" destOrd="0" presId="urn:microsoft.com/office/officeart/2005/8/layout/orgChart1"/>
    <dgm:cxn modelId="{4747764D-37DF-4BE1-A110-0AD24A891F4D}" type="presParOf" srcId="{96BA33C1-421F-45FD-B65D-4965468BE53B}" destId="{6A96CCE3-6194-431C-A3DA-77CD6C9C0393}" srcOrd="1" destOrd="0" presId="urn:microsoft.com/office/officeart/2005/8/layout/orgChart1"/>
    <dgm:cxn modelId="{5D90E263-617E-4699-8E9C-D9F9E8DB9585}" type="presParOf" srcId="{6A96CCE3-6194-431C-A3DA-77CD6C9C0393}" destId="{0E3B6989-D39A-48D3-A662-82655E7D303C}" srcOrd="0" destOrd="0" presId="urn:microsoft.com/office/officeart/2005/8/layout/orgChart1"/>
    <dgm:cxn modelId="{11D5CBE4-6627-4932-A32C-594D53009F1C}" type="presParOf" srcId="{6A96CCE3-6194-431C-A3DA-77CD6C9C0393}" destId="{C892D12C-F1F4-4C10-B8D3-E6BFCF6195CF}" srcOrd="1" destOrd="0" presId="urn:microsoft.com/office/officeart/2005/8/layout/orgChart1"/>
    <dgm:cxn modelId="{BB6BBA80-B5C5-4743-9C9A-F9B1DC70D480}" type="presParOf" srcId="{C892D12C-F1F4-4C10-B8D3-E6BFCF6195CF}" destId="{5F7892EE-2F6E-419F-8600-32F575EB9193}" srcOrd="0" destOrd="0" presId="urn:microsoft.com/office/officeart/2005/8/layout/orgChart1"/>
    <dgm:cxn modelId="{678F7A59-2C27-4C18-9F0D-5532D0FE8FCF}" type="presParOf" srcId="{5F7892EE-2F6E-419F-8600-32F575EB9193}" destId="{D3B4E97B-CC48-4142-B0D0-930A1832A00E}" srcOrd="0" destOrd="0" presId="urn:microsoft.com/office/officeart/2005/8/layout/orgChart1"/>
    <dgm:cxn modelId="{5B96C8E9-3C9E-47EA-8CC4-CA9B0097862B}" type="presParOf" srcId="{5F7892EE-2F6E-419F-8600-32F575EB9193}" destId="{FEF9B37E-4E03-4ACA-B5BB-0909920D8380}" srcOrd="1" destOrd="0" presId="urn:microsoft.com/office/officeart/2005/8/layout/orgChart1"/>
    <dgm:cxn modelId="{57A3094C-FB27-48BF-A226-F5A073846598}" type="presParOf" srcId="{C892D12C-F1F4-4C10-B8D3-E6BFCF6195CF}" destId="{CF230CA4-8A07-4063-81EF-D833F2BF6102}" srcOrd="1" destOrd="0" presId="urn:microsoft.com/office/officeart/2005/8/layout/orgChart1"/>
    <dgm:cxn modelId="{D5B3253F-2749-4F5F-840D-CDDA5EA3BB15}" type="presParOf" srcId="{C892D12C-F1F4-4C10-B8D3-E6BFCF6195CF}" destId="{93280ED2-A905-4014-A0FE-31B39DD4415B}" srcOrd="2" destOrd="0" presId="urn:microsoft.com/office/officeart/2005/8/layout/orgChart1"/>
    <dgm:cxn modelId="{00DD3126-1287-41A3-97C8-9DD949826A94}" type="presParOf" srcId="{6A96CCE3-6194-431C-A3DA-77CD6C9C0393}" destId="{8284C3D4-0751-42AA-AA3E-B1A54C1C0FEF}" srcOrd="2" destOrd="0" presId="urn:microsoft.com/office/officeart/2005/8/layout/orgChart1"/>
    <dgm:cxn modelId="{664B8A33-5E05-42B9-8156-8FF624AAC0C2}" type="presParOf" srcId="{6A96CCE3-6194-431C-A3DA-77CD6C9C0393}" destId="{A50C764C-A1A2-4D7E-A227-062DEC708B18}" srcOrd="3" destOrd="0" presId="urn:microsoft.com/office/officeart/2005/8/layout/orgChart1"/>
    <dgm:cxn modelId="{83E8DB29-3DCE-4DFE-BCC6-E04FC84103B7}" type="presParOf" srcId="{A50C764C-A1A2-4D7E-A227-062DEC708B18}" destId="{E5BCE315-892F-4812-9409-32E5B4DF6AB0}" srcOrd="0" destOrd="0" presId="urn:microsoft.com/office/officeart/2005/8/layout/orgChart1"/>
    <dgm:cxn modelId="{30DA71FE-999F-46BE-AA74-ED9ABF33FE37}" type="presParOf" srcId="{E5BCE315-892F-4812-9409-32E5B4DF6AB0}" destId="{121F5D24-A886-493D-B9CB-8847BF879327}" srcOrd="0" destOrd="0" presId="urn:microsoft.com/office/officeart/2005/8/layout/orgChart1"/>
    <dgm:cxn modelId="{CB74EF46-9586-4007-86CF-998C074D7D61}" type="presParOf" srcId="{E5BCE315-892F-4812-9409-32E5B4DF6AB0}" destId="{5B2C87BB-2FA3-43AF-8243-F21D1EB242F4}" srcOrd="1" destOrd="0" presId="urn:microsoft.com/office/officeart/2005/8/layout/orgChart1"/>
    <dgm:cxn modelId="{EFB42EDD-29DA-46E9-96B8-955026D3CFF7}" type="presParOf" srcId="{A50C764C-A1A2-4D7E-A227-062DEC708B18}" destId="{DA733A2D-C1D8-478B-A2F2-3C06DFC2B16D}" srcOrd="1" destOrd="0" presId="urn:microsoft.com/office/officeart/2005/8/layout/orgChart1"/>
    <dgm:cxn modelId="{9A378353-226D-40F5-9FF4-BA47EF5F46BE}" type="presParOf" srcId="{A50C764C-A1A2-4D7E-A227-062DEC708B18}" destId="{26D8E493-964E-4146-A290-4D2931D92520}" srcOrd="2" destOrd="0" presId="urn:microsoft.com/office/officeart/2005/8/layout/orgChart1"/>
    <dgm:cxn modelId="{BDD99DA8-A440-49E4-90A5-6341B73FB25E}" type="presParOf" srcId="{96BA33C1-421F-45FD-B65D-4965468BE53B}" destId="{74B797F7-669F-4656-B4DF-A069AE45DC3B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E6B5A7-3CF2-4DFC-85DE-1C936B6751DF}" type="doc">
      <dgm:prSet loTypeId="urn:microsoft.com/office/officeart/2005/8/layout/process4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BED6DD-939F-4282-8309-C57692941113}">
      <dgm:prSet custT="1"/>
      <dgm:spPr/>
      <dgm:t>
        <a:bodyPr/>
        <a:lstStyle/>
        <a:p>
          <a:pPr rtl="0"/>
          <a:r>
            <a:rPr lang="ru-RU" sz="1800" b="0" i="0" baseline="0" dirty="0" smtClean="0">
              <a:solidFill>
                <a:srgbClr val="800000"/>
              </a:solidFill>
              <a:latin typeface="Arial Black" pitchFamily="34" charset="0"/>
            </a:rPr>
            <a:t>Понятие «риск» означает </a:t>
          </a:r>
          <a:r>
            <a:rPr lang="ru-RU" sz="1800" b="0" i="1" baseline="0" dirty="0" smtClean="0">
              <a:solidFill>
                <a:srgbClr val="800000"/>
              </a:solidFill>
              <a:latin typeface="Arial Black" pitchFamily="34" charset="0"/>
            </a:rPr>
            <a:t>возможность возникновения неблагоприятного события</a:t>
          </a:r>
          <a:endParaRPr lang="ru-RU" sz="1800" dirty="0">
            <a:solidFill>
              <a:srgbClr val="800000"/>
            </a:solidFill>
            <a:latin typeface="Arial Black" pitchFamily="34" charset="0"/>
          </a:endParaRPr>
        </a:p>
      </dgm:t>
    </dgm:pt>
    <dgm:pt modelId="{E37426D3-A60C-4A24-9E5A-CDE5DCEF1FD6}" type="parTrans" cxnId="{491362C1-2514-4073-B98C-03CA3ECC0E41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 Black" pitchFamily="34" charset="0"/>
          </a:endParaRPr>
        </a:p>
      </dgm:t>
    </dgm:pt>
    <dgm:pt modelId="{59239144-C1BD-4733-BE14-AB0961E740BC}" type="sibTrans" cxnId="{491362C1-2514-4073-B98C-03CA3ECC0E41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 Black" pitchFamily="34" charset="0"/>
          </a:endParaRPr>
        </a:p>
      </dgm:t>
    </dgm:pt>
    <dgm:pt modelId="{0AE7F444-09F3-4539-8148-761D771CC234}">
      <dgm:prSet custT="1"/>
      <dgm:spPr/>
      <dgm:t>
        <a:bodyPr/>
        <a:lstStyle/>
        <a:p>
          <a:pPr rtl="0"/>
          <a:r>
            <a:rPr lang="ru-RU" sz="1800" b="0" i="1" baseline="0" dirty="0" smtClean="0">
              <a:solidFill>
                <a:srgbClr val="0000FF"/>
              </a:solidFill>
              <a:latin typeface="Arial Black" pitchFamily="34" charset="0"/>
            </a:rPr>
            <a:t>Неблагоприятное событие </a:t>
          </a:r>
          <a:r>
            <a:rPr lang="ru-RU" sz="1800" b="0" i="0" baseline="0" dirty="0" smtClean="0">
              <a:solidFill>
                <a:srgbClr val="0000FF"/>
              </a:solidFill>
              <a:latin typeface="Arial Black" pitchFamily="34" charset="0"/>
            </a:rPr>
            <a:t>— </a:t>
          </a:r>
          <a:r>
            <a:rPr lang="ru-RU" sz="1800" b="0" i="1" baseline="0" dirty="0" err="1" smtClean="0">
              <a:solidFill>
                <a:srgbClr val="0000FF"/>
              </a:solidFill>
              <a:latin typeface="Arial Black" pitchFamily="34" charset="0"/>
            </a:rPr>
            <a:t>недостижение</a:t>
          </a:r>
          <a:r>
            <a:rPr lang="ru-RU" sz="1800" b="0" i="1" baseline="0" dirty="0" smtClean="0">
              <a:solidFill>
                <a:srgbClr val="0000FF"/>
              </a:solidFill>
              <a:latin typeface="Arial Black" pitchFamily="34" charset="0"/>
            </a:rPr>
            <a:t> желаемого результата инновационного процесса</a:t>
          </a:r>
          <a:endParaRPr lang="ru-RU" sz="1800" dirty="0">
            <a:solidFill>
              <a:srgbClr val="0000FF"/>
            </a:solidFill>
            <a:latin typeface="Arial Black" pitchFamily="34" charset="0"/>
          </a:endParaRPr>
        </a:p>
      </dgm:t>
    </dgm:pt>
    <dgm:pt modelId="{207B53CB-DB0F-43B9-BA0B-625E49CFE2C9}" type="parTrans" cxnId="{D0D9359F-DB74-4B26-9BCB-60C2BEAF68E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 Black" pitchFamily="34" charset="0"/>
          </a:endParaRPr>
        </a:p>
      </dgm:t>
    </dgm:pt>
    <dgm:pt modelId="{1A220421-9B38-44DE-B720-E5AF6D58A8EC}" type="sibTrans" cxnId="{D0D9359F-DB74-4B26-9BCB-60C2BEAF68E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Arial Black" pitchFamily="34" charset="0"/>
          </a:endParaRPr>
        </a:p>
      </dgm:t>
    </dgm:pt>
    <dgm:pt modelId="{878D8340-C763-4E31-9777-BD821D866293}" type="pres">
      <dgm:prSet presAssocID="{08E6B5A7-3CF2-4DFC-85DE-1C936B6751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F90A2-5ABF-4532-818D-4FB6A8C93E39}" type="pres">
      <dgm:prSet presAssocID="{0AE7F444-09F3-4539-8148-761D771CC234}" presName="boxAndChildren" presStyleCnt="0"/>
      <dgm:spPr/>
    </dgm:pt>
    <dgm:pt modelId="{4E85A610-B1D7-4820-BDA6-7D572D1E1B27}" type="pres">
      <dgm:prSet presAssocID="{0AE7F444-09F3-4539-8148-761D771CC234}" presName="parentTextBox" presStyleLbl="node1" presStyleIdx="0" presStyleCnt="2" custScaleY="67813"/>
      <dgm:spPr/>
      <dgm:t>
        <a:bodyPr/>
        <a:lstStyle/>
        <a:p>
          <a:endParaRPr lang="ru-RU"/>
        </a:p>
      </dgm:t>
    </dgm:pt>
    <dgm:pt modelId="{61F05BEE-F362-40D8-BB24-A5B804C37229}" type="pres">
      <dgm:prSet presAssocID="{59239144-C1BD-4733-BE14-AB0961E740BC}" presName="sp" presStyleCnt="0"/>
      <dgm:spPr/>
    </dgm:pt>
    <dgm:pt modelId="{109172A3-FB19-4D2B-9B8C-F8AB4AB7ACA8}" type="pres">
      <dgm:prSet presAssocID="{77BED6DD-939F-4282-8309-C57692941113}" presName="arrowAndChildren" presStyleCnt="0"/>
      <dgm:spPr/>
    </dgm:pt>
    <dgm:pt modelId="{C682EDFA-231E-4FEE-97D1-D76E4E32B1CF}" type="pres">
      <dgm:prSet presAssocID="{77BED6DD-939F-4282-8309-C57692941113}" presName="parentTextArrow" presStyleLbl="node1" presStyleIdx="1" presStyleCnt="2" custScaleY="43331"/>
      <dgm:spPr/>
      <dgm:t>
        <a:bodyPr/>
        <a:lstStyle/>
        <a:p>
          <a:endParaRPr lang="ru-RU"/>
        </a:p>
      </dgm:t>
    </dgm:pt>
  </dgm:ptLst>
  <dgm:cxnLst>
    <dgm:cxn modelId="{491362C1-2514-4073-B98C-03CA3ECC0E41}" srcId="{08E6B5A7-3CF2-4DFC-85DE-1C936B6751DF}" destId="{77BED6DD-939F-4282-8309-C57692941113}" srcOrd="0" destOrd="0" parTransId="{E37426D3-A60C-4A24-9E5A-CDE5DCEF1FD6}" sibTransId="{59239144-C1BD-4733-BE14-AB0961E740BC}"/>
    <dgm:cxn modelId="{9E6CAE70-942B-443D-8AF8-27E45D7FE871}" type="presOf" srcId="{0AE7F444-09F3-4539-8148-761D771CC234}" destId="{4E85A610-B1D7-4820-BDA6-7D572D1E1B27}" srcOrd="0" destOrd="0" presId="urn:microsoft.com/office/officeart/2005/8/layout/process4"/>
    <dgm:cxn modelId="{859ED3A7-7189-4369-8AA9-14D6FD9D5AF6}" type="presOf" srcId="{08E6B5A7-3CF2-4DFC-85DE-1C936B6751DF}" destId="{878D8340-C763-4E31-9777-BD821D866293}" srcOrd="0" destOrd="0" presId="urn:microsoft.com/office/officeart/2005/8/layout/process4"/>
    <dgm:cxn modelId="{D0D9359F-DB74-4B26-9BCB-60C2BEAF68E7}" srcId="{08E6B5A7-3CF2-4DFC-85DE-1C936B6751DF}" destId="{0AE7F444-09F3-4539-8148-761D771CC234}" srcOrd="1" destOrd="0" parTransId="{207B53CB-DB0F-43B9-BA0B-625E49CFE2C9}" sibTransId="{1A220421-9B38-44DE-B720-E5AF6D58A8EC}"/>
    <dgm:cxn modelId="{4358AE1B-3624-448F-8FE2-897E25936CB4}" type="presOf" srcId="{77BED6DD-939F-4282-8309-C57692941113}" destId="{C682EDFA-231E-4FEE-97D1-D76E4E32B1CF}" srcOrd="0" destOrd="0" presId="urn:microsoft.com/office/officeart/2005/8/layout/process4"/>
    <dgm:cxn modelId="{1B5E907B-BB93-411D-99FA-563A91141117}" type="presParOf" srcId="{878D8340-C763-4E31-9777-BD821D866293}" destId="{2B7F90A2-5ABF-4532-818D-4FB6A8C93E39}" srcOrd="0" destOrd="0" presId="urn:microsoft.com/office/officeart/2005/8/layout/process4"/>
    <dgm:cxn modelId="{5DE57489-048D-412A-A2DB-BE500C58C88B}" type="presParOf" srcId="{2B7F90A2-5ABF-4532-818D-4FB6A8C93E39}" destId="{4E85A610-B1D7-4820-BDA6-7D572D1E1B27}" srcOrd="0" destOrd="0" presId="urn:microsoft.com/office/officeart/2005/8/layout/process4"/>
    <dgm:cxn modelId="{41FB6A6F-E59C-4387-93B4-3EAC2F5B0126}" type="presParOf" srcId="{878D8340-C763-4E31-9777-BD821D866293}" destId="{61F05BEE-F362-40D8-BB24-A5B804C37229}" srcOrd="1" destOrd="0" presId="urn:microsoft.com/office/officeart/2005/8/layout/process4"/>
    <dgm:cxn modelId="{8114732D-FC2F-430B-810F-14DDC0B3E841}" type="presParOf" srcId="{878D8340-C763-4E31-9777-BD821D866293}" destId="{109172A3-FB19-4D2B-9B8C-F8AB4AB7ACA8}" srcOrd="2" destOrd="0" presId="urn:microsoft.com/office/officeart/2005/8/layout/process4"/>
    <dgm:cxn modelId="{CE73A8DC-8E21-403D-8631-4E0EAC15448F}" type="presParOf" srcId="{109172A3-FB19-4D2B-9B8C-F8AB4AB7ACA8}" destId="{C682EDFA-231E-4FEE-97D1-D76E4E32B1CF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6CAFFF-4DDC-4F66-B3B1-ABCBB720B90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D0235-81E0-4DB5-AC95-3646942C8C89}">
      <dgm:prSet custT="1"/>
      <dgm:spPr/>
      <dgm:t>
        <a:bodyPr/>
        <a:lstStyle/>
        <a:p>
          <a:pPr rtl="0"/>
          <a:r>
            <a:rPr lang="ru-RU" sz="1600" dirty="0" smtClean="0">
              <a:latin typeface="Arial Black" pitchFamily="34" charset="0"/>
            </a:rPr>
            <a:t>1) выявление риска</a:t>
          </a:r>
          <a:endParaRPr lang="ru-RU" sz="1600" dirty="0">
            <a:latin typeface="Arial Black" pitchFamily="34" charset="0"/>
          </a:endParaRPr>
        </a:p>
      </dgm:t>
    </dgm:pt>
    <dgm:pt modelId="{3253BCA6-8DBB-4CE4-BD5C-2BA5D966872A}" type="parTrans" cxnId="{B2C053F9-0920-4ECD-AB69-4F2FD272B42A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276E7DCD-1A2B-42F3-9193-B0586435923D}" type="sibTrans" cxnId="{B2C053F9-0920-4ECD-AB69-4F2FD272B42A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2FFF6F03-A37B-4852-9175-3A81A6CF4DF4}">
      <dgm:prSet custT="1"/>
      <dgm:spPr/>
      <dgm:t>
        <a:bodyPr/>
        <a:lstStyle/>
        <a:p>
          <a:pPr rtl="0"/>
          <a:r>
            <a:rPr lang="ru-RU" sz="1600" dirty="0" smtClean="0">
              <a:latin typeface="Arial Black" pitchFamily="34" charset="0"/>
            </a:rPr>
            <a:t>2) анализ и оценка риска</a:t>
          </a:r>
          <a:endParaRPr lang="ru-RU" sz="1600" dirty="0">
            <a:latin typeface="Arial Black" pitchFamily="34" charset="0"/>
          </a:endParaRPr>
        </a:p>
      </dgm:t>
    </dgm:pt>
    <dgm:pt modelId="{4BF41420-83B5-4E1F-936B-372C4762231D}" type="parTrans" cxnId="{C1737CA6-2EF2-48E6-B781-CBFC3D77E6E8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51A3A371-3AA9-4203-8BBD-D599E6C38C1D}" type="sibTrans" cxnId="{C1737CA6-2EF2-48E6-B781-CBFC3D77E6E8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EEC1EA2C-2522-4171-B54D-39A2B2CDF2DA}">
      <dgm:prSet custT="1"/>
      <dgm:spPr/>
      <dgm:t>
        <a:bodyPr/>
        <a:lstStyle/>
        <a:p>
          <a:pPr rtl="0"/>
          <a:r>
            <a:rPr lang="ru-RU" sz="1400" dirty="0" smtClean="0">
              <a:latin typeface="Arial Black" pitchFamily="34" charset="0"/>
            </a:rPr>
            <a:t>3) разработка мероприятий по уменьшению влияния выявленных факторов рисков на процесс нововведений</a:t>
          </a:r>
          <a:endParaRPr lang="ru-RU" sz="1400" dirty="0">
            <a:latin typeface="Arial Black" pitchFamily="34" charset="0"/>
          </a:endParaRPr>
        </a:p>
      </dgm:t>
    </dgm:pt>
    <dgm:pt modelId="{54FE68CE-72D2-4FE7-9D5B-40E4B6DED3BE}" type="parTrans" cxnId="{8B940000-6C8F-4A59-BD70-7A1BF8E3B12C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EF8FB555-E05A-416F-8362-3DFB9B1463BE}" type="sibTrans" cxnId="{8B940000-6C8F-4A59-BD70-7A1BF8E3B12C}">
      <dgm:prSet/>
      <dgm:spPr/>
      <dgm:t>
        <a:bodyPr/>
        <a:lstStyle/>
        <a:p>
          <a:endParaRPr lang="ru-RU">
            <a:latin typeface="Arial Black" pitchFamily="34" charset="0"/>
          </a:endParaRPr>
        </a:p>
      </dgm:t>
    </dgm:pt>
    <dgm:pt modelId="{9E255BD1-14DD-498E-8440-4E3C079E44DC}" type="pres">
      <dgm:prSet presAssocID="{576CAFFF-4DDC-4F66-B3B1-ABCBB720B90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72C5C7A-3F0E-4C7C-9BDB-C321595A5B00}" type="pres">
      <dgm:prSet presAssocID="{576CAFFF-4DDC-4F66-B3B1-ABCBB720B90E}" presName="pyramid" presStyleLbl="node1" presStyleIdx="0" presStyleCnt="1"/>
      <dgm:spPr/>
    </dgm:pt>
    <dgm:pt modelId="{5E5A3918-7DAB-43F4-A265-4B7EEAD2D8AF}" type="pres">
      <dgm:prSet presAssocID="{576CAFFF-4DDC-4F66-B3B1-ABCBB720B90E}" presName="theList" presStyleCnt="0"/>
      <dgm:spPr/>
    </dgm:pt>
    <dgm:pt modelId="{DC6AE14B-3DF4-4295-9C73-731004BBFA4E}" type="pres">
      <dgm:prSet presAssocID="{13ED0235-81E0-4DB5-AC95-3646942C8C8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7A18A-6E5F-45A4-BEAF-3B34F9F4E86E}" type="pres">
      <dgm:prSet presAssocID="{13ED0235-81E0-4DB5-AC95-3646942C8C89}" presName="aSpace" presStyleCnt="0"/>
      <dgm:spPr/>
    </dgm:pt>
    <dgm:pt modelId="{760C40A3-61EE-41D1-9E99-AB726A03A290}" type="pres">
      <dgm:prSet presAssocID="{2FFF6F03-A37B-4852-9175-3A81A6CF4DF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5D7A3-4780-4AD0-BABE-3E32EE4E03D1}" type="pres">
      <dgm:prSet presAssocID="{2FFF6F03-A37B-4852-9175-3A81A6CF4DF4}" presName="aSpace" presStyleCnt="0"/>
      <dgm:spPr/>
    </dgm:pt>
    <dgm:pt modelId="{E1FFE022-1A09-4B13-8483-91094C6DA89D}" type="pres">
      <dgm:prSet presAssocID="{EEC1EA2C-2522-4171-B54D-39A2B2CDF2DA}" presName="aNode" presStyleLbl="fgAcc1" presStyleIdx="2" presStyleCnt="3" custScaleX="17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BD39-E7A2-42C4-B700-6798F6E5A75F}" type="pres">
      <dgm:prSet presAssocID="{EEC1EA2C-2522-4171-B54D-39A2B2CDF2DA}" presName="aSpace" presStyleCnt="0"/>
      <dgm:spPr/>
    </dgm:pt>
  </dgm:ptLst>
  <dgm:cxnLst>
    <dgm:cxn modelId="{8B940000-6C8F-4A59-BD70-7A1BF8E3B12C}" srcId="{576CAFFF-4DDC-4F66-B3B1-ABCBB720B90E}" destId="{EEC1EA2C-2522-4171-B54D-39A2B2CDF2DA}" srcOrd="2" destOrd="0" parTransId="{54FE68CE-72D2-4FE7-9D5B-40E4B6DED3BE}" sibTransId="{EF8FB555-E05A-416F-8362-3DFB9B1463BE}"/>
    <dgm:cxn modelId="{A98E3AB6-7F0F-4E52-8E98-1072FAB5466A}" type="presOf" srcId="{13ED0235-81E0-4DB5-AC95-3646942C8C89}" destId="{DC6AE14B-3DF4-4295-9C73-731004BBFA4E}" srcOrd="0" destOrd="0" presId="urn:microsoft.com/office/officeart/2005/8/layout/pyramid2"/>
    <dgm:cxn modelId="{B2C053F9-0920-4ECD-AB69-4F2FD272B42A}" srcId="{576CAFFF-4DDC-4F66-B3B1-ABCBB720B90E}" destId="{13ED0235-81E0-4DB5-AC95-3646942C8C89}" srcOrd="0" destOrd="0" parTransId="{3253BCA6-8DBB-4CE4-BD5C-2BA5D966872A}" sibTransId="{276E7DCD-1A2B-42F3-9193-B0586435923D}"/>
    <dgm:cxn modelId="{1FBD9448-1566-4268-98B4-B1FF1A7ED383}" type="presOf" srcId="{2FFF6F03-A37B-4852-9175-3A81A6CF4DF4}" destId="{760C40A3-61EE-41D1-9E99-AB726A03A290}" srcOrd="0" destOrd="0" presId="urn:microsoft.com/office/officeart/2005/8/layout/pyramid2"/>
    <dgm:cxn modelId="{7AB94D8D-52E6-41C9-998E-C654555A8B7F}" type="presOf" srcId="{EEC1EA2C-2522-4171-B54D-39A2B2CDF2DA}" destId="{E1FFE022-1A09-4B13-8483-91094C6DA89D}" srcOrd="0" destOrd="0" presId="urn:microsoft.com/office/officeart/2005/8/layout/pyramid2"/>
    <dgm:cxn modelId="{C1737CA6-2EF2-48E6-B781-CBFC3D77E6E8}" srcId="{576CAFFF-4DDC-4F66-B3B1-ABCBB720B90E}" destId="{2FFF6F03-A37B-4852-9175-3A81A6CF4DF4}" srcOrd="1" destOrd="0" parTransId="{4BF41420-83B5-4E1F-936B-372C4762231D}" sibTransId="{51A3A371-3AA9-4203-8BBD-D599E6C38C1D}"/>
    <dgm:cxn modelId="{417A4EB2-5D46-4EF8-8FAD-5FC5B5AB6986}" type="presOf" srcId="{576CAFFF-4DDC-4F66-B3B1-ABCBB720B90E}" destId="{9E255BD1-14DD-498E-8440-4E3C079E44DC}" srcOrd="0" destOrd="0" presId="urn:microsoft.com/office/officeart/2005/8/layout/pyramid2"/>
    <dgm:cxn modelId="{FA01DCEA-FDF3-4D4A-B217-03DA4FA55629}" type="presParOf" srcId="{9E255BD1-14DD-498E-8440-4E3C079E44DC}" destId="{F72C5C7A-3F0E-4C7C-9BDB-C321595A5B00}" srcOrd="0" destOrd="0" presId="urn:microsoft.com/office/officeart/2005/8/layout/pyramid2"/>
    <dgm:cxn modelId="{1CE8CDD3-D695-4F35-903A-9D18C51D2FAE}" type="presParOf" srcId="{9E255BD1-14DD-498E-8440-4E3C079E44DC}" destId="{5E5A3918-7DAB-43F4-A265-4B7EEAD2D8AF}" srcOrd="1" destOrd="0" presId="urn:microsoft.com/office/officeart/2005/8/layout/pyramid2"/>
    <dgm:cxn modelId="{6EA61256-DDBE-478C-8B9E-83195C9F2FF1}" type="presParOf" srcId="{5E5A3918-7DAB-43F4-A265-4B7EEAD2D8AF}" destId="{DC6AE14B-3DF4-4295-9C73-731004BBFA4E}" srcOrd="0" destOrd="0" presId="urn:microsoft.com/office/officeart/2005/8/layout/pyramid2"/>
    <dgm:cxn modelId="{992A1023-2165-4DBC-A3F2-B40308BCE8B7}" type="presParOf" srcId="{5E5A3918-7DAB-43F4-A265-4B7EEAD2D8AF}" destId="{ECD7A18A-6E5F-45A4-BEAF-3B34F9F4E86E}" srcOrd="1" destOrd="0" presId="urn:microsoft.com/office/officeart/2005/8/layout/pyramid2"/>
    <dgm:cxn modelId="{31F17879-2E64-4662-843B-2718564B8AFE}" type="presParOf" srcId="{5E5A3918-7DAB-43F4-A265-4B7EEAD2D8AF}" destId="{760C40A3-61EE-41D1-9E99-AB726A03A290}" srcOrd="2" destOrd="0" presId="urn:microsoft.com/office/officeart/2005/8/layout/pyramid2"/>
    <dgm:cxn modelId="{BF86C5D4-FFD6-488B-92A1-68FB70822ED8}" type="presParOf" srcId="{5E5A3918-7DAB-43F4-A265-4B7EEAD2D8AF}" destId="{ADB5D7A3-4780-4AD0-BABE-3E32EE4E03D1}" srcOrd="3" destOrd="0" presId="urn:microsoft.com/office/officeart/2005/8/layout/pyramid2"/>
    <dgm:cxn modelId="{AC36D9C6-355E-46BA-90D8-E9FBCAFDDB89}" type="presParOf" srcId="{5E5A3918-7DAB-43F4-A265-4B7EEAD2D8AF}" destId="{E1FFE022-1A09-4B13-8483-91094C6DA89D}" srcOrd="4" destOrd="0" presId="urn:microsoft.com/office/officeart/2005/8/layout/pyramid2"/>
    <dgm:cxn modelId="{88EF5F95-73BC-4503-8E36-F4273D766372}" type="presParOf" srcId="{5E5A3918-7DAB-43F4-A265-4B7EEAD2D8AF}" destId="{696FBD39-E7A2-42C4-B700-6798F6E5A75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DC63B2-7A45-458D-9406-A6F95C14694A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B823F-07B0-45CB-853E-5C70196EC50A}">
      <dgm:prSet/>
      <dgm:spPr>
        <a:solidFill>
          <a:srgbClr val="800000"/>
        </a:solidFill>
      </dgm:spPr>
      <dgm:t>
        <a:bodyPr/>
        <a:lstStyle/>
        <a:p>
          <a:pPr rtl="0"/>
          <a:r>
            <a:rPr lang="ru-RU" dirty="0" smtClean="0">
              <a:latin typeface="Arial Black" pitchFamily="34" charset="0"/>
            </a:rPr>
            <a:t>Методы управления рисками</a:t>
          </a:r>
          <a:endParaRPr lang="ru-RU" dirty="0">
            <a:latin typeface="Arial Black" pitchFamily="34" charset="0"/>
          </a:endParaRPr>
        </a:p>
      </dgm:t>
    </dgm:pt>
    <dgm:pt modelId="{FE2780F9-599D-4963-8436-4A649203B196}" type="parTrans" cxnId="{E537CF04-8C99-4BAC-96B4-9CA82C76BE53}">
      <dgm:prSet/>
      <dgm:spPr/>
      <dgm:t>
        <a:bodyPr/>
        <a:lstStyle/>
        <a:p>
          <a:endParaRPr lang="ru-RU"/>
        </a:p>
      </dgm:t>
    </dgm:pt>
    <dgm:pt modelId="{AA222B2D-9FE6-4330-8F21-F55C2E2B351D}" type="sibTrans" cxnId="{E537CF04-8C99-4BAC-96B4-9CA82C76BE53}">
      <dgm:prSet/>
      <dgm:spPr/>
      <dgm:t>
        <a:bodyPr/>
        <a:lstStyle/>
        <a:p>
          <a:endParaRPr lang="ru-RU"/>
        </a:p>
      </dgm:t>
    </dgm:pt>
    <dgm:pt modelId="{3B687B89-3FA9-4E81-B79F-DC06F88BDAB0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Распределение рисков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AD555A2B-68C2-4397-B778-D4EBAB9E1B1E}" type="parTrans" cxnId="{974C2FD3-E2B9-4BB9-8CA6-71767500A3F3}">
      <dgm:prSet/>
      <dgm:spPr/>
      <dgm:t>
        <a:bodyPr/>
        <a:lstStyle/>
        <a:p>
          <a:endParaRPr lang="ru-RU"/>
        </a:p>
      </dgm:t>
    </dgm:pt>
    <dgm:pt modelId="{97FEDD9A-BE51-4720-BEAC-3708B0476776}" type="sibTrans" cxnId="{974C2FD3-E2B9-4BB9-8CA6-71767500A3F3}">
      <dgm:prSet/>
      <dgm:spPr/>
      <dgm:t>
        <a:bodyPr/>
        <a:lstStyle/>
        <a:p>
          <a:endParaRPr lang="ru-RU"/>
        </a:p>
      </dgm:t>
    </dgm:pt>
    <dgm:pt modelId="{523810F1-0056-4075-9D54-AD9534C60EE8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Диверсификация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09781DDD-8994-43CD-B736-B81C24F32506}" type="parTrans" cxnId="{D4AAF858-228C-4CA4-8CC0-90BE6D9E241A}">
      <dgm:prSet/>
      <dgm:spPr/>
      <dgm:t>
        <a:bodyPr/>
        <a:lstStyle/>
        <a:p>
          <a:endParaRPr lang="ru-RU"/>
        </a:p>
      </dgm:t>
    </dgm:pt>
    <dgm:pt modelId="{4AD7C396-8F09-42D7-9B45-78B6A47D8912}" type="sibTrans" cxnId="{D4AAF858-228C-4CA4-8CC0-90BE6D9E241A}">
      <dgm:prSet/>
      <dgm:spPr/>
      <dgm:t>
        <a:bodyPr/>
        <a:lstStyle/>
        <a:p>
          <a:endParaRPr lang="ru-RU"/>
        </a:p>
      </dgm:t>
    </dgm:pt>
    <dgm:pt modelId="{EBB5A3FA-9D64-45F5-B75F-AFAC2D682FC3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Страхование</a:t>
          </a:r>
          <a:endParaRPr lang="ru-RU" dirty="0">
            <a:solidFill>
              <a:srgbClr val="800000"/>
            </a:solidFill>
            <a:latin typeface="Arial Black" pitchFamily="34" charset="0"/>
          </a:endParaRPr>
        </a:p>
      </dgm:t>
    </dgm:pt>
    <dgm:pt modelId="{79CBD0DA-A499-401A-B874-F6346ACF2CB2}" type="parTrans" cxnId="{CA057A72-544C-48EE-BEFB-EFC159526189}">
      <dgm:prSet/>
      <dgm:spPr/>
      <dgm:t>
        <a:bodyPr/>
        <a:lstStyle/>
        <a:p>
          <a:endParaRPr lang="ru-RU"/>
        </a:p>
      </dgm:t>
    </dgm:pt>
    <dgm:pt modelId="{2B019BE4-3B8A-4EF5-B1A0-995BFD7687F9}" type="sibTrans" cxnId="{CA057A72-544C-48EE-BEFB-EFC159526189}">
      <dgm:prSet/>
      <dgm:spPr/>
      <dgm:t>
        <a:bodyPr/>
        <a:lstStyle/>
        <a:p>
          <a:endParaRPr lang="ru-RU"/>
        </a:p>
      </dgm:t>
    </dgm:pt>
    <dgm:pt modelId="{7B89F7DA-A858-4374-96FB-1FD61FC3E8FE}">
      <dgm:prSet/>
      <dgm:spPr/>
      <dgm:t>
        <a:bodyPr/>
        <a:lstStyle/>
        <a:p>
          <a:pPr rtl="0"/>
          <a:r>
            <a:rPr lang="ru-RU" dirty="0" smtClean="0">
              <a:solidFill>
                <a:srgbClr val="800000"/>
              </a:solidFill>
              <a:latin typeface="Arial Black" pitchFamily="34" charset="0"/>
            </a:rPr>
            <a:t>Уход от рисков</a:t>
          </a:r>
        </a:p>
      </dgm:t>
    </dgm:pt>
    <dgm:pt modelId="{CC9B9F55-BE4C-4ACB-9611-BA9C8D18896C}" type="parTrans" cxnId="{D795E5F3-82E0-45E9-952C-E8003C47D199}">
      <dgm:prSet/>
      <dgm:spPr/>
      <dgm:t>
        <a:bodyPr/>
        <a:lstStyle/>
        <a:p>
          <a:endParaRPr lang="ru-RU"/>
        </a:p>
      </dgm:t>
    </dgm:pt>
    <dgm:pt modelId="{7B3CF090-5A24-4CEB-9181-3AF1694C4D6E}" type="sibTrans" cxnId="{D795E5F3-82E0-45E9-952C-E8003C47D199}">
      <dgm:prSet/>
      <dgm:spPr/>
      <dgm:t>
        <a:bodyPr/>
        <a:lstStyle/>
        <a:p>
          <a:endParaRPr lang="ru-RU"/>
        </a:p>
      </dgm:t>
    </dgm:pt>
    <dgm:pt modelId="{C6F9204B-8906-4FE1-BDEC-E8ED730A03FA}" type="pres">
      <dgm:prSet presAssocID="{20DC63B2-7A45-458D-9406-A6F95C146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73D9C9-CF0B-4D65-B3CA-D8C39A15B420}" type="pres">
      <dgm:prSet presAssocID="{E01B823F-07B0-45CB-853E-5C70196EC50A}" presName="hierRoot1" presStyleCnt="0">
        <dgm:presLayoutVars>
          <dgm:hierBranch val="init"/>
        </dgm:presLayoutVars>
      </dgm:prSet>
      <dgm:spPr/>
    </dgm:pt>
    <dgm:pt modelId="{3CC8ED93-67B2-4C45-B32B-639121434E6D}" type="pres">
      <dgm:prSet presAssocID="{E01B823F-07B0-45CB-853E-5C70196EC50A}" presName="rootComposite1" presStyleCnt="0"/>
      <dgm:spPr/>
    </dgm:pt>
    <dgm:pt modelId="{C3E761E9-19D9-4970-9BFB-0323E3D1B566}" type="pres">
      <dgm:prSet presAssocID="{E01B823F-07B0-45CB-853E-5C70196EC5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8E024-A070-4165-9AA2-40B60A2F8095}" type="pres">
      <dgm:prSet presAssocID="{E01B823F-07B0-45CB-853E-5C70196EC5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5E7F0F-2C21-43F1-8351-5F3D9CC31A92}" type="pres">
      <dgm:prSet presAssocID="{E01B823F-07B0-45CB-853E-5C70196EC50A}" presName="hierChild2" presStyleCnt="0"/>
      <dgm:spPr/>
    </dgm:pt>
    <dgm:pt modelId="{89784B43-D23A-4699-92F6-13EAB96238A0}" type="pres">
      <dgm:prSet presAssocID="{AD555A2B-68C2-4397-B778-D4EBAB9E1B1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AB1AA16-519D-4E4C-A4ED-C2AAB24D1CD3}" type="pres">
      <dgm:prSet presAssocID="{3B687B89-3FA9-4E81-B79F-DC06F88BDAB0}" presName="hierRoot2" presStyleCnt="0">
        <dgm:presLayoutVars>
          <dgm:hierBranch val="init"/>
        </dgm:presLayoutVars>
      </dgm:prSet>
      <dgm:spPr/>
    </dgm:pt>
    <dgm:pt modelId="{29DE7CD4-786C-4546-B960-A428E1F9C87E}" type="pres">
      <dgm:prSet presAssocID="{3B687B89-3FA9-4E81-B79F-DC06F88BDAB0}" presName="rootComposite" presStyleCnt="0"/>
      <dgm:spPr/>
    </dgm:pt>
    <dgm:pt modelId="{97187B2B-964B-4D93-9E16-9C3062807C45}" type="pres">
      <dgm:prSet presAssocID="{3B687B89-3FA9-4E81-B79F-DC06F88BDAB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9FFDCA-4D6A-4804-8F63-54C5652332E9}" type="pres">
      <dgm:prSet presAssocID="{3B687B89-3FA9-4E81-B79F-DC06F88BDAB0}" presName="rootConnector" presStyleLbl="node2" presStyleIdx="0" presStyleCnt="4"/>
      <dgm:spPr/>
      <dgm:t>
        <a:bodyPr/>
        <a:lstStyle/>
        <a:p>
          <a:endParaRPr lang="ru-RU"/>
        </a:p>
      </dgm:t>
    </dgm:pt>
    <dgm:pt modelId="{24503487-EBC4-4A62-AC8C-E667AC83AB38}" type="pres">
      <dgm:prSet presAssocID="{3B687B89-3FA9-4E81-B79F-DC06F88BDAB0}" presName="hierChild4" presStyleCnt="0"/>
      <dgm:spPr/>
    </dgm:pt>
    <dgm:pt modelId="{C27DFF36-9FA4-4F1F-9042-5E51FCF7B9C0}" type="pres">
      <dgm:prSet presAssocID="{3B687B89-3FA9-4E81-B79F-DC06F88BDAB0}" presName="hierChild5" presStyleCnt="0"/>
      <dgm:spPr/>
    </dgm:pt>
    <dgm:pt modelId="{DDA92A32-E723-42E8-B612-839C589B7491}" type="pres">
      <dgm:prSet presAssocID="{09781DDD-8994-43CD-B736-B81C24F3250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C4AA135-383E-450C-B995-D23EFC89F397}" type="pres">
      <dgm:prSet presAssocID="{523810F1-0056-4075-9D54-AD9534C60EE8}" presName="hierRoot2" presStyleCnt="0">
        <dgm:presLayoutVars>
          <dgm:hierBranch val="init"/>
        </dgm:presLayoutVars>
      </dgm:prSet>
      <dgm:spPr/>
    </dgm:pt>
    <dgm:pt modelId="{A41E77F7-715F-4CB5-83BE-8B6231D49369}" type="pres">
      <dgm:prSet presAssocID="{523810F1-0056-4075-9D54-AD9534C60EE8}" presName="rootComposite" presStyleCnt="0"/>
      <dgm:spPr/>
    </dgm:pt>
    <dgm:pt modelId="{6DDB757D-88B5-4FCF-B23F-00AD9F1AF564}" type="pres">
      <dgm:prSet presAssocID="{523810F1-0056-4075-9D54-AD9534C60EE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47A05-4DAF-44D0-824C-98964D88FEA1}" type="pres">
      <dgm:prSet presAssocID="{523810F1-0056-4075-9D54-AD9534C60EE8}" presName="rootConnector" presStyleLbl="node2" presStyleIdx="1" presStyleCnt="4"/>
      <dgm:spPr/>
      <dgm:t>
        <a:bodyPr/>
        <a:lstStyle/>
        <a:p>
          <a:endParaRPr lang="ru-RU"/>
        </a:p>
      </dgm:t>
    </dgm:pt>
    <dgm:pt modelId="{0A51896B-CC04-47A5-A8F2-2001DA76364C}" type="pres">
      <dgm:prSet presAssocID="{523810F1-0056-4075-9D54-AD9534C60EE8}" presName="hierChild4" presStyleCnt="0"/>
      <dgm:spPr/>
    </dgm:pt>
    <dgm:pt modelId="{9981D08D-2A91-4434-902C-6AE8E76229CA}" type="pres">
      <dgm:prSet presAssocID="{523810F1-0056-4075-9D54-AD9534C60EE8}" presName="hierChild5" presStyleCnt="0"/>
      <dgm:spPr/>
    </dgm:pt>
    <dgm:pt modelId="{B761B700-86A1-4255-AE03-4144071FD7FD}" type="pres">
      <dgm:prSet presAssocID="{79CBD0DA-A499-401A-B874-F6346ACF2CB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E5D2E17-7D62-4395-8EDD-7EC5FA254C6D}" type="pres">
      <dgm:prSet presAssocID="{EBB5A3FA-9D64-45F5-B75F-AFAC2D682FC3}" presName="hierRoot2" presStyleCnt="0">
        <dgm:presLayoutVars>
          <dgm:hierBranch val="init"/>
        </dgm:presLayoutVars>
      </dgm:prSet>
      <dgm:spPr/>
    </dgm:pt>
    <dgm:pt modelId="{07A59D4C-BE8E-4935-B1C6-F83519ABA429}" type="pres">
      <dgm:prSet presAssocID="{EBB5A3FA-9D64-45F5-B75F-AFAC2D682FC3}" presName="rootComposite" presStyleCnt="0"/>
      <dgm:spPr/>
    </dgm:pt>
    <dgm:pt modelId="{A2017057-4046-4091-8C0E-7B6045DEA255}" type="pres">
      <dgm:prSet presAssocID="{EBB5A3FA-9D64-45F5-B75F-AFAC2D682FC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BFC0B-D546-48E0-B4E0-7AE0C526A00B}" type="pres">
      <dgm:prSet presAssocID="{EBB5A3FA-9D64-45F5-B75F-AFAC2D682FC3}" presName="rootConnector" presStyleLbl="node2" presStyleIdx="2" presStyleCnt="4"/>
      <dgm:spPr/>
      <dgm:t>
        <a:bodyPr/>
        <a:lstStyle/>
        <a:p>
          <a:endParaRPr lang="ru-RU"/>
        </a:p>
      </dgm:t>
    </dgm:pt>
    <dgm:pt modelId="{5DB882C0-65C0-40A0-825B-0EDA91540F56}" type="pres">
      <dgm:prSet presAssocID="{EBB5A3FA-9D64-45F5-B75F-AFAC2D682FC3}" presName="hierChild4" presStyleCnt="0"/>
      <dgm:spPr/>
    </dgm:pt>
    <dgm:pt modelId="{539105A6-A606-4AAD-9B8F-E8D222BA7765}" type="pres">
      <dgm:prSet presAssocID="{EBB5A3FA-9D64-45F5-B75F-AFAC2D682FC3}" presName="hierChild5" presStyleCnt="0"/>
      <dgm:spPr/>
    </dgm:pt>
    <dgm:pt modelId="{8CBD3EC7-C091-4C11-9B7A-DFBDFF0307D7}" type="pres">
      <dgm:prSet presAssocID="{CC9B9F55-BE4C-4ACB-9611-BA9C8D18896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CA4BAB3-4B77-44A1-B6AD-E9ABA8F181E5}" type="pres">
      <dgm:prSet presAssocID="{7B89F7DA-A858-4374-96FB-1FD61FC3E8FE}" presName="hierRoot2" presStyleCnt="0">
        <dgm:presLayoutVars>
          <dgm:hierBranch val="init"/>
        </dgm:presLayoutVars>
      </dgm:prSet>
      <dgm:spPr/>
    </dgm:pt>
    <dgm:pt modelId="{80691978-AFB2-4CA8-A0BA-5C23E33CD1B7}" type="pres">
      <dgm:prSet presAssocID="{7B89F7DA-A858-4374-96FB-1FD61FC3E8FE}" presName="rootComposite" presStyleCnt="0"/>
      <dgm:spPr/>
    </dgm:pt>
    <dgm:pt modelId="{B74EDCBF-DDA6-444A-84A1-8B83EBD03AC8}" type="pres">
      <dgm:prSet presAssocID="{7B89F7DA-A858-4374-96FB-1FD61FC3E8F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16560-C901-406A-95BE-1F94CD0C366A}" type="pres">
      <dgm:prSet presAssocID="{7B89F7DA-A858-4374-96FB-1FD61FC3E8FE}" presName="rootConnector" presStyleLbl="node2" presStyleIdx="3" presStyleCnt="4"/>
      <dgm:spPr/>
      <dgm:t>
        <a:bodyPr/>
        <a:lstStyle/>
        <a:p>
          <a:endParaRPr lang="ru-RU"/>
        </a:p>
      </dgm:t>
    </dgm:pt>
    <dgm:pt modelId="{AFD67CB2-51A5-4AE4-B9F1-DD411A3AF68F}" type="pres">
      <dgm:prSet presAssocID="{7B89F7DA-A858-4374-96FB-1FD61FC3E8FE}" presName="hierChild4" presStyleCnt="0"/>
      <dgm:spPr/>
    </dgm:pt>
    <dgm:pt modelId="{EDC28F74-F8A3-4078-BB3F-1FAD605FE7AD}" type="pres">
      <dgm:prSet presAssocID="{7B89F7DA-A858-4374-96FB-1FD61FC3E8FE}" presName="hierChild5" presStyleCnt="0"/>
      <dgm:spPr/>
    </dgm:pt>
    <dgm:pt modelId="{A0779D4F-E4DB-4BE6-8141-99D597829B2C}" type="pres">
      <dgm:prSet presAssocID="{E01B823F-07B0-45CB-853E-5C70196EC50A}" presName="hierChild3" presStyleCnt="0"/>
      <dgm:spPr/>
    </dgm:pt>
  </dgm:ptLst>
  <dgm:cxnLst>
    <dgm:cxn modelId="{CA057A72-544C-48EE-BEFB-EFC159526189}" srcId="{E01B823F-07B0-45CB-853E-5C70196EC50A}" destId="{EBB5A3FA-9D64-45F5-B75F-AFAC2D682FC3}" srcOrd="2" destOrd="0" parTransId="{79CBD0DA-A499-401A-B874-F6346ACF2CB2}" sibTransId="{2B019BE4-3B8A-4EF5-B1A0-995BFD7687F9}"/>
    <dgm:cxn modelId="{2F7478EF-01AC-4469-B5B8-9B9E089A47BA}" type="presOf" srcId="{09781DDD-8994-43CD-B736-B81C24F32506}" destId="{DDA92A32-E723-42E8-B612-839C589B7491}" srcOrd="0" destOrd="0" presId="urn:microsoft.com/office/officeart/2005/8/layout/orgChart1"/>
    <dgm:cxn modelId="{713F5E3F-093D-4CB7-9ECD-062E1EA766A8}" type="presOf" srcId="{523810F1-0056-4075-9D54-AD9534C60EE8}" destId="{AD947A05-4DAF-44D0-824C-98964D88FEA1}" srcOrd="1" destOrd="0" presId="urn:microsoft.com/office/officeart/2005/8/layout/orgChart1"/>
    <dgm:cxn modelId="{A7BD3E62-A117-434E-910F-2DA3856DBF3F}" type="presOf" srcId="{20DC63B2-7A45-458D-9406-A6F95C14694A}" destId="{C6F9204B-8906-4FE1-BDEC-E8ED730A03FA}" srcOrd="0" destOrd="0" presId="urn:microsoft.com/office/officeart/2005/8/layout/orgChart1"/>
    <dgm:cxn modelId="{73B8918F-0CE8-4058-80E9-0445AB86E7F0}" type="presOf" srcId="{3B687B89-3FA9-4E81-B79F-DC06F88BDAB0}" destId="{97187B2B-964B-4D93-9E16-9C3062807C45}" srcOrd="0" destOrd="0" presId="urn:microsoft.com/office/officeart/2005/8/layout/orgChart1"/>
    <dgm:cxn modelId="{E89750A5-D0CF-48A1-9798-302B3CCBF7AC}" type="presOf" srcId="{AD555A2B-68C2-4397-B778-D4EBAB9E1B1E}" destId="{89784B43-D23A-4699-92F6-13EAB96238A0}" srcOrd="0" destOrd="0" presId="urn:microsoft.com/office/officeart/2005/8/layout/orgChart1"/>
    <dgm:cxn modelId="{974C2FD3-E2B9-4BB9-8CA6-71767500A3F3}" srcId="{E01B823F-07B0-45CB-853E-5C70196EC50A}" destId="{3B687B89-3FA9-4E81-B79F-DC06F88BDAB0}" srcOrd="0" destOrd="0" parTransId="{AD555A2B-68C2-4397-B778-D4EBAB9E1B1E}" sibTransId="{97FEDD9A-BE51-4720-BEAC-3708B0476776}"/>
    <dgm:cxn modelId="{DDD3DCBB-8B3A-4482-879A-892AC447EDDE}" type="presOf" srcId="{CC9B9F55-BE4C-4ACB-9611-BA9C8D18896C}" destId="{8CBD3EC7-C091-4C11-9B7A-DFBDFF0307D7}" srcOrd="0" destOrd="0" presId="urn:microsoft.com/office/officeart/2005/8/layout/orgChart1"/>
    <dgm:cxn modelId="{D795E5F3-82E0-45E9-952C-E8003C47D199}" srcId="{E01B823F-07B0-45CB-853E-5C70196EC50A}" destId="{7B89F7DA-A858-4374-96FB-1FD61FC3E8FE}" srcOrd="3" destOrd="0" parTransId="{CC9B9F55-BE4C-4ACB-9611-BA9C8D18896C}" sibTransId="{7B3CF090-5A24-4CEB-9181-3AF1694C4D6E}"/>
    <dgm:cxn modelId="{D36604CC-5AAF-48E8-960B-08F45C74DA14}" type="presOf" srcId="{523810F1-0056-4075-9D54-AD9534C60EE8}" destId="{6DDB757D-88B5-4FCF-B23F-00AD9F1AF564}" srcOrd="0" destOrd="0" presId="urn:microsoft.com/office/officeart/2005/8/layout/orgChart1"/>
    <dgm:cxn modelId="{57A5F8FE-DB6C-46D6-90D5-824F7FD3F9AC}" type="presOf" srcId="{E01B823F-07B0-45CB-853E-5C70196EC50A}" destId="{4CF8E024-A070-4165-9AA2-40B60A2F8095}" srcOrd="1" destOrd="0" presId="urn:microsoft.com/office/officeart/2005/8/layout/orgChart1"/>
    <dgm:cxn modelId="{F854408F-98F8-4FC2-9FC4-1EBDE114AFB7}" type="presOf" srcId="{79CBD0DA-A499-401A-B874-F6346ACF2CB2}" destId="{B761B700-86A1-4255-AE03-4144071FD7FD}" srcOrd="0" destOrd="0" presId="urn:microsoft.com/office/officeart/2005/8/layout/orgChart1"/>
    <dgm:cxn modelId="{546A9D03-B953-401A-B340-FA31B7E9F971}" type="presOf" srcId="{7B89F7DA-A858-4374-96FB-1FD61FC3E8FE}" destId="{81416560-C901-406A-95BE-1F94CD0C366A}" srcOrd="1" destOrd="0" presId="urn:microsoft.com/office/officeart/2005/8/layout/orgChart1"/>
    <dgm:cxn modelId="{1615252E-1432-4F01-97D2-F2B78353E380}" type="presOf" srcId="{EBB5A3FA-9D64-45F5-B75F-AFAC2D682FC3}" destId="{390BFC0B-D546-48E0-B4E0-7AE0C526A00B}" srcOrd="1" destOrd="0" presId="urn:microsoft.com/office/officeart/2005/8/layout/orgChart1"/>
    <dgm:cxn modelId="{D6EC4979-4282-41E0-98F3-1FD28E530531}" type="presOf" srcId="{7B89F7DA-A858-4374-96FB-1FD61FC3E8FE}" destId="{B74EDCBF-DDA6-444A-84A1-8B83EBD03AC8}" srcOrd="0" destOrd="0" presId="urn:microsoft.com/office/officeart/2005/8/layout/orgChart1"/>
    <dgm:cxn modelId="{68F694F5-17F3-4304-9159-3005FF8106AA}" type="presOf" srcId="{EBB5A3FA-9D64-45F5-B75F-AFAC2D682FC3}" destId="{A2017057-4046-4091-8C0E-7B6045DEA255}" srcOrd="0" destOrd="0" presId="urn:microsoft.com/office/officeart/2005/8/layout/orgChart1"/>
    <dgm:cxn modelId="{D4AAF858-228C-4CA4-8CC0-90BE6D9E241A}" srcId="{E01B823F-07B0-45CB-853E-5C70196EC50A}" destId="{523810F1-0056-4075-9D54-AD9534C60EE8}" srcOrd="1" destOrd="0" parTransId="{09781DDD-8994-43CD-B736-B81C24F32506}" sibTransId="{4AD7C396-8F09-42D7-9B45-78B6A47D8912}"/>
    <dgm:cxn modelId="{861EB564-5DC9-4381-BFED-2DAA73128436}" type="presOf" srcId="{3B687B89-3FA9-4E81-B79F-DC06F88BDAB0}" destId="{F89FFDCA-4D6A-4804-8F63-54C5652332E9}" srcOrd="1" destOrd="0" presId="urn:microsoft.com/office/officeart/2005/8/layout/orgChart1"/>
    <dgm:cxn modelId="{FB26022C-98A1-4CCA-A2BB-0B3A8D412DC6}" type="presOf" srcId="{E01B823F-07B0-45CB-853E-5C70196EC50A}" destId="{C3E761E9-19D9-4970-9BFB-0323E3D1B566}" srcOrd="0" destOrd="0" presId="urn:microsoft.com/office/officeart/2005/8/layout/orgChart1"/>
    <dgm:cxn modelId="{E537CF04-8C99-4BAC-96B4-9CA82C76BE53}" srcId="{20DC63B2-7A45-458D-9406-A6F95C14694A}" destId="{E01B823F-07B0-45CB-853E-5C70196EC50A}" srcOrd="0" destOrd="0" parTransId="{FE2780F9-599D-4963-8436-4A649203B196}" sibTransId="{AA222B2D-9FE6-4330-8F21-F55C2E2B351D}"/>
    <dgm:cxn modelId="{92552855-4C72-4512-AF41-0ADC7F3451AB}" type="presParOf" srcId="{C6F9204B-8906-4FE1-BDEC-E8ED730A03FA}" destId="{3473D9C9-CF0B-4D65-B3CA-D8C39A15B420}" srcOrd="0" destOrd="0" presId="urn:microsoft.com/office/officeart/2005/8/layout/orgChart1"/>
    <dgm:cxn modelId="{928767B4-1824-473F-8287-18B3E1BDA990}" type="presParOf" srcId="{3473D9C9-CF0B-4D65-B3CA-D8C39A15B420}" destId="{3CC8ED93-67B2-4C45-B32B-639121434E6D}" srcOrd="0" destOrd="0" presId="urn:microsoft.com/office/officeart/2005/8/layout/orgChart1"/>
    <dgm:cxn modelId="{895B6CFC-8775-445A-8DC3-780464847B71}" type="presParOf" srcId="{3CC8ED93-67B2-4C45-B32B-639121434E6D}" destId="{C3E761E9-19D9-4970-9BFB-0323E3D1B566}" srcOrd="0" destOrd="0" presId="urn:microsoft.com/office/officeart/2005/8/layout/orgChart1"/>
    <dgm:cxn modelId="{FAD63633-FD2B-4FB0-ABC2-8B1255EE8C53}" type="presParOf" srcId="{3CC8ED93-67B2-4C45-B32B-639121434E6D}" destId="{4CF8E024-A070-4165-9AA2-40B60A2F8095}" srcOrd="1" destOrd="0" presId="urn:microsoft.com/office/officeart/2005/8/layout/orgChart1"/>
    <dgm:cxn modelId="{D078D7B2-0971-44B8-B699-3D9EE0377FF9}" type="presParOf" srcId="{3473D9C9-CF0B-4D65-B3CA-D8C39A15B420}" destId="{015E7F0F-2C21-43F1-8351-5F3D9CC31A92}" srcOrd="1" destOrd="0" presId="urn:microsoft.com/office/officeart/2005/8/layout/orgChart1"/>
    <dgm:cxn modelId="{7F6EB141-B4B6-40E1-A8ED-F983E3BE34AE}" type="presParOf" srcId="{015E7F0F-2C21-43F1-8351-5F3D9CC31A92}" destId="{89784B43-D23A-4699-92F6-13EAB96238A0}" srcOrd="0" destOrd="0" presId="urn:microsoft.com/office/officeart/2005/8/layout/orgChart1"/>
    <dgm:cxn modelId="{E1CBECE2-7051-4340-B861-BFB6BCCCDADE}" type="presParOf" srcId="{015E7F0F-2C21-43F1-8351-5F3D9CC31A92}" destId="{3AB1AA16-519D-4E4C-A4ED-C2AAB24D1CD3}" srcOrd="1" destOrd="0" presId="urn:microsoft.com/office/officeart/2005/8/layout/orgChart1"/>
    <dgm:cxn modelId="{F2B0D9FE-35E8-46DD-8F2D-D538F40A9E2D}" type="presParOf" srcId="{3AB1AA16-519D-4E4C-A4ED-C2AAB24D1CD3}" destId="{29DE7CD4-786C-4546-B960-A428E1F9C87E}" srcOrd="0" destOrd="0" presId="urn:microsoft.com/office/officeart/2005/8/layout/orgChart1"/>
    <dgm:cxn modelId="{A87B0F18-3FA0-40C9-B302-4B65DA203659}" type="presParOf" srcId="{29DE7CD4-786C-4546-B960-A428E1F9C87E}" destId="{97187B2B-964B-4D93-9E16-9C3062807C45}" srcOrd="0" destOrd="0" presId="urn:microsoft.com/office/officeart/2005/8/layout/orgChart1"/>
    <dgm:cxn modelId="{81AFA37D-F9CA-40BA-A6C9-A55D9B84C4AE}" type="presParOf" srcId="{29DE7CD4-786C-4546-B960-A428E1F9C87E}" destId="{F89FFDCA-4D6A-4804-8F63-54C5652332E9}" srcOrd="1" destOrd="0" presId="urn:microsoft.com/office/officeart/2005/8/layout/orgChart1"/>
    <dgm:cxn modelId="{41023496-8737-4099-812E-FC8E771CAAFE}" type="presParOf" srcId="{3AB1AA16-519D-4E4C-A4ED-C2AAB24D1CD3}" destId="{24503487-EBC4-4A62-AC8C-E667AC83AB38}" srcOrd="1" destOrd="0" presId="urn:microsoft.com/office/officeart/2005/8/layout/orgChart1"/>
    <dgm:cxn modelId="{E21F99C1-C54D-485B-845E-91F29E4F5433}" type="presParOf" srcId="{3AB1AA16-519D-4E4C-A4ED-C2AAB24D1CD3}" destId="{C27DFF36-9FA4-4F1F-9042-5E51FCF7B9C0}" srcOrd="2" destOrd="0" presId="urn:microsoft.com/office/officeart/2005/8/layout/orgChart1"/>
    <dgm:cxn modelId="{B9F2CFFB-D542-48CA-9C2E-D231EA0EC479}" type="presParOf" srcId="{015E7F0F-2C21-43F1-8351-5F3D9CC31A92}" destId="{DDA92A32-E723-42E8-B612-839C589B7491}" srcOrd="2" destOrd="0" presId="urn:microsoft.com/office/officeart/2005/8/layout/orgChart1"/>
    <dgm:cxn modelId="{268D453E-F150-43BC-A3C4-561D8AA1A02C}" type="presParOf" srcId="{015E7F0F-2C21-43F1-8351-5F3D9CC31A92}" destId="{9C4AA135-383E-450C-B995-D23EFC89F397}" srcOrd="3" destOrd="0" presId="urn:microsoft.com/office/officeart/2005/8/layout/orgChart1"/>
    <dgm:cxn modelId="{AC364106-46CF-4A83-A797-900C7C392751}" type="presParOf" srcId="{9C4AA135-383E-450C-B995-D23EFC89F397}" destId="{A41E77F7-715F-4CB5-83BE-8B6231D49369}" srcOrd="0" destOrd="0" presId="urn:microsoft.com/office/officeart/2005/8/layout/orgChart1"/>
    <dgm:cxn modelId="{9CA15D16-1F92-49DF-8381-359089DB682E}" type="presParOf" srcId="{A41E77F7-715F-4CB5-83BE-8B6231D49369}" destId="{6DDB757D-88B5-4FCF-B23F-00AD9F1AF564}" srcOrd="0" destOrd="0" presId="urn:microsoft.com/office/officeart/2005/8/layout/orgChart1"/>
    <dgm:cxn modelId="{F9BDADCE-343E-4675-9C23-996D431EC2E7}" type="presParOf" srcId="{A41E77F7-715F-4CB5-83BE-8B6231D49369}" destId="{AD947A05-4DAF-44D0-824C-98964D88FEA1}" srcOrd="1" destOrd="0" presId="urn:microsoft.com/office/officeart/2005/8/layout/orgChart1"/>
    <dgm:cxn modelId="{F92BE134-06FB-410B-88B2-F479F0194A95}" type="presParOf" srcId="{9C4AA135-383E-450C-B995-D23EFC89F397}" destId="{0A51896B-CC04-47A5-A8F2-2001DA76364C}" srcOrd="1" destOrd="0" presId="urn:microsoft.com/office/officeart/2005/8/layout/orgChart1"/>
    <dgm:cxn modelId="{F0250596-0156-4DE4-85AD-5CD3B733C089}" type="presParOf" srcId="{9C4AA135-383E-450C-B995-D23EFC89F397}" destId="{9981D08D-2A91-4434-902C-6AE8E76229CA}" srcOrd="2" destOrd="0" presId="urn:microsoft.com/office/officeart/2005/8/layout/orgChart1"/>
    <dgm:cxn modelId="{8E49DEC1-F7BD-4EA9-980D-8D1DBA787E41}" type="presParOf" srcId="{015E7F0F-2C21-43F1-8351-5F3D9CC31A92}" destId="{B761B700-86A1-4255-AE03-4144071FD7FD}" srcOrd="4" destOrd="0" presId="urn:microsoft.com/office/officeart/2005/8/layout/orgChart1"/>
    <dgm:cxn modelId="{6AD3F189-D3C6-46E2-96BA-490FE2DA2EC6}" type="presParOf" srcId="{015E7F0F-2C21-43F1-8351-5F3D9CC31A92}" destId="{3E5D2E17-7D62-4395-8EDD-7EC5FA254C6D}" srcOrd="5" destOrd="0" presId="urn:microsoft.com/office/officeart/2005/8/layout/orgChart1"/>
    <dgm:cxn modelId="{EA2E0529-DFC1-4F90-939C-886B3AA25722}" type="presParOf" srcId="{3E5D2E17-7D62-4395-8EDD-7EC5FA254C6D}" destId="{07A59D4C-BE8E-4935-B1C6-F83519ABA429}" srcOrd="0" destOrd="0" presId="urn:microsoft.com/office/officeart/2005/8/layout/orgChart1"/>
    <dgm:cxn modelId="{9D8DD471-A6F8-4943-A27A-D08E932A3D5A}" type="presParOf" srcId="{07A59D4C-BE8E-4935-B1C6-F83519ABA429}" destId="{A2017057-4046-4091-8C0E-7B6045DEA255}" srcOrd="0" destOrd="0" presId="urn:microsoft.com/office/officeart/2005/8/layout/orgChart1"/>
    <dgm:cxn modelId="{1CD0F2DF-0A6A-46FD-B454-1FE38E8F5841}" type="presParOf" srcId="{07A59D4C-BE8E-4935-B1C6-F83519ABA429}" destId="{390BFC0B-D546-48E0-B4E0-7AE0C526A00B}" srcOrd="1" destOrd="0" presId="urn:microsoft.com/office/officeart/2005/8/layout/orgChart1"/>
    <dgm:cxn modelId="{6DD76372-93A8-4279-8229-AC42B129BCCA}" type="presParOf" srcId="{3E5D2E17-7D62-4395-8EDD-7EC5FA254C6D}" destId="{5DB882C0-65C0-40A0-825B-0EDA91540F56}" srcOrd="1" destOrd="0" presId="urn:microsoft.com/office/officeart/2005/8/layout/orgChart1"/>
    <dgm:cxn modelId="{5DBDC63E-ED2E-4C55-BEEC-2FDE4505C910}" type="presParOf" srcId="{3E5D2E17-7D62-4395-8EDD-7EC5FA254C6D}" destId="{539105A6-A606-4AAD-9B8F-E8D222BA7765}" srcOrd="2" destOrd="0" presId="urn:microsoft.com/office/officeart/2005/8/layout/orgChart1"/>
    <dgm:cxn modelId="{CBFF0187-0AED-48F3-AE93-8835102707F4}" type="presParOf" srcId="{015E7F0F-2C21-43F1-8351-5F3D9CC31A92}" destId="{8CBD3EC7-C091-4C11-9B7A-DFBDFF0307D7}" srcOrd="6" destOrd="0" presId="urn:microsoft.com/office/officeart/2005/8/layout/orgChart1"/>
    <dgm:cxn modelId="{C335AA83-5A96-40FD-8395-33375F7B062F}" type="presParOf" srcId="{015E7F0F-2C21-43F1-8351-5F3D9CC31A92}" destId="{2CA4BAB3-4B77-44A1-B6AD-E9ABA8F181E5}" srcOrd="7" destOrd="0" presId="urn:microsoft.com/office/officeart/2005/8/layout/orgChart1"/>
    <dgm:cxn modelId="{1A275FA5-3F46-4DD3-A2EE-AED3E119649B}" type="presParOf" srcId="{2CA4BAB3-4B77-44A1-B6AD-E9ABA8F181E5}" destId="{80691978-AFB2-4CA8-A0BA-5C23E33CD1B7}" srcOrd="0" destOrd="0" presId="urn:microsoft.com/office/officeart/2005/8/layout/orgChart1"/>
    <dgm:cxn modelId="{A494EF82-F071-4367-8886-A068D0745DBE}" type="presParOf" srcId="{80691978-AFB2-4CA8-A0BA-5C23E33CD1B7}" destId="{B74EDCBF-DDA6-444A-84A1-8B83EBD03AC8}" srcOrd="0" destOrd="0" presId="urn:microsoft.com/office/officeart/2005/8/layout/orgChart1"/>
    <dgm:cxn modelId="{8F9EC408-7D14-40EC-A130-92ECD8F1C0A4}" type="presParOf" srcId="{80691978-AFB2-4CA8-A0BA-5C23E33CD1B7}" destId="{81416560-C901-406A-95BE-1F94CD0C366A}" srcOrd="1" destOrd="0" presId="urn:microsoft.com/office/officeart/2005/8/layout/orgChart1"/>
    <dgm:cxn modelId="{D2FFF345-9B69-429D-8539-9B7DEBC164F4}" type="presParOf" srcId="{2CA4BAB3-4B77-44A1-B6AD-E9ABA8F181E5}" destId="{AFD67CB2-51A5-4AE4-B9F1-DD411A3AF68F}" srcOrd="1" destOrd="0" presId="urn:microsoft.com/office/officeart/2005/8/layout/orgChart1"/>
    <dgm:cxn modelId="{90A1CEFE-B30C-41BC-916E-A765735B6170}" type="presParOf" srcId="{2CA4BAB3-4B77-44A1-B6AD-E9ABA8F181E5}" destId="{EDC28F74-F8A3-4078-BB3F-1FAD605FE7AD}" srcOrd="2" destOrd="0" presId="urn:microsoft.com/office/officeart/2005/8/layout/orgChart1"/>
    <dgm:cxn modelId="{346B810A-7FDA-4703-A14E-E209BA772F79}" type="presParOf" srcId="{3473D9C9-CF0B-4D65-B3CA-D8C39A15B420}" destId="{A0779D4F-E4DB-4BE6-8141-99D597829B2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690CA-AAFA-45AD-AE82-6019C179571A}">
      <dsp:nvSpPr>
        <dsp:cNvPr id="0" name=""/>
        <dsp:cNvSpPr/>
      </dsp:nvSpPr>
      <dsp:spPr>
        <a:xfrm>
          <a:off x="403" y="228598"/>
          <a:ext cx="2328639" cy="9314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4.1</a:t>
          </a: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.</a:t>
          </a:r>
          <a:endParaRPr lang="ru-RU" sz="25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03" y="228598"/>
        <a:ext cx="2328639" cy="931455"/>
      </dsp:txXfrm>
    </dsp:sp>
    <dsp:sp modelId="{B731DDBC-5566-4A76-8608-F0CC7BA28EC7}">
      <dsp:nvSpPr>
        <dsp:cNvPr id="0" name=""/>
        <dsp:cNvSpPr/>
      </dsp:nvSpPr>
      <dsp:spPr>
        <a:xfrm>
          <a:off x="2026319" y="307772"/>
          <a:ext cx="6611447" cy="77310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Инновационный проект: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понятие, цели, задачи, структура, виды</a:t>
          </a:r>
          <a:endParaRPr lang="ru-RU" sz="1600" kern="1200" dirty="0">
            <a:latin typeface="Arial Black" pitchFamily="34" charset="0"/>
          </a:endParaRPr>
        </a:p>
      </dsp:txBody>
      <dsp:txXfrm>
        <a:off x="2026319" y="307772"/>
        <a:ext cx="6611447" cy="773108"/>
      </dsp:txXfrm>
    </dsp:sp>
    <dsp:sp modelId="{0FD135A0-EE51-410F-BBF3-5E3500476CFA}">
      <dsp:nvSpPr>
        <dsp:cNvPr id="0" name=""/>
        <dsp:cNvSpPr/>
      </dsp:nvSpPr>
      <dsp:spPr>
        <a:xfrm>
          <a:off x="403" y="1290458"/>
          <a:ext cx="2328639" cy="9314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28152"/>
                <a:satOff val="30908"/>
                <a:lumOff val="1157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-28152"/>
                <a:satOff val="30908"/>
                <a:lumOff val="1157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-28152"/>
                <a:satOff val="30908"/>
                <a:lumOff val="11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4.2</a:t>
          </a: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. </a:t>
          </a:r>
          <a:endParaRPr lang="ru-RU" sz="25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03" y="1290458"/>
        <a:ext cx="2328639" cy="931455"/>
      </dsp:txXfrm>
    </dsp:sp>
    <dsp:sp modelId="{D24E2BD9-D6AF-48A6-A0EB-6758331E1B4D}">
      <dsp:nvSpPr>
        <dsp:cNvPr id="0" name=""/>
        <dsp:cNvSpPr/>
      </dsp:nvSpPr>
      <dsp:spPr>
        <a:xfrm>
          <a:off x="2026319" y="1369631"/>
          <a:ext cx="6431757" cy="77310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Основы управления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инновационными проектами</a:t>
          </a:r>
          <a:endParaRPr lang="ru-RU" sz="1600" kern="1200" dirty="0">
            <a:latin typeface="Arial Black" pitchFamily="34" charset="0"/>
          </a:endParaRPr>
        </a:p>
      </dsp:txBody>
      <dsp:txXfrm>
        <a:off x="2026319" y="1369631"/>
        <a:ext cx="6431757" cy="773108"/>
      </dsp:txXfrm>
    </dsp:sp>
    <dsp:sp modelId="{FB61CE89-0563-4902-932A-D99CF0816A50}">
      <dsp:nvSpPr>
        <dsp:cNvPr id="0" name=""/>
        <dsp:cNvSpPr/>
      </dsp:nvSpPr>
      <dsp:spPr>
        <a:xfrm>
          <a:off x="403" y="2352317"/>
          <a:ext cx="2328639" cy="9314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56304"/>
                <a:satOff val="61815"/>
                <a:lumOff val="2314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-56304"/>
                <a:satOff val="61815"/>
                <a:lumOff val="2314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-56304"/>
                <a:satOff val="61815"/>
                <a:lumOff val="231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4.3</a:t>
          </a: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.</a:t>
          </a:r>
          <a:endParaRPr lang="ru-RU" sz="25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03" y="2352317"/>
        <a:ext cx="2328639" cy="931455"/>
      </dsp:txXfrm>
    </dsp:sp>
    <dsp:sp modelId="{716ADC48-D1E1-4E0C-B52F-F3B7CF67EA36}">
      <dsp:nvSpPr>
        <dsp:cNvPr id="0" name=""/>
        <dsp:cNvSpPr/>
      </dsp:nvSpPr>
      <dsp:spPr>
        <a:xfrm>
          <a:off x="2026319" y="2431491"/>
          <a:ext cx="6497085" cy="77310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Проектные риски и методы их оценки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026319" y="2431491"/>
        <a:ext cx="6497085" cy="773108"/>
      </dsp:txXfrm>
    </dsp:sp>
    <dsp:sp modelId="{1DBF231C-4CCC-4F32-8C87-E0AB9F12C003}">
      <dsp:nvSpPr>
        <dsp:cNvPr id="0" name=""/>
        <dsp:cNvSpPr/>
      </dsp:nvSpPr>
      <dsp:spPr>
        <a:xfrm>
          <a:off x="403" y="3414177"/>
          <a:ext cx="2328639" cy="9314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56304"/>
                <a:satOff val="61815"/>
                <a:lumOff val="2314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-56304"/>
                <a:satOff val="61815"/>
                <a:lumOff val="2314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-56304"/>
                <a:satOff val="61815"/>
                <a:lumOff val="231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4.4</a:t>
          </a: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.</a:t>
          </a:r>
          <a:endParaRPr lang="ru-RU" sz="25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03" y="3414177"/>
        <a:ext cx="2328639" cy="931455"/>
      </dsp:txXfrm>
    </dsp:sp>
    <dsp:sp modelId="{68CB391F-198E-46A1-9F60-820DD52FA096}">
      <dsp:nvSpPr>
        <dsp:cNvPr id="0" name=""/>
        <dsp:cNvSpPr/>
      </dsp:nvSpPr>
      <dsp:spPr>
        <a:xfrm>
          <a:off x="2026319" y="3493350"/>
          <a:ext cx="6497085" cy="77310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Оценка эффективности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инновационных проектов</a:t>
          </a:r>
          <a:endParaRPr lang="ru-RU" sz="1600" kern="1200" dirty="0">
            <a:latin typeface="Arial Black" pitchFamily="34" charset="0"/>
          </a:endParaRPr>
        </a:p>
      </dsp:txBody>
      <dsp:txXfrm>
        <a:off x="2026319" y="3493350"/>
        <a:ext cx="6497085" cy="773108"/>
      </dsp:txXfrm>
    </dsp:sp>
    <dsp:sp modelId="{6FDDE816-9A04-4ECE-B8F0-AA108092A39A}">
      <dsp:nvSpPr>
        <dsp:cNvPr id="0" name=""/>
        <dsp:cNvSpPr/>
      </dsp:nvSpPr>
      <dsp:spPr>
        <a:xfrm>
          <a:off x="403" y="4553591"/>
          <a:ext cx="2328639" cy="9314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28152"/>
                <a:satOff val="30908"/>
                <a:lumOff val="1157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-28152"/>
                <a:satOff val="30908"/>
                <a:lumOff val="1157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-28152"/>
                <a:satOff val="30908"/>
                <a:lumOff val="115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4.5</a:t>
          </a:r>
          <a:r>
            <a:rPr lang="ru-RU" sz="25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.</a:t>
          </a:r>
          <a:endParaRPr lang="ru-RU" sz="25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03" y="4553591"/>
        <a:ext cx="2328639" cy="931455"/>
      </dsp:txXfrm>
    </dsp:sp>
    <dsp:sp modelId="{8B721DB5-43E1-4FCE-9089-147FD04F12AF}">
      <dsp:nvSpPr>
        <dsp:cNvPr id="0" name=""/>
        <dsp:cNvSpPr/>
      </dsp:nvSpPr>
      <dsp:spPr>
        <a:xfrm>
          <a:off x="2026319" y="4476036"/>
          <a:ext cx="6660076" cy="1086564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Экспертиза инновационных проектов: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Black" pitchFamily="34" charset="0"/>
            </a:rPr>
            <a:t>понятие, принципы организация</a:t>
          </a:r>
          <a:endParaRPr lang="ru-RU" sz="1600" kern="1200" dirty="0">
            <a:latin typeface="Arial Black" pitchFamily="34" charset="0"/>
          </a:endParaRPr>
        </a:p>
      </dsp:txBody>
      <dsp:txXfrm>
        <a:off x="2026319" y="4476036"/>
        <a:ext cx="6660076" cy="108656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D3EC7-C091-4C11-9B7A-DFBDFF0307D7}">
      <dsp:nvSpPr>
        <dsp:cNvPr id="0" name=""/>
        <dsp:cNvSpPr/>
      </dsp:nvSpPr>
      <dsp:spPr>
        <a:xfrm>
          <a:off x="4114800" y="10708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1B700-86A1-4255-AE03-4144071FD7FD}">
      <dsp:nvSpPr>
        <dsp:cNvPr id="0" name=""/>
        <dsp:cNvSpPr/>
      </dsp:nvSpPr>
      <dsp:spPr>
        <a:xfrm>
          <a:off x="4114800" y="10708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92A32-E723-42E8-B612-839C589B7491}">
      <dsp:nvSpPr>
        <dsp:cNvPr id="0" name=""/>
        <dsp:cNvSpPr/>
      </dsp:nvSpPr>
      <dsp:spPr>
        <a:xfrm>
          <a:off x="3040554" y="10708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84B43-D23A-4699-92F6-13EAB96238A0}">
      <dsp:nvSpPr>
        <dsp:cNvPr id="0" name=""/>
        <dsp:cNvSpPr/>
      </dsp:nvSpPr>
      <dsp:spPr>
        <a:xfrm>
          <a:off x="892063" y="10708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761E9-19D9-4970-9BFB-0323E3D1B566}">
      <dsp:nvSpPr>
        <dsp:cNvPr id="0" name=""/>
        <dsp:cNvSpPr/>
      </dsp:nvSpPr>
      <dsp:spPr>
        <a:xfrm>
          <a:off x="3226993" y="183054"/>
          <a:ext cx="1775612" cy="887806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Black" pitchFamily="34" charset="0"/>
            </a:rPr>
            <a:t>Методы управления рисками</a:t>
          </a:r>
          <a:endParaRPr lang="ru-RU" sz="1300" kern="1200" dirty="0">
            <a:latin typeface="Arial Black" pitchFamily="34" charset="0"/>
          </a:endParaRPr>
        </a:p>
      </dsp:txBody>
      <dsp:txXfrm>
        <a:off x="3226993" y="183054"/>
        <a:ext cx="1775612" cy="887806"/>
      </dsp:txXfrm>
    </dsp:sp>
    <dsp:sp modelId="{97187B2B-964B-4D93-9E16-9C3062807C45}">
      <dsp:nvSpPr>
        <dsp:cNvPr id="0" name=""/>
        <dsp:cNvSpPr/>
      </dsp:nvSpPr>
      <dsp:spPr>
        <a:xfrm>
          <a:off x="4256" y="1443739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800000"/>
              </a:solidFill>
              <a:latin typeface="Arial Black" pitchFamily="34" charset="0"/>
            </a:rPr>
            <a:t>Распределение рисков</a:t>
          </a:r>
          <a:endParaRPr lang="ru-RU" sz="13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4256" y="1443739"/>
        <a:ext cx="1775612" cy="887806"/>
      </dsp:txXfrm>
    </dsp:sp>
    <dsp:sp modelId="{6DDB757D-88B5-4FCF-B23F-00AD9F1AF564}">
      <dsp:nvSpPr>
        <dsp:cNvPr id="0" name=""/>
        <dsp:cNvSpPr/>
      </dsp:nvSpPr>
      <dsp:spPr>
        <a:xfrm>
          <a:off x="2152748" y="1443739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800000"/>
              </a:solidFill>
              <a:latin typeface="Arial Black" pitchFamily="34" charset="0"/>
            </a:rPr>
            <a:t>Диверсификация</a:t>
          </a:r>
          <a:endParaRPr lang="ru-RU" sz="13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2152748" y="1443739"/>
        <a:ext cx="1775612" cy="887806"/>
      </dsp:txXfrm>
    </dsp:sp>
    <dsp:sp modelId="{A2017057-4046-4091-8C0E-7B6045DEA255}">
      <dsp:nvSpPr>
        <dsp:cNvPr id="0" name=""/>
        <dsp:cNvSpPr/>
      </dsp:nvSpPr>
      <dsp:spPr>
        <a:xfrm>
          <a:off x="4301239" y="1443739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800000"/>
              </a:solidFill>
              <a:latin typeface="Arial Black" pitchFamily="34" charset="0"/>
            </a:rPr>
            <a:t>Страхование</a:t>
          </a:r>
          <a:endParaRPr lang="ru-RU" sz="13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4301239" y="1443739"/>
        <a:ext cx="1775612" cy="887806"/>
      </dsp:txXfrm>
    </dsp:sp>
    <dsp:sp modelId="{B74EDCBF-DDA6-444A-84A1-8B83EBD03AC8}">
      <dsp:nvSpPr>
        <dsp:cNvPr id="0" name=""/>
        <dsp:cNvSpPr/>
      </dsp:nvSpPr>
      <dsp:spPr>
        <a:xfrm>
          <a:off x="6449730" y="1443739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800000"/>
              </a:solidFill>
              <a:latin typeface="Arial Black" pitchFamily="34" charset="0"/>
            </a:rPr>
            <a:t>Уход от рисков</a:t>
          </a:r>
        </a:p>
      </dsp:txBody>
      <dsp:txXfrm>
        <a:off x="6449730" y="1443739"/>
        <a:ext cx="1775612" cy="88780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967CB-F1BD-43B9-B3FC-B8937BE73974}">
      <dsp:nvSpPr>
        <dsp:cNvPr id="0" name=""/>
        <dsp:cNvSpPr/>
      </dsp:nvSpPr>
      <dsp:spPr>
        <a:xfrm>
          <a:off x="617219" y="0"/>
          <a:ext cx="6995160" cy="2514599"/>
        </a:xfrm>
        <a:prstGeom prst="rightArrow">
          <a:avLst/>
        </a:prstGeom>
        <a:solidFill>
          <a:srgbClr val="8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01EC7BE-4E43-46EF-A61E-6922787E098D}">
      <dsp:nvSpPr>
        <dsp:cNvPr id="0" name=""/>
        <dsp:cNvSpPr/>
      </dsp:nvSpPr>
      <dsp:spPr>
        <a:xfrm>
          <a:off x="4847" y="754379"/>
          <a:ext cx="3952634" cy="1005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Задачей экспертизы является оценка научного и технического уровня проекта, возможностей его выполнения и эффективности.</a:t>
          </a:r>
          <a:endParaRPr lang="ru-RU" sz="14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847" y="754379"/>
        <a:ext cx="3952634" cy="1005840"/>
      </dsp:txXfrm>
    </dsp:sp>
    <dsp:sp modelId="{50A80582-4728-42C2-9654-E5113FA82C7B}">
      <dsp:nvSpPr>
        <dsp:cNvPr id="0" name=""/>
        <dsp:cNvSpPr/>
      </dsp:nvSpPr>
      <dsp:spPr>
        <a:xfrm>
          <a:off x="4272118" y="754379"/>
          <a:ext cx="3952634" cy="1005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На основании экспертизы принимаются решения о целесообразности и объеме финансирования</a:t>
          </a:r>
          <a:endParaRPr lang="ru-RU" sz="14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272118" y="754379"/>
        <a:ext cx="3952634" cy="10058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9C221-8D09-4259-BC9E-641B9C5FE3C1}">
      <dsp:nvSpPr>
        <dsp:cNvPr id="0" name=""/>
        <dsp:cNvSpPr/>
      </dsp:nvSpPr>
      <dsp:spPr>
        <a:xfrm>
          <a:off x="0" y="114000"/>
          <a:ext cx="8229600" cy="1010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00000"/>
              </a:solidFill>
              <a:latin typeface="Arial Black" pitchFamily="34" charset="0"/>
            </a:rPr>
            <a:t>1) наличие независимой группы исследователей, выступающих арбитрами в спорных ситуациях по результатам экспертизы, по подбору специалистов, ее проводящих;</a:t>
          </a:r>
          <a:endParaRPr lang="ru-RU" sz="16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0" y="114000"/>
        <a:ext cx="8229600" cy="1010880"/>
      </dsp:txXfrm>
    </dsp:sp>
    <dsp:sp modelId="{DCBDFA2F-72ED-46CA-B959-13E968AC1D5D}">
      <dsp:nvSpPr>
        <dsp:cNvPr id="0" name=""/>
        <dsp:cNvSpPr/>
      </dsp:nvSpPr>
      <dsp:spPr>
        <a:xfrm>
          <a:off x="0" y="1170960"/>
          <a:ext cx="8229600" cy="1010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00000"/>
              </a:solidFill>
              <a:latin typeface="Arial Black" pitchFamily="34" charset="0"/>
            </a:rPr>
            <a:t>2) проведение предварительного прогнозирования и планирования расходов на среднесрочную перспективу, чтобы иметь возможность определить предполагаемую эффективность и время для контроля;</a:t>
          </a:r>
          <a:endParaRPr lang="ru-RU" sz="16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0" y="1170960"/>
        <a:ext cx="8229600" cy="1010880"/>
      </dsp:txXfrm>
    </dsp:sp>
    <dsp:sp modelId="{094C3718-327D-42D0-BE46-B45123C917DA}">
      <dsp:nvSpPr>
        <dsp:cNvPr id="0" name=""/>
        <dsp:cNvSpPr/>
      </dsp:nvSpPr>
      <dsp:spPr>
        <a:xfrm>
          <a:off x="0" y="2227920"/>
          <a:ext cx="8229600" cy="101088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00000"/>
              </a:solidFill>
              <a:latin typeface="Arial Black" pitchFamily="34" charset="0"/>
            </a:rPr>
            <a:t>3)  методы контроля должны быть увязаны с перспективами развития системы руководства научно-технической политикой на государственном уровне.</a:t>
          </a:r>
          <a:endParaRPr lang="ru-RU" sz="1600" kern="1200" dirty="0">
            <a:solidFill>
              <a:srgbClr val="800000"/>
            </a:solidFill>
            <a:latin typeface="Arial Black" pitchFamily="34" charset="0"/>
          </a:endParaRPr>
        </a:p>
      </dsp:txBody>
      <dsp:txXfrm>
        <a:off x="0" y="2227920"/>
        <a:ext cx="8229600" cy="101088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D1FF87-D9A2-4F14-9E63-3D9287ECDDC7}">
      <dsp:nvSpPr>
        <dsp:cNvPr id="0" name=""/>
        <dsp:cNvSpPr/>
      </dsp:nvSpPr>
      <dsp:spPr>
        <a:xfrm>
          <a:off x="0" y="0"/>
          <a:ext cx="1600200" cy="1600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74DDA1-E3F1-41FC-AEED-7967BBE35DF0}">
      <dsp:nvSpPr>
        <dsp:cNvPr id="0" name=""/>
        <dsp:cNvSpPr/>
      </dsp:nvSpPr>
      <dsp:spPr>
        <a:xfrm>
          <a:off x="800100" y="0"/>
          <a:ext cx="4610100" cy="1600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</a:t>
          </a:r>
          <a:r>
            <a:rPr lang="ru-RU" sz="1400" b="1" i="1" kern="1200" dirty="0" smtClean="0"/>
            <a:t>Описательный метод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800100" y="0"/>
        <a:ext cx="4610100" cy="480061"/>
      </dsp:txXfrm>
    </dsp:sp>
    <dsp:sp modelId="{14D8F727-5FD8-4320-8E06-434E070CC8A6}">
      <dsp:nvSpPr>
        <dsp:cNvPr id="0" name=""/>
        <dsp:cNvSpPr/>
      </dsp:nvSpPr>
      <dsp:spPr>
        <a:xfrm>
          <a:off x="280035" y="480061"/>
          <a:ext cx="1040128" cy="10401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1AA21-05C9-42D6-9607-41BEE03D3F6A}">
      <dsp:nvSpPr>
        <dsp:cNvPr id="0" name=""/>
        <dsp:cNvSpPr/>
      </dsp:nvSpPr>
      <dsp:spPr>
        <a:xfrm>
          <a:off x="800100" y="480061"/>
          <a:ext cx="4610100" cy="104012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</a:t>
          </a:r>
          <a:r>
            <a:rPr lang="ru-RU" sz="1400" b="1" i="1" kern="1200" dirty="0" smtClean="0"/>
            <a:t>Метод сравнения положений «до» и «после»</a:t>
          </a:r>
          <a:endParaRPr lang="ru-RU" sz="1400" b="1" kern="1200" dirty="0"/>
        </a:p>
      </dsp:txBody>
      <dsp:txXfrm>
        <a:off x="800100" y="480061"/>
        <a:ext cx="4610100" cy="480059"/>
      </dsp:txXfrm>
    </dsp:sp>
    <dsp:sp modelId="{8A8E202F-316C-482F-9F19-A98F24C3F92D}">
      <dsp:nvSpPr>
        <dsp:cNvPr id="0" name=""/>
        <dsp:cNvSpPr/>
      </dsp:nvSpPr>
      <dsp:spPr>
        <a:xfrm>
          <a:off x="560070" y="960120"/>
          <a:ext cx="480059" cy="4800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4A780-6405-4F01-BEEA-74D0E4D98C58}">
      <dsp:nvSpPr>
        <dsp:cNvPr id="0" name=""/>
        <dsp:cNvSpPr/>
      </dsp:nvSpPr>
      <dsp:spPr>
        <a:xfrm>
          <a:off x="800100" y="960120"/>
          <a:ext cx="4610100" cy="48005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3. </a:t>
          </a:r>
          <a:r>
            <a:rPr lang="ru-RU" sz="1400" b="1" i="1" kern="1200" dirty="0" smtClean="0"/>
            <a:t>Сопоставительная экспертиза</a:t>
          </a:r>
          <a:endParaRPr lang="ru-RU" sz="1400" b="1" kern="1200" dirty="0"/>
        </a:p>
      </dsp:txBody>
      <dsp:txXfrm>
        <a:off x="800100" y="960120"/>
        <a:ext cx="4610100" cy="4800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5431F-7B71-4547-A1A5-42C36C4E8109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5C7F6-660F-4DA8-AB46-221E70011284}">
      <dsp:nvSpPr>
        <dsp:cNvPr id="0" name=""/>
        <dsp:cNvSpPr/>
      </dsp:nvSpPr>
      <dsp:spPr>
        <a:xfrm>
          <a:off x="1943100" y="0"/>
          <a:ext cx="6286500" cy="3886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более высокой степенью неопределенности </a:t>
          </a:r>
          <a:r>
            <a:rPr lang="ru-RU" sz="1600" kern="1200" dirty="0" smtClean="0">
              <a:latin typeface="+mj-lt"/>
            </a:rPr>
            <a:t>(технической, коммерческой) </a:t>
          </a:r>
          <a:r>
            <a:rPr lang="ru-RU" sz="1600" kern="1200" dirty="0" smtClean="0">
              <a:latin typeface="Arial Black" pitchFamily="34" charset="0"/>
            </a:rPr>
            <a:t>параметров проекта </a:t>
          </a:r>
          <a:r>
            <a:rPr lang="ru-RU" sz="1600" kern="1200" dirty="0" smtClean="0">
              <a:latin typeface="+mj-lt"/>
            </a:rPr>
            <a:t>(сроков достижения намеченных целей, предстоящих затрат, будущих доходов)</a:t>
          </a:r>
          <a:r>
            <a:rPr lang="ru-RU" sz="1600" kern="1200" dirty="0" smtClean="0">
              <a:latin typeface="Arial Black" pitchFamily="34" charset="0"/>
            </a:rPr>
            <a:t>;</a:t>
          </a:r>
          <a:endParaRPr lang="ru-RU" sz="1600" kern="1200" dirty="0">
            <a:latin typeface="Arial Black" pitchFamily="34" charset="0"/>
          </a:endParaRPr>
        </a:p>
      </dsp:txBody>
      <dsp:txXfrm>
        <a:off x="1943100" y="0"/>
        <a:ext cx="6286500" cy="1165862"/>
      </dsp:txXfrm>
    </dsp:sp>
    <dsp:sp modelId="{E3041756-869C-459D-9D60-D4C8F9D4EAA7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489C-44E6-4F48-B101-4A6406452A28}">
      <dsp:nvSpPr>
        <dsp:cNvPr id="0" name=""/>
        <dsp:cNvSpPr/>
      </dsp:nvSpPr>
      <dsp:spPr>
        <a:xfrm>
          <a:off x="1943100" y="1165862"/>
          <a:ext cx="6286500" cy="25260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вовлечение в реализацию проектов уникальных ресурсов </a:t>
          </a:r>
          <a:r>
            <a:rPr lang="ru-RU" sz="1600" kern="1200" dirty="0" smtClean="0"/>
            <a:t>(специалистов высокой квалификации, лиц творческого труда, материалов, приборов и т.д.);</a:t>
          </a:r>
          <a:endParaRPr lang="ru-RU" sz="1600" kern="1200" dirty="0"/>
        </a:p>
      </dsp:txBody>
      <dsp:txXfrm>
        <a:off x="1943100" y="1165862"/>
        <a:ext cx="6286500" cy="1165858"/>
      </dsp:txXfrm>
    </dsp:sp>
    <dsp:sp modelId="{5781F395-AC22-4B77-85B9-BBA73308DEE9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8D469-8194-42A3-8B0B-3343AC7D099B}">
      <dsp:nvSpPr>
        <dsp:cNvPr id="0" name=""/>
        <dsp:cNvSpPr/>
      </dsp:nvSpPr>
      <dsp:spPr>
        <a:xfrm>
          <a:off x="1943100" y="2331721"/>
          <a:ext cx="6286500" cy="116585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высокой вероятностью получения в рамках проекта промежуточных или конечных результатов </a:t>
          </a:r>
          <a:r>
            <a:rPr lang="ru-RU" sz="1600" kern="1200" dirty="0" smtClean="0">
              <a:latin typeface="+mj-lt"/>
            </a:rPr>
            <a:t>(</a:t>
          </a:r>
          <a:r>
            <a:rPr lang="ru-RU" sz="1600" kern="1200" dirty="0" smtClean="0"/>
            <a:t>неожиданных, но представляющих самостоятельную коммерческую ценность)</a:t>
          </a:r>
          <a:endParaRPr lang="ru-RU" sz="1600" kern="1200" dirty="0"/>
        </a:p>
      </dsp:txBody>
      <dsp:txXfrm>
        <a:off x="1943100" y="2331721"/>
        <a:ext cx="6286500" cy="11658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5E473-C1DB-42DA-8600-E9A7AEEFFE86}">
      <dsp:nvSpPr>
        <dsp:cNvPr id="0" name=""/>
        <dsp:cNvSpPr/>
      </dsp:nvSpPr>
      <dsp:spPr>
        <a:xfrm>
          <a:off x="6764035" y="728494"/>
          <a:ext cx="91440" cy="786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2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EA1C8-73AE-42EB-828B-7A1559E6335C}">
      <dsp:nvSpPr>
        <dsp:cNvPr id="0" name=""/>
        <dsp:cNvSpPr/>
      </dsp:nvSpPr>
      <dsp:spPr>
        <a:xfrm>
          <a:off x="1992362" y="762564"/>
          <a:ext cx="91440" cy="786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2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F11D4-CA27-4220-B5EF-7BD459CEAF35}">
      <dsp:nvSpPr>
        <dsp:cNvPr id="0" name=""/>
        <dsp:cNvSpPr/>
      </dsp:nvSpPr>
      <dsp:spPr>
        <a:xfrm>
          <a:off x="166103" y="369767"/>
          <a:ext cx="3743957" cy="392797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latin typeface="Arial Black" pitchFamily="34" charset="0"/>
            </a:rPr>
            <a:t>Ближнее окружение проекта</a:t>
          </a:r>
          <a:endParaRPr lang="ru-RU" sz="1700" kern="1200" dirty="0">
            <a:latin typeface="Arial Black" pitchFamily="34" charset="0"/>
          </a:endParaRPr>
        </a:p>
      </dsp:txBody>
      <dsp:txXfrm>
        <a:off x="166103" y="369767"/>
        <a:ext cx="3743957" cy="392797"/>
      </dsp:txXfrm>
    </dsp:sp>
    <dsp:sp modelId="{3DF3B08E-4B98-41E3-B92B-78AC0B136C1D}">
      <dsp:nvSpPr>
        <dsp:cNvPr id="0" name=""/>
        <dsp:cNvSpPr/>
      </dsp:nvSpPr>
      <dsp:spPr>
        <a:xfrm>
          <a:off x="2941" y="1548796"/>
          <a:ext cx="4070280" cy="265343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Руководство организации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финансов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сбыта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производства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материального обеспечения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инфраструктуры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Сфера очистки и утилизации отходов</a:t>
          </a:r>
          <a:endParaRPr lang="ru-RU" sz="1700" b="1" kern="1200" dirty="0"/>
        </a:p>
      </dsp:txBody>
      <dsp:txXfrm>
        <a:off x="2941" y="1548796"/>
        <a:ext cx="4070280" cy="2653436"/>
      </dsp:txXfrm>
    </dsp:sp>
    <dsp:sp modelId="{1CC9097B-6CBB-4505-B2F7-64F0DE065C4E}">
      <dsp:nvSpPr>
        <dsp:cNvPr id="0" name=""/>
        <dsp:cNvSpPr/>
      </dsp:nvSpPr>
      <dsp:spPr>
        <a:xfrm>
          <a:off x="5004550" y="369767"/>
          <a:ext cx="3610410" cy="3587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Дальнее окружение проекта</a:t>
          </a:r>
          <a:endParaRPr lang="ru-RU" sz="17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5004550" y="369767"/>
        <a:ext cx="3610410" cy="358727"/>
      </dsp:txXfrm>
    </dsp:sp>
    <dsp:sp modelId="{758D70A5-3A28-4555-9AE4-93E87F5B511B}">
      <dsp:nvSpPr>
        <dsp:cNvPr id="0" name=""/>
        <dsp:cNvSpPr/>
      </dsp:nvSpPr>
      <dsp:spPr>
        <a:xfrm>
          <a:off x="4859453" y="1514726"/>
          <a:ext cx="3900604" cy="2661448"/>
        </a:xfrm>
        <a:prstGeom prst="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Политические факторы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Экономические факторы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Социальные факторы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Законы и право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Наука и техника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Культура 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Природные и экологические факторы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accent1">
                  <a:lumMod val="10000"/>
                </a:schemeClr>
              </a:solidFill>
            </a:rPr>
            <a:t>Инфраструктура</a:t>
          </a:r>
          <a:endParaRPr lang="ru-RU" sz="1700" b="1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4859453" y="1514726"/>
        <a:ext cx="3900604" cy="26614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81EF1-8EEB-4E30-9DF9-434DC58D51CD}">
      <dsp:nvSpPr>
        <dsp:cNvPr id="0" name=""/>
        <dsp:cNvSpPr/>
      </dsp:nvSpPr>
      <dsp:spPr>
        <a:xfrm>
          <a:off x="9925" y="446283"/>
          <a:ext cx="3694058" cy="1609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В </a:t>
          </a:r>
          <a:r>
            <a:rPr lang="ru-RU" sz="1400" b="0" i="0" kern="1200" dirty="0" err="1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предынвестиционной</a:t>
          </a:r>
          <a:r>
            <a:rPr lang="ru-RU" sz="1400" b="0" i="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 фазе </a:t>
          </a:r>
          <a:r>
            <a:rPr lang="ru-RU" sz="1400" u="none" kern="1200" dirty="0" smtClean="0">
              <a:solidFill>
                <a:srgbClr val="800000"/>
              </a:solidFill>
              <a:latin typeface="Arial Black" pitchFamily="34" charset="0"/>
            </a:rPr>
            <a:t>КАЧЕСТВО</a:t>
          </a:r>
          <a:r>
            <a:rPr lang="ru-RU" sz="1400" u="none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 </a:t>
          </a: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обоснования проекта играет большую роль,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чем фактор времени</a:t>
          </a:r>
          <a:endParaRPr lang="ru-RU" sz="1400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9925" y="446283"/>
        <a:ext cx="3694058" cy="1609620"/>
      </dsp:txXfrm>
    </dsp:sp>
    <dsp:sp modelId="{465B0029-B3EE-4DA2-BF9D-83ABE351E9E9}">
      <dsp:nvSpPr>
        <dsp:cNvPr id="0" name=""/>
        <dsp:cNvSpPr/>
      </dsp:nvSpPr>
      <dsp:spPr>
        <a:xfrm>
          <a:off x="3703983" y="1227649"/>
          <a:ext cx="1127431" cy="46887"/>
        </a:xfrm>
        <a:custGeom>
          <a:avLst/>
          <a:gdLst/>
          <a:ahLst/>
          <a:cxnLst/>
          <a:rect l="0" t="0" r="0" b="0"/>
          <a:pathLst>
            <a:path>
              <a:moveTo>
                <a:pt x="0" y="23443"/>
              </a:moveTo>
              <a:lnTo>
                <a:pt x="1127431" y="23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1">
                <a:lumMod val="10000"/>
              </a:schemeClr>
            </a:solidFill>
          </a:endParaRPr>
        </a:p>
      </dsp:txBody>
      <dsp:txXfrm>
        <a:off x="4239514" y="1222907"/>
        <a:ext cx="56371" cy="56371"/>
      </dsp:txXfrm>
    </dsp:sp>
    <dsp:sp modelId="{F370119F-64ED-4316-BB76-DF46EAACC9C8}">
      <dsp:nvSpPr>
        <dsp:cNvPr id="0" name=""/>
        <dsp:cNvSpPr/>
      </dsp:nvSpPr>
      <dsp:spPr>
        <a:xfrm>
          <a:off x="4831415" y="446353"/>
          <a:ext cx="3795837" cy="160947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Окончательное решение об инвестировании проекта,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none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принятое всеми лицами, поддерживавшими проект, на основании оценочного отчета по проекту</a:t>
          </a:r>
          <a:endParaRPr lang="ru-RU" sz="1400" u="none" kern="1200" dirty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4831415" y="446353"/>
        <a:ext cx="3795837" cy="1609479"/>
      </dsp:txXfrm>
    </dsp:sp>
    <dsp:sp modelId="{2EA9076C-AE59-49DC-84AC-A93A6A4F8AD9}">
      <dsp:nvSpPr>
        <dsp:cNvPr id="0" name=""/>
        <dsp:cNvSpPr/>
      </dsp:nvSpPr>
      <dsp:spPr>
        <a:xfrm>
          <a:off x="9925" y="2910926"/>
          <a:ext cx="4125498" cy="1409289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В инвестиционной фазе жизненного цикла проекта </a:t>
          </a:r>
          <a:r>
            <a:rPr lang="ru-RU" sz="1400" kern="1200" dirty="0" smtClean="0">
              <a:solidFill>
                <a:srgbClr val="800000"/>
              </a:solidFill>
              <a:latin typeface="Arial Black" pitchFamily="34" charset="0"/>
            </a:rPr>
            <a:t>ВРЕМЕННОЙ ФАКТОР </a:t>
          </a:r>
          <a:r>
            <a:rPr lang="ru-RU" sz="1400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приобретает решающее значение</a:t>
          </a:r>
          <a:endParaRPr lang="ru-RU" sz="13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9925" y="2910926"/>
        <a:ext cx="4125498" cy="1409289"/>
      </dsp:txXfrm>
    </dsp:sp>
    <dsp:sp modelId="{0831F957-F0BC-4877-8C7A-651CEF37CA83}">
      <dsp:nvSpPr>
        <dsp:cNvPr id="0" name=""/>
        <dsp:cNvSpPr/>
      </dsp:nvSpPr>
      <dsp:spPr>
        <a:xfrm rot="19391549">
          <a:off x="3995069" y="3170299"/>
          <a:ext cx="1408140" cy="46887"/>
        </a:xfrm>
        <a:custGeom>
          <a:avLst/>
          <a:gdLst/>
          <a:ahLst/>
          <a:cxnLst/>
          <a:rect l="0" t="0" r="0" b="0"/>
          <a:pathLst>
            <a:path>
              <a:moveTo>
                <a:pt x="0" y="23443"/>
              </a:moveTo>
              <a:lnTo>
                <a:pt x="1408140" y="23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1">
                <a:lumMod val="10000"/>
              </a:schemeClr>
            </a:solidFill>
          </a:endParaRPr>
        </a:p>
      </dsp:txBody>
      <dsp:txXfrm rot="19391549">
        <a:off x="4663936" y="3158539"/>
        <a:ext cx="70407" cy="70407"/>
      </dsp:txXfrm>
    </dsp:sp>
    <dsp:sp modelId="{AD29BC4D-38A3-459C-B40B-C0B951A548A6}">
      <dsp:nvSpPr>
        <dsp:cNvPr id="0" name=""/>
        <dsp:cNvSpPr/>
      </dsp:nvSpPr>
      <dsp:spPr>
        <a:xfrm>
          <a:off x="5262855" y="2267226"/>
          <a:ext cx="3490218" cy="1009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Недопущение отклонения затрат и качественных параметров от предусмотренных в проекте</a:t>
          </a:r>
          <a:endParaRPr lang="ru-RU" sz="1400" u="none" kern="1200" dirty="0" smtClean="0">
            <a:solidFill>
              <a:schemeClr val="accent1">
                <a:lumMod val="10000"/>
              </a:schemeClr>
            </a:solidFill>
            <a:latin typeface="Arial Black" pitchFamily="34" charset="0"/>
          </a:endParaRPr>
        </a:p>
      </dsp:txBody>
      <dsp:txXfrm>
        <a:off x="5262855" y="2267226"/>
        <a:ext cx="3490218" cy="1009375"/>
      </dsp:txXfrm>
    </dsp:sp>
    <dsp:sp modelId="{45B45386-B777-4DB9-9777-D585F36FFFD5}">
      <dsp:nvSpPr>
        <dsp:cNvPr id="0" name=""/>
        <dsp:cNvSpPr/>
      </dsp:nvSpPr>
      <dsp:spPr>
        <a:xfrm rot="1642392">
          <a:off x="4064751" y="3882332"/>
          <a:ext cx="1262350" cy="46887"/>
        </a:xfrm>
        <a:custGeom>
          <a:avLst/>
          <a:gdLst/>
          <a:ahLst/>
          <a:cxnLst/>
          <a:rect l="0" t="0" r="0" b="0"/>
          <a:pathLst>
            <a:path>
              <a:moveTo>
                <a:pt x="0" y="23443"/>
              </a:moveTo>
              <a:lnTo>
                <a:pt x="1262350" y="23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1">
                <a:lumMod val="10000"/>
              </a:schemeClr>
            </a:solidFill>
          </a:endParaRPr>
        </a:p>
      </dsp:txBody>
      <dsp:txXfrm rot="1642392">
        <a:off x="4664367" y="3874217"/>
        <a:ext cx="63117" cy="63117"/>
      </dsp:txXfrm>
    </dsp:sp>
    <dsp:sp modelId="{FE9EE3D4-668C-44DE-A916-0BE89D92D419}">
      <dsp:nvSpPr>
        <dsp:cNvPr id="0" name=""/>
        <dsp:cNvSpPr/>
      </dsp:nvSpPr>
      <dsp:spPr>
        <a:xfrm>
          <a:off x="5256429" y="3458020"/>
          <a:ext cx="3422995" cy="1475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rPr>
            <a:t>Обеспечение контроля за рациональной организацией и качеством работ, чтобы исключить возможность дополнительных расходов на устранение скрытых дефектов</a:t>
          </a:r>
        </a:p>
      </dsp:txBody>
      <dsp:txXfrm>
        <a:off x="5256429" y="3458020"/>
        <a:ext cx="3422995" cy="1475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5011D-F7D5-4A46-975A-EF1D348D2FD0}">
      <dsp:nvSpPr>
        <dsp:cNvPr id="0" name=""/>
        <dsp:cNvSpPr/>
      </dsp:nvSpPr>
      <dsp:spPr>
        <a:xfrm>
          <a:off x="380999" y="1380336"/>
          <a:ext cx="2393792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I</a:t>
          </a:r>
          <a:r>
            <a:rPr lang="ru-RU" sz="1400" kern="1200" dirty="0" smtClean="0">
              <a:latin typeface="Arial Black" pitchFamily="34" charset="0"/>
            </a:rPr>
            <a:t>. Разработка инновационного проекта</a:t>
          </a:r>
          <a:endParaRPr lang="en-US" sz="1400" kern="1200" dirty="0">
            <a:latin typeface="Arial Black" pitchFamily="34" charset="0"/>
          </a:endParaRPr>
        </a:p>
      </dsp:txBody>
      <dsp:txXfrm>
        <a:off x="380999" y="1380336"/>
        <a:ext cx="2393792" cy="1196896"/>
      </dsp:txXfrm>
    </dsp:sp>
    <dsp:sp modelId="{ACA976F8-13C4-4BF8-9DBD-83622D68B18D}">
      <dsp:nvSpPr>
        <dsp:cNvPr id="0" name=""/>
        <dsp:cNvSpPr/>
      </dsp:nvSpPr>
      <dsp:spPr>
        <a:xfrm rot="18289469">
          <a:off x="2415189" y="1270374"/>
          <a:ext cx="167672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76723" y="201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itchFamily="34" charset="0"/>
          </a:endParaRPr>
        </a:p>
      </dsp:txBody>
      <dsp:txXfrm rot="18289469">
        <a:off x="3211633" y="1248651"/>
        <a:ext cx="83836" cy="83836"/>
      </dsp:txXfrm>
    </dsp:sp>
    <dsp:sp modelId="{6C65C2E3-D7E2-47A4-BD45-EE28A9979444}">
      <dsp:nvSpPr>
        <dsp:cNvPr id="0" name=""/>
        <dsp:cNvSpPr/>
      </dsp:nvSpPr>
      <dsp:spPr>
        <a:xfrm>
          <a:off x="3732309" y="3905"/>
          <a:ext cx="2393792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itchFamily="34" charset="0"/>
            </a:rPr>
            <a:t>Определяются цели проекта и ожидаемые конечные результаты</a:t>
          </a:r>
          <a:endParaRPr lang="ru-RU" sz="1100" kern="1200" dirty="0">
            <a:latin typeface="Arial Black" pitchFamily="34" charset="0"/>
          </a:endParaRPr>
        </a:p>
      </dsp:txBody>
      <dsp:txXfrm>
        <a:off x="3732309" y="3905"/>
        <a:ext cx="2393792" cy="1196896"/>
      </dsp:txXfrm>
    </dsp:sp>
    <dsp:sp modelId="{965D614F-C5D0-4A86-830B-576CB200AEB8}">
      <dsp:nvSpPr>
        <dsp:cNvPr id="0" name=""/>
        <dsp:cNvSpPr/>
      </dsp:nvSpPr>
      <dsp:spPr>
        <a:xfrm>
          <a:off x="2774792" y="1958589"/>
          <a:ext cx="95751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517" y="201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itchFamily="34" charset="0"/>
          </a:endParaRPr>
        </a:p>
      </dsp:txBody>
      <dsp:txXfrm>
        <a:off x="3229613" y="1954846"/>
        <a:ext cx="47875" cy="47875"/>
      </dsp:txXfrm>
    </dsp:sp>
    <dsp:sp modelId="{CF1BCEBD-6F4C-4A15-B9C7-496B258F88B0}">
      <dsp:nvSpPr>
        <dsp:cNvPr id="0" name=""/>
        <dsp:cNvSpPr/>
      </dsp:nvSpPr>
      <dsp:spPr>
        <a:xfrm>
          <a:off x="3732309" y="1380336"/>
          <a:ext cx="2393792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 Black" pitchFamily="34" charset="0"/>
            </a:rPr>
            <a:t>Дается оценка конкурентоспособности и перспективности результатов проекта</a:t>
          </a:r>
          <a:endParaRPr lang="ru-RU" sz="1050" kern="1200" dirty="0">
            <a:latin typeface="Arial Black" pitchFamily="34" charset="0"/>
          </a:endParaRPr>
        </a:p>
      </dsp:txBody>
      <dsp:txXfrm>
        <a:off x="3732309" y="1380336"/>
        <a:ext cx="2393792" cy="1196896"/>
      </dsp:txXfrm>
    </dsp:sp>
    <dsp:sp modelId="{90E6CBC4-4C74-4D1C-A7E5-236FCBB9A7A8}">
      <dsp:nvSpPr>
        <dsp:cNvPr id="0" name=""/>
        <dsp:cNvSpPr/>
      </dsp:nvSpPr>
      <dsp:spPr>
        <a:xfrm rot="3310531">
          <a:off x="2415189" y="2646804"/>
          <a:ext cx="167672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76723" y="201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itchFamily="34" charset="0"/>
          </a:endParaRPr>
        </a:p>
      </dsp:txBody>
      <dsp:txXfrm rot="3310531">
        <a:off x="3211633" y="2625081"/>
        <a:ext cx="83836" cy="83836"/>
      </dsp:txXfrm>
    </dsp:sp>
    <dsp:sp modelId="{75E20416-3B2C-4583-B2C7-4F55F41F5C24}">
      <dsp:nvSpPr>
        <dsp:cNvPr id="0" name=""/>
        <dsp:cNvSpPr/>
      </dsp:nvSpPr>
      <dsp:spPr>
        <a:xfrm>
          <a:off x="3732309" y="2756767"/>
          <a:ext cx="2393792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 Black" pitchFamily="34" charset="0"/>
            </a:rPr>
            <a:t>Формируются состав заданий и комплекс мероприятий проекта, осуществляется планирование проекта.</a:t>
          </a:r>
          <a:endParaRPr lang="ru-RU" sz="1050" kern="1200" dirty="0">
            <a:latin typeface="Arial Black" pitchFamily="34" charset="0"/>
          </a:endParaRPr>
        </a:p>
      </dsp:txBody>
      <dsp:txXfrm>
        <a:off x="3732309" y="2756767"/>
        <a:ext cx="2393792" cy="1196896"/>
      </dsp:txXfrm>
    </dsp:sp>
    <dsp:sp modelId="{70EBBB4D-C51D-45DC-8096-138A96473824}">
      <dsp:nvSpPr>
        <dsp:cNvPr id="0" name=""/>
        <dsp:cNvSpPr/>
      </dsp:nvSpPr>
      <dsp:spPr>
        <a:xfrm>
          <a:off x="380999" y="4133198"/>
          <a:ext cx="2393792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II</a:t>
          </a:r>
          <a:r>
            <a:rPr lang="ru-RU" sz="1400" kern="1200" dirty="0" smtClean="0">
              <a:latin typeface="Arial Black" pitchFamily="34" charset="0"/>
            </a:rPr>
            <a:t>. Управление реализацией инновационного проекта</a:t>
          </a:r>
          <a:endParaRPr lang="ru-RU" sz="1400" kern="1200" dirty="0">
            <a:latin typeface="Arial Black" pitchFamily="34" charset="0"/>
          </a:endParaRPr>
        </a:p>
      </dsp:txBody>
      <dsp:txXfrm>
        <a:off x="380999" y="4133198"/>
        <a:ext cx="2393792" cy="1196896"/>
      </dsp:txXfrm>
    </dsp:sp>
    <dsp:sp modelId="{4EED8EDB-77D6-46F7-B340-8345E1D1ED86}">
      <dsp:nvSpPr>
        <dsp:cNvPr id="0" name=""/>
        <dsp:cNvSpPr/>
      </dsp:nvSpPr>
      <dsp:spPr>
        <a:xfrm>
          <a:off x="2774792" y="4711451"/>
          <a:ext cx="95751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517" y="201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Arial Black" pitchFamily="34" charset="0"/>
          </a:endParaRPr>
        </a:p>
      </dsp:txBody>
      <dsp:txXfrm>
        <a:off x="3229613" y="4707708"/>
        <a:ext cx="47875" cy="47875"/>
      </dsp:txXfrm>
    </dsp:sp>
    <dsp:sp modelId="{94D8A41E-1611-49B7-9FC4-51373FB826A6}">
      <dsp:nvSpPr>
        <dsp:cNvPr id="0" name=""/>
        <dsp:cNvSpPr/>
      </dsp:nvSpPr>
      <dsp:spPr>
        <a:xfrm>
          <a:off x="3732309" y="4133198"/>
          <a:ext cx="4497290" cy="119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Black" pitchFamily="34" charset="0"/>
            </a:rPr>
            <a:t>Выбираются организационные формы управления и оценка складывающейся оперативной ситуации по достижению результатов, затратам времени, ресурсов и финансов, анализу и устранению причин отклонения от разработанного плана</a:t>
          </a:r>
          <a:endParaRPr lang="ru-RU" sz="1100" kern="1200" dirty="0">
            <a:latin typeface="Arial Black" pitchFamily="34" charset="0"/>
          </a:endParaRPr>
        </a:p>
      </dsp:txBody>
      <dsp:txXfrm>
        <a:off x="3732309" y="4133198"/>
        <a:ext cx="4497290" cy="11968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84C3D4-0751-42AA-AA3E-B1A54C1C0FEF}">
      <dsp:nvSpPr>
        <dsp:cNvPr id="0" name=""/>
        <dsp:cNvSpPr/>
      </dsp:nvSpPr>
      <dsp:spPr>
        <a:xfrm>
          <a:off x="4305300" y="604802"/>
          <a:ext cx="2209803" cy="76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19"/>
              </a:lnTo>
              <a:lnTo>
                <a:pt x="2209803" y="383519"/>
              </a:lnTo>
              <a:lnTo>
                <a:pt x="2209803" y="76703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B6989-D39A-48D3-A662-82655E7D303C}">
      <dsp:nvSpPr>
        <dsp:cNvPr id="0" name=""/>
        <dsp:cNvSpPr/>
      </dsp:nvSpPr>
      <dsp:spPr>
        <a:xfrm>
          <a:off x="2095496" y="604802"/>
          <a:ext cx="2209803" cy="767039"/>
        </a:xfrm>
        <a:custGeom>
          <a:avLst/>
          <a:gdLst/>
          <a:ahLst/>
          <a:cxnLst/>
          <a:rect l="0" t="0" r="0" b="0"/>
          <a:pathLst>
            <a:path>
              <a:moveTo>
                <a:pt x="2209803" y="0"/>
              </a:moveTo>
              <a:lnTo>
                <a:pt x="2209803" y="383519"/>
              </a:lnTo>
              <a:lnTo>
                <a:pt x="0" y="383519"/>
              </a:lnTo>
              <a:lnTo>
                <a:pt x="0" y="76703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501AB-EBD0-40CA-98D8-3D3C5D08C27C}">
      <dsp:nvSpPr>
        <dsp:cNvPr id="0" name=""/>
        <dsp:cNvSpPr/>
      </dsp:nvSpPr>
      <dsp:spPr>
        <a:xfrm>
          <a:off x="2479016" y="2274"/>
          <a:ext cx="3652567" cy="602527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Риск характеризуют две величины</a:t>
          </a:r>
          <a:endParaRPr lang="ru-RU" sz="1700" kern="1200" dirty="0">
            <a:latin typeface="Arial Black" pitchFamily="34" charset="0"/>
          </a:endParaRPr>
        </a:p>
      </dsp:txBody>
      <dsp:txXfrm>
        <a:off x="2479016" y="2274"/>
        <a:ext cx="3652567" cy="602527"/>
      </dsp:txXfrm>
    </dsp:sp>
    <dsp:sp modelId="{D3B4E97B-CC48-4142-B0D0-930A1832A00E}">
      <dsp:nvSpPr>
        <dsp:cNvPr id="0" name=""/>
        <dsp:cNvSpPr/>
      </dsp:nvSpPr>
      <dsp:spPr>
        <a:xfrm>
          <a:off x="269212" y="1371841"/>
          <a:ext cx="3652567" cy="1826283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Степень риска: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вероятность возникновения неблагоприятного события</a:t>
          </a:r>
          <a:endParaRPr lang="ru-RU" sz="1700" kern="1200" dirty="0">
            <a:latin typeface="Arial Black" pitchFamily="34" charset="0"/>
          </a:endParaRPr>
        </a:p>
      </dsp:txBody>
      <dsp:txXfrm>
        <a:off x="269212" y="1371841"/>
        <a:ext cx="3652567" cy="1826283"/>
      </dsp:txXfrm>
    </dsp:sp>
    <dsp:sp modelId="{121F5D24-A886-493D-B9CB-8847BF879327}">
      <dsp:nvSpPr>
        <dsp:cNvPr id="0" name=""/>
        <dsp:cNvSpPr/>
      </dsp:nvSpPr>
      <dsp:spPr>
        <a:xfrm>
          <a:off x="4688819" y="1371841"/>
          <a:ext cx="3652567" cy="1826283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Цена риска: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Black" pitchFamily="34" charset="0"/>
            </a:rPr>
            <a:t>потенциальные потери в случае неблагоприятного события</a:t>
          </a:r>
          <a:endParaRPr lang="ru-RU" sz="1700" kern="1200" dirty="0">
            <a:latin typeface="Arial Black" pitchFamily="34" charset="0"/>
          </a:endParaRPr>
        </a:p>
      </dsp:txBody>
      <dsp:txXfrm>
        <a:off x="4688819" y="1371841"/>
        <a:ext cx="3652567" cy="18262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5A610-B1D7-4820-BDA6-7D572D1E1B27}">
      <dsp:nvSpPr>
        <dsp:cNvPr id="0" name=""/>
        <dsp:cNvSpPr/>
      </dsp:nvSpPr>
      <dsp:spPr>
        <a:xfrm>
          <a:off x="0" y="970712"/>
          <a:ext cx="8382000" cy="10102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baseline="0" dirty="0" smtClean="0">
              <a:solidFill>
                <a:srgbClr val="0000FF"/>
              </a:solidFill>
              <a:latin typeface="Arial Black" pitchFamily="34" charset="0"/>
            </a:rPr>
            <a:t>Неблагоприятное событие </a:t>
          </a:r>
          <a:r>
            <a:rPr lang="ru-RU" sz="1800" b="0" i="0" kern="1200" baseline="0" dirty="0" smtClean="0">
              <a:solidFill>
                <a:srgbClr val="0000FF"/>
              </a:solidFill>
              <a:latin typeface="Arial Black" pitchFamily="34" charset="0"/>
            </a:rPr>
            <a:t>— </a:t>
          </a:r>
          <a:r>
            <a:rPr lang="ru-RU" sz="1800" b="0" i="1" kern="1200" baseline="0" dirty="0" err="1" smtClean="0">
              <a:solidFill>
                <a:srgbClr val="0000FF"/>
              </a:solidFill>
              <a:latin typeface="Arial Black" pitchFamily="34" charset="0"/>
            </a:rPr>
            <a:t>недостижение</a:t>
          </a:r>
          <a:r>
            <a:rPr lang="ru-RU" sz="1800" b="0" i="1" kern="1200" baseline="0" dirty="0" smtClean="0">
              <a:solidFill>
                <a:srgbClr val="0000FF"/>
              </a:solidFill>
              <a:latin typeface="Arial Black" pitchFamily="34" charset="0"/>
            </a:rPr>
            <a:t> желаемого результата инновационного процесса</a:t>
          </a:r>
          <a:endParaRPr lang="ru-RU" sz="1800" kern="1200" dirty="0">
            <a:solidFill>
              <a:srgbClr val="0000FF"/>
            </a:solidFill>
            <a:latin typeface="Arial Black" pitchFamily="34" charset="0"/>
          </a:endParaRPr>
        </a:p>
      </dsp:txBody>
      <dsp:txXfrm>
        <a:off x="0" y="970712"/>
        <a:ext cx="8382000" cy="1010257"/>
      </dsp:txXfrm>
    </dsp:sp>
    <dsp:sp modelId="{C682EDFA-231E-4FEE-97D1-D76E4E32B1CF}">
      <dsp:nvSpPr>
        <dsp:cNvPr id="0" name=""/>
        <dsp:cNvSpPr/>
      </dsp:nvSpPr>
      <dsp:spPr>
        <a:xfrm rot="10800000">
          <a:off x="0" y="230"/>
          <a:ext cx="8382000" cy="992828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smtClean="0">
              <a:solidFill>
                <a:srgbClr val="800000"/>
              </a:solidFill>
              <a:latin typeface="Arial Black" pitchFamily="34" charset="0"/>
            </a:rPr>
            <a:t>Понятие «риск» означает </a:t>
          </a:r>
          <a:r>
            <a:rPr lang="ru-RU" sz="1800" b="0" i="1" kern="1200" baseline="0" smtClean="0">
              <a:solidFill>
                <a:srgbClr val="800000"/>
              </a:solidFill>
              <a:latin typeface="Arial Black" pitchFamily="34" charset="0"/>
            </a:rPr>
            <a:t>возможность возникновения неблагоприятного события</a:t>
          </a:r>
          <a:endParaRPr lang="ru-RU" sz="1800" kern="1200" dirty="0">
            <a:solidFill>
              <a:srgbClr val="800000"/>
            </a:solidFill>
            <a:latin typeface="Arial Black" pitchFamily="34" charset="0"/>
          </a:endParaRPr>
        </a:p>
      </dsp:txBody>
      <dsp:txXfrm rot="10800000">
        <a:off x="0" y="230"/>
        <a:ext cx="8382000" cy="99282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2C5C7A-3F0E-4C7C-9BDB-C321595A5B00}">
      <dsp:nvSpPr>
        <dsp:cNvPr id="0" name=""/>
        <dsp:cNvSpPr/>
      </dsp:nvSpPr>
      <dsp:spPr>
        <a:xfrm>
          <a:off x="1141585" y="0"/>
          <a:ext cx="3980563" cy="39805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AE14B-3DF4-4295-9C73-731004BBFA4E}">
      <dsp:nvSpPr>
        <dsp:cNvPr id="0" name=""/>
        <dsp:cNvSpPr/>
      </dsp:nvSpPr>
      <dsp:spPr>
        <a:xfrm>
          <a:off x="3131867" y="400194"/>
          <a:ext cx="2587365" cy="942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1) выявление риска</a:t>
          </a:r>
          <a:endParaRPr lang="ru-RU" sz="1600" kern="1200" dirty="0">
            <a:latin typeface="Arial Black" pitchFamily="34" charset="0"/>
          </a:endParaRPr>
        </a:p>
      </dsp:txBody>
      <dsp:txXfrm>
        <a:off x="3131867" y="400194"/>
        <a:ext cx="2587365" cy="942273"/>
      </dsp:txXfrm>
    </dsp:sp>
    <dsp:sp modelId="{760C40A3-61EE-41D1-9E99-AB726A03A290}">
      <dsp:nvSpPr>
        <dsp:cNvPr id="0" name=""/>
        <dsp:cNvSpPr/>
      </dsp:nvSpPr>
      <dsp:spPr>
        <a:xfrm>
          <a:off x="3131867" y="1460252"/>
          <a:ext cx="2587365" cy="942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2) анализ и оценка риска</a:t>
          </a:r>
          <a:endParaRPr lang="ru-RU" sz="1600" kern="1200" dirty="0">
            <a:latin typeface="Arial Black" pitchFamily="34" charset="0"/>
          </a:endParaRPr>
        </a:p>
      </dsp:txBody>
      <dsp:txXfrm>
        <a:off x="3131867" y="1460252"/>
        <a:ext cx="2587365" cy="942273"/>
      </dsp:txXfrm>
    </dsp:sp>
    <dsp:sp modelId="{E1FFE022-1A09-4B13-8483-91094C6DA89D}">
      <dsp:nvSpPr>
        <dsp:cNvPr id="0" name=""/>
        <dsp:cNvSpPr/>
      </dsp:nvSpPr>
      <dsp:spPr>
        <a:xfrm>
          <a:off x="2220286" y="2520310"/>
          <a:ext cx="4410527" cy="9422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3) разработка мероприятий по уменьшению влияния выявленных факторов рисков на процесс нововведений</a:t>
          </a:r>
          <a:endParaRPr lang="ru-RU" sz="1400" kern="1200" dirty="0">
            <a:latin typeface="Arial Black" pitchFamily="34" charset="0"/>
          </a:endParaRPr>
        </a:p>
      </dsp:txBody>
      <dsp:txXfrm>
        <a:off x="2220286" y="2520310"/>
        <a:ext cx="4410527" cy="94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38D1BA-E354-4581-B32E-B9B8869E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8D1BA-E354-4581-B32E-B9B8869E21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8D1BA-E354-4581-B32E-B9B8869E21E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8D1BA-E354-4581-B32E-B9B8869E21E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8D1BA-E354-4581-B32E-B9B8869E21EB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8569-5D2B-4E50-B727-9EA2442C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E782-69D9-471D-8746-ED98F546F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01B9-A303-44CB-814A-42A37761A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BCAC-7B1D-4E4B-B19E-71D69576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54F0-33B6-404A-B846-F346F6BE7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B18F-378E-419C-8FA5-3B1A6CF32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5E13-C44D-4576-AA45-AE83361A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C8D0-7EA5-4825-A3C1-53B69B276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E3C3-E614-4C00-969D-BB49B0F26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197F-9CDD-4CC7-B408-4CA86ED1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2E15-0EEE-4E93-B4DA-DFDF4C0E5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6F88-7B27-47D2-8092-B25AAB742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57CD-040B-4253-B28D-796E08558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16EE-4490-4FEA-932D-FFB88DBAF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9EA985D-1D7D-4381-854E-6D5E3C418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715" r:id="rId14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-stroy.com/wp-content/uploads/2012/10/pmbok2-1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5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1.xml"/><Relationship Id="rId5" Type="http://schemas.openxmlformats.org/officeDocument/2006/relationships/image" Target="../media/image12.png"/><Relationship Id="rId10" Type="http://schemas.openxmlformats.org/officeDocument/2006/relationships/slide" Target="slide19.xml"/><Relationship Id="rId4" Type="http://schemas.openxmlformats.org/officeDocument/2006/relationships/image" Target="../media/image11.png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5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6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09800"/>
            <a:ext cx="5865813" cy="1524000"/>
          </a:xfrm>
        </p:spPr>
        <p:txBody>
          <a:bodyPr/>
          <a:lstStyle/>
          <a:p>
            <a:pPr algn="ctr" eaLnBrk="1" hangingPunct="1"/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  <a:t>Тема 5.</a:t>
            </a:r>
            <a:b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  <a:t>Управление инновационными проектами</a:t>
            </a:r>
          </a:p>
        </p:txBody>
      </p:sp>
      <p:pic>
        <p:nvPicPr>
          <p:cNvPr id="14340" name="Picture 4" descr="201267679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371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3366"/>
                </a:solidFill>
                <a:latin typeface="Arial Black" pitchFamily="34" charset="0"/>
              </a:rPr>
              <a:t>ФАЗЫ ИННОВАЦИОННОГО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 descr="biznes-ide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305800" cy="48387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 rot="2366443">
            <a:off x="4057650" y="2235200"/>
            <a:ext cx="2259013" cy="39957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1619250" y="5805488"/>
            <a:ext cx="5329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3924300" y="3213100"/>
            <a:ext cx="4535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827088" y="53006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66"/>
                </a:solidFill>
              </a:rPr>
              <a:t>Научный процесс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187450" y="278130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66"/>
                </a:solidFill>
              </a:rPr>
              <a:t>Бизнес процесс</a:t>
            </a: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V="1">
            <a:off x="4572000" y="3357563"/>
            <a:ext cx="1655763" cy="237648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827088" y="5949950"/>
            <a:ext cx="2144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A50021"/>
                </a:solidFill>
              </a:rPr>
              <a:t>Фундаментальные исследования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779838" y="5157788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Идея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4356100" y="429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Макет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4716463" y="36449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Образец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916238" y="5949950"/>
            <a:ext cx="1727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A50021"/>
                </a:solidFill>
              </a:rPr>
              <a:t>Прикладные исследования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7010400" y="2420938"/>
            <a:ext cx="1954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Массовое производство</a:t>
            </a: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4356100" y="5661025"/>
            <a:ext cx="21748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6300788" y="3068638"/>
            <a:ext cx="2174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5292725" y="27082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Товар</a:t>
            </a:r>
          </a:p>
        </p:txBody>
      </p:sp>
      <p:sp>
        <p:nvSpPr>
          <p:cNvPr id="146449" name="AutoShape 17"/>
          <p:cNvSpPr>
            <a:spLocks noChangeArrowheads="1"/>
          </p:cNvSpPr>
          <p:nvPr/>
        </p:nvSpPr>
        <p:spPr bwMode="auto">
          <a:xfrm>
            <a:off x="6732588" y="3789363"/>
            <a:ext cx="2232025" cy="719137"/>
          </a:xfrm>
          <a:prstGeom prst="wedgeRoundRectCallout">
            <a:avLst>
              <a:gd name="adj1" fmla="val -87199"/>
              <a:gd name="adj2" fmla="val 95255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Инновационный проект</a:t>
            </a: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>
            <a:off x="838200" y="3429000"/>
            <a:ext cx="2868613" cy="1223963"/>
          </a:xfrm>
          <a:prstGeom prst="wedgeEllipseCallout">
            <a:avLst>
              <a:gd name="adj1" fmla="val 62343"/>
              <a:gd name="adj2" fmla="val 1627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003366"/>
                </a:solidFill>
              </a:rPr>
              <a:t>Инновационная деятельность</a:t>
            </a:r>
          </a:p>
        </p:txBody>
      </p:sp>
      <p:sp>
        <p:nvSpPr>
          <p:cNvPr id="146451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r>
              <a:rPr lang="ru-RU" sz="2000" b="1" dirty="0" smtClean="0"/>
              <a:t>Каждый проект независимо от сложности и объема работ проходит в своем развитии определенные состояния: </a:t>
            </a:r>
            <a:br>
              <a:rPr lang="ru-RU" sz="2000" b="1" dirty="0" smtClean="0"/>
            </a:br>
            <a:r>
              <a:rPr lang="ru-RU" sz="2000" b="1" dirty="0" smtClean="0">
                <a:sym typeface="Wingdings" pitchFamily="2" charset="2"/>
              </a:rPr>
              <a:t>  </a:t>
            </a:r>
            <a:r>
              <a:rPr lang="ru-RU" sz="2000" b="1" dirty="0" smtClean="0"/>
              <a:t>от состояния, когда «проекта еще нет»; </a:t>
            </a:r>
            <a:br>
              <a:rPr lang="ru-RU" sz="2000" b="1" dirty="0" smtClean="0"/>
            </a:br>
            <a:r>
              <a:rPr lang="ru-RU" sz="2000" b="1" dirty="0" smtClean="0">
                <a:sym typeface="Wingdings" pitchFamily="2" charset="2"/>
              </a:rPr>
              <a:t>  </a:t>
            </a:r>
            <a:r>
              <a:rPr lang="ru-RU" sz="2000" b="1" dirty="0" smtClean="0"/>
              <a:t>до состояния, когда «проекта уже нет».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92E15-0EEE-4E93-B4DA-DFDF4C0E5BA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Arial Black" pitchFamily="34" charset="0"/>
              </a:rPr>
              <a:t>Жизненный цикл инновационного проекта </a:t>
            </a:r>
            <a:r>
              <a:rPr lang="ru-RU" sz="2000" i="1" dirty="0" smtClean="0">
                <a:solidFill>
                  <a:srgbClr val="800000"/>
                </a:solidFill>
                <a:latin typeface="Arial Black" pitchFamily="34" charset="0"/>
              </a:rPr>
              <a:t>― полный комплекс работ и мероприятий, выполняемых в строго определенной последовательности всеми исполнителями проекта 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Жизненный цикл состоит из фаз:</a:t>
            </a:r>
          </a:p>
          <a:p>
            <a:pPr lvl="0"/>
            <a:r>
              <a:rPr lang="ru-RU" sz="1600" dirty="0" smtClean="0"/>
              <a:t>формирование инновационной идеи (концепции);</a:t>
            </a:r>
          </a:p>
          <a:p>
            <a:pPr lvl="0"/>
            <a:r>
              <a:rPr lang="ru-RU" sz="1600" dirty="0" smtClean="0"/>
              <a:t>разработка проекта;</a:t>
            </a:r>
          </a:p>
          <a:p>
            <a:pPr lvl="0"/>
            <a:r>
              <a:rPr lang="ru-RU" sz="1600" dirty="0" smtClean="0"/>
              <a:t>реализация проекта;</a:t>
            </a:r>
          </a:p>
          <a:p>
            <a:pPr lvl="0"/>
            <a:r>
              <a:rPr lang="ru-RU" sz="1600" dirty="0" smtClean="0"/>
              <a:t>завершение проекта.</a:t>
            </a:r>
          </a:p>
          <a:p>
            <a:endParaRPr lang="ru-RU" sz="1600" dirty="0"/>
          </a:p>
        </p:txBody>
      </p:sp>
      <p:pic>
        <p:nvPicPr>
          <p:cNvPr id="5" name="Picture 3" descr="i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6324600" cy="37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3886200"/>
            <a:ext cx="220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r"/>
            <a:r>
              <a:rPr lang="ru-RU" sz="1400" i="1" dirty="0" smtClean="0"/>
              <a:t>Переход из одной фазы в другую подразумевает некую форму передачи технической информации или сдачей технического элемента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219200" y="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ЖИЗНЕННЫЙ ЦИКЛ ИННОВАЦИОННОГО ПРОЕКТА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1524000"/>
            <a:ext cx="33528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66725" algn="ct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Состояния, через которые проходит проект, называют </a:t>
            </a:r>
            <a:r>
              <a:rPr lang="ru-RU" sz="1600" b="1" dirty="0" smtClean="0">
                <a:solidFill>
                  <a:srgbClr val="800000"/>
                </a:solidFill>
                <a:latin typeface="Arial Black" pitchFamily="34" charset="0"/>
              </a:rPr>
              <a:t>фазами инновационного проекта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ru-RU" sz="2000" dirty="0" smtClean="0">
                <a:latin typeface="Arial Black" pitchFamily="34" charset="0"/>
              </a:rPr>
              <a:t>Жизненные циклы инновационных проектов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3124200" cy="2514600"/>
          </a:xfrm>
        </p:spPr>
        <p:txBody>
          <a:bodyPr/>
          <a:lstStyle/>
          <a:p>
            <a:pPr marL="0" lvl="0" indent="452438">
              <a:buClr>
                <a:schemeClr val="tx1">
                  <a:lumMod val="95000"/>
                  <a:lumOff val="5000"/>
                </a:schemeClr>
              </a:buClr>
              <a:buSzPct val="81000"/>
              <a:buFont typeface="+mj-lt"/>
              <a:buAutoNum type="arabicParenR"/>
            </a:pP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уровень затрат и численность персонала</a:t>
            </a:r>
            <a:r>
              <a:rPr lang="ru-RU" sz="2000" dirty="0" smtClean="0"/>
              <a:t> невелики в начале, увеличиваются по ходу выполнения проекта и быстро падают на завершающем этапе проекта;</a:t>
            </a:r>
          </a:p>
        </p:txBody>
      </p:sp>
      <p:pic>
        <p:nvPicPr>
          <p:cNvPr id="175107" name="Picture 3" descr="http://f-stroy.com/wp-content/uploads/2012/10/pmbok2-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57600" y="990600"/>
            <a:ext cx="548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4800" y="4114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452438" eaLnBrk="0" hangingPunct="0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81000"/>
              <a:buFont typeface="+mj-lt"/>
              <a:buAutoNum type="arabicParenR" startAt="2"/>
            </a:pP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уровень неуверенности и риск </a:t>
            </a:r>
            <a:r>
              <a:rPr lang="ru-RU" sz="2000" dirty="0" err="1" smtClean="0"/>
              <a:t>недостижения</a:t>
            </a:r>
            <a:r>
              <a:rPr lang="ru-RU" sz="2000" dirty="0" smtClean="0"/>
              <a:t> целей наиболее велики в начале проекта. Уверенность в завершении проекта увеличивается по ходу выполнения проекта;</a:t>
            </a:r>
          </a:p>
          <a:p>
            <a:pPr marR="0" indent="452438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81000"/>
              <a:buFont typeface="+mj-lt"/>
              <a:buAutoNum type="arabicParenR" startAt="2"/>
              <a:tabLst/>
              <a:defRPr/>
            </a:pP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способность участников проекта повлиять </a:t>
            </a:r>
            <a:r>
              <a:rPr lang="ru-RU" sz="2000" dirty="0" smtClean="0">
                <a:latin typeface="+mn-lt"/>
              </a:rPr>
              <a:t>на конечные характеристики продукта проекта и окончательную стоимость проекта максимальны в начале проекта и уменьшаются по ходу выполнения проекта.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8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66"/>
                </a:solidFill>
              </a:rPr>
              <a:t>Содержание фаз жизненного цикла проекта</a:t>
            </a:r>
          </a:p>
        </p:txBody>
      </p:sp>
      <p:graphicFrame>
        <p:nvGraphicFramePr>
          <p:cNvPr id="19521" name="Group 65"/>
          <p:cNvGraphicFramePr>
            <a:graphicFrameLocks noGrp="1"/>
          </p:cNvGraphicFramePr>
          <p:nvPr>
            <p:ph idx="1"/>
          </p:nvPr>
        </p:nvGraphicFramePr>
        <p:xfrm>
          <a:off x="0" y="487363"/>
          <a:ext cx="9144000" cy="6370320"/>
        </p:xfrm>
        <a:graphic>
          <a:graphicData uri="http://schemas.openxmlformats.org/drawingml/2006/table">
            <a:tbl>
              <a:tblPr/>
              <a:tblGrid>
                <a:gridCol w="2225675"/>
                <a:gridCol w="2147888"/>
                <a:gridCol w="1493837"/>
                <a:gridCol w="1527175"/>
                <a:gridCol w="1749425"/>
              </a:tblGrid>
              <a:tr h="277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Предынвестиционная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фаза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Инвестиционная фаза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Предынвестиционные исследования и планирование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документации и подготовка к реализации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торгов и заключение контрактов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Изучение прогнозов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плана проектно-изыскательских работ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Заключение контрактов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Разработка плана реализация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Пусконаладочные работы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Анализ условий для воплощения первоначального замысла, разработка концепции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Задание на разработку ТЭО и разработка ТЭО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Договор на поставку оборудования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Разработка графиков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Пуск объекта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Предпроектное обоснование инвестиций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Согласование, экспертиза и утверждение ТЭО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Договор на подрядные работы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работ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Демобилизация ресурсов, анализ результатов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Выбор и согласование места размещения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Выдача задания на проектирование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Разработка планов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Мониторинг и контроль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Эксплуатация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Экологическое обоснование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Разработка, согласование и утверждение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Корректировка плана проекта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Ремонт и развитие производства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Экспертиза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Принятие окончательного решения об инвестировании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Оплата выполненных работ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Закрытие проекта, демонтаж оборудования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Предварительное инвестиционное решение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ФАЗЫ ЖЦП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09BCAC-7B1D-4E4B-B19E-71D69576501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" y="12192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СОДЕРЖАНИЕ ФАЗ ЖЦП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Rectangle 288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5791200" cy="685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</a:rPr>
              <a:t>Содержание фаз жизненного цикла инновационного проекта</a:t>
            </a:r>
          </a:p>
        </p:txBody>
      </p:sp>
      <p:pic>
        <p:nvPicPr>
          <p:cNvPr id="8" name="Picture 4" descr="default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57200"/>
            <a:ext cx="914400" cy="91082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403350" y="1989138"/>
            <a:ext cx="6408738" cy="4686300"/>
            <a:chOff x="2596" y="-2056"/>
            <a:chExt cx="7060" cy="5839"/>
          </a:xfrm>
        </p:grpSpPr>
        <p:sp>
          <p:nvSpPr>
            <p:cNvPr id="12294" name="AutoShape 7"/>
            <p:cNvSpPr>
              <a:spLocks noChangeAspect="1" noChangeArrowheads="1"/>
            </p:cNvSpPr>
            <p:nvPr/>
          </p:nvSpPr>
          <p:spPr bwMode="auto">
            <a:xfrm>
              <a:off x="2596" y="-2056"/>
              <a:ext cx="7060" cy="5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2295" name="Picture 8" descr="88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0" y="-774"/>
              <a:ext cx="2232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9" descr="88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9" y="507"/>
              <a:ext cx="1865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0" descr="8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39" y="1931"/>
              <a:ext cx="1879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1" descr="kk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9" y="-774"/>
              <a:ext cx="1879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2" descr="kk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0" y="3213"/>
              <a:ext cx="677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6342" y="3071"/>
              <a:ext cx="1" cy="142"/>
            </a:xfrm>
            <a:prstGeom prst="line">
              <a:avLst/>
            </a:prstGeom>
            <a:noFill/>
            <a:ln w="19050">
              <a:solidFill>
                <a:srgbClr val="0808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 flipH="1">
              <a:off x="6342" y="-1344"/>
              <a:ext cx="1" cy="177"/>
            </a:xfrm>
            <a:prstGeom prst="line">
              <a:avLst/>
            </a:prstGeom>
            <a:noFill/>
            <a:ln w="19050">
              <a:solidFill>
                <a:srgbClr val="0808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5334" y="-1914"/>
              <a:ext cx="1887" cy="591"/>
            </a:xfrm>
            <a:prstGeom prst="rect">
              <a:avLst/>
            </a:prstGeom>
            <a:solidFill>
              <a:srgbClr val="A59A55">
                <a:alpha val="39999"/>
              </a:srgbClr>
            </a:solidFill>
            <a:ln w="28575" algn="ctr">
              <a:solidFill>
                <a:srgbClr val="080808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black">
            <a:xfrm>
              <a:off x="2884" y="-489"/>
              <a:ext cx="19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Инвестор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2304" name="Text Box 17"/>
            <p:cNvSpPr txBox="1">
              <a:spLocks noChangeArrowheads="1"/>
            </p:cNvSpPr>
            <p:nvPr/>
          </p:nvSpPr>
          <p:spPr bwMode="black">
            <a:xfrm>
              <a:off x="7640" y="792"/>
              <a:ext cx="18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</a:rPr>
                <a:t>Проектировщик</a:t>
              </a:r>
              <a:endParaRPr lang="ru-RU" b="1">
                <a:solidFill>
                  <a:srgbClr val="000000"/>
                </a:solidFill>
              </a:endParaRPr>
            </a:p>
          </p:txBody>
        </p:sp>
        <p:pic>
          <p:nvPicPr>
            <p:cNvPr id="12305" name="Picture 18" descr="kk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0" y="1931"/>
              <a:ext cx="2219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19" descr="h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8" y="-1201"/>
              <a:ext cx="2455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0" descr="h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6" y="-944"/>
              <a:ext cx="2615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21" descr="h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6" y="342"/>
              <a:ext cx="2615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22" descr="h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6" y="1669"/>
              <a:ext cx="2615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0" name="Rectangle 23"/>
            <p:cNvSpPr>
              <a:spLocks noChangeArrowheads="1"/>
            </p:cNvSpPr>
            <p:nvPr/>
          </p:nvSpPr>
          <p:spPr bwMode="white">
            <a:xfrm>
              <a:off x="5190" y="793"/>
              <a:ext cx="2161" cy="5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ru-RU" b="1" dirty="0">
                  <a:solidFill>
                    <a:srgbClr val="FEFEFE"/>
                  </a:solidFill>
                </a:rPr>
                <a:t>Разработчик</a:t>
              </a:r>
              <a:endParaRPr lang="ru-RU" dirty="0"/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black">
            <a:xfrm>
              <a:off x="7639" y="2216"/>
              <a:ext cx="17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Поставщик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black">
            <a:xfrm>
              <a:off x="4757" y="3213"/>
              <a:ext cx="374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pPr algn="l"/>
              <a:r>
                <a:rPr lang="ru-RU" sz="1400" b="1">
                  <a:solidFill>
                    <a:srgbClr val="000000"/>
                  </a:solidFill>
                </a:rPr>
                <a:t>Поддерживающие структуры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313" name="Text Box 26"/>
            <p:cNvSpPr txBox="1">
              <a:spLocks noChangeArrowheads="1"/>
            </p:cNvSpPr>
            <p:nvPr/>
          </p:nvSpPr>
          <p:spPr bwMode="black">
            <a:xfrm>
              <a:off x="7639" y="-774"/>
              <a:ext cx="1949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Научно-технический совет (НТС)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2314" name="Text Box 27"/>
            <p:cNvSpPr txBox="1">
              <a:spLocks noChangeArrowheads="1"/>
            </p:cNvSpPr>
            <p:nvPr/>
          </p:nvSpPr>
          <p:spPr bwMode="black">
            <a:xfrm>
              <a:off x="2884" y="2074"/>
              <a:ext cx="1971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Организация-исполнитель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2315" name="Rectangle 28"/>
            <p:cNvSpPr>
              <a:spLocks noChangeArrowheads="1"/>
            </p:cNvSpPr>
            <p:nvPr/>
          </p:nvSpPr>
          <p:spPr bwMode="white">
            <a:xfrm>
              <a:off x="5046" y="-774"/>
              <a:ext cx="2305" cy="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</a:rPr>
                <a:t>Руководитель проекта (проект-менеджер)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12316" name="Text Box 29"/>
            <p:cNvSpPr txBox="1">
              <a:spLocks noChangeArrowheads="1"/>
            </p:cNvSpPr>
            <p:nvPr/>
          </p:nvSpPr>
          <p:spPr bwMode="auto">
            <a:xfrm>
              <a:off x="5190" y="2217"/>
              <a:ext cx="2305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00"/>
                  </a:solidFill>
                </a:rPr>
                <a:t>Команда проекта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12317" name="Text Box 30"/>
            <p:cNvSpPr txBox="1">
              <a:spLocks noChangeArrowheads="1"/>
            </p:cNvSpPr>
            <p:nvPr/>
          </p:nvSpPr>
          <p:spPr bwMode="auto">
            <a:xfrm>
              <a:off x="5478" y="-1914"/>
              <a:ext cx="158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</a:rPr>
                <a:t>Заказчик</a:t>
              </a:r>
            </a:p>
          </p:txBody>
        </p:sp>
      </p:grpSp>
      <p:sp>
        <p:nvSpPr>
          <p:cNvPr id="30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2209800"/>
            <a:ext cx="381000" cy="304800"/>
          </a:xfrm>
          <a:prstGeom prst="actionButtonHome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3276600"/>
            <a:ext cx="381000" cy="304800"/>
          </a:xfrm>
          <a:prstGeom prst="actionButtonHome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4343400"/>
            <a:ext cx="381000" cy="304800"/>
          </a:xfrm>
          <a:prstGeom prst="actionButtonHome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5486400"/>
            <a:ext cx="381000" cy="304800"/>
          </a:xfrm>
          <a:prstGeom prst="actionButtonHome">
            <a:avLst/>
          </a:prstGeom>
          <a:solidFill>
            <a:srgbClr val="FFD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743200" y="914400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Основные участники инновационного проекта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57150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УЧАСТНИКИ ИП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7" name="Рисунок 36" descr="73644024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609600"/>
            <a:ext cx="2971800" cy="1783080"/>
          </a:xfrm>
          <a:prstGeom prst="rect">
            <a:avLst/>
          </a:prstGeom>
        </p:spPr>
      </p:pic>
      <p:sp>
        <p:nvSpPr>
          <p:cNvPr id="38" name="Управляющая кнопка: в конец 37">
            <a:hlinkClick r:id="rId13" action="ppaction://hlinksldjump" highlightClick="1"/>
          </p:cNvPr>
          <p:cNvSpPr/>
          <p:nvPr/>
        </p:nvSpPr>
        <p:spPr>
          <a:xfrm>
            <a:off x="228600" y="6324600"/>
            <a:ext cx="6858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458200" cy="3733800"/>
          </a:xfrm>
        </p:spPr>
        <p:txBody>
          <a:bodyPr/>
          <a:lstStyle/>
          <a:p>
            <a:endParaRPr lang="ru-RU" sz="2000" b="1" dirty="0" smtClean="0"/>
          </a:p>
          <a:p>
            <a:pPr indent="285750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 Black" pitchFamily="34" charset="0"/>
              </a:rPr>
              <a:t>Инвестор</a:t>
            </a:r>
            <a:r>
              <a:rPr lang="ru-RU" sz="2000" b="1" dirty="0" smtClean="0"/>
              <a:t> – физические или юридические  лица, вкладывающие средства в проект. </a:t>
            </a:r>
            <a:r>
              <a:rPr lang="ru-RU" sz="2000" b="1" dirty="0" smtClean="0">
                <a:solidFill>
                  <a:srgbClr val="A50021"/>
                </a:solidFill>
              </a:rPr>
              <a:t>Инвестор может быть и заказчиком</a:t>
            </a:r>
            <a:r>
              <a:rPr lang="ru-RU" sz="2000" b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   </a:t>
            </a:r>
          </a:p>
          <a:p>
            <a:pPr indent="549275">
              <a:buFont typeface="Wingdings" pitchFamily="2" charset="2"/>
              <a:buNone/>
            </a:pPr>
            <a:r>
              <a:rPr lang="ru-RU" sz="2000" b="1" dirty="0" smtClean="0"/>
              <a:t>Если это не одно и то же лицо, то инвестор:</a:t>
            </a:r>
          </a:p>
          <a:p>
            <a:pPr lvl="1">
              <a:buClr>
                <a:srgbClr val="A50021"/>
              </a:buClr>
              <a:buSzTx/>
              <a:buFont typeface="Wingdings" pitchFamily="2" charset="2"/>
              <a:buChar char="Ø"/>
            </a:pPr>
            <a:r>
              <a:rPr lang="ru-RU" sz="2000" b="1" dirty="0" smtClean="0"/>
              <a:t>заключает договор с заказчиком;</a:t>
            </a:r>
          </a:p>
          <a:p>
            <a:pPr lvl="1">
              <a:buClr>
                <a:srgbClr val="A50021"/>
              </a:buClr>
              <a:buSzTx/>
              <a:buFont typeface="Wingdings" pitchFamily="2" charset="2"/>
              <a:buChar char="Ø"/>
            </a:pPr>
            <a:r>
              <a:rPr lang="ru-RU" sz="2000" b="1" dirty="0" smtClean="0"/>
              <a:t>контролирует выполнение контрактов;</a:t>
            </a:r>
          </a:p>
          <a:p>
            <a:pPr lvl="1">
              <a:buClr>
                <a:srgbClr val="A50021"/>
              </a:buClr>
              <a:buSzTx/>
              <a:buFont typeface="Wingdings" pitchFamily="2" charset="2"/>
              <a:buChar char="Ø"/>
            </a:pPr>
            <a:r>
              <a:rPr lang="ru-RU" sz="2000" b="1" dirty="0" smtClean="0"/>
              <a:t>осуществляет расчеты с другими участниками проекта</a:t>
            </a:r>
          </a:p>
          <a:p>
            <a:endParaRPr lang="ru-RU" sz="2000" b="1" dirty="0" smtClean="0"/>
          </a:p>
        </p:txBody>
      </p:sp>
      <p:sp>
        <p:nvSpPr>
          <p:cNvPr id="108547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DE6B80-2A91-4B95-86E0-CDCBE53BDC31}" type="slidenum">
              <a:rPr lang="ru-RU" sz="1200">
                <a:latin typeface="Arial Black" pitchFamily="34" charset="0"/>
              </a:rPr>
              <a:pPr algn="r"/>
              <a:t>17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1085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2286000" cy="200025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4600" y="1219200"/>
            <a:ext cx="647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373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itchFamily="34" charset="0"/>
              </a:rPr>
              <a:t>Заказчик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будущий владелец  и (или) пользователь результатов проекта. В качестве заказчика может выступать как физическое, так и юридическое лицо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382000" cy="2514600"/>
          </a:xfrm>
        </p:spPr>
        <p:txBody>
          <a:bodyPr/>
          <a:lstStyle/>
          <a:p>
            <a:pPr marL="0" indent="539750">
              <a:lnSpc>
                <a:spcPct val="80000"/>
              </a:lnSpc>
              <a:buNone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5397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Проект-менеджер и НТС определяют:</a:t>
            </a:r>
          </a:p>
          <a:p>
            <a:pPr marL="539750" indent="441325">
              <a:lnSpc>
                <a:spcPct val="80000"/>
              </a:lnSpc>
              <a:buClr>
                <a:srgbClr val="800000"/>
              </a:buClr>
              <a:buSzPct val="105000"/>
              <a:buFont typeface="Wingdings" pitchFamily="2" charset="2"/>
              <a:buChar char="þ"/>
            </a:pPr>
            <a:r>
              <a:rPr lang="ru-RU" sz="1800" dirty="0" smtClean="0"/>
              <a:t>структуру инновационного проекта;</a:t>
            </a:r>
          </a:p>
          <a:p>
            <a:pPr marL="539750" indent="441325">
              <a:lnSpc>
                <a:spcPct val="80000"/>
              </a:lnSpc>
              <a:buClr>
                <a:srgbClr val="800000"/>
              </a:buClr>
              <a:buSzPct val="105000"/>
              <a:buFont typeface="Wingdings" pitchFamily="2" charset="2"/>
              <a:buChar char="þ"/>
            </a:pPr>
            <a:r>
              <a:rPr lang="ru-RU" sz="1800" dirty="0" smtClean="0"/>
              <a:t>принципы и методы разработки и реализации проекта;</a:t>
            </a:r>
          </a:p>
          <a:p>
            <a:pPr marL="539750" indent="441325">
              <a:lnSpc>
                <a:spcPct val="80000"/>
              </a:lnSpc>
              <a:buClr>
                <a:srgbClr val="800000"/>
              </a:buClr>
              <a:buSzPct val="105000"/>
              <a:buFont typeface="Wingdings" pitchFamily="2" charset="2"/>
              <a:buChar char="þ"/>
            </a:pPr>
            <a:r>
              <a:rPr lang="ru-RU" sz="1800" dirty="0" smtClean="0"/>
              <a:t>научные подходы, применяемые при разработке инновационного проекта;</a:t>
            </a:r>
          </a:p>
          <a:p>
            <a:pPr marL="539750" indent="441325">
              <a:lnSpc>
                <a:spcPct val="80000"/>
              </a:lnSpc>
              <a:buClr>
                <a:srgbClr val="800000"/>
              </a:buClr>
              <a:buSzPct val="105000"/>
              <a:buFont typeface="Wingdings" pitchFamily="2" charset="2"/>
              <a:buChar char="þ"/>
            </a:pPr>
            <a:r>
              <a:rPr lang="ru-RU" sz="1800" dirty="0" smtClean="0"/>
              <a:t>сроки реализации проекта;</a:t>
            </a:r>
          </a:p>
          <a:p>
            <a:pPr marL="539750" indent="441325">
              <a:lnSpc>
                <a:spcPct val="80000"/>
              </a:lnSpc>
              <a:buClr>
                <a:srgbClr val="800000"/>
              </a:buClr>
              <a:buSzPct val="105000"/>
              <a:buFont typeface="Wingdings" pitchFamily="2" charset="2"/>
              <a:buChar char="þ"/>
            </a:pPr>
            <a:r>
              <a:rPr lang="ru-RU" sz="1800" dirty="0" smtClean="0"/>
              <a:t>сложность проблемы исследования.</a:t>
            </a:r>
            <a:endParaRPr lang="ru-RU" sz="2000" dirty="0" smtClean="0"/>
          </a:p>
          <a:p>
            <a:pPr>
              <a:buFont typeface="Wingdings" pitchFamily="2" charset="2"/>
              <a:buNone/>
            </a:pPr>
            <a:endParaRPr lang="ru-RU" sz="1000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ru-RU" sz="1800" dirty="0" smtClean="0"/>
          </a:p>
        </p:txBody>
      </p:sp>
      <p:sp>
        <p:nvSpPr>
          <p:cNvPr id="110595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9A562E-4E5B-4C9C-B736-27684DEF042E}" type="slidenum">
              <a:rPr lang="ru-RU" sz="1200">
                <a:latin typeface="Arial Black" pitchFamily="34" charset="0"/>
              </a:rPr>
              <a:pPr algn="r"/>
              <a:t>18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1105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" name="Рисунок 6" descr="1DSC02385_500x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4343400" cy="312724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53000" y="6096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0" indent="539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Научно-технические советы (НТС)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ведущие специалисты по тематическим направлениям проекта.</a:t>
            </a:r>
          </a:p>
          <a:p>
            <a:pPr marL="88900" marR="0" lvl="0" indent="539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88900" marR="0" lvl="0" indent="539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НТС организует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конкурсный отбор исполнителей и экспертизу полученных результатов.</a:t>
            </a:r>
          </a:p>
          <a:p>
            <a:pPr marL="0" marR="0" lvl="0" indent="539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001000" cy="1828800"/>
          </a:xfrm>
        </p:spPr>
        <p:txBody>
          <a:bodyPr/>
          <a:lstStyle/>
          <a:p>
            <a:pPr indent="20638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 Black" pitchFamily="34" charset="0"/>
              </a:rPr>
              <a:t>Руководитель проекта (проект-менеджер)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/>
              <a:t>– юридическое лицо, которому заказчик делегирует полномочия по руководству работами по проекту: планированию, контролю и координации работ участников проекта.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111619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9B48C5-8575-437F-ACAD-986943BC736E}" type="slidenum">
              <a:rPr lang="ru-RU" sz="1200">
                <a:latin typeface="Arial Black" pitchFamily="34" charset="0"/>
              </a:rPr>
              <a:pPr algn="r"/>
              <a:t>19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 descr="3d-chelovechki-biznesmeny-sobirayut-pazl-0003215975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247492" cy="2209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7600" y="19050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Arial Black" pitchFamily="34" charset="0"/>
              </a:rPr>
              <a:t>Команда проекта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/>
              <a:t>– специфическая организационная структура, возглавляемая руководителем проекта и создаваемая на период осуществления проекта. Состав и функции команды зависят от масштабов, сложности и других характеристик проекта.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None/>
            </a:pPr>
            <a:r>
              <a:rPr lang="ru-RU" sz="2000" b="1" dirty="0" smtClean="0"/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724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Команда проекта вместе с руководителем проекта является разработчиком проекта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3d-chelovechek-rukovoditel-na-fone-podchinnenyh-0003210759-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191000"/>
            <a:ext cx="3212616" cy="244475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6096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800000"/>
                </a:solidFill>
                <a:latin typeface="Arial Black" pitchFamily="34" charset="0"/>
              </a:rPr>
              <a:t>ВОПРОСЫ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28600" y="9144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914400"/>
          </a:xfrm>
        </p:spPr>
        <p:txBody>
          <a:bodyPr/>
          <a:lstStyle/>
          <a:p>
            <a:r>
              <a:rPr lang="ru-RU" sz="2000" b="1" smtClean="0"/>
              <a:t>На разных стадиях инновационного проекта должен изменяться и стиль руководства и даже тип руководителя </a:t>
            </a:r>
          </a:p>
        </p:txBody>
      </p:sp>
      <p:graphicFrame>
        <p:nvGraphicFramePr>
          <p:cNvPr id="132180" name="Group 8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5044440"/>
        </p:xfrm>
        <a:graphic>
          <a:graphicData uri="http://schemas.openxmlformats.org/drawingml/2006/table">
            <a:tbl>
              <a:tblPr/>
              <a:tblGrid>
                <a:gridCol w="2286000"/>
                <a:gridCol w="4640263"/>
                <a:gridCol w="2141537"/>
              </a:tblGrid>
              <a:tr h="381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руководителя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42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возникновения идеи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замысел инновации;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генерация идеи;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размышления;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обсуждение;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аккумуляция знаний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Творческий инноватор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8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инкубационный этап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активность;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готовность идти на риск;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способность действовать;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почувствовать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 «кровь, пот и слезы»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Деловой предприниматель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роста (саморазвития)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административная;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координирующая;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законность и порядок;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объем, поступление и расход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60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наличных средств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Администратор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2181" name="AutoShape 8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" name="Рисунок 2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514600"/>
            <a:ext cx="819150" cy="840154"/>
          </a:xfrm>
          <a:prstGeom prst="rect">
            <a:avLst/>
          </a:prstGeom>
        </p:spPr>
      </p:pic>
      <p:pic>
        <p:nvPicPr>
          <p:cNvPr id="28" name="Рисунок 27" descr="Prpo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5257800"/>
            <a:ext cx="1274164" cy="1295400"/>
          </a:xfrm>
          <a:prstGeom prst="rect">
            <a:avLst/>
          </a:prstGeom>
        </p:spPr>
      </p:pic>
      <p:pic>
        <p:nvPicPr>
          <p:cNvPr id="29" name="Рисунок 28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505200"/>
            <a:ext cx="1581665" cy="1143000"/>
          </a:xfrm>
          <a:prstGeom prst="rect">
            <a:avLst/>
          </a:prstGeom>
        </p:spPr>
      </p:pic>
      <p:pic>
        <p:nvPicPr>
          <p:cNvPr id="30" name="Рисунок 29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4191000"/>
            <a:ext cx="990600" cy="866775"/>
          </a:xfrm>
          <a:prstGeom prst="rect">
            <a:avLst/>
          </a:prstGeom>
        </p:spPr>
      </p:pic>
      <p:pic>
        <p:nvPicPr>
          <p:cNvPr id="31" name="Рисунок 30" descr="загруженное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2057400"/>
            <a:ext cx="1614488" cy="1209308"/>
          </a:xfrm>
          <a:prstGeom prst="rect">
            <a:avLst/>
          </a:prstGeom>
        </p:spPr>
      </p:pic>
      <p:pic>
        <p:nvPicPr>
          <p:cNvPr id="32" name="Рисунок 31" descr="загруженное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5638800"/>
            <a:ext cx="990600" cy="9906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09BCAC-7B1D-4E4B-B19E-71D69576501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Исполнитель (организация-исполнитель, подрядчик, субподрядчик)</a:t>
            </a:r>
            <a:r>
              <a:rPr lang="ru-RU" sz="2000" dirty="0" smtClean="0"/>
              <a:t> – юридические лица, несущие ответственность за выполнение работ по контракту. К ним относятся индивидуальные предприниматели, производственные предприятия, вузы и т.д.</a:t>
            </a:r>
          </a:p>
          <a:p>
            <a:pPr>
              <a:lnSpc>
                <a:spcPct val="80000"/>
              </a:lnSpc>
            </a:pPr>
            <a:endParaRPr lang="ru-RU" sz="9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Проектировщик</a:t>
            </a:r>
            <a:r>
              <a:rPr lang="ru-RU" sz="2000" dirty="0" smtClean="0"/>
              <a:t> – специализированные проектные организации, разрабатывающие проектно-сметную документацию. </a:t>
            </a:r>
          </a:p>
          <a:p>
            <a:pPr>
              <a:lnSpc>
                <a:spcPct val="80000"/>
              </a:lnSpc>
            </a:pPr>
            <a:endParaRPr lang="ru-RU" sz="9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Поставщик</a:t>
            </a:r>
            <a:r>
              <a:rPr lang="ru-RU" sz="2000" dirty="0" smtClean="0"/>
              <a:t> – организации, обеспечивающие материально-техническое обеспечение проекта (закупки, поставки).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Поддерживающие структуры</a:t>
            </a:r>
            <a:r>
              <a:rPr lang="ru-RU" sz="2000" dirty="0" smtClean="0"/>
              <a:t> – организации, содействующие основным участникам проекта в выполнении задач проекта и образующие вместе с ними инфраструктуру инновационного предпринимательства:</a:t>
            </a:r>
          </a:p>
          <a:p>
            <a:pPr marL="893763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/>
              <a:t>инновационные центры;</a:t>
            </a:r>
          </a:p>
          <a:p>
            <a:pPr marL="893763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/>
              <a:t>консалтинговые компании;</a:t>
            </a:r>
          </a:p>
          <a:p>
            <a:pPr marL="893763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/>
              <a:t>инвестиционные фонды;</a:t>
            </a:r>
          </a:p>
          <a:p>
            <a:pPr marL="893763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/>
              <a:t>аудиторские компании;</a:t>
            </a:r>
          </a:p>
          <a:p>
            <a:pPr marL="893763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dirty="0" smtClean="0"/>
              <a:t>патентно-лицензионные компании.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109571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A3188-EF52-4159-AAF5-E5264DE6CF08}" type="slidenum">
              <a:rPr lang="ru-RU" sz="1200">
                <a:latin typeface="Arial Black" pitchFamily="34" charset="0"/>
              </a:rPr>
              <a:pPr algn="r"/>
              <a:t>21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AutoShape 8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Основными разделами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/>
              <a:t>инновационного проекта являются:</a:t>
            </a:r>
            <a:endParaRPr lang="ru-RU" sz="2000" dirty="0" smtClean="0"/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Содержание и актуальность проблемы (идеи).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Дерево целей проекта, построение на основе маркетинговых исследований и структуризации проблемы.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Система мероприятий по реализации дерева целей проекта.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Комплексное обоснование проекта.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Обеспечение реализации проекта.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Экспертное заключение проекта.</a:t>
            </a:r>
          </a:p>
          <a:p>
            <a:pPr lvl="4" eaLnBrk="1" hangingPunct="1">
              <a:lnSpc>
                <a:spcPct val="90000"/>
              </a:lnSpc>
            </a:pPr>
            <a:r>
              <a:rPr lang="ru-RU" dirty="0" smtClean="0"/>
              <a:t>Механизм реализации проекта и система мотивации.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150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СТРУКТУРА ИП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029200"/>
            <a:ext cx="4800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Инструментом такой функциональной структуризации проекта служит «дерево целей»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924800" cy="1752600"/>
          </a:xfrm>
        </p:spPr>
        <p:txBody>
          <a:bodyPr/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rgbClr val="A50021"/>
                </a:solidFill>
                <a:latin typeface="Arial Black" pitchFamily="34" charset="0"/>
              </a:rPr>
              <a:t>Дерево целей</a:t>
            </a:r>
            <a:r>
              <a:rPr lang="ru-RU" sz="2000" dirty="0" smtClean="0"/>
              <a:t>» представляет собой иерархическую систему, имеющую ряд уровней, на которых располагаются последовательно детализируемые цели, требующие реализации</a:t>
            </a:r>
          </a:p>
        </p:txBody>
      </p:sp>
      <p:pic>
        <p:nvPicPr>
          <p:cNvPr id="22533" name="Picture 5" descr="Tree_of_aims_of_the_proj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924800" cy="283051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5257800"/>
            <a:ext cx="6858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При этом цели каждого последующего уровня должны обеспечивать реализацию целей вышестоящего уровня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Project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729504" cy="3505200"/>
          </a:xfrm>
          <a:prstGeom prst="rect">
            <a:avLst/>
          </a:prstGeom>
          <a:noFill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-914400" y="4908550"/>
            <a:ext cx="8686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dirty="0"/>
          </a:p>
          <a:p>
            <a:endParaRPr lang="ru-RU" sz="1200" dirty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33400" y="4572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В процессе формирования команды проекта формируется структурная схема организации проекта, определяющая состав команды, задачи и полномочия каждого из ее </a:t>
            </a:r>
            <a:r>
              <a:rPr lang="ru-RU" sz="2000" b="1" dirty="0" smtClean="0"/>
              <a:t>членов</a:t>
            </a:r>
            <a:endParaRPr lang="ru-RU" sz="20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0" y="1905000"/>
            <a:ext cx="2743200" cy="2209800"/>
          </a:xfrm>
          <a:prstGeom prst="wedgeEllipseCallout">
            <a:avLst>
              <a:gd name="adj1" fmla="val 56275"/>
              <a:gd name="adj2" fmla="val -2033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 основании структуры проекта и данных о стоимости отдельных элементов проекта строится «дерево стоимости» проекта</a:t>
            </a:r>
          </a:p>
          <a:p>
            <a:pPr algn="ctr"/>
            <a:endParaRPr lang="ru-RU" sz="20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724400" y="5257800"/>
            <a:ext cx="3352800" cy="1600200"/>
          </a:xfrm>
          <a:prstGeom prst="wedgeEllipseCallout">
            <a:avLst>
              <a:gd name="adj1" fmla="val -45014"/>
              <a:gd name="adj2" fmla="val -696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Структурная схема материально-технического обеспечения проекта называется «деревом ресурсов» проекта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629400" y="2209800"/>
            <a:ext cx="2514600" cy="1600200"/>
          </a:xfrm>
          <a:prstGeom prst="wedgeRectCallout">
            <a:avLst>
              <a:gd name="adj1" fmla="val -45455"/>
              <a:gd name="adj2" fmla="val 8405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 основе структурной модели проекта и структурной схемы организации проекта строится «матрица распределения ответственности»</a:t>
            </a:r>
          </a:p>
          <a:p>
            <a:pPr algn="ctr"/>
            <a:endParaRPr lang="ru-RU" sz="20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0" y="4724400"/>
            <a:ext cx="3048000" cy="2133600"/>
          </a:xfrm>
          <a:prstGeom prst="wedgeEllipseCallout">
            <a:avLst>
              <a:gd name="adj1" fmla="val 33263"/>
              <a:gd name="adj2" fmla="val -5436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Совокупность вероятностей наступления негативных событий при реализации проекта описывается «деревом рисков» проекта </a:t>
            </a:r>
          </a:p>
          <a:p>
            <a:pPr algn="ctr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Бизнес-план инновационного проекта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1. Резюме (концентрированное изложение сути проекта).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2. Определение инновационного проекта.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3. Анализ отрасли, в которой работает организация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4. Характеристика товаров (услуг).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5. Рынки сбыта товаров (услуг).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6. Стратегия маркетинга.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7. План производства.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8. Организационный план, включая план по персоналу.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9. Юридическое обеспечение проекта.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10. Экономический риск и страхование.</a:t>
            </a:r>
          </a:p>
          <a:p>
            <a:pPr>
              <a:buClr>
                <a:srgbClr val="006600"/>
              </a:buClr>
              <a:buSzPct val="105000"/>
              <a:buFont typeface="Wingdings" pitchFamily="2" charset="2"/>
              <a:buChar char="r"/>
            </a:pPr>
            <a:r>
              <a:rPr lang="ru-RU" sz="1800" dirty="0" smtClean="0"/>
              <a:t>Раздел 11. Финансовый план.</a:t>
            </a:r>
          </a:p>
          <a:p>
            <a:pPr>
              <a:buFont typeface="Wingdings" pitchFamily="2" charset="2"/>
              <a:buNone/>
            </a:pPr>
            <a:r>
              <a:rPr lang="ru-RU" sz="1800" dirty="0" smtClean="0"/>
              <a:t>Приложения.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ПЛАН ИП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53340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/>
              <a:t>Также план должен содержать следующее:</a:t>
            </a:r>
          </a:p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/>
              <a:t>1) титульный лист;</a:t>
            </a:r>
          </a:p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/>
              <a:t>2) содержание;</a:t>
            </a:r>
          </a:p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/>
              <a:t>3) меморандум о конфиденциальности;</a:t>
            </a:r>
          </a:p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/>
              <a:t>4) оглавление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1" name="Group 25"/>
          <p:cNvGraphicFramePr>
            <a:graphicFrameLocks noGrp="1"/>
          </p:cNvGraphicFramePr>
          <p:nvPr>
            <p:ph idx="1"/>
          </p:nvPr>
        </p:nvGraphicFramePr>
        <p:xfrm>
          <a:off x="0" y="651116"/>
          <a:ext cx="9144000" cy="6206884"/>
        </p:xfrm>
        <a:graphic>
          <a:graphicData uri="http://schemas.openxmlformats.org/drawingml/2006/table">
            <a:tbl>
              <a:tblPr/>
              <a:tblGrid>
                <a:gridCol w="2057400"/>
                <a:gridCol w="7086600"/>
              </a:tblGrid>
              <a:tr h="23342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раздела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7672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Резюме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1588">
                        <a:lnSpc>
                          <a:spcPct val="95000"/>
                        </a:lnSpc>
                        <a:buFont typeface="Wingdings" pitchFamily="2" charset="2"/>
                        <a:buNone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пункты бизнес-плана в ясной и сжатой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форме: комплексное описание и определение возможности организации в реализации проекта, оценка его экономических выгод для организации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Определение инновационного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Цель инновационного проекта, вид инноваций, экономические и финансовые выгоды организации, основные этапы и срок жизни проекта, проблемы инвестирования проекта и гарантии возврата внешних инвестиций, риск и его страхование, а также коммерческая состоятельность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Анализ отрасли, в которой работает организация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Характеристика отрасли (жизненный цикл, тип конкуренции).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Отраслевые тенденции развития (оценка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наукоемкости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).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Отраслевое регулирование (специальные законы, налоги)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Товар (услуги), которые будут предлагаться на рынок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Уникальные потребительские свойства инновационной продукции, ее ценность для потребителей.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Текущее состояние инновационного проекта (имеется опытный образец продукции, организовано опытное производство и т.д.)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Рынок и конкуренция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Конкурентные преимущества организации и т.д.Потенциальные потребители продукции (численность, сегменты, мотивы покупок и другие важные характеристики).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Ситуация на рынке (текущая и потенциальная емкость рынка, планируемая доля организации на рынке, барьеры входа и выхода и т.д.).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Конкуренты (существующие и потенциальные конкуренты, их стратегии, ответные действия организации)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Бизнес-план инновационного проекта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09BCAC-7B1D-4E4B-B19E-71D69576501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7" name="Group 27"/>
          <p:cNvGraphicFramePr>
            <a:graphicFrameLocks noGrp="1"/>
          </p:cNvGraphicFramePr>
          <p:nvPr>
            <p:ph/>
          </p:nvPr>
        </p:nvGraphicFramePr>
        <p:xfrm>
          <a:off x="0" y="560329"/>
          <a:ext cx="9144000" cy="6297671"/>
        </p:xfrm>
        <a:graphic>
          <a:graphicData uri="http://schemas.openxmlformats.org/drawingml/2006/table">
            <a:tbl>
              <a:tblPr/>
              <a:tblGrid>
                <a:gridCol w="2209800"/>
                <a:gridCol w="6934200"/>
              </a:tblGrid>
              <a:tr h="2689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5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раздела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417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Стратегия маркетинга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Система ценообразования на продукцию.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продаж (каналы сбыта, условия сотрудничества, формы и методы продаж и т.д.).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Продвижение инноваций на рынок (объем затрат, планируемые мероприятия в области рекламы и стимулирования продаж).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Маркетинговые стратегии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5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 Производственный 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Определяют потребность в производственных мощностях, материальных ресурсах, производственных площадях, технологиях и способах удовлетворения этих потребностей, решают вопросы оптимального месторасположения производства, современных методов планирования, организации производства и т. 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 Организационный 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Определяется состав партнеров-участников (р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аспределение собственности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Организационная структура (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труктура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управления проектом).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Административно-управленческий персонал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 Юридическое обеспечение проекта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Правовое обеспечение осуществления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 Экономический риск и страхование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Перечень возможных групп рисков, их источники, меры по нейтрализации выявленных рисков, программа страхования от рисков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166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 Финансовый 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Потребность в финансировании (сумма и назначение средств).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Финансовые расчеты по срокам окупаемости проекта и его эффективности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A4B18F-378E-419C-8FA5-3B1A6CF3211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Бизнес-план инновационного проекта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610600" cy="1143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Утверждаю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Руководитель организации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Смета затрат на выполнение проекта</a:t>
            </a: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____________________________________________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наименование проекта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Сроки выполнения                  ____________                      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                                                       начало                                       окончание</a:t>
            </a:r>
          </a:p>
        </p:txBody>
      </p:sp>
      <p:graphicFrame>
        <p:nvGraphicFramePr>
          <p:cNvPr id="35477" name="Group 661"/>
          <p:cNvGraphicFramePr>
            <a:graphicFrameLocks noGrp="1"/>
          </p:cNvGraphicFramePr>
          <p:nvPr>
            <p:ph sz="half" idx="2"/>
          </p:nvPr>
        </p:nvGraphicFramePr>
        <p:xfrm>
          <a:off x="304800" y="2712720"/>
          <a:ext cx="8458200" cy="4145280"/>
        </p:xfrm>
        <a:graphic>
          <a:graphicData uri="http://schemas.openxmlformats.org/drawingml/2006/table">
            <a:tbl>
              <a:tblPr/>
              <a:tblGrid>
                <a:gridCol w="3502025"/>
                <a:gridCol w="849313"/>
                <a:gridCol w="1068387"/>
                <a:gridCol w="757238"/>
                <a:gridCol w="762000"/>
                <a:gridCol w="757237"/>
                <a:gridCol w="762000"/>
              </a:tblGrid>
              <a:tr h="2174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затрат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по кварталам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год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Прямые расходы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Начисления на заработную плату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Спецоборудование для научных работ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командировки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сторонних организаций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Накладные расходы,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заработная плата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в т. ч. заработная плата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проекту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4508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</a:rPr>
              <a:t>По каждому проекту необходимо обоснование сметы расходов на выполнение проекта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E954F0-33B6-404A-B846-F346F6BE7FC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/>
              <a:t>Классификация видов инновационных проектов по основным типам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1. По периоду реализации проекта, могут быть: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краткосрочными (1-2 года);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среднесрочными (до 5 лет);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долгосрочными (более 5 лет).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2. По характеру целей проекта, могут быть: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конечными – отражать цели, решения проблемы в целом;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промежуточными.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3. По виду удовлетворяемых потребностей, могут быть ориентированы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dirty="0" smtClean="0"/>
              <a:t> </a:t>
            </a:r>
            <a:r>
              <a:rPr lang="ru-RU" sz="1400" dirty="0" smtClean="0"/>
              <a:t>на удовлетворение существующих потребностей;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на создание новых потребностей.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4. По типу инноваций, могут быть: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введение нового или усовершенствованного продукта;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создание нового рынка;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освоение нового источника сырья или полуфабрикатов;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реорганизация структуры управления.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5. По уровню принимаемых решений, могут носить: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международный;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республиканский;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региональный;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отраслевой;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400" dirty="0" smtClean="0"/>
              <a:t>организационный характер.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3366"/>
                </a:solidFill>
                <a:latin typeface="Arial Black" pitchFamily="34" charset="0"/>
              </a:rPr>
              <a:t>ВИДЫ ИП</a:t>
            </a:r>
            <a:endParaRPr lang="ru-RU" sz="2000" b="1" dirty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209800"/>
            <a:ext cx="5865813" cy="1524000"/>
          </a:xfrm>
        </p:spPr>
        <p:txBody>
          <a:bodyPr/>
          <a:lstStyle/>
          <a:p>
            <a:pPr indent="288925" algn="ctr" eaLnBrk="1" hangingPunct="1">
              <a:lnSpc>
                <a:spcPct val="90000"/>
              </a:lnSpc>
            </a:pPr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5.1. </a:t>
            </a:r>
            <a:b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Инновационный проект: понятие, цели, задачи, структура, виды</a:t>
            </a:r>
            <a:endParaRPr lang="ru-RU" sz="3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4340" name="Picture 4" descr="201267679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686800" cy="6248400"/>
          </a:xfrm>
        </p:spPr>
        <p:txBody>
          <a:bodyPr/>
          <a:lstStyle/>
          <a:p>
            <a:pPr marL="0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r>
              <a:rPr lang="ru-RU" sz="2000" dirty="0" smtClean="0"/>
              <a:t>6. С точки зрения масштабности решаемых задач инновационные проекты подразделяются следующим образом:</a:t>
            </a:r>
          </a:p>
          <a:p>
            <a:pPr marL="0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endParaRPr lang="ru-RU" sz="800" i="1" dirty="0" smtClean="0"/>
          </a:p>
          <a:p>
            <a:pPr marL="898525" lvl="3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r>
              <a:rPr lang="ru-RU" sz="1800" b="1" i="1" dirty="0" err="1" smtClean="0">
                <a:solidFill>
                  <a:srgbClr val="A50021"/>
                </a:solidFill>
              </a:rPr>
              <a:t>монопроекты</a:t>
            </a:r>
            <a:r>
              <a:rPr lang="ru-RU" sz="1800" b="1" dirty="0" smtClean="0">
                <a:solidFill>
                  <a:srgbClr val="A50021"/>
                </a:solidFill>
              </a:rPr>
              <a:t> </a:t>
            </a:r>
            <a:r>
              <a:rPr lang="ru-RU" sz="1800" dirty="0" smtClean="0"/>
              <a:t>– проекты, выполняемые, как правило, </a:t>
            </a:r>
            <a:r>
              <a:rPr lang="ru-RU" sz="1800" dirty="0" smtClean="0">
                <a:solidFill>
                  <a:srgbClr val="1818FF"/>
                </a:solidFill>
              </a:rPr>
              <a:t>одной организацией </a:t>
            </a:r>
            <a:r>
              <a:rPr lang="ru-RU" sz="1800" dirty="0" smtClean="0"/>
              <a:t>или даже одним подразделением; отличаются постановкой</a:t>
            </a:r>
            <a:r>
              <a:rPr lang="ru-RU" sz="1800" dirty="0" smtClean="0">
                <a:solidFill>
                  <a:srgbClr val="1818FF"/>
                </a:solidFill>
              </a:rPr>
              <a:t> однозначной инновационной цели</a:t>
            </a:r>
            <a:r>
              <a:rPr lang="ru-RU" sz="1800" dirty="0" smtClean="0"/>
              <a:t> (создание конкретного изделия, технологии), осуществляются в </a:t>
            </a:r>
            <a:r>
              <a:rPr lang="ru-RU" sz="1800" dirty="0" smtClean="0">
                <a:solidFill>
                  <a:srgbClr val="1818FF"/>
                </a:solidFill>
              </a:rPr>
              <a:t>жестких временных и финансовых рамках</a:t>
            </a:r>
            <a:r>
              <a:rPr lang="ru-RU" sz="1800" dirty="0" smtClean="0"/>
              <a:t>, требуется координатор или руководитель проекта;</a:t>
            </a:r>
          </a:p>
          <a:p>
            <a:pPr marL="898525" lvl="3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endParaRPr lang="ru-RU" sz="800" i="1" dirty="0" smtClean="0"/>
          </a:p>
          <a:p>
            <a:pPr marL="898525" lvl="3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r>
              <a:rPr lang="ru-RU" sz="1800" b="1" i="1" dirty="0" err="1" smtClean="0">
                <a:solidFill>
                  <a:srgbClr val="A50021"/>
                </a:solidFill>
              </a:rPr>
              <a:t>мультипроекты</a:t>
            </a:r>
            <a:r>
              <a:rPr lang="ru-RU" sz="1800" b="1" dirty="0" smtClean="0">
                <a:solidFill>
                  <a:srgbClr val="A50021"/>
                </a:solidFill>
              </a:rPr>
              <a:t> </a:t>
            </a:r>
            <a:r>
              <a:rPr lang="ru-RU" sz="1800" dirty="0" smtClean="0"/>
              <a:t>– представляются в виде комплексных программ, объединяющих десятки </a:t>
            </a:r>
            <a:r>
              <a:rPr lang="ru-RU" sz="1800" dirty="0" err="1" smtClean="0"/>
              <a:t>монопроектов</a:t>
            </a:r>
            <a:r>
              <a:rPr lang="ru-RU" sz="1800" dirty="0" smtClean="0"/>
              <a:t>, направленных на достижение </a:t>
            </a:r>
            <a:r>
              <a:rPr lang="ru-RU" sz="1800" dirty="0" smtClean="0">
                <a:solidFill>
                  <a:srgbClr val="1818FF"/>
                </a:solidFill>
              </a:rPr>
              <a:t>сложной инновационной цели</a:t>
            </a:r>
            <a:r>
              <a:rPr lang="ru-RU" sz="1800" dirty="0" smtClean="0"/>
              <a:t>, такой, как создание научно-технического комплекса, решение крупной технологической проблемы, проведение конверсии одного или группы предприятий военно-промышленного комплекса; требуются координационные подразделения;</a:t>
            </a:r>
          </a:p>
          <a:p>
            <a:pPr marL="898525" lvl="3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endParaRPr lang="ru-RU" sz="800" i="1" dirty="0" smtClean="0"/>
          </a:p>
          <a:p>
            <a:pPr marL="898525" lvl="3" indent="360363" eaLnBrk="1" hangingPunct="1">
              <a:lnSpc>
                <a:spcPct val="80000"/>
              </a:lnSpc>
              <a:tabLst>
                <a:tab pos="93663" algn="l"/>
                <a:tab pos="449263" algn="l"/>
              </a:tabLst>
            </a:pPr>
            <a:r>
              <a:rPr lang="ru-RU" sz="1800" b="1" i="1" dirty="0" err="1" smtClean="0">
                <a:solidFill>
                  <a:srgbClr val="A50021"/>
                </a:solidFill>
              </a:rPr>
              <a:t>мегапроекты</a:t>
            </a:r>
            <a:r>
              <a:rPr lang="ru-RU" sz="1800" dirty="0" smtClean="0"/>
              <a:t> – многоцелевые комплексные программы, объединяющие ряд </a:t>
            </a:r>
            <a:r>
              <a:rPr lang="ru-RU" sz="1800" dirty="0" err="1" smtClean="0"/>
              <a:t>мультипроектов</a:t>
            </a:r>
            <a:r>
              <a:rPr lang="ru-RU" sz="1800" dirty="0" smtClean="0"/>
              <a:t> и сотни </a:t>
            </a:r>
            <a:r>
              <a:rPr lang="ru-RU" sz="1800" dirty="0" err="1" smtClean="0"/>
              <a:t>монопроектов</a:t>
            </a:r>
            <a:r>
              <a:rPr lang="ru-RU" sz="1800" dirty="0" smtClean="0"/>
              <a:t>, связанных между собой одним деревом целей; требуют централизованного финансирования и руководства из координационного центра. На основе </a:t>
            </a:r>
            <a:r>
              <a:rPr lang="ru-RU" sz="1800" dirty="0" err="1" smtClean="0"/>
              <a:t>мегапроектов</a:t>
            </a:r>
            <a:r>
              <a:rPr lang="ru-RU" sz="1800" dirty="0" smtClean="0"/>
              <a:t> могут достигаться такие инновационные цели, как техническое перевооружение отрасли, решение региональных и республиканских проблем конверсии и экологии, повышение конкурентоспособности отечественных продуктов и технологий.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7. Виды инновационных проектов:</a:t>
            </a:r>
          </a:p>
          <a:p>
            <a:pPr indent="466725">
              <a:lnSpc>
                <a:spcPct val="80000"/>
              </a:lnSpc>
            </a:pPr>
            <a:r>
              <a:rPr lang="ru-RU" sz="2100" dirty="0" smtClean="0"/>
              <a:t>полные;</a:t>
            </a:r>
          </a:p>
          <a:p>
            <a:pPr indent="466725">
              <a:lnSpc>
                <a:spcPct val="80000"/>
              </a:lnSpc>
            </a:pPr>
            <a:r>
              <a:rPr lang="ru-RU" sz="2100" dirty="0" smtClean="0"/>
              <a:t>неполные:</a:t>
            </a:r>
          </a:p>
          <a:p>
            <a:pPr marL="1635125" lvl="1" indent="-465138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100" dirty="0" smtClean="0"/>
              <a:t>первого вида;</a:t>
            </a:r>
          </a:p>
          <a:p>
            <a:pPr marL="1635125" lvl="1" indent="-465138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100" dirty="0" smtClean="0"/>
              <a:t>второго вида.</a:t>
            </a:r>
          </a:p>
          <a:p>
            <a:pPr indent="466725">
              <a:lnSpc>
                <a:spcPct val="80000"/>
              </a:lnSpc>
            </a:pPr>
            <a:endParaRPr lang="ru-RU" sz="2100" dirty="0" smtClean="0"/>
          </a:p>
          <a:p>
            <a:pPr indent="466725">
              <a:lnSpc>
                <a:spcPct val="80000"/>
              </a:lnSpc>
            </a:pPr>
            <a:endParaRPr lang="ru-RU" sz="2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514600"/>
            <a:ext cx="87630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Неполные инновационные проекты первого вида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dirty="0" smtClean="0"/>
              <a:t>характерны для научно-исследовательских организаций.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dirty="0" smtClean="0"/>
              <a:t>Результатом таких проектов является научно-техническая продукция, которая сама приобретает форму инновации.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700" dirty="0" smtClean="0"/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dirty="0" smtClean="0"/>
              <a:t>Неполные инновационные проекты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первого вида </a:t>
            </a:r>
            <a:r>
              <a:rPr lang="ru-RU" dirty="0" smtClean="0"/>
              <a:t>включают:</a:t>
            </a:r>
          </a:p>
          <a:p>
            <a:pPr marL="4395788" indent="539750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  <a:tabLst>
                <a:tab pos="452438" algn="l"/>
              </a:tabLst>
            </a:pPr>
            <a:r>
              <a:rPr lang="ru-RU" dirty="0" smtClean="0"/>
              <a:t>НИР;</a:t>
            </a:r>
          </a:p>
          <a:p>
            <a:pPr marL="4395788" indent="539750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  <a:tabLst>
                <a:tab pos="452438" algn="l"/>
              </a:tabLst>
            </a:pPr>
            <a:r>
              <a:rPr lang="ru-RU" dirty="0" smtClean="0"/>
              <a:t>ОКР.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700" dirty="0" smtClean="0"/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700" dirty="0" smtClean="0"/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Неполные инновационные проекты второго вида </a:t>
            </a:r>
            <a:r>
              <a:rPr lang="ru-RU" dirty="0" smtClean="0"/>
              <a:t>базируются на разработке нововведений без использования новых научных знаний.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700" dirty="0" smtClean="0"/>
          </a:p>
          <a:p>
            <a:pPr indent="466725">
              <a:lnSpc>
                <a:spcPct val="80000"/>
              </a:lnSpc>
              <a:buClr>
                <a:srgbClr val="800000"/>
              </a:buClr>
            </a:pPr>
            <a:r>
              <a:rPr lang="ru-RU" dirty="0" smtClean="0"/>
              <a:t>Неполные инновационные проекты 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второго вида</a:t>
            </a:r>
          </a:p>
          <a:p>
            <a:pPr marL="4395788"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освоение новшества;</a:t>
            </a:r>
          </a:p>
          <a:p>
            <a:pPr marL="4395788"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производство и сбыт;</a:t>
            </a:r>
          </a:p>
          <a:p>
            <a:pPr marL="4395788"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послепродажное обслуживание</a:t>
            </a:r>
            <a:endParaRPr lang="ru-RU" dirty="0" smtClean="0"/>
          </a:p>
          <a:p>
            <a:pPr indent="466725">
              <a:lnSpc>
                <a:spcPct val="80000"/>
              </a:lnSpc>
              <a:buClr>
                <a:srgbClr val="800000"/>
              </a:buClr>
            </a:pPr>
            <a:r>
              <a:rPr lang="ru-RU" dirty="0" smtClean="0"/>
              <a:t>разрабатываются на основе знаний:</a:t>
            </a:r>
            <a:endParaRPr lang="ru-RU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452438" indent="539750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§"/>
              <a:tabLst>
                <a:tab pos="0" algn="l"/>
              </a:tabLst>
            </a:pPr>
            <a:r>
              <a:rPr lang="ru-RU" dirty="0" smtClean="0"/>
              <a:t>полученных ранее, но не применяемых на практике;</a:t>
            </a:r>
          </a:p>
          <a:p>
            <a:pPr marL="452438" indent="539750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§"/>
              <a:tabLst>
                <a:tab pos="0" algn="l"/>
              </a:tabLst>
            </a:pPr>
            <a:r>
              <a:rPr lang="ru-RU" dirty="0" smtClean="0"/>
              <a:t>производственных;</a:t>
            </a:r>
          </a:p>
          <a:p>
            <a:pPr marL="452438" indent="539750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§"/>
              <a:tabLst>
                <a:tab pos="0" algn="l"/>
              </a:tabLst>
            </a:pPr>
            <a:r>
              <a:rPr lang="ru-RU" dirty="0" smtClean="0"/>
              <a:t>полученных при реализации другого инновационного проекта.</a:t>
            </a:r>
          </a:p>
          <a:p>
            <a:pPr marL="0" indent="539750">
              <a:lnSpc>
                <a:spcPct val="80000"/>
              </a:lnSpc>
              <a:tabLst>
                <a:tab pos="0" algn="l"/>
              </a:tabLst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762000"/>
            <a:ext cx="5105400" cy="16435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66725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Полный инновационный проект включает следующие этапы:</a:t>
            </a:r>
          </a:p>
          <a:p>
            <a:pPr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НИР;</a:t>
            </a:r>
          </a:p>
          <a:p>
            <a:pPr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ОКР;</a:t>
            </a:r>
          </a:p>
          <a:p>
            <a:pPr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освоение новшества;</a:t>
            </a:r>
          </a:p>
          <a:p>
            <a:pPr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выпуск новой продукции и сбыт;</a:t>
            </a:r>
          </a:p>
          <a:p>
            <a:pPr indent="466725">
              <a:lnSpc>
                <a:spcPct val="80000"/>
              </a:lnSpc>
              <a:buClr>
                <a:srgbClr val="800000"/>
              </a:buClr>
              <a:buFont typeface="Arial" pitchFamily="34" charset="0"/>
              <a:buChar char="►"/>
            </a:pP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послепродажное обслуживание.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5865813" cy="1524000"/>
          </a:xfrm>
        </p:spPr>
        <p:txBody>
          <a:bodyPr/>
          <a:lstStyle/>
          <a:p>
            <a:pPr indent="288925" algn="ctr" eaLnBrk="1" hangingPunct="1">
              <a:lnSpc>
                <a:spcPct val="90000"/>
              </a:lnSpc>
            </a:pPr>
            <a:r>
              <a:rPr lang="ru-RU" sz="3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5.2. </a:t>
            </a:r>
            <a:br>
              <a:rPr lang="ru-RU" sz="3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Основы управления инновационными проектами</a:t>
            </a:r>
          </a:p>
        </p:txBody>
      </p:sp>
      <p:pic>
        <p:nvPicPr>
          <p:cNvPr id="14340" name="Picture 4" descr="201267679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/>
          <a:lstStyle/>
          <a:p>
            <a:pPr eaLnBrk="1" hangingPunct="1"/>
            <a:r>
              <a:rPr lang="ru-RU" sz="1600" b="1" i="1" dirty="0" smtClean="0">
                <a:solidFill>
                  <a:srgbClr val="A50021"/>
                </a:solidFill>
                <a:latin typeface="Arial Black" pitchFamily="34" charset="0"/>
              </a:rPr>
              <a:t>Управление инновационным проектом</a:t>
            </a:r>
            <a:r>
              <a:rPr lang="ru-RU" sz="1600" dirty="0" smtClean="0">
                <a:solidFill>
                  <a:srgbClr val="003366"/>
                </a:solidFill>
                <a:latin typeface="Arial Black" pitchFamily="34" charset="0"/>
              </a:rPr>
              <a:t> – это процесс принятия и реализация управленческих решений, связанных с определением целей, организационной структуры, планированием мероприятий и контролем за ходом их выполнения, направленных на реализацию инновационной идеи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6" name="Рисунок 5" descr="inweb_html_749e7f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6553200" cy="411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53200" y="2209800"/>
            <a:ext cx="2438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Инжиниринг</a:t>
            </a:r>
            <a:r>
              <a:rPr lang="ru-RU" sz="1400" i="1" dirty="0" smtClean="0"/>
              <a:t> — инженерно-консультационные услуги исследовательского, проектно-конструкторского, расчетно-аналитического характера, подготовка технико-экономических обоснований проектов, выработка рекомендаций в области организации производства и управления, то есть комплекс коммерческих услуг по подготовке и обеспечению процесса производства и реализации продукции</a:t>
            </a:r>
            <a:endParaRPr lang="ru-RU" sz="1400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0000" cy="9906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3366"/>
                </a:solidFill>
                <a:latin typeface="Arial Black" pitchFamily="34" charset="0"/>
              </a:rPr>
              <a:t>Принципы управления инновационными проектами: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76800"/>
          </a:xfrm>
        </p:spPr>
        <p:txBody>
          <a:bodyPr/>
          <a:lstStyle/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1.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селективного (выборочного) управления.</a:t>
            </a:r>
            <a:r>
              <a:rPr lang="ru-RU" sz="1800" dirty="0" smtClean="0"/>
              <a:t> Суть в выборе приоритетных направлений; адресная поддержка инновационных фирм и новаторов.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2.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целевой ориентации проектов на обеспечение конечных целей.</a:t>
            </a:r>
            <a:r>
              <a:rPr lang="ru-RU" sz="1800" dirty="0" smtClean="0"/>
              <a:t> Предполагает установление взаимосвязей между потребностями в создании инновации и возможностями их реализации. 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3.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полноты цикла управления проекта.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4.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</a:t>
            </a:r>
            <a:r>
              <a:rPr lang="ru-RU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этапности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инновационных процессов и процессов управления проектами.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5.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иерархичности организации инновационных процессов.</a:t>
            </a:r>
            <a:r>
              <a:rPr lang="ru-RU" sz="1800" dirty="0" smtClean="0"/>
              <a:t> Все уровни деятельности согласуются друг с другом.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6.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</a:t>
            </a:r>
            <a:r>
              <a:rPr lang="ru-RU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многовариантности</a:t>
            </a:r>
            <a:r>
              <a:rPr lang="ru-RU" sz="1800" dirty="0" smtClean="0"/>
              <a:t> при выборе управленческих решений.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7.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системности.</a:t>
            </a:r>
            <a:r>
              <a:rPr lang="ru-RU" sz="1800" dirty="0" smtClean="0"/>
              <a:t> Разрабатывается совокупность мер, необходимых для организации проекта (организационных, административных и др.).</a:t>
            </a:r>
          </a:p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8. 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Принцип обеспеченности или сбалансированности.</a:t>
            </a:r>
            <a:r>
              <a:rPr lang="ru-RU" sz="1800" dirty="0" smtClean="0"/>
              <a:t> Все мероприятия должны быть обеспечены необходимыми ресурсами.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FC0596-5E06-47E7-9821-38D7A7134C5B}" type="slidenum">
              <a:rPr lang="ru-RU" sz="1200">
                <a:latin typeface="Arial Black" pitchFamily="34" charset="0"/>
              </a:rPr>
              <a:pPr algn="r"/>
              <a:t>35</a:t>
            </a:fld>
            <a:endParaRPr lang="ru-RU" sz="1200"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3400" y="12954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076F88-7B27-47D2-8092-B25AAB7420D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533400"/>
            <a:ext cx="6934200" cy="5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0" indent="55880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ru-RU" sz="2000" b="1" kern="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Общую схему управления проектами можно представить в виде двух стадий:</a:t>
            </a:r>
            <a:endParaRPr lang="en-US" sz="2000" kern="0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0400" y="2743200"/>
            <a:ext cx="190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/>
              <a:t>Важнейшим на этой стадии является оценка реализуемости проекта</a:t>
            </a:r>
            <a:endParaRPr lang="ru-RU" sz="1400" i="1" dirty="0"/>
          </a:p>
        </p:txBody>
      </p:sp>
      <p:pic>
        <p:nvPicPr>
          <p:cNvPr id="9" name="Picture 4" descr="default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09601"/>
            <a:ext cx="914400" cy="9108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467600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II</a:t>
            </a:r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. Управление реализацией инновационными проектами включает задачи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Организация управления проектом. </a:t>
            </a:r>
            <a:r>
              <a:rPr lang="ru-RU" sz="1800" dirty="0" smtClean="0"/>
              <a:t>Для выполнения специфических функций управления реализацией инновационных проектов могут применяться различные организационные формы управления.</a:t>
            </a:r>
            <a:endParaRPr lang="ru-RU" sz="2000" dirty="0" smtClean="0"/>
          </a:p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b="1" i="1" dirty="0" smtClean="0">
              <a:solidFill>
                <a:schemeClr val="bg2"/>
              </a:solidFill>
            </a:endParaRPr>
          </a:p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Контроль и регулирование работ по проектам.</a:t>
            </a:r>
            <a:r>
              <a:rPr lang="ru-RU" sz="1800" dirty="0" smtClean="0">
                <a:solidFill>
                  <a:srgbClr val="800000"/>
                </a:solidFill>
              </a:rPr>
              <a:t> </a:t>
            </a:r>
            <a:r>
              <a:rPr lang="ru-RU" sz="1800" dirty="0" smtClean="0"/>
              <a:t>Осуществляется по трем аспектам реализации проекта:</a:t>
            </a:r>
          </a:p>
          <a:p>
            <a:pPr marL="0" indent="538163" eaLnBrk="1" hangingPunct="1">
              <a:lnSpc>
                <a:spcPct val="80000"/>
              </a:lnSpc>
              <a:buNone/>
            </a:pPr>
            <a:r>
              <a:rPr lang="ru-RU" sz="1800" dirty="0" smtClean="0"/>
              <a:t>- контроль сроков (соблюдением календарного графика);</a:t>
            </a:r>
          </a:p>
          <a:p>
            <a:pPr marL="0" indent="538163" eaLnBrk="1" hangingPunct="1">
              <a:lnSpc>
                <a:spcPct val="80000"/>
              </a:lnSpc>
              <a:buNone/>
            </a:pPr>
            <a:r>
              <a:rPr lang="ru-RU" sz="1800" dirty="0" smtClean="0"/>
              <a:t>- контроль затрат: выполнение первоначального бюджета, а не поиск экономии;</a:t>
            </a:r>
          </a:p>
          <a:p>
            <a:pPr marL="0" indent="538163" eaLnBrk="1" hangingPunct="1">
              <a:lnSpc>
                <a:spcPct val="80000"/>
              </a:lnSpc>
              <a:buNone/>
            </a:pPr>
            <a:r>
              <a:rPr lang="ru-RU" sz="1800" dirty="0" smtClean="0"/>
              <a:t>- контроль качества: «ноль дефектов» при минимальной стоимости.</a:t>
            </a:r>
          </a:p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Порядок завершения проектов. </a:t>
            </a:r>
            <a:r>
              <a:rPr lang="ru-RU" sz="1800" dirty="0" smtClean="0"/>
              <a:t>Проект считается завершенным после выполнения всех работ по проекту или в результате решения о прекращении работы по незавершенному проекту.</a:t>
            </a:r>
          </a:p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Основными этапами завершения проекта являются:</a:t>
            </a:r>
          </a:p>
          <a:p>
            <a:pPr marL="452438" indent="538163"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accent1">
                    <a:lumMod val="10000"/>
                  </a:schemeClr>
                </a:solidFill>
              </a:rPr>
              <a:t>сдача проекта</a:t>
            </a: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ru-RU" sz="1800" dirty="0" smtClean="0"/>
              <a:t>соответствие результатов заданию, приемочные (или эксплуатационные) испытания;</a:t>
            </a:r>
            <a:endParaRPr lang="ru-RU" sz="1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452438" indent="538163"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accent1">
                    <a:lumMod val="10000"/>
                  </a:schemeClr>
                </a:solidFill>
              </a:rPr>
              <a:t>закрытие контракта</a:t>
            </a:r>
            <a:r>
              <a:rPr lang="ru-RU" sz="1800" dirty="0" smtClean="0"/>
              <a:t> (договора): проверка финансовой отчетности; выявление невыполненных обязательств; завершение невыполненных обязательств.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" name="Picture 4" descr="defau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914400" cy="9108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539750" eaLnBrk="0" hangingPunct="0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настоящему времени наибольшее распространение получили две модели управления инновационными проектами: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каскадная модель (1970 – 1980 гг.);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►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спиральная модель (1986 </a:t>
            </a:r>
            <a:r>
              <a:rPr lang="ru-RU" sz="2000" b="1" kern="0" dirty="0" smtClean="0"/>
              <a:t>–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1990 гг.).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Ke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092902"/>
            <a:ext cx="4724400" cy="2765098"/>
          </a:xfrm>
          <a:prstGeom prst="rect">
            <a:avLst/>
          </a:prstGeom>
          <a:noFill/>
        </p:spPr>
      </p:pic>
      <p:pic>
        <p:nvPicPr>
          <p:cNvPr id="129027" name="Picture 3" descr="Ke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688238" cy="2514600"/>
          </a:xfrm>
          <a:prstGeom prst="rect">
            <a:avLst/>
          </a:prstGeom>
          <a:noFill/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0"/>
            <a:ext cx="3733800" cy="1066800"/>
          </a:xfrm>
        </p:spPr>
        <p:txBody>
          <a:bodyPr/>
          <a:lstStyle/>
          <a:p>
            <a:r>
              <a:rPr lang="ru-RU" sz="1800" b="1" dirty="0" smtClean="0"/>
              <a:t>Каскадная модель управления инновационными проектами</a:t>
            </a:r>
            <a:endParaRPr lang="ru-RU" sz="1800" b="1" dirty="0" smtClean="0"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95400" y="59436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Спиральная модель управления инновационными проектами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91400" cy="990600"/>
          </a:xfrm>
        </p:spPr>
        <p:txBody>
          <a:bodyPr/>
          <a:lstStyle/>
          <a:p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Существуют два основных метода планирования и координации выполнения крупномасштабных проектов на основе сетевых моделей: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886200"/>
          </a:xfrm>
        </p:spPr>
        <p:txBody>
          <a:bodyPr/>
          <a:lstStyle/>
          <a:p>
            <a:pPr marL="628650" lvl="1" indent="-355600">
              <a:buNone/>
            </a:pPr>
            <a:r>
              <a:rPr lang="ru-RU" sz="1800" b="1" i="1" dirty="0" smtClean="0"/>
              <a:t>1. </a:t>
            </a:r>
            <a:r>
              <a:rPr lang="en-US" sz="1800" b="1" i="1" dirty="0" smtClean="0">
                <a:latin typeface="Arial Black" pitchFamily="34" charset="0"/>
              </a:rPr>
              <a:t>PERT</a:t>
            </a:r>
            <a:r>
              <a:rPr lang="en-US" sz="1800" b="1" i="1" dirty="0" smtClean="0"/>
              <a:t> (program evaluation and review technique</a:t>
            </a:r>
            <a:r>
              <a:rPr lang="ru-RU" sz="1800" b="1" i="1" dirty="0" smtClean="0"/>
              <a:t>  —"метод оценки и пересмотра планов", система сетевого планирования и управления</a:t>
            </a:r>
            <a:r>
              <a:rPr lang="en-US" sz="1800" b="1" i="1" dirty="0" smtClean="0"/>
              <a:t>)</a:t>
            </a:r>
            <a:r>
              <a:rPr lang="en-US" sz="1800" dirty="0" smtClean="0"/>
              <a:t> —</a:t>
            </a:r>
            <a:r>
              <a:rPr lang="ru-RU" sz="1800" dirty="0" smtClean="0"/>
              <a:t> это способ анализа задач, необходимых для выполнения проекта. PERT предназначен для масштабных, единовременных, сложных проектов. Техника подразумевает наличие неопределенности, давая возможность разработать рабочий график проекта без точного знания деталей и необходимого времени для всех его составляющих. Самая известная часть PERT — это диаграммы взаимосвязей работ и событий.</a:t>
            </a:r>
          </a:p>
          <a:p>
            <a:pPr marL="285750" lvl="1" indent="-12700">
              <a:buNone/>
            </a:pPr>
            <a:endParaRPr lang="ru-RU" sz="1800" dirty="0" smtClean="0"/>
          </a:p>
          <a:p>
            <a:pPr marL="628650" lvl="1" indent="-355600">
              <a:buNone/>
            </a:pPr>
            <a:r>
              <a:rPr lang="ru-RU" sz="1800" b="1" i="1" dirty="0" smtClean="0"/>
              <a:t>2. </a:t>
            </a:r>
            <a:r>
              <a:rPr lang="ru-RU" sz="1800" b="1" i="1" dirty="0" smtClean="0">
                <a:latin typeface="Arial Black" pitchFamily="34" charset="0"/>
              </a:rPr>
              <a:t>CPM</a:t>
            </a:r>
            <a:r>
              <a:rPr lang="ru-RU" sz="1800" b="1" i="1" dirty="0" smtClean="0"/>
              <a:t> (</a:t>
            </a:r>
            <a:r>
              <a:rPr lang="ru-RU" sz="1800" b="1" i="1" dirty="0" err="1" smtClean="0"/>
              <a:t>critical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path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method</a:t>
            </a:r>
            <a:r>
              <a:rPr lang="ru-RU" sz="1800" b="1" i="1" dirty="0" smtClean="0"/>
              <a:t> — метод критического пути)</a:t>
            </a:r>
            <a:r>
              <a:rPr lang="ru-RU" sz="1800" dirty="0" smtClean="0"/>
              <a:t> — метод критического пути. Данный метод используется для оценки минимальных сроков завершения проекта. Позволяет рассчитать возможные календарные графики выполнения комплекса работ на основе описанной логической структуры задач проекта с установленными между ними зависимостями и оценок продолжительности выполнения каждой работы.  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6" name="Picture 4" descr="defau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914400" cy="9108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467600" cy="1066800"/>
          </a:xfrm>
        </p:spPr>
        <p:txBody>
          <a:bodyPr/>
          <a:lstStyle/>
          <a:p>
            <a:r>
              <a:rPr lang="ru-RU" sz="1600" dirty="0" smtClean="0">
                <a:solidFill>
                  <a:srgbClr val="800000"/>
                </a:solidFill>
                <a:latin typeface="Arial Black" pitchFamily="34" charset="0"/>
              </a:rPr>
              <a:t>В </a:t>
            </a:r>
            <a:r>
              <a:rPr lang="en-US" sz="1600" dirty="0" smtClean="0">
                <a:solidFill>
                  <a:srgbClr val="800000"/>
                </a:solidFill>
                <a:latin typeface="Arial Black" pitchFamily="34" charset="0"/>
              </a:rPr>
              <a:t>PERT</a:t>
            </a:r>
            <a:r>
              <a:rPr lang="ru-RU" sz="1600" dirty="0" smtClean="0">
                <a:solidFill>
                  <a:srgbClr val="800000"/>
                </a:solidFill>
                <a:latin typeface="Arial Black" pitchFamily="34" charset="0"/>
              </a:rPr>
              <a:t> и CPM методах проекты рассматриваются как совокупность некоторых взаимосвязанных процессов (этапов или фаз выполнения проекта), каждый из которых требует определенных временных и других ресурсов</a:t>
            </a:r>
            <a:endParaRPr lang="ru-RU" sz="16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914400"/>
          </a:xfrm>
        </p:spPr>
        <p:txBody>
          <a:bodyPr/>
          <a:lstStyle/>
          <a:p>
            <a:pPr marL="0" indent="450850">
              <a:buNone/>
            </a:pPr>
            <a:r>
              <a:rPr lang="ru-RU" sz="1800" dirty="0" smtClean="0"/>
              <a:t>В методах CPM и PERT проводится анализ проектов для составления временных графиков распределения фаз проектов.</a:t>
            </a:r>
          </a:p>
          <a:p>
            <a:pPr marL="0" indent="450850">
              <a:buNone/>
            </a:pPr>
            <a:r>
              <a:rPr lang="ru-RU" sz="1800" dirty="0" smtClean="0">
                <a:latin typeface="Arial Black" pitchFamily="34" charset="0"/>
                <a:ea typeface="+mj-ea"/>
                <a:cs typeface="+mj-cs"/>
              </a:rPr>
              <a:t>Основные этапы выполнения CPM и PERT методов:</a:t>
            </a:r>
            <a:endParaRPr lang="ru-RU" sz="18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55652" name="Picture 4" descr="ris13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6886036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52400" y="4648200"/>
            <a:ext cx="2438400" cy="1676400"/>
          </a:xfrm>
          <a:prstGeom prst="wedgeRoundRectCallout">
            <a:avLst>
              <a:gd name="adj1" fmla="val 33266"/>
              <a:gd name="adj2" fmla="val -7796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10000"/>
                  </a:schemeClr>
                </a:solidFill>
              </a:rPr>
              <a:t>Определяются отдельные процессы, составляющие проект, их отношения предшествования и их длительность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743200" y="4800600"/>
            <a:ext cx="2743200" cy="1447800"/>
          </a:xfrm>
          <a:prstGeom prst="wedgeRoundRectCallout">
            <a:avLst>
              <a:gd name="adj1" fmla="val -6092"/>
              <a:gd name="adj2" fmla="val -8011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10000"/>
                  </a:schemeClr>
                </a:solidFill>
              </a:rPr>
              <a:t>Проект представляется в виде сети, показывающей отношения предшествования среди процессов, составляющих проект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791200" y="4724400"/>
            <a:ext cx="2819400" cy="1524000"/>
          </a:xfrm>
          <a:prstGeom prst="wedgeRoundRectCallout">
            <a:avLst>
              <a:gd name="adj1" fmla="val -49475"/>
              <a:gd name="adj2" fmla="val -9490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10000"/>
                  </a:schemeClr>
                </a:solidFill>
              </a:rPr>
              <a:t>На основе построенной сети выполняются вычисления, в результате которых составляется временной график реализации проекта</a:t>
            </a:r>
          </a:p>
        </p:txBody>
      </p:sp>
      <p:pic>
        <p:nvPicPr>
          <p:cNvPr id="10" name="Picture 4" descr="defaul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1066800" cy="106263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66050" cy="563563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Понятие «инновационный проект» употребляется в нескольких аспектах</a:t>
            </a: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295939" name="Freeform 3"/>
          <p:cNvSpPr>
            <a:spLocks/>
          </p:cNvSpPr>
          <p:nvPr/>
        </p:nvSpPr>
        <p:spPr bwMode="gray">
          <a:xfrm>
            <a:off x="2538413" y="279876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5940" name="Freeform 4"/>
          <p:cNvSpPr>
            <a:spLocks/>
          </p:cNvSpPr>
          <p:nvPr/>
        </p:nvSpPr>
        <p:spPr bwMode="gray">
          <a:xfrm>
            <a:off x="4457700" y="2733675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5941" name="Freeform 5"/>
          <p:cNvSpPr>
            <a:spLocks/>
          </p:cNvSpPr>
          <p:nvPr/>
        </p:nvSpPr>
        <p:spPr bwMode="gray">
          <a:xfrm flipH="1">
            <a:off x="4857750" y="279876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76463" y="1600200"/>
            <a:ext cx="1362075" cy="1322388"/>
            <a:chOff x="4320" y="1152"/>
            <a:chExt cx="414" cy="402"/>
          </a:xfrm>
        </p:grpSpPr>
        <p:sp>
          <p:nvSpPr>
            <p:cNvPr id="2959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95945" name="Rectangle 9"/>
          <p:cNvSpPr>
            <a:spLocks noChangeArrowheads="1"/>
          </p:cNvSpPr>
          <p:nvPr/>
        </p:nvSpPr>
        <p:spPr bwMode="gray">
          <a:xfrm>
            <a:off x="2268538" y="2133600"/>
            <a:ext cx="1158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r>
              <a:rPr lang="ru-RU" b="1">
                <a:solidFill>
                  <a:srgbClr val="FFFFFF"/>
                </a:solidFill>
                <a:cs typeface="Arial" charset="0"/>
              </a:rPr>
              <a:t>как дело</a:t>
            </a: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51275" y="1600200"/>
            <a:ext cx="1584325" cy="1322388"/>
            <a:chOff x="4320" y="1152"/>
            <a:chExt cx="414" cy="402"/>
          </a:xfrm>
        </p:grpSpPr>
        <p:sp>
          <p:nvSpPr>
            <p:cNvPr id="29594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43575" y="1609725"/>
            <a:ext cx="1362075" cy="1322388"/>
            <a:chOff x="4320" y="1152"/>
            <a:chExt cx="414" cy="402"/>
          </a:xfrm>
        </p:grpSpPr>
        <p:sp>
          <p:nvSpPr>
            <p:cNvPr id="2959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5952" name="Rectangle 16"/>
          <p:cNvSpPr>
            <a:spLocks noChangeArrowheads="1"/>
          </p:cNvSpPr>
          <p:nvPr/>
        </p:nvSpPr>
        <p:spPr bwMode="gray">
          <a:xfrm>
            <a:off x="3851275" y="1916113"/>
            <a:ext cx="1584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r>
              <a:rPr lang="ru-RU" b="1">
                <a:solidFill>
                  <a:srgbClr val="FFFFFF"/>
                </a:solidFill>
                <a:cs typeface="Arial" charset="0"/>
              </a:rPr>
              <a:t>как система документов</a:t>
            </a: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gray">
          <a:xfrm>
            <a:off x="5795963" y="1990725"/>
            <a:ext cx="12239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cs typeface="Arial" charset="0"/>
              </a:rPr>
              <a:t>как процесс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5955" name="AutoShape 19"/>
          <p:cNvSpPr>
            <a:spLocks noChangeArrowheads="1"/>
          </p:cNvSpPr>
          <p:nvPr/>
        </p:nvSpPr>
        <p:spPr bwMode="ltGray">
          <a:xfrm>
            <a:off x="1892300" y="4319588"/>
            <a:ext cx="7251700" cy="1241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2771775" y="4724400"/>
            <a:ext cx="6156325" cy="61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b="1"/>
              <a:t>комплекс работ по коммерциализации инновации</a:t>
            </a:r>
          </a:p>
          <a:p>
            <a:pPr algn="l" eaLnBrk="0" hangingPunct="0">
              <a:buClr>
                <a:srgbClr val="D7181F"/>
              </a:buClr>
              <a:buFont typeface="Wingdings" pitchFamily="2" charset="2"/>
              <a:buNone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5957" name="Picture 21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4005263"/>
            <a:ext cx="2709863" cy="1936750"/>
          </a:xfrm>
          <a:prstGeom prst="rect">
            <a:avLst/>
          </a:prstGeom>
          <a:noFill/>
        </p:spPr>
      </p:pic>
      <p:sp>
        <p:nvSpPr>
          <p:cNvPr id="295958" name="Text Box 22"/>
          <p:cNvSpPr txBox="1">
            <a:spLocks noChangeArrowheads="1"/>
          </p:cNvSpPr>
          <p:nvPr/>
        </p:nvSpPr>
        <p:spPr bwMode="gray">
          <a:xfrm>
            <a:off x="250825" y="4654550"/>
            <a:ext cx="22336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00"/>
                </a:solidFill>
              </a:rPr>
              <a:t>Инновационный проект</a:t>
            </a:r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295960" name="Text Box 24"/>
          <p:cNvSpPr txBox="1">
            <a:spLocks noChangeArrowheads="1"/>
          </p:cNvSpPr>
          <p:nvPr/>
        </p:nvSpPr>
        <p:spPr bwMode="auto">
          <a:xfrm>
            <a:off x="2133600" y="3357563"/>
            <a:ext cx="6615113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600" dirty="0" smtClean="0">
                <a:solidFill>
                  <a:srgbClr val="990000"/>
                </a:solidFill>
              </a:rPr>
              <a:t>ЗАКОН РЕСПУБЛИКИ БЕЛАРУСЬ 10 июля 2012 г. № 425-З</a:t>
            </a:r>
            <a:br>
              <a:rPr lang="ru-RU" sz="1600" dirty="0" smtClean="0">
                <a:solidFill>
                  <a:srgbClr val="990000"/>
                </a:solidFill>
              </a:rPr>
            </a:br>
            <a:r>
              <a:rPr lang="ru-RU" sz="1600" dirty="0" smtClean="0">
                <a:solidFill>
                  <a:srgbClr val="990000"/>
                </a:solidFill>
              </a:rPr>
              <a:t>«</a:t>
            </a:r>
            <a:r>
              <a:rPr lang="ru-RU" sz="1600" i="1" dirty="0" smtClean="0">
                <a:solidFill>
                  <a:srgbClr val="990000"/>
                </a:solidFill>
              </a:rPr>
              <a:t>О государственной инновационной политике и инновационной деятельности в Республике Беларусь»</a:t>
            </a:r>
            <a:endParaRPr lang="ru-RU" sz="1600" i="1" dirty="0">
              <a:solidFill>
                <a:srgbClr val="000000"/>
              </a:solidFill>
            </a:endParaRPr>
          </a:p>
        </p:txBody>
      </p:sp>
      <p:pic>
        <p:nvPicPr>
          <p:cNvPr id="23" name="Рисунок 22" descr="-7idGA0wg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200400"/>
            <a:ext cx="1066800" cy="810437"/>
          </a:xfrm>
          <a:prstGeom prst="rect">
            <a:avLst/>
          </a:prstGeom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rgbClr val="003366"/>
                </a:solidFill>
                <a:latin typeface="Arial Black" pitchFamily="34" charset="0"/>
              </a:rPr>
              <a:t>ОПРЕДЕЛЕНИЕ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9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nimBg="1"/>
      <p:bldP spid="295940" grpId="0" animBg="1"/>
      <p:bldP spid="295941" grpId="0" animBg="1"/>
      <p:bldP spid="295955" grpId="0" animBg="1"/>
      <p:bldP spid="295956" grpId="0"/>
      <p:bldP spid="295958" grpId="0"/>
      <p:bldP spid="2959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953000"/>
            <a:ext cx="6019800" cy="1371600"/>
          </a:xfrm>
        </p:spPr>
        <p:txBody>
          <a:bodyPr/>
          <a:lstStyle/>
          <a:p>
            <a:r>
              <a:rPr lang="ru-RU" sz="1000" dirty="0" smtClean="0"/>
              <a:t>Условные обозначения: события: 1 – получено задание на планирование с финансированием; 2 – выполнен анализ методических документов по планированию, моделированию, оптимизации; 3 – уточнены требования к конкурентоспособности инновационного продукта; 4 – выполнен прогноз основных параметров проектов; 5 – выполнены работы по моделированию параметров; 6 – выполнено экономическое обоснование нормативов; 7 – разработан проект нормативов; работы: 1-2 – анализ методических документов по планированию и другим сложным вопросам продолжительностью 2,5 мес.; 1-3 – уточнение требований к конкурентоспособности инновационного продукта по результатам маркетинговых исследований, 4,5 мес.; 1-4 – прогнозирование важнейших нормативов, 3,5 мес.; 2-5 – моделирование, 3 мес.; 3-6 – анализ показателей проекта, 2,5 мес.; 4-6 – экономическое обоснование инновационного проекта, 4 мес.; 5-7 – согласование проекта, 3 мес.; 6-7 – утверждение проекта, 2,5 мес.</a:t>
            </a: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2743200"/>
          </a:xfrm>
        </p:spPr>
        <p:txBody>
          <a:bodyPr/>
          <a:lstStyle/>
          <a:p>
            <a:pPr indent="20638">
              <a:buNone/>
            </a:pPr>
            <a:endParaRPr lang="ru-RU" sz="800" b="1" i="1" dirty="0" smtClean="0"/>
          </a:p>
          <a:p>
            <a:r>
              <a:rPr lang="ru-RU" sz="1400" dirty="0" smtClean="0">
                <a:latin typeface="Arial Black" pitchFamily="34" charset="0"/>
              </a:rPr>
              <a:t>Работа</a:t>
            </a:r>
            <a:r>
              <a:rPr lang="ru-RU" sz="1400" dirty="0" smtClean="0"/>
              <a:t> – это процесс, который нужно совершить, чтобы перейти от одного события к другому. Она характеризуется определенными затратами труда и времени. Если для перехода от одного события к другому не требуется ни затрат времени, ни затрат труда, то взаимная связь таких событий изображается пунктирной стрелкой и называется фиктивной работой. </a:t>
            </a:r>
          </a:p>
          <a:p>
            <a:r>
              <a:rPr lang="ru-RU" sz="1400" dirty="0" smtClean="0">
                <a:latin typeface="Arial Black" pitchFamily="34" charset="0"/>
              </a:rPr>
              <a:t>Событие </a:t>
            </a:r>
            <a:r>
              <a:rPr lang="ru-RU" sz="1400" dirty="0" smtClean="0"/>
              <a:t>– это фиксированный момент времени, который представляет собой одновременно окончание предыдущей работы, т. е. ее результат (начальное событие), и начало последующей работы (конечное событие).</a:t>
            </a:r>
          </a:p>
          <a:p>
            <a:pPr indent="20638">
              <a:buNone/>
            </a:pPr>
            <a:r>
              <a:rPr lang="ru-RU" sz="1400" dirty="0" smtClean="0"/>
              <a:t>Любая непрерывная последовательность взаимосвязанных событий и работ носит название пути. </a:t>
            </a:r>
            <a:r>
              <a:rPr lang="ru-RU" sz="1400" b="1" dirty="0" smtClean="0"/>
              <a:t>Путь от начального до конечного события называется полным</a:t>
            </a:r>
            <a:r>
              <a:rPr lang="ru-RU" sz="1400" dirty="0" smtClean="0"/>
              <a:t>. Путь от данного события до завершающего называется последующим за данным событием, а от исходного события до данного – предшествующим. </a:t>
            </a:r>
          </a:p>
          <a:p>
            <a:endParaRPr lang="ru-RU" sz="1400" dirty="0"/>
          </a:p>
        </p:txBody>
      </p:sp>
      <p:pic>
        <p:nvPicPr>
          <p:cNvPr id="156675" name="Picture 3" descr="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71289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efaul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1066800" cy="1062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0" y="4572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>
              <a:buNone/>
            </a:pPr>
            <a:r>
              <a:rPr lang="ru-RU" sz="1600" b="1" i="1" dirty="0" smtClean="0"/>
              <a:t>Сетевой график</a:t>
            </a:r>
            <a:r>
              <a:rPr lang="ru-RU" sz="1600" dirty="0" smtClean="0"/>
              <a:t> – полная графическая модель комплекса работ, направленных на выполнение единого задания, в которой определяются логические взаимосвязи и последовательность работ. </a:t>
            </a:r>
            <a:r>
              <a:rPr lang="ru-RU" sz="1600" b="1" i="1" dirty="0" smtClean="0"/>
              <a:t>Основными элементами сетевого графика являются работа (изображаются стрелкой) и событие (изображается кружком).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239000" cy="1143000"/>
          </a:xfrm>
        </p:spPr>
        <p:txBody>
          <a:bodyPr/>
          <a:lstStyle/>
          <a:p>
            <a:r>
              <a:rPr lang="ru-RU" sz="1800" b="1" i="1" kern="1200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Временной график </a:t>
            </a:r>
            <a:r>
              <a:rPr lang="ru-RU" sz="1800" kern="1200" dirty="0" smtClean="0">
                <a:latin typeface="Arial" charset="0"/>
                <a:ea typeface="+mn-ea"/>
                <a:cs typeface="+mn-cs"/>
              </a:rPr>
              <a:t> — это популярный тип столбчатых диаграмм </a:t>
            </a:r>
            <a:r>
              <a:rPr lang="ru-RU" sz="1800" kern="1200" dirty="0" err="1" smtClean="0">
                <a:latin typeface="Arial" charset="0"/>
                <a:ea typeface="+mn-ea"/>
                <a:cs typeface="+mn-cs"/>
              </a:rPr>
              <a:t>Ганта</a:t>
            </a:r>
            <a:r>
              <a:rPr lang="ru-RU" sz="1800" kern="1200" dirty="0" smtClean="0">
                <a:latin typeface="Arial" charset="0"/>
                <a:ea typeface="+mn-ea"/>
                <a:cs typeface="+mn-cs"/>
              </a:rPr>
              <a:t> (гистограмм, ленточных графиков), который используется для иллюстрации плана, графика работ по какому-либо проекту</a:t>
            </a:r>
            <a:endParaRPr lang="ru-RU" sz="1800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2362200"/>
            <a:ext cx="3048000" cy="2667000"/>
          </a:xfrm>
        </p:spPr>
        <p:txBody>
          <a:bodyPr/>
          <a:lstStyle/>
          <a:p>
            <a:pPr marL="0" indent="265113">
              <a:buNone/>
            </a:pPr>
            <a:r>
              <a:rPr lang="ru-RU" sz="1800" dirty="0" smtClean="0"/>
              <a:t>Каждая полоса на диаграмме представляет отдельную задачу в составе проекта (вид работы), ее концы — моменты начала и завершения работы, ее протяженность — длительность работы. </a:t>
            </a:r>
          </a:p>
        </p:txBody>
      </p:sp>
      <p:pic>
        <p:nvPicPr>
          <p:cNvPr id="157699" name="Picture 3" descr="image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521519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efaul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1"/>
            <a:ext cx="914400" cy="910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1828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Проектная диаграмма </a:t>
            </a:r>
            <a:r>
              <a:rPr lang="ru-RU" sz="1600" b="1" dirty="0" err="1" smtClean="0"/>
              <a:t>Ганта</a:t>
            </a:r>
            <a:r>
              <a:rPr lang="ru-RU" sz="1600" b="1" dirty="0" smtClean="0"/>
              <a:t> (ленточный график контроля выполнения комплекса работ)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2578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dirty="0" smtClean="0"/>
              <a:t>Весь проект представляется в форме календаря, что позволяет использовать его для контроля и показа процента выполнения задания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52578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800000"/>
                </a:solidFill>
                <a:latin typeface="Arial Black" pitchFamily="34" charset="0"/>
              </a:rPr>
              <a:t>Разновидностью графика </a:t>
            </a:r>
            <a:r>
              <a:rPr lang="ru-RU" i="1" dirty="0" err="1" smtClean="0">
                <a:solidFill>
                  <a:srgbClr val="800000"/>
                </a:solidFill>
                <a:latin typeface="Arial Black" pitchFamily="34" charset="0"/>
              </a:rPr>
              <a:t>Ганта</a:t>
            </a:r>
            <a:r>
              <a:rPr lang="ru-RU" i="1" dirty="0" smtClean="0">
                <a:solidFill>
                  <a:srgbClr val="800000"/>
                </a:solidFill>
                <a:latin typeface="Arial Black" pitchFamily="34" charset="0"/>
              </a:rPr>
              <a:t> являются сетевые матрицы (</a:t>
            </a:r>
            <a:r>
              <a:rPr lang="ru-RU" i="1" dirty="0" err="1" smtClean="0">
                <a:solidFill>
                  <a:srgbClr val="800000"/>
                </a:solidFill>
                <a:latin typeface="Arial Black" pitchFamily="34" charset="0"/>
              </a:rPr>
              <a:t>оперограммы</a:t>
            </a:r>
            <a:r>
              <a:rPr lang="ru-RU" i="1" dirty="0" smtClean="0">
                <a:solidFill>
                  <a:srgbClr val="800000"/>
                </a:solidFill>
                <a:latin typeface="Arial Black" pitchFamily="34" charset="0"/>
              </a:rPr>
              <a:t>)</a:t>
            </a:r>
            <a:endParaRPr lang="ru-RU" i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371600"/>
          </a:xfrm>
        </p:spPr>
        <p:txBody>
          <a:bodyPr/>
          <a:lstStyle/>
          <a:p>
            <a:r>
              <a:rPr lang="ru-RU" sz="1800" i="1" dirty="0" smtClean="0">
                <a:solidFill>
                  <a:srgbClr val="800000"/>
                </a:solidFill>
                <a:latin typeface="Arial Black" pitchFamily="34" charset="0"/>
              </a:rPr>
              <a:t>Сетевая матрица </a:t>
            </a:r>
            <a:r>
              <a:rPr lang="ru-RU" sz="1800" dirty="0" smtClean="0"/>
              <a:t>представляет собой графическое изображение процессов осуществления проекта, где все работы (управленческие, производственные и т.д.) показаны в определенной технологической последовательности и взаимосвязи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495800"/>
            <a:ext cx="6400800" cy="1524000"/>
          </a:xfrm>
        </p:spPr>
        <p:txBody>
          <a:bodyPr/>
          <a:lstStyle/>
          <a:p>
            <a:pPr>
              <a:buNone/>
            </a:pPr>
            <a:r>
              <a:rPr lang="ru-RU" sz="1700" dirty="0" smtClean="0"/>
              <a:t>Сетевая матрица совмещается с календарно-масштабной сеткой времени:</a:t>
            </a:r>
          </a:p>
          <a:p>
            <a:r>
              <a:rPr lang="ru-RU" sz="1700" dirty="0" smtClean="0"/>
              <a:t>горизонтали характеризуют структурное подразделение или должностное лицо, выполняющее ту или иную работу; </a:t>
            </a:r>
          </a:p>
          <a:p>
            <a:r>
              <a:rPr lang="ru-RU" sz="1700" dirty="0" smtClean="0"/>
              <a:t>вертикали ― отдельные работы по осуществлению проекта с учетом временного фактора реализации проекта.</a:t>
            </a:r>
          </a:p>
        </p:txBody>
      </p:sp>
      <p:pic>
        <p:nvPicPr>
          <p:cNvPr id="158723" name="Picture 3" descr="image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495800" cy="254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efaul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1"/>
            <a:ext cx="914400" cy="910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29200" y="19812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Оперограмма</a:t>
            </a:r>
            <a:r>
              <a:rPr lang="ru-RU" sz="1600" dirty="0" smtClean="0"/>
              <a:t> организации выполнения работ и распределения исполнителей инновационного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0"/>
            <a:ext cx="5865813" cy="15240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  <a:t>5.3. </a:t>
            </a:r>
            <a:b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  <a:t>Проектные риски и их диверсификация.</a:t>
            </a:r>
            <a:r>
              <a:rPr lang="ru-RU" sz="32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4340" name="Picture 4" descr="201267679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33400" y="31242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57200" y="533400"/>
          <a:ext cx="8382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5908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Например, при реализации инновационного проекта существует риск потери средств в размере 4371,35 тыс. руб. с вероятностью 33,8 %</a:t>
            </a:r>
            <a:endParaRPr lang="ru-RU" sz="1600" b="1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1143000"/>
          </a:xfrm>
        </p:spPr>
        <p:txBody>
          <a:bodyPr/>
          <a:lstStyle/>
          <a:p>
            <a:pPr marL="534988" indent="96838" eaLnBrk="1" hangingPunct="1">
              <a:buNone/>
            </a:pP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Основная задача управления инновационными рисками </a:t>
            </a: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— минимизация потерь, связанных с возникшими несоответствиями (неблагоприятными событиями)</a:t>
            </a:r>
          </a:p>
          <a:p>
            <a:pPr marL="0" indent="6318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marL="0" indent="6318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371600" y="2286000"/>
          <a:ext cx="7772400" cy="398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57200" y="1981200"/>
            <a:ext cx="3433185" cy="1066800"/>
            <a:chOff x="2898047" y="352680"/>
            <a:chExt cx="2290185" cy="6262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98047" y="352680"/>
              <a:ext cx="2290185" cy="62622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28617" y="383250"/>
              <a:ext cx="2229045" cy="56508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800000"/>
                  </a:solidFill>
                  <a:latin typeface="Arial Black" pitchFamily="34" charset="0"/>
                </a:rPr>
                <a:t>Процесс управления рисками включает</a:t>
              </a:r>
              <a:endParaRPr lang="ru-RU" kern="1200" dirty="0">
                <a:solidFill>
                  <a:srgbClr val="8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800000"/>
                </a:solidFill>
                <a:latin typeface="Arial Black" pitchFamily="34" charset="0"/>
              </a:rPr>
              <a:t>Классификация инвестиционных рисков</a:t>
            </a:r>
          </a:p>
        </p:txBody>
      </p:sp>
      <p:pic>
        <p:nvPicPr>
          <p:cNvPr id="50180" name="Picture 4" descr="innovative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7315200" cy="19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6" name="Picture 4" descr="innovative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14" y="2895600"/>
            <a:ext cx="778328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efault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914400" cy="9108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 marL="0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Инвестиционный проектный риск — </a:t>
            </a:r>
            <a:r>
              <a:rPr lang="ru-RU" sz="1800" b="1" i="1" dirty="0" smtClean="0">
                <a:solidFill>
                  <a:srgbClr val="002060"/>
                </a:solidFill>
              </a:rPr>
              <a:t>вероятность возникновения неблагоприятных финансовых последствий в форме потери всего или части ожидаемого инвестиционного дохода от реализации конкретного инновационного проекта</a:t>
            </a:r>
            <a:r>
              <a:rPr lang="ru-RU" sz="1800" dirty="0" smtClean="0"/>
              <a:t> в ситуации неопределенности условий его осуществления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5800" y="26670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05075" marR="0" lvl="0" indent="-2054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иннов</a:t>
            </a:r>
            <a:r>
              <a:rPr kumimoji="0" lang="ru-RU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проекта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возникновения идеи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процесса НИР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        +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повышенный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риск ОКР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 освоения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</a:t>
            </a:r>
          </a:p>
          <a:p>
            <a:pPr marL="250507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производства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реализации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+</a:t>
            </a:r>
          </a:p>
          <a:p>
            <a:pPr marL="250507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kumimoji="0" lang="ru-RU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форс-мажора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905000"/>
            <a:ext cx="7696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538163"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Повышенный риск инновационной деятельности оценивается путем суммирования риска каждого этапа инновационной деятельности: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114800"/>
            <a:ext cx="441960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i="1" dirty="0" err="1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i="1" baseline="-30000" dirty="0" err="1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lang="ru-RU" sz="1600" i="1" baseline="-300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возникновения идеи  </a:t>
            </a:r>
            <a:r>
              <a:rPr lang="ru-RU" sz="1600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неправильный выбор направления процесса нововведений, обусловленный недооценкой рыночных тенденций, а также возможностей организации</a:t>
            </a:r>
            <a:endParaRPr lang="ru-RU" sz="1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41148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i="1" baseline="-30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повышенный</a:t>
            </a:r>
            <a:r>
              <a:rPr lang="ru-RU" sz="1600" i="1" baseline="-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риск ОКР </a:t>
            </a:r>
            <a:r>
              <a:rPr lang="ru-RU" sz="1600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1600" dirty="0" smtClean="0"/>
              <a:t>недостаток финансирования, несоблюдение сроков выполнения работ по проекту, возможное несоответствие фактических и плановых параметров проекта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562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i="1" baseline="-30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риск</a:t>
            </a:r>
            <a:r>
              <a:rPr lang="ru-RU" sz="1600" i="1" baseline="-30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реализации </a:t>
            </a:r>
            <a:r>
              <a:rPr lang="ru-RU" sz="1600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1600" dirty="0" smtClean="0"/>
              <a:t>проблемами, </a:t>
            </a:r>
            <a:r>
              <a:rPr lang="ru-RU" sz="1600" b="1" i="1" dirty="0" smtClean="0"/>
              <a:t>связанными с патентной защитой прав участников инновационной деятельности</a:t>
            </a:r>
            <a:r>
              <a:rPr lang="ru-RU" sz="1600" dirty="0" smtClean="0"/>
              <a:t>; неправильным расчетом объемов реализации; недостаточностью мероприятий по продвижению новшества, включая рекламное сопровождение; неудачным выбором каналов и форм сбыта</a:t>
            </a:r>
            <a:endParaRPr lang="ru-RU" sz="1600" dirty="0"/>
          </a:p>
        </p:txBody>
      </p:sp>
      <p:pic>
        <p:nvPicPr>
          <p:cNvPr id="9" name="Picture 4" descr="defau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914400" cy="9108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57200"/>
            <a:ext cx="7696200" cy="838200"/>
          </a:xfrm>
        </p:spPr>
        <p:txBody>
          <a:bodyPr/>
          <a:lstStyle/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Arial Black" pitchFamily="34" charset="0"/>
              </a:rPr>
              <a:t>В теории и практике </a:t>
            </a:r>
            <a:r>
              <a:rPr lang="ru-RU" sz="1600" dirty="0" err="1" smtClean="0">
                <a:latin typeface="Arial Black" pitchFamily="34" charset="0"/>
              </a:rPr>
              <a:t>риск-менеджмента</a:t>
            </a:r>
            <a:r>
              <a:rPr lang="ru-RU" sz="1600" dirty="0" smtClean="0">
                <a:latin typeface="Arial Black" pitchFamily="34" charset="0"/>
              </a:rPr>
              <a:t> разработаны два основных подхода к классификации инвестиционных проектных рисков по уровню финансовых потерь</a:t>
            </a:r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5" name="Picture 4" descr="defaul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8200" cy="8349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1295400"/>
            <a:ext cx="85344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Согласно </a:t>
            </a:r>
            <a:r>
              <a:rPr lang="ru-RU" sz="1600" dirty="0" smtClean="0">
                <a:latin typeface="Arial Black" pitchFamily="34" charset="0"/>
              </a:rPr>
              <a:t>первому подходу</a:t>
            </a:r>
            <a:r>
              <a:rPr lang="ru-RU" sz="1600" dirty="0" smtClean="0"/>
              <a:t> используются следующие критерии общего уровня риска проекта по значениям коэффициента вариации избранного показателя конечной его эффективности: </a:t>
            </a:r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— до 10% — низкий уровень проектного риска; </a:t>
            </a:r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— от 11 до 25% — средний уровень проектного риска; </a:t>
            </a:r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— от 25% до 50% — высокий уровень проектного риска; </a:t>
            </a:r>
          </a:p>
          <a:p>
            <a:pPr marL="174625" indent="5381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— свыше 50% — критический уровень проектного риска.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2743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6318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1600" dirty="0" smtClean="0">
                <a:latin typeface="Arial Black" pitchFamily="34" charset="0"/>
              </a:rPr>
              <a:t>Второй подход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предусматривает выделение четырех зон проектного риска на основании одновременного выполнения двух условий:</a:t>
            </a:r>
          </a:p>
        </p:txBody>
      </p:sp>
      <p:graphicFrame>
        <p:nvGraphicFramePr>
          <p:cNvPr id="8" name="Group 101"/>
          <p:cNvGraphicFramePr>
            <a:graphicFrameLocks/>
          </p:cNvGraphicFramePr>
          <p:nvPr/>
        </p:nvGraphicFramePr>
        <p:xfrm>
          <a:off x="228600" y="3352800"/>
          <a:ext cx="8763000" cy="1905000"/>
        </p:xfrm>
        <a:graphic>
          <a:graphicData uri="http://schemas.openxmlformats.org/drawingml/2006/table">
            <a:tbl>
              <a:tblPr/>
              <a:tblGrid>
                <a:gridCol w="3200400"/>
                <a:gridCol w="2641600"/>
                <a:gridCol w="2921000"/>
              </a:tblGrid>
              <a:tr h="3630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проектного риска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2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4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минимального риска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 &lt; NPV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15%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допустимого риска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r>
                        <a:rPr kumimoji="0" lang="ru-RU" sz="1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УР &lt;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r>
                        <a:rPr kumimoji="0" lang="ru-RU" sz="1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&lt; УР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35%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критического риска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УР &lt; NPV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 &lt; УР</a:t>
                      </a:r>
                      <a:r>
                        <a:rPr kumimoji="0" lang="ru-RU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60%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катастрофического риска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r>
                        <a:rPr kumimoji="0" lang="ru-RU" sz="1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УР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</a:t>
                      </a:r>
                      <a:r>
                        <a:rPr kumimoji="0" lang="ru-RU" sz="18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 60%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1000" y="5410200"/>
            <a:ext cx="830580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635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 smtClean="0">
                <a:latin typeface="Arial Black" pitchFamily="34" charset="0"/>
              </a:rPr>
              <a:t>Проект считается практически </a:t>
            </a:r>
            <a:r>
              <a:rPr lang="ru-RU" sz="1600" kern="0" dirty="0" err="1" smtClean="0">
                <a:latin typeface="Arial Black" pitchFamily="34" charset="0"/>
              </a:rPr>
              <a:t>безрискованным</a:t>
            </a:r>
            <a:r>
              <a:rPr lang="ru-RU" sz="1600" kern="0" dirty="0" smtClean="0">
                <a:latin typeface="Arial Black" pitchFamily="34" charset="0"/>
              </a:rPr>
              <a:t>, </a:t>
            </a:r>
            <a:r>
              <a:rPr lang="ru-RU" sz="1600" kern="0" dirty="0" smtClean="0">
                <a:solidFill>
                  <a:srgbClr val="C00000"/>
                </a:solidFill>
                <a:latin typeface="Arial Black" pitchFamily="34" charset="0"/>
              </a:rPr>
              <a:t>если уровень инвестиционного риска по нему покрывается уровнем ожидаемой доходности, даже исходя из самых пессимистичных прогнозов</a:t>
            </a:r>
          </a:p>
          <a:p>
            <a:pPr marL="342900" lvl="0" indent="4635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400" kern="0" dirty="0" smtClean="0">
              <a:latin typeface="Arial Black" pitchFamily="34" charset="0"/>
            </a:endParaRPr>
          </a:p>
          <a:p>
            <a:pPr marL="342900" lvl="0" indent="4635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400" kern="0" dirty="0" smtClean="0">
                <a:latin typeface="Arial Black" pitchFamily="34" charset="0"/>
              </a:rPr>
              <a:t>где </a:t>
            </a:r>
            <a:r>
              <a:rPr lang="ru-RU" sz="1400" i="1" kern="0" dirty="0" err="1" smtClean="0">
                <a:latin typeface="Arial Black" pitchFamily="34" charset="0"/>
              </a:rPr>
              <a:t>NPVmin</a:t>
            </a:r>
            <a:r>
              <a:rPr lang="ru-RU" sz="1400" kern="0" dirty="0" smtClean="0">
                <a:latin typeface="Arial Black" pitchFamily="34" charset="0"/>
              </a:rPr>
              <a:t> — чистая приведенная стоимость по наихудшему сценарию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810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efault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57200"/>
            <a:ext cx="838200" cy="834926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228600" y="3200400"/>
            <a:ext cx="2438400" cy="2438400"/>
          </a:xfrm>
          <a:prstGeom prst="wedgeRectCallout">
            <a:avLst>
              <a:gd name="adj1" fmla="val -8634"/>
              <a:gd name="adj2" fmla="val -68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eaLnBrk="1" hangingPunct="1"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между участниками проектов, чтобы сделать ответственными за риск по возможности каждого участника, который в этих условиях будет вынужден:</a:t>
            </a:r>
          </a:p>
          <a:p>
            <a:pPr marL="176213" indent="276225" eaLnBrk="1" hangingPunct="1">
              <a:buFont typeface="+mj-lt"/>
              <a:buAutoNum type="arabicParenR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рассчитать и контролировать риски; </a:t>
            </a:r>
          </a:p>
          <a:p>
            <a:pPr marL="176213" indent="276225" eaLnBrk="1" hangingPunct="1">
              <a:buFont typeface="+mj-lt"/>
              <a:buAutoNum type="arabicParenR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принять необходимые меры к преодолению последствий от действия рисков.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867400" y="3048000"/>
            <a:ext cx="3276600" cy="685800"/>
          </a:xfrm>
          <a:prstGeom prst="wedgeRectCallout">
            <a:avLst>
              <a:gd name="adj1" fmla="val -2476"/>
              <a:gd name="adj2" fmla="val -98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3538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отказ от ненадежных партнеров;</a:t>
            </a:r>
          </a:p>
          <a:p>
            <a:pPr indent="363538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отказ от рискованных проектов;</a:t>
            </a:r>
          </a:p>
          <a:p>
            <a:pPr indent="363538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поиск гарантов и т. д.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819400" y="2971800"/>
            <a:ext cx="2819400" cy="3200400"/>
          </a:xfrm>
          <a:prstGeom prst="wedgeRectCallout">
            <a:avLst>
              <a:gd name="adj1" fmla="val 43157"/>
              <a:gd name="adj2" fmla="val -56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603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Образование страхового фонда и его использование (распределение и перераспределение) путем выплаты страхового возмещения разного рода потерь, ущерба, вызванных неблагоприятными событиями (страховыми случаями). </a:t>
            </a:r>
          </a:p>
          <a:p>
            <a:pPr marL="0" indent="3603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Для страхования обязательно наличие двух сторон:</a:t>
            </a:r>
          </a:p>
          <a:p>
            <a:pPr marL="176213" indent="1841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специальной организации, ведающей соответствующим фондом (страховщика);</a:t>
            </a:r>
          </a:p>
          <a:p>
            <a:pPr marL="176213" indent="1841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ru-RU" sz="1200" b="1" dirty="0" smtClean="0">
                <a:solidFill>
                  <a:schemeClr val="accent1">
                    <a:lumMod val="10000"/>
                  </a:schemeClr>
                </a:solidFill>
              </a:rPr>
              <a:t>юридических или физических лиц, вносящих в фонд установленные платежи (страхователей).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191000"/>
            <a:ext cx="2971800" cy="147117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В зависимости от системы страховых отношений выделяют виды страхования:</a:t>
            </a:r>
          </a:p>
          <a:p>
            <a:pPr marL="176213" indent="360363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1400" dirty="0" err="1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сострахование</a:t>
            </a: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;</a:t>
            </a:r>
          </a:p>
          <a:p>
            <a:pPr marL="176213" indent="360363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двойное страхование;</a:t>
            </a:r>
          </a:p>
          <a:p>
            <a:pPr marL="176213" indent="360363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перестрахование;</a:t>
            </a:r>
          </a:p>
          <a:p>
            <a:pPr marL="176213" indent="360363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самострахование.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DD0D68-DCC8-4ED7-9FF8-B8876D50F927}" type="slidenum">
              <a:rPr lang="ru-RU" sz="1200">
                <a:latin typeface="Arial Black" pitchFamily="34" charset="0"/>
              </a:rPr>
              <a:pPr algn="r"/>
              <a:t>5</a:t>
            </a:fld>
            <a:endParaRPr lang="ru-RU" sz="1200">
              <a:latin typeface="Arial Black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8229600" cy="1066800"/>
          </a:xfrm>
          <a:solidFill>
            <a:srgbClr val="FFFFE5"/>
          </a:solidFill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проект представляет собой сложную систему процессов, взаимообусловленных и взаимоувязанных по ресурсам, срокам и стадиям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7200"/>
          </a:xfrm>
        </p:spPr>
        <p:txBody>
          <a:bodyPr/>
          <a:lstStyle/>
          <a:p>
            <a:pPr indent="466725">
              <a:buFont typeface="Wingdings" pitchFamily="2" charset="2"/>
              <a:buNone/>
            </a:pPr>
            <a:r>
              <a:rPr lang="ru-RU" sz="2200" b="1" smtClean="0"/>
              <a:t>Значения понятия «</a:t>
            </a:r>
            <a:r>
              <a:rPr lang="ru-RU" sz="2200" b="1" smtClean="0">
                <a:solidFill>
                  <a:srgbClr val="660066"/>
                </a:solidFill>
              </a:rPr>
              <a:t>инновационный проект</a:t>
            </a:r>
            <a:r>
              <a:rPr lang="ru-RU" sz="2200" b="1" smtClean="0"/>
              <a:t>»:</a:t>
            </a:r>
          </a:p>
          <a:p>
            <a:pPr indent="466725">
              <a:buFont typeface="Wingdings" pitchFamily="2" charset="2"/>
              <a:buNone/>
            </a:pPr>
            <a:endParaRPr lang="ru-RU" sz="2200" b="1" smtClean="0"/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71600" y="4724400"/>
            <a:ext cx="4572000" cy="1828800"/>
          </a:xfrm>
          <a:prstGeom prst="cloudCallout">
            <a:avLst>
              <a:gd name="adj1" fmla="val 32847"/>
              <a:gd name="adj2" fmla="val -1737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Деятельность</a:t>
            </a:r>
            <a:r>
              <a:rPr lang="ru-RU" b="1"/>
              <a:t>, нацеленная на управление инновациями</a:t>
            </a: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81000" y="3048000"/>
            <a:ext cx="3657600" cy="1447800"/>
          </a:xfrm>
          <a:prstGeom prst="cloudCallout">
            <a:avLst>
              <a:gd name="adj1" fmla="val 63454"/>
              <a:gd name="adj2" fmla="val -9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b="1" i="1">
                <a:solidFill>
                  <a:srgbClr val="660066"/>
                </a:solidFill>
              </a:rPr>
              <a:t>Процесс</a:t>
            </a:r>
            <a:r>
              <a:rPr lang="ru-RU" b="1"/>
              <a:t> разработки инноваций</a:t>
            </a: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4953000" y="2971800"/>
            <a:ext cx="4191000" cy="1676400"/>
          </a:xfrm>
          <a:prstGeom prst="cloudCallout">
            <a:avLst>
              <a:gd name="adj1" fmla="val -17880"/>
              <a:gd name="adj2" fmla="val -852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b="1" i="1">
                <a:solidFill>
                  <a:srgbClr val="660066"/>
                </a:solidFill>
              </a:rPr>
              <a:t>Комплект</a:t>
            </a:r>
            <a:r>
              <a:rPr lang="ru-RU" b="1"/>
              <a:t> правовых, технических,  финансовых </a:t>
            </a:r>
            <a:r>
              <a:rPr lang="ru-RU" b="1" i="1">
                <a:solidFill>
                  <a:srgbClr val="660066"/>
                </a:solidFill>
              </a:rPr>
              <a:t>документов</a:t>
            </a:r>
            <a:endParaRPr lang="ru-RU" b="1"/>
          </a:p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b="1"/>
          </a:p>
        </p:txBody>
      </p:sp>
      <p:cxnSp>
        <p:nvCxnSpPr>
          <p:cNvPr id="101384" name="AutoShape 8"/>
          <p:cNvCxnSpPr>
            <a:cxnSpLocks noChangeShapeType="1"/>
            <a:stCxn id="101382" idx="3"/>
            <a:endCxn id="101383" idx="3"/>
          </p:cNvCxnSpPr>
          <p:nvPr/>
        </p:nvCxnSpPr>
        <p:spPr bwMode="auto">
          <a:xfrm rot="16200000">
            <a:off x="4597400" y="679450"/>
            <a:ext cx="63500" cy="4838700"/>
          </a:xfrm>
          <a:prstGeom prst="curvedConnector3">
            <a:avLst>
              <a:gd name="adj1" fmla="val 61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01385" name="AutoShape 9"/>
          <p:cNvCxnSpPr>
            <a:cxnSpLocks noChangeShapeType="1"/>
            <a:stCxn id="101383" idx="1"/>
            <a:endCxn id="101381" idx="2"/>
          </p:cNvCxnSpPr>
          <p:nvPr/>
        </p:nvCxnSpPr>
        <p:spPr bwMode="auto">
          <a:xfrm rot="5400000">
            <a:off x="5998369" y="4588669"/>
            <a:ext cx="992187" cy="1108075"/>
          </a:xfrm>
          <a:prstGeom prst="curvedConnector2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01386" name="AutoShape 10"/>
          <p:cNvCxnSpPr>
            <a:cxnSpLocks noChangeShapeType="1"/>
            <a:stCxn id="101381" idx="0"/>
            <a:endCxn id="101382" idx="1"/>
          </p:cNvCxnSpPr>
          <p:nvPr/>
        </p:nvCxnSpPr>
        <p:spPr bwMode="auto">
          <a:xfrm rot="10800000" flipH="1">
            <a:off x="1385888" y="4494213"/>
            <a:ext cx="823912" cy="1144587"/>
          </a:xfrm>
          <a:prstGeom prst="curvedConnector4">
            <a:avLst>
              <a:gd name="adj1" fmla="val -29481"/>
              <a:gd name="adj2" fmla="val 89875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rgbClr val="003366"/>
                </a:solidFill>
                <a:latin typeface="Arial Black" pitchFamily="34" charset="0"/>
              </a:rPr>
              <a:t>ОПРЕДЕЛЕНИЕ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076F88-7B27-47D2-8092-B25AAB7420D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3657600"/>
          </a:xfrm>
        </p:spPr>
        <p:txBody>
          <a:bodyPr/>
          <a:lstStyle/>
          <a:p>
            <a:pPr indent="463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Диверсифицируемые риски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, называемые еще несистематическими, могут быть устранены путем их рассеивания, т.е. диверсификацией. К инвестиционным диверсифицируемым рискам можно отнести и </a:t>
            </a:r>
            <a:r>
              <a:rPr lang="ru-RU" sz="1600" b="1" dirty="0" smtClean="0">
                <a:solidFill>
                  <a:schemeClr val="accent1">
                    <a:lumMod val="10000"/>
                  </a:schemeClr>
                </a:solidFill>
              </a:rPr>
              <a:t>проектные риски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indent="463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indent="463550" eaLnBrk="1" hangingPunct="1">
              <a:lnSpc>
                <a:spcPct val="80000"/>
              </a:lnSpc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Принцип действия механизма диверсификации</a:t>
            </a:r>
            <a:r>
              <a:rPr lang="ru-RU" sz="1600" dirty="0" smtClean="0"/>
              <a:t> основан на разделении рисков за счет разнонаправленности видов деятельности, сбыта и поставок, кредиторской задолженности, инвестиций, препятствующем их концентрации.</a:t>
            </a:r>
          </a:p>
          <a:p>
            <a:pPr indent="463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  <a:p>
            <a:pPr indent="463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Диверсификация инновационного портфеля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– это распределение средств между различными объектами инвестирования с целью </a:t>
            </a:r>
            <a:r>
              <a:rPr lang="ru-RU" sz="1600" dirty="0" err="1" smtClean="0">
                <a:solidFill>
                  <a:schemeClr val="accent1">
                    <a:lumMod val="10000"/>
                  </a:schemeClr>
                </a:solidFill>
              </a:rPr>
              <a:t>избежания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 серьезных финансовых потерь, в случае падения цен одной или нескольких составляющих инновационного портфеля.</a:t>
            </a:r>
          </a:p>
          <a:p>
            <a:pPr indent="463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Для того чтобы максимально использовать возможности диверсификации для сокращения риска по портфелю инноваций</a:t>
            </a:r>
            <a:r>
              <a:rPr lang="ru-RU" sz="1600" i="1" dirty="0" smtClean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ru-RU" sz="1600" i="1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необходимо включать в него разноплановые и уровневые инновационные проекта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0" indent="539750" eaLnBrk="1" hangingPunct="1">
              <a:lnSpc>
                <a:spcPct val="80000"/>
              </a:lnSpc>
              <a:buNone/>
              <a:defRPr/>
            </a:pPr>
            <a:endParaRPr lang="ru-RU" sz="16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0" indent="539750" eaLnBrk="1" hangingPunct="1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1818FF"/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Диверсификация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4594111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0375" eaLnBrk="1" hangingPunct="1">
              <a:buFont typeface="Wingdings" pitchFamily="2" charset="2"/>
              <a:buNone/>
            </a:pPr>
            <a:r>
              <a:rPr lang="ru-RU" sz="1600" dirty="0" smtClean="0">
                <a:latin typeface="Arial Black" pitchFamily="34" charset="0"/>
              </a:rPr>
              <a:t>Увеличение состава портфеля свыше 10-15 видов проектов нецелесообразно, так как возникает </a:t>
            </a:r>
            <a:r>
              <a:rPr lang="ru-RU" sz="1600" dirty="0" smtClean="0">
                <a:solidFill>
                  <a:srgbClr val="800000"/>
                </a:solidFill>
                <a:latin typeface="Arial Black" pitchFamily="34" charset="0"/>
              </a:rPr>
              <a:t>эффект излишней диверсификации</a:t>
            </a:r>
            <a:r>
              <a:rPr lang="ru-RU" sz="1600" dirty="0" smtClean="0">
                <a:latin typeface="Arial Black" pitchFamily="34" charset="0"/>
              </a:rPr>
              <a:t>, которая может привести к таким отрицательным результатам, как:</a:t>
            </a:r>
          </a:p>
          <a:p>
            <a:pPr indent="460375" eaLnBrk="1" hangingPunct="1">
              <a:buClr>
                <a:srgbClr val="800000"/>
              </a:buClr>
              <a:buFont typeface="Arial Black" pitchFamily="34" charset="0"/>
              <a:buChar char="╞"/>
            </a:pPr>
            <a:r>
              <a:rPr lang="ru-RU" sz="1400" dirty="0" smtClean="0">
                <a:latin typeface="Arial Black" pitchFamily="34" charset="0"/>
              </a:rPr>
              <a:t>невозможность качественного портфельного управления;</a:t>
            </a:r>
          </a:p>
          <a:p>
            <a:pPr indent="460375" eaLnBrk="1" hangingPunct="1">
              <a:buClr>
                <a:srgbClr val="800000"/>
              </a:buClr>
              <a:buFont typeface="Arial Black" pitchFamily="34" charset="0"/>
              <a:buChar char="╞"/>
            </a:pPr>
            <a:r>
              <a:rPr lang="ru-RU" sz="1400" dirty="0" smtClean="0">
                <a:latin typeface="Arial Black" pitchFamily="34" charset="0"/>
              </a:rPr>
              <a:t>реализация недостаточно надежных, доходных проектов;</a:t>
            </a:r>
          </a:p>
          <a:p>
            <a:pPr indent="460375" eaLnBrk="1" hangingPunct="1">
              <a:buClr>
                <a:srgbClr val="800000"/>
              </a:buClr>
              <a:buFont typeface="Arial Black" pitchFamily="34" charset="0"/>
              <a:buChar char="╞"/>
            </a:pPr>
            <a:r>
              <a:rPr lang="ru-RU" sz="1400" dirty="0" smtClean="0">
                <a:latin typeface="Arial Black" pitchFamily="34" charset="0"/>
              </a:rPr>
              <a:t>рост издержек, связанных с подбором проектов (расходы на предварительный анализ, консалтинг и т.д.)</a:t>
            </a:r>
          </a:p>
        </p:txBody>
      </p:sp>
      <p:pic>
        <p:nvPicPr>
          <p:cNvPr id="7" name="Picture 4" descr="defau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48200"/>
            <a:ext cx="838200" cy="8349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5865813" cy="1524000"/>
          </a:xfrm>
        </p:spPr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  <a:t>5.4.</a:t>
            </a:r>
            <a:b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  <a:t> Экспертиза инновационных проектов:</a:t>
            </a:r>
            <a:b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9900"/>
                </a:solidFill>
                <a:latin typeface="Arial Black" pitchFamily="34" charset="0"/>
              </a:rPr>
              <a:t>понятие, принципы, организация</a:t>
            </a:r>
          </a:p>
        </p:txBody>
      </p:sp>
      <p:pic>
        <p:nvPicPr>
          <p:cNvPr id="14340" name="Picture 4" descr="201267679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62000" y="1295400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457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Экспертиза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 (</a:t>
            </a:r>
            <a:r>
              <a:rPr lang="ru-RU" i="1" dirty="0" err="1" smtClean="0">
                <a:solidFill>
                  <a:srgbClr val="800000"/>
                </a:solidFill>
                <a:latin typeface="Arial Black" pitchFamily="34" charset="0"/>
              </a:rPr>
              <a:t>expertus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 — опытный, сведущий) — это специальная форма анализа данных, проводимая по установленной форме и соответствующая выработанным требованиям</a:t>
            </a:r>
            <a:endParaRPr lang="ru-RU" dirty="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7" name="Picture 4" descr="default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838200" cy="83492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04800" y="3429000"/>
            <a:ext cx="868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4508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</a:rPr>
              <a:t>Экспертиза инновационных проектов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процедура комплексной проверки и контроля: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arenR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качества системы нормативно-методических, проектно-конструкторских и других документов;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arenR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профессионализма руководителя проекта и его команды;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arenR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научно-технического и производственного потенциала,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онкурентоспособности проекта и организации;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arenR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достоверности выполненных расчетов, степени риска и эффективности проекта;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arenR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качества механизма разработки и реализации проекта, возможности достижения поставленных целей.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838200"/>
            <a:ext cx="6248400" cy="1371600"/>
          </a:xfrm>
        </p:spPr>
        <p:txBody>
          <a:bodyPr/>
          <a:lstStyle/>
          <a:p>
            <a:r>
              <a:rPr lang="ru-RU" sz="2000" b="1" dirty="0" smtClean="0"/>
              <a:t>В соответствии с Рекомендациями Организации экономического сотрудничества и развития экспертизу инновационных проектов следует проводить на основе следующих принципов:</a:t>
            </a:r>
            <a:endParaRPr lang="ru-RU" sz="2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3400" y="2362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5" name="Рисунок 4" descr="logooecd_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609600"/>
            <a:ext cx="2277717" cy="8382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3200400" cy="838200"/>
          </a:xfrm>
        </p:spPr>
        <p:txBody>
          <a:bodyPr/>
          <a:lstStyle/>
          <a:p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Существуют три основных метода экспертизы инновационных</a:t>
            </a:r>
            <a:b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800000"/>
                </a:solidFill>
                <a:latin typeface="Arial Black" pitchFamily="34" charset="0"/>
              </a:rPr>
              <a:t>проектов</a:t>
            </a:r>
            <a:endParaRPr lang="ru-RU" sz="2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733800" y="457200"/>
          <a:ext cx="5410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1000" y="2362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Процесс оценки и отбора инвестиционных предложений 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 конкурсной основе осуществляется, как правило, по многоступенчатой схеме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33528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 1.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600" i="1" kern="0" dirty="0" smtClean="0">
                <a:solidFill>
                  <a:srgbClr val="800000"/>
                </a:solidFill>
                <a:latin typeface="Arial Black" pitchFamily="34" charset="0"/>
                <a:ea typeface="+mj-ea"/>
                <a:cs typeface="+mj-cs"/>
              </a:rPr>
              <a:t>Предварительная экспертиза инновационной заявки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предназначена для определения соответствия инвестиционного предложения, оформленного в виде заявки, целям, приоритетам и предназначению источника финансирования.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 2. </a:t>
            </a:r>
            <a:r>
              <a:rPr lang="ru-RU" sz="1600" i="1" kern="0" dirty="0" smtClean="0">
                <a:solidFill>
                  <a:srgbClr val="800000"/>
                </a:solidFill>
                <a:latin typeface="Arial Black" pitchFamily="34" charset="0"/>
                <a:ea typeface="+mj-ea"/>
                <a:cs typeface="+mj-cs"/>
              </a:rPr>
              <a:t>Независимая (внешняя) экспертиза бизнес-плана инновационного проекта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Назначение ― всесторонняя комплексная оценка инновационного проекта (преимуществ и недостатков) на основе детального анализа представленного бизнес-плана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ru-RU" sz="1600" b="1" kern="0" dirty="0" smtClean="0">
                <a:latin typeface="+mn-lt"/>
              </a:rPr>
              <a:t>Заключительный этап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экспертизы состоит в определении оптимального сочетания различных форм финансирования и различных источников на разных этапах жизненного цикла проекта.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352800"/>
            <a:ext cx="8229600" cy="1600200"/>
          </a:xfrm>
        </p:spPr>
        <p:txBody>
          <a:bodyPr/>
          <a:lstStyle/>
          <a:p>
            <a:pPr marL="0" indent="450850">
              <a:buNone/>
            </a:pPr>
            <a:r>
              <a:rPr lang="ru-RU" sz="1800" i="1" dirty="0" smtClean="0"/>
              <a:t>Порядок организации и проведения государственной научно-технической экспертизы инновационных проектов определяется постановлением Совета Министров Республики Беларусь от 29.10.2007 № 1411 «О некоторых вопросах организации и проведения государственной научно-технической экспертизы»</a:t>
            </a:r>
            <a:endParaRPr lang="ru-RU" sz="1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1752600" cy="1396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5334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hangingPunct="0"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Согласно статье 24 «Государственная научно-техническая экспертиза инновационных проектов» Закона Республики Беларусь от 10.07.2012 № 425-З «О государственной инновационной политике и инновационной деятельности в Республике Беларусь» </a:t>
            </a:r>
            <a:r>
              <a:rPr lang="ru-RU" sz="1600" b="1" i="1" kern="0" dirty="0" smtClean="0">
                <a:solidFill>
                  <a:srgbClr val="800000"/>
                </a:solidFill>
                <a:latin typeface="Arial Black" pitchFamily="34" charset="0"/>
              </a:rPr>
              <a:t>государственная научно-техническая экспертиза инновационных проектов</a:t>
            </a:r>
            <a:r>
              <a:rPr lang="ru-RU" sz="1600" kern="0" dirty="0" smtClean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Arial Black" pitchFamily="34" charset="0"/>
              </a:rPr>
              <a:t>представляет собой анализ и оценку этих проектов с подготовкой заключений о целесообразности их выполнения и финансирования за счет средств республиканского и (или) местных бюджетов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ransition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85800"/>
            <a:ext cx="7620000" cy="38862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Объектами экспертизы </a:t>
            </a:r>
            <a:r>
              <a:rPr lang="ru-RU" sz="1800" dirty="0" smtClean="0"/>
              <a:t>являются:</a:t>
            </a:r>
          </a:p>
          <a:p>
            <a:pPr lvl="0"/>
            <a:r>
              <a:rPr lang="ru-RU" sz="1800" dirty="0" smtClean="0"/>
              <a:t>проекты заданий государственных, региональных и отраслевых научно-технических программ;</a:t>
            </a:r>
          </a:p>
          <a:p>
            <a:pPr lvl="0"/>
            <a:r>
              <a:rPr lang="ru-RU" sz="1800" dirty="0" smtClean="0"/>
              <a:t>разделы научного обеспечения государственных народно-хозяйственных и социальных программ;</a:t>
            </a:r>
          </a:p>
          <a:p>
            <a:pPr lvl="0"/>
            <a:r>
              <a:rPr lang="ru-RU" sz="1800" dirty="0" smtClean="0"/>
              <a:t>международные научно-технические проекты, выполняемые в рамках международных договоров Республики Беларусь;</a:t>
            </a:r>
          </a:p>
          <a:p>
            <a:pPr lvl="0"/>
            <a:r>
              <a:rPr lang="ru-RU" sz="1800" dirty="0" smtClean="0"/>
              <a:t>инновационные проекты, финансируемые из республиканского бюджета за счет средств, предусматриваемых на научную, научно-техническую и инновационную деятельность;</a:t>
            </a:r>
          </a:p>
          <a:p>
            <a:pPr lvl="0"/>
            <a:r>
              <a:rPr lang="ru-RU" sz="1800" dirty="0" smtClean="0"/>
              <a:t>научно-исследовательские, опытно-конструкторские и опытно-технологические работы в форме инновационного проекта и работы по организации и освоению производства научно-технической продукции, финансируемые за счет средств инновационных фондов через Белорусский инновационный фонд.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1295400" cy="1032191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381000"/>
            <a:ext cx="7315200" cy="3886200"/>
          </a:xfrm>
        </p:spPr>
        <p:txBody>
          <a:bodyPr/>
          <a:lstStyle/>
          <a:p>
            <a:pPr marL="0" indent="273050">
              <a:buNone/>
              <a:tabLst>
                <a:tab pos="177800" algn="l"/>
              </a:tabLst>
            </a:pPr>
            <a:r>
              <a:rPr lang="ru-RU" sz="1800" b="1" dirty="0" smtClean="0"/>
              <a:t>Экспертиза проводится государственными научно-техническими экспертными советами</a:t>
            </a:r>
            <a:r>
              <a:rPr lang="ru-RU" sz="1400" dirty="0" smtClean="0"/>
              <a:t>, создаваемыми Государственным комитетом по науке и технологиям по приоритетным направлениям научно-технической деятельности в Республике Беларусь: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приборостроению, радиоэлектронике и оптике;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машиностроению и металлообработке;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экологии и рациональному использованию природных ресурсов;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здравоохранению;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производству, переработке и сохранению с/</a:t>
            </a:r>
            <a:r>
              <a:rPr lang="ru-RU" sz="1200" dirty="0" err="1" smtClean="0"/>
              <a:t>х</a:t>
            </a:r>
            <a:r>
              <a:rPr lang="ru-RU" sz="1200" dirty="0" smtClean="0"/>
              <a:t> продукции;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проблемам строительства и энергетики;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технологиям химических, фармацевтических и микробиологических производств;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социально-экономическим проблемам и проблемам развития государственности Республики Беларусь;</a:t>
            </a:r>
          </a:p>
          <a:p>
            <a:pPr marL="0" lvl="0" indent="273050">
              <a:tabLst>
                <a:tab pos="177800" algn="l"/>
              </a:tabLst>
            </a:pPr>
            <a:r>
              <a:rPr lang="ru-RU" sz="1200" dirty="0" smtClean="0"/>
              <a:t>ГЭС по информатизации, вычислительной технике и информационным технологиям.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5814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/>
            <a:r>
              <a:rPr lang="ru-RU" i="1" dirty="0" smtClean="0"/>
              <a:t>В состав экспертных советов могут включаться </a:t>
            </a:r>
            <a:r>
              <a:rPr lang="ru-RU" b="1" i="1" dirty="0" smtClean="0"/>
              <a:t>ученые и специалисты </a:t>
            </a:r>
            <a:r>
              <a:rPr lang="ru-RU" i="1" dirty="0" smtClean="0"/>
              <a:t>Национальной академии наук Беларуси, учреждений, обеспечивающих получение высшего образования, научно-исследовательских, опытно-конструкторских и иных организаций, а также органов государственного управления, зарубежные и другие специалисты.</a:t>
            </a:r>
          </a:p>
          <a:p>
            <a:pPr indent="712788"/>
            <a:r>
              <a:rPr lang="ru-RU" i="1" dirty="0" smtClean="0"/>
              <a:t>При создании экспертных советов определяются его </a:t>
            </a:r>
            <a:r>
              <a:rPr lang="ru-RU" b="1" i="1" dirty="0" smtClean="0"/>
              <a:t>председатель, заместитель председателя и секретарь</a:t>
            </a:r>
            <a:r>
              <a:rPr lang="ru-RU" i="1" dirty="0" smtClean="0"/>
              <a:t>.</a:t>
            </a:r>
          </a:p>
          <a:p>
            <a:pPr indent="712788"/>
            <a:r>
              <a:rPr lang="ru-RU" i="1" dirty="0" smtClean="0"/>
              <a:t>Обновление состава экспертных советов проводится не реже чем </a:t>
            </a:r>
            <a:r>
              <a:rPr lang="ru-RU" b="1" i="1" dirty="0" smtClean="0"/>
              <a:t>один раз в два года</a:t>
            </a:r>
            <a:r>
              <a:rPr lang="ru-RU" i="1" dirty="0" smtClean="0"/>
              <a:t>, и </a:t>
            </a:r>
            <a:r>
              <a:rPr lang="ru-RU" b="1" i="1" dirty="0" smtClean="0"/>
              <a:t>не менее чем на одну треть его численности</a:t>
            </a:r>
            <a:r>
              <a:rPr lang="ru-RU" i="1" dirty="0" smtClean="0"/>
              <a:t>.</a:t>
            </a:r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1625727" cy="12954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609600"/>
            <a:ext cx="7391400" cy="1219200"/>
          </a:xfrm>
        </p:spPr>
        <p:txBody>
          <a:bodyPr/>
          <a:lstStyle/>
          <a:p>
            <a:pPr marL="82550" indent="725488">
              <a:buNone/>
            </a:pPr>
            <a:r>
              <a:rPr lang="ru-RU" sz="1800" b="1" dirty="0" smtClean="0"/>
              <a:t>При проведении экспертизы осуществляется анализ и оценка:</a:t>
            </a:r>
          </a:p>
          <a:p>
            <a:pPr marL="0" lvl="0" indent="273050"/>
            <a:r>
              <a:rPr lang="ru-RU" sz="1600" b="1" dirty="0" smtClean="0"/>
              <a:t>принципиальной новизны, конкурентоспособности, научно-технического уровня, объемов финансирования и сроков выполнения проектов, их экономической эффективности;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1338834" cy="1066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20574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соответствия рассматриваемых проектов приоритетным направлениям научно-технической деятельности в Республике Беларусь;</a:t>
            </a:r>
          </a:p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потребностей республики в результатах, планируемых при выполнении рассматриваемых проектов, с учетом возможностей расширения экспорта или сокращения импорта;</a:t>
            </a:r>
          </a:p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возможности освоения результатов выполнения проектов в производстве;</a:t>
            </a:r>
          </a:p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научной, конструкторско-технологической и производственной базы, научного и кадрового потенциала организации – исполнителя проекта, в том числе численности сотрудников, предлагаемых для выполнения проекта или работы;</a:t>
            </a:r>
          </a:p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наличия у исполнителей опыта решения поставленных проблем, ранее полученных результатов;</a:t>
            </a:r>
          </a:p>
          <a:p>
            <a:pPr indent="2730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1600" b="1" dirty="0" smtClean="0">
                <a:latin typeface="+mn-lt"/>
              </a:rPr>
              <a:t>возможных социальных, экономических и экологических последствий от реализации предлагаемых к выполнению проектов.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Экспертиза представленных проектов и работ в течение одного месяца со дня их поступления в ГКНТ.  Тайным голосованием принимает решение о результатах экспертизы</a:t>
            </a:r>
          </a:p>
          <a:p>
            <a:pPr>
              <a:buNone/>
            </a:pP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8600" y="1676400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1295400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Проекты и работы, оформленные в соответствии с установленными требованиями, в двух экземплярах для проведения экспертизы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logo_gk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57200"/>
            <a:ext cx="1676400" cy="7184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0" y="2971800"/>
            <a:ext cx="3757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Arial Black" pitchFamily="34" charset="0"/>
              </a:rPr>
              <a:t>Государственные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Arial Black" pitchFamily="34" charset="0"/>
              </a:rPr>
              <a:t>экспертные советы </a:t>
            </a:r>
            <a:endParaRPr lang="ru-RU" sz="24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143000"/>
            <a:ext cx="266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800000"/>
                </a:solidFill>
                <a:latin typeface="Arial Black" pitchFamily="34" charset="0"/>
              </a:rPr>
              <a:t>Заключение о результатах проведенной экспертизы, протокол заседания экспертного совета, подписанные председателем и секретарем экспертного совета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48006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/>
            <a:r>
              <a:rPr lang="ru-RU" i="1" dirty="0" smtClean="0"/>
              <a:t>В случае несогласия с результатами экспертизы организация – исполнитель проекта имеет право обжаловать их в ГКНТ.</a:t>
            </a:r>
          </a:p>
          <a:p>
            <a:pPr indent="534988"/>
            <a:r>
              <a:rPr lang="ru-RU" i="1" dirty="0" smtClean="0"/>
              <a:t>При наличии указанных разногласий ГКНТ направляет этот проект на </a:t>
            </a:r>
            <a:r>
              <a:rPr lang="ru-RU" b="1" i="1" dirty="0" smtClean="0"/>
              <a:t>повторную экспертизу </a:t>
            </a:r>
            <a:r>
              <a:rPr lang="ru-RU" i="1" dirty="0" smtClean="0"/>
              <a:t>или создает для его рассмотрения </a:t>
            </a:r>
            <a:r>
              <a:rPr lang="ru-RU" b="1" i="1" dirty="0" smtClean="0"/>
              <a:t>комиссию с участием представителей экспертного совета, ГКНТ и государственного заказчика</a:t>
            </a:r>
            <a:r>
              <a:rPr lang="ru-RU" i="1" dirty="0" smtClean="0"/>
              <a:t>.</a:t>
            </a:r>
          </a:p>
        </p:txBody>
      </p:sp>
      <p:sp>
        <p:nvSpPr>
          <p:cNvPr id="15" name="Стрелка вверх 14"/>
          <p:cNvSpPr/>
          <p:nvPr/>
        </p:nvSpPr>
        <p:spPr>
          <a:xfrm>
            <a:off x="4648200" y="1828800"/>
            <a:ext cx="11430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05800" cy="5638800"/>
          </a:xfrm>
        </p:spPr>
        <p:txBody>
          <a:bodyPr/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      </a:t>
            </a:r>
            <a:r>
              <a:rPr lang="ru-RU" sz="2200" b="1" dirty="0" smtClean="0">
                <a:solidFill>
                  <a:srgbClr val="0000CC"/>
                </a:solidFill>
                <a:latin typeface="Arial Black" pitchFamily="34" charset="0"/>
              </a:rPr>
              <a:t>Инновационный проект</a:t>
            </a:r>
            <a:r>
              <a:rPr lang="ru-RU" sz="2200" dirty="0" smtClean="0">
                <a:latin typeface="Arial Black" pitchFamily="34" charset="0"/>
              </a:rPr>
              <a:t> – это система взаимоувязанных целей и программ их достижения, представляющих собой комплекс мероприятий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научно-исследовательских,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опытно-конструкторских,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производственных,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организационных,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финансовых,</a:t>
            </a:r>
          </a:p>
          <a:p>
            <a:pPr marL="539750" indent="352425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"/>
            </a:pPr>
            <a:r>
              <a:rPr lang="ru-RU" sz="1800" dirty="0" smtClean="0"/>
              <a:t>коммерческих и других мероприятий,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endParaRPr lang="ru-RU" sz="900" dirty="0" smtClean="0"/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>
                <a:latin typeface="Arial Black" pitchFamily="34" charset="0"/>
              </a:rPr>
              <a:t>соответствующим образом</a:t>
            </a:r>
          </a:p>
          <a:p>
            <a:pPr marL="452438" indent="528638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r>
              <a:rPr lang="ru-RU" sz="1800" dirty="0" smtClean="0"/>
              <a:t>организованных (увязанных по ресурсам, срокам и исполнителям),</a:t>
            </a:r>
          </a:p>
          <a:p>
            <a:pPr marL="452438" indent="528638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Ø"/>
            </a:pPr>
            <a:r>
              <a:rPr lang="ru-RU" sz="1800" dirty="0" smtClean="0"/>
              <a:t>оформленных комплектом проектной документации 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endParaRPr lang="ru-RU" sz="800" dirty="0" smtClean="0"/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>
                <a:latin typeface="Arial Black" pitchFamily="34" charset="0"/>
              </a:rPr>
              <a:t>и обеспечивающих эффективное решение конкретной научно-технической задачи (проблемы), выраженной в количественных показателях и приводящей к инновации</a:t>
            </a:r>
            <a:r>
              <a:rPr lang="ru-RU" sz="2200" dirty="0" smtClean="0"/>
              <a:t> </a:t>
            </a:r>
          </a:p>
        </p:txBody>
      </p:sp>
      <p:sp>
        <p:nvSpPr>
          <p:cNvPr id="103427" name="Номер слайда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3C9BA3-C305-47BA-ACC6-DFDEA88CAB57}" type="slidenum">
              <a:rPr lang="ru-RU" sz="1200">
                <a:latin typeface="Arial Black" pitchFamily="34" charset="0"/>
              </a:rPr>
              <a:pPr algn="r"/>
              <a:t>6</a:t>
            </a:fld>
            <a:endParaRPr lang="ru-RU" sz="1200">
              <a:latin typeface="Arial Black" pitchFamily="34" charset="0"/>
            </a:endParaRPr>
          </a:p>
        </p:txBody>
      </p:sp>
      <p:pic>
        <p:nvPicPr>
          <p:cNvPr id="103428" name="Picture 4" descr="defau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" cy="759024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3366"/>
                </a:solidFill>
                <a:latin typeface="Arial Black" pitchFamily="34" charset="0"/>
              </a:rPr>
              <a:t>ОПРЕДЕЛЕНИЕ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762000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Инновационный проект отличается от инвестиционного следующим: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381000"/>
          </a:xfrm>
          <a:noFill/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Arial Black" pitchFamily="34" charset="0"/>
              </a:rPr>
              <a:t>Основные элементы инновационного проекта</a:t>
            </a:r>
          </a:p>
        </p:txBody>
      </p:sp>
      <p:pic>
        <p:nvPicPr>
          <p:cNvPr id="104451" name="Picture 3" descr="K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772400" cy="5334000"/>
          </a:xfrm>
          <a:prstGeom prst="rect">
            <a:avLst/>
          </a:prstGeom>
          <a:solidFill>
            <a:srgbClr val="FFDF9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553200" y="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3366"/>
                </a:solidFill>
                <a:latin typeface="Arial Black" pitchFamily="34" charset="0"/>
              </a:rPr>
              <a:t>ЭЛЕМЕНТЫ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38200" y="838200"/>
            <a:ext cx="3200400" cy="838200"/>
          </a:xfrm>
          <a:prstGeom prst="wedgeRectCallout">
            <a:avLst>
              <a:gd name="adj1" fmla="val 63850"/>
              <a:gd name="adj2" fmla="val 69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Цели и задачи, отражающие основное назначение проекта</a:t>
            </a:r>
            <a:endParaRPr lang="ru-RU" sz="1600" dirty="0">
              <a:solidFill>
                <a:schemeClr val="accent1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96000" y="990600"/>
            <a:ext cx="2895600" cy="1219200"/>
          </a:xfrm>
          <a:prstGeom prst="wedgeRectCallout">
            <a:avLst>
              <a:gd name="adj1" fmla="val -53277"/>
              <a:gd name="adj2" fmla="val 64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Комплекс проектных мероприятий по решению инновационной проблемы и реализации поставленных целей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0" y="1828800"/>
            <a:ext cx="2514600" cy="2667000"/>
          </a:xfrm>
          <a:prstGeom prst="wedgeRectCallout">
            <a:avLst>
              <a:gd name="adj1" fmla="val 111620"/>
              <a:gd name="adj2" fmla="val 30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Организация выполнения проектных мероприятий: увязка их по ресурсам и исполнителям для достижения целей проекта в ограниченный период времени и в рамках заданных стоимости и качества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0" y="5334000"/>
            <a:ext cx="2057400" cy="1295400"/>
          </a:xfrm>
          <a:prstGeom prst="wedgeRectCallout">
            <a:avLst>
              <a:gd name="adj1" fmla="val 78823"/>
              <a:gd name="adj2" fmla="val 27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Clr>
                <a:srgbClr val="660066"/>
              </a:buClr>
              <a:buSzPct val="200000"/>
            </a:pP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 Black" pitchFamily="34" charset="0"/>
              </a:rPr>
              <a:t>Основные показатели проекта, характеризующие его эффективность (индикаторы)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Окружение проекта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 – это совокупность внешних и внутренних (по отношению к проекту) факторов, влияющих на достижение результатов проекта: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efault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33400"/>
            <a:ext cx="762000" cy="75902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8B5E13-C44D-4576-AA45-AE83361A668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E0C1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DDD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E0C1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DDD"/>
        </a:accent5>
        <a:accent6>
          <a:srgbClr val="E39310"/>
        </a:accent6>
        <a:hlink>
          <a:srgbClr val="CC3300"/>
        </a:hlink>
        <a:folHlink>
          <a:srgbClr val="FEE4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5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E0C1"/>
        </a:accent1>
        <a:accent2>
          <a:srgbClr val="744902"/>
        </a:accent2>
        <a:accent3>
          <a:srgbClr val="FFFFFF"/>
        </a:accent3>
        <a:accent4>
          <a:srgbClr val="000000"/>
        </a:accent4>
        <a:accent5>
          <a:srgbClr val="FFEDDD"/>
        </a:accent5>
        <a:accent6>
          <a:srgbClr val="684102"/>
        </a:accent6>
        <a:hlink>
          <a:srgbClr val="CC3300"/>
        </a:hlink>
        <a:folHlink>
          <a:srgbClr val="FEE4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6">
        <a:dk1>
          <a:srgbClr val="000000"/>
        </a:dk1>
        <a:lt1>
          <a:srgbClr val="FFFFFF"/>
        </a:lt1>
        <a:dk2>
          <a:srgbClr val="000000"/>
        </a:dk2>
        <a:lt2>
          <a:srgbClr val="3C345E"/>
        </a:lt2>
        <a:accent1>
          <a:srgbClr val="FFE0C1"/>
        </a:accent1>
        <a:accent2>
          <a:srgbClr val="744902"/>
        </a:accent2>
        <a:accent3>
          <a:srgbClr val="FFFFFF"/>
        </a:accent3>
        <a:accent4>
          <a:srgbClr val="000000"/>
        </a:accent4>
        <a:accent5>
          <a:srgbClr val="FFEDDD"/>
        </a:accent5>
        <a:accent6>
          <a:srgbClr val="684102"/>
        </a:accent6>
        <a:hlink>
          <a:srgbClr val="CC3300"/>
        </a:hlink>
        <a:folHlink>
          <a:srgbClr val="FEE4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1781</TotalTime>
  <Words>4690</Words>
  <Application>Microsoft Office PowerPoint</Application>
  <PresentationFormat>Экран (4:3)</PresentationFormat>
  <Paragraphs>650</Paragraphs>
  <Slides>59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Пиксел</vt:lpstr>
      <vt:lpstr>Тема 5. Управление инновационными проектами</vt:lpstr>
      <vt:lpstr>ВОПРОСЫ</vt:lpstr>
      <vt:lpstr>5.1.  Инновационный проект: понятие, цели, задачи, структура, виды</vt:lpstr>
      <vt:lpstr>Понятие «инновационный проект» употребляется в нескольких аспектах</vt:lpstr>
      <vt:lpstr>Инновационный проект представляет собой сложную систему процессов, взаимообусловленных и взаимоувязанных по ресурсам, срокам и стадиям</vt:lpstr>
      <vt:lpstr>Слайд 6</vt:lpstr>
      <vt:lpstr>Инновационный проект отличается от инвестиционного следующим:</vt:lpstr>
      <vt:lpstr>Основные элементы инновационного проекта</vt:lpstr>
      <vt:lpstr>Окружение проекта – это совокупность внешних и внутренних (по отношению к проекту) факторов, влияющих на достижение результатов проекта:</vt:lpstr>
      <vt:lpstr>ФАЗЫ ИННОВАЦИОННОГО ПРОЕКТА</vt:lpstr>
      <vt:lpstr>Каждый проект независимо от сложности и объема работ проходит в своем развитии определенные состояния:    от состояния, когда «проекта еще нет»;    до состояния, когда «проекта уже нет». </vt:lpstr>
      <vt:lpstr>Жизненный цикл инновационного проекта ― полный комплекс работ и мероприятий, выполняемых в строго определенной последовательности всеми исполнителями проекта </vt:lpstr>
      <vt:lpstr>Жизненные циклы инновационных проектов </vt:lpstr>
      <vt:lpstr>Содержание фаз жизненного цикла проекта</vt:lpstr>
      <vt:lpstr>Содержание фаз жизненного цикла инновационного проекта</vt:lpstr>
      <vt:lpstr>Слайд 16</vt:lpstr>
      <vt:lpstr>Слайд 17</vt:lpstr>
      <vt:lpstr>Слайд 18</vt:lpstr>
      <vt:lpstr>Слайд 19</vt:lpstr>
      <vt:lpstr>На разных стадиях инновационного проекта должен изменяться и стиль руководства и даже тип руководителя </vt:lpstr>
      <vt:lpstr>Слайд 21</vt:lpstr>
      <vt:lpstr>Слайд 22</vt:lpstr>
      <vt:lpstr>Слайд 23</vt:lpstr>
      <vt:lpstr>Слайд 24</vt:lpstr>
      <vt:lpstr>Бизнес-план инновационного проекта </vt:lpstr>
      <vt:lpstr>Бизнес-план инновационного проекта </vt:lpstr>
      <vt:lpstr>Слайд 27</vt:lpstr>
      <vt:lpstr>Слайд 28</vt:lpstr>
      <vt:lpstr>Классификация видов инновационных проектов по основным типам</vt:lpstr>
      <vt:lpstr>Слайд 30</vt:lpstr>
      <vt:lpstr>Слайд 31</vt:lpstr>
      <vt:lpstr>5.2.  Основы управления инновационными проектами</vt:lpstr>
      <vt:lpstr>Управление инновационным проектом – это процесс принятия и реализация управленческих решений, связанных с определением целей, организационной структуры, планированием мероприятий и контролем за ходом их выполнения, направленных на реализацию инновационной идеи</vt:lpstr>
      <vt:lpstr>Принципы управления инновационными проектами:</vt:lpstr>
      <vt:lpstr>Слайд 35</vt:lpstr>
      <vt:lpstr>II. Управление реализацией инновационными проектами включает задачи</vt:lpstr>
      <vt:lpstr>Каскадная модель управления инновационными проектами</vt:lpstr>
      <vt:lpstr>Существуют два основных метода планирования и координации выполнения крупномасштабных проектов на основе сетевых моделей:</vt:lpstr>
      <vt:lpstr>В PERT и CPM методах проекты рассматриваются как совокупность некоторых взаимосвязанных процессов (этапов или фаз выполнения проекта), каждый из которых требует определенных временных и других ресурсов</vt:lpstr>
      <vt:lpstr>Условные обозначения: события: 1 – получено задание на планирование с финансированием; 2 – выполнен анализ методических документов по планированию, моделированию, оптимизации; 3 – уточнены требования к конкурентоспособности инновационного продукта; 4 – выполнен прогноз основных параметров проектов; 5 – выполнены работы по моделированию параметров; 6 – выполнено экономическое обоснование нормативов; 7 – разработан проект нормативов; работы: 1-2 – анализ методических документов по планированию и другим сложным вопросам продолжительностью 2,5 мес.; 1-3 – уточнение требований к конкурентоспособности инновационного продукта по результатам маркетинговых исследований, 4,5 мес.; 1-4 – прогнозирование важнейших нормативов, 3,5 мес.; 2-5 – моделирование, 3 мес.; 3-6 – анализ показателей проекта, 2,5 мес.; 4-6 – экономическое обоснование инновационного проекта, 4 мес.; 5-7 – согласование проекта, 3 мес.; 6-7 – утверждение проекта, 2,5 мес.</vt:lpstr>
      <vt:lpstr>Временной график  — это популярный тип столбчатых диаграмм Ганта (гистограмм, ленточных графиков), который используется для иллюстрации плана, графика работ по какому-либо проекту</vt:lpstr>
      <vt:lpstr>Сетевая матрица представляет собой графическое изображение процессов осуществления проекта, где все работы (управленческие, производственные и т.д.) показаны в определенной технологической последовательности и взаимосвязи</vt:lpstr>
      <vt:lpstr>5.3.  Проектные риски и их диверсификация. </vt:lpstr>
      <vt:lpstr>Слайд 44</vt:lpstr>
      <vt:lpstr>Слайд 45</vt:lpstr>
      <vt:lpstr>Классификация инвестиционных рисков</vt:lpstr>
      <vt:lpstr>Слайд 47</vt:lpstr>
      <vt:lpstr>Слайд 48</vt:lpstr>
      <vt:lpstr>Слайд 49</vt:lpstr>
      <vt:lpstr>Диверсификация </vt:lpstr>
      <vt:lpstr>5.4.  Экспертиза инновационных проектов: понятие, принципы, организация</vt:lpstr>
      <vt:lpstr>Слайд 52</vt:lpstr>
      <vt:lpstr>В соответствии с Рекомендациями Организации экономического сотрудничества и развития экспертизу инновационных проектов следует проводить на основе следующих принципов:</vt:lpstr>
      <vt:lpstr>Существуют три основных метода экспертизы инновационных проектов</vt:lpstr>
      <vt:lpstr>Слайд 55</vt:lpstr>
      <vt:lpstr>Слайд 56</vt:lpstr>
      <vt:lpstr>Слайд 57</vt:lpstr>
      <vt:lpstr>Слайд 58</vt:lpstr>
      <vt:lpstr>Слайд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262</cp:revision>
  <cp:lastPrinted>1601-01-01T00:00:00Z</cp:lastPrinted>
  <dcterms:created xsi:type="dcterms:W3CDTF">1601-01-01T00:00:00Z</dcterms:created>
  <dcterms:modified xsi:type="dcterms:W3CDTF">2016-04-16T14:50:17Z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