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43"/>
  </p:notesMasterIdLst>
  <p:sldIdLst>
    <p:sldId id="256" r:id="rId2"/>
    <p:sldId id="257" r:id="rId3"/>
    <p:sldId id="258" r:id="rId4"/>
    <p:sldId id="272" r:id="rId5"/>
    <p:sldId id="294" r:id="rId6"/>
    <p:sldId id="268" r:id="rId7"/>
    <p:sldId id="293" r:id="rId8"/>
    <p:sldId id="289" r:id="rId9"/>
    <p:sldId id="301" r:id="rId10"/>
    <p:sldId id="298" r:id="rId11"/>
    <p:sldId id="286" r:id="rId12"/>
    <p:sldId id="287" r:id="rId13"/>
    <p:sldId id="296" r:id="rId14"/>
    <p:sldId id="317" r:id="rId15"/>
    <p:sldId id="318" r:id="rId16"/>
    <p:sldId id="319" r:id="rId17"/>
    <p:sldId id="320" r:id="rId18"/>
    <p:sldId id="321" r:id="rId19"/>
    <p:sldId id="297" r:id="rId20"/>
    <p:sldId id="300" r:id="rId21"/>
    <p:sldId id="303" r:id="rId22"/>
    <p:sldId id="304" r:id="rId23"/>
    <p:sldId id="292" r:id="rId24"/>
    <p:sldId id="290" r:id="rId25"/>
    <p:sldId id="278" r:id="rId26"/>
    <p:sldId id="307" r:id="rId27"/>
    <p:sldId id="279" r:id="rId28"/>
    <p:sldId id="308" r:id="rId29"/>
    <p:sldId id="316" r:id="rId30"/>
    <p:sldId id="295" r:id="rId31"/>
    <p:sldId id="315" r:id="rId32"/>
    <p:sldId id="266" r:id="rId33"/>
    <p:sldId id="269" r:id="rId34"/>
    <p:sldId id="310" r:id="rId35"/>
    <p:sldId id="311" r:id="rId36"/>
    <p:sldId id="312" r:id="rId37"/>
    <p:sldId id="313" r:id="rId38"/>
    <p:sldId id="322" r:id="rId39"/>
    <p:sldId id="323" r:id="rId40"/>
    <p:sldId id="324" r:id="rId41"/>
    <p:sldId id="325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FF"/>
    <a:srgbClr val="FFFF00"/>
    <a:srgbClr val="FAFD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48" autoAdjust="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86;&#1080;%20&#1076;&#1086;&#1082;&#1091;&#1084;&#1077;&#1085;&#1090;&#1099;\&#1092;&#1083;&#1101;&#1096;&#1082;&#1072;\_11.%20&#1053;&#1048;&#1056;%20&#1043;&#1041;%202211\&#1053;&#1048;&#1056;%202013\&#1085;&#1086;&#1088;&#1084;&#1072;&#1083;&#1080;&#1079;.%20&#1087;&#1086;&#1082;&#1072;&#1079;.%20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v>2012</c:v>
          </c:tx>
          <c:spPr>
            <a:solidFill>
              <a:srgbClr val="C0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Лист10!$A$15:$A$21</c:f>
              <c:strCache>
                <c:ptCount val="7"/>
                <c:pt idx="0">
                  <c:v>г. Минск</c:v>
                </c:pt>
                <c:pt idx="1">
                  <c:v>Гомельская</c:v>
                </c:pt>
                <c:pt idx="2">
                  <c:v>Витебская</c:v>
                </c:pt>
                <c:pt idx="3">
                  <c:v>Минская</c:v>
                </c:pt>
                <c:pt idx="4">
                  <c:v>Могилевская</c:v>
                </c:pt>
                <c:pt idx="5">
                  <c:v>Брестская</c:v>
                </c:pt>
                <c:pt idx="6">
                  <c:v>Гродненская</c:v>
                </c:pt>
              </c:strCache>
            </c:strRef>
          </c:cat>
          <c:val>
            <c:numRef>
              <c:f>Лист10!$C$15:$C$21</c:f>
              <c:numCache>
                <c:formatCode>0.00</c:formatCode>
                <c:ptCount val="7"/>
                <c:pt idx="0">
                  <c:v>6.84</c:v>
                </c:pt>
                <c:pt idx="1">
                  <c:v>5.5</c:v>
                </c:pt>
                <c:pt idx="2">
                  <c:v>5.38</c:v>
                </c:pt>
                <c:pt idx="3">
                  <c:v>4.3199999999999985</c:v>
                </c:pt>
                <c:pt idx="4">
                  <c:v>3.2</c:v>
                </c:pt>
                <c:pt idx="5">
                  <c:v>2.68</c:v>
                </c:pt>
                <c:pt idx="6">
                  <c:v>2.15</c:v>
                </c:pt>
              </c:numCache>
            </c:numRef>
          </c:val>
        </c:ser>
        <c:ser>
          <c:idx val="1"/>
          <c:order val="1"/>
          <c:tx>
            <c:v>2011</c:v>
          </c:tx>
          <c:cat>
            <c:strRef>
              <c:f>Лист10!$A$15:$A$21</c:f>
              <c:strCache>
                <c:ptCount val="7"/>
                <c:pt idx="0">
                  <c:v>г. Минск</c:v>
                </c:pt>
                <c:pt idx="1">
                  <c:v>Гомельская</c:v>
                </c:pt>
                <c:pt idx="2">
                  <c:v>Витебская</c:v>
                </c:pt>
                <c:pt idx="3">
                  <c:v>Минская</c:v>
                </c:pt>
                <c:pt idx="4">
                  <c:v>Могилевская</c:v>
                </c:pt>
                <c:pt idx="5">
                  <c:v>Брестская</c:v>
                </c:pt>
                <c:pt idx="6">
                  <c:v>Гродненская</c:v>
                </c:pt>
              </c:strCache>
            </c:strRef>
          </c:cat>
          <c:val>
            <c:numRef>
              <c:f>Лист10!$B$15:$B$21</c:f>
              <c:numCache>
                <c:formatCode>0.00</c:formatCode>
                <c:ptCount val="7"/>
                <c:pt idx="0">
                  <c:v>6.76</c:v>
                </c:pt>
                <c:pt idx="1">
                  <c:v>5.48</c:v>
                </c:pt>
                <c:pt idx="2">
                  <c:v>4.8899999999999997</c:v>
                </c:pt>
                <c:pt idx="3">
                  <c:v>3.88</c:v>
                </c:pt>
                <c:pt idx="4">
                  <c:v>2.94</c:v>
                </c:pt>
                <c:pt idx="5">
                  <c:v>2.4099999999999997</c:v>
                </c:pt>
                <c:pt idx="6">
                  <c:v>3.68</c:v>
                </c:pt>
              </c:numCache>
            </c:numRef>
          </c:val>
        </c:ser>
        <c:shape val="cylinder"/>
        <c:axId val="43487232"/>
        <c:axId val="43488768"/>
        <c:axId val="60089216"/>
      </c:bar3DChart>
      <c:catAx>
        <c:axId val="43487232"/>
        <c:scaling>
          <c:orientation val="minMax"/>
        </c:scaling>
        <c:axPos val="b"/>
        <c:numFmt formatCode="General" sourceLinked="0"/>
        <c:tickLblPos val="nextTo"/>
        <c:crossAx val="43488768"/>
        <c:crosses val="autoZero"/>
        <c:auto val="1"/>
        <c:lblAlgn val="ctr"/>
        <c:lblOffset val="100"/>
      </c:catAx>
      <c:valAx>
        <c:axId val="43488768"/>
        <c:scaling>
          <c:orientation val="minMax"/>
        </c:scaling>
        <c:axPos val="l"/>
        <c:majorGridlines/>
        <c:numFmt formatCode="0.00" sourceLinked="1"/>
        <c:tickLblPos val="nextTo"/>
        <c:crossAx val="43487232"/>
        <c:crosses val="autoZero"/>
        <c:crossBetween val="between"/>
      </c:valAx>
      <c:serAx>
        <c:axId val="60089216"/>
        <c:scaling>
          <c:orientation val="minMax"/>
        </c:scaling>
        <c:axPos val="b"/>
        <c:tickLblPos val="nextTo"/>
        <c:crossAx val="43488768"/>
        <c:crosses val="autoZero"/>
      </c:serAx>
    </c:plotArea>
    <c:legend>
      <c:legendPos val="r"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242E2-FDD9-4A73-9DC5-0338FC4CB561}" type="doc">
      <dgm:prSet loTypeId="urn:microsoft.com/office/officeart/2005/8/layout/hierarchy2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A4D9024-8DCE-4977-A3C5-144032C12E84}">
      <dgm:prSet custT="1"/>
      <dgm:spPr/>
      <dgm:t>
        <a:bodyPr/>
        <a:lstStyle/>
        <a:p>
          <a:pPr rtl="0"/>
          <a:r>
            <a:rPr lang="ru-RU" sz="1400" b="1" smtClean="0"/>
            <a:t>1. Организационные структуры</a:t>
          </a:r>
          <a:endParaRPr lang="ru-RU" sz="1400" dirty="0"/>
        </a:p>
      </dgm:t>
    </dgm:pt>
    <dgm:pt modelId="{4B96C639-36D7-42BB-BE82-BDEA9C6B2746}" type="parTrans" cxnId="{DD0B1F6C-7CE6-40B4-9F6D-A0EFDFED944D}">
      <dgm:prSet/>
      <dgm:spPr/>
      <dgm:t>
        <a:bodyPr/>
        <a:lstStyle/>
        <a:p>
          <a:endParaRPr lang="ru-RU"/>
        </a:p>
      </dgm:t>
    </dgm:pt>
    <dgm:pt modelId="{F1538D88-41D1-494E-BE65-34663EE522E9}" type="sibTrans" cxnId="{DD0B1F6C-7CE6-40B4-9F6D-A0EFDFED944D}">
      <dgm:prSet/>
      <dgm:spPr/>
      <dgm:t>
        <a:bodyPr/>
        <a:lstStyle/>
        <a:p>
          <a:endParaRPr lang="ru-RU"/>
        </a:p>
      </dgm:t>
    </dgm:pt>
    <dgm:pt modelId="{20CECE44-F9BC-452F-BD9A-012FE3A3C9CF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Обеспечивают поддержку малых научных и инновационных фирм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A4DF37B7-0A84-4A88-AB58-13D6DA45EB3B}" type="parTrans" cxnId="{2BA318EB-799F-4958-B177-FE5FCEA328C6}">
      <dgm:prSet/>
      <dgm:spPr/>
      <dgm:t>
        <a:bodyPr/>
        <a:lstStyle/>
        <a:p>
          <a:endParaRPr lang="ru-RU"/>
        </a:p>
      </dgm:t>
    </dgm:pt>
    <dgm:pt modelId="{23D2FC7D-CE9E-428F-A645-38BCF6F07E9F}" type="sibTrans" cxnId="{2BA318EB-799F-4958-B177-FE5FCEA328C6}">
      <dgm:prSet/>
      <dgm:spPr/>
      <dgm:t>
        <a:bodyPr/>
        <a:lstStyle/>
        <a:p>
          <a:endParaRPr lang="ru-RU"/>
        </a:p>
      </dgm:t>
    </dgm:pt>
    <dgm:pt modelId="{19ACB307-B611-4374-B658-5EB43F47C1B6}">
      <dgm:prSet custT="1"/>
      <dgm:spPr/>
      <dgm:t>
        <a:bodyPr/>
        <a:lstStyle/>
        <a:p>
          <a:pPr rtl="0"/>
          <a:r>
            <a:rPr lang="ru-RU" sz="1400" smtClean="0"/>
            <a:t>2. </a:t>
          </a:r>
          <a:r>
            <a:rPr lang="ru-RU" sz="1400" b="1" smtClean="0"/>
            <a:t>Финансово-кредитные институты</a:t>
          </a:r>
          <a:endParaRPr lang="ru-RU" sz="1400" dirty="0"/>
        </a:p>
      </dgm:t>
    </dgm:pt>
    <dgm:pt modelId="{E3AB5511-29CF-4371-B909-C26F9D6B9079}" type="parTrans" cxnId="{587BACA8-FA11-44E0-A8C9-D8A2B18A3D2D}">
      <dgm:prSet/>
      <dgm:spPr/>
      <dgm:t>
        <a:bodyPr/>
        <a:lstStyle/>
        <a:p>
          <a:endParaRPr lang="ru-RU"/>
        </a:p>
      </dgm:t>
    </dgm:pt>
    <dgm:pt modelId="{12EBBDC8-9DAF-4024-80FF-B3DF80380293}" type="sibTrans" cxnId="{587BACA8-FA11-44E0-A8C9-D8A2B18A3D2D}">
      <dgm:prSet/>
      <dgm:spPr/>
      <dgm:t>
        <a:bodyPr/>
        <a:lstStyle/>
        <a:p>
          <a:endParaRPr lang="ru-RU"/>
        </a:p>
      </dgm:t>
    </dgm:pt>
    <dgm:pt modelId="{2BBAAAC2-2A1F-4629-AD68-BDD593829540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Обеспечивают аккумуляцию ресурсов и их распределение по субъектам инновационной деятельности, а также финансовую поддержку перспективных проектов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A1E380AB-4DBE-4845-818F-FEE7E4463979}" type="parTrans" cxnId="{27E622CB-089A-40F3-9F7C-6DB8F31ED856}">
      <dgm:prSet/>
      <dgm:spPr/>
      <dgm:t>
        <a:bodyPr/>
        <a:lstStyle/>
        <a:p>
          <a:endParaRPr lang="ru-RU"/>
        </a:p>
      </dgm:t>
    </dgm:pt>
    <dgm:pt modelId="{B962B2A8-A99D-4491-8653-6532F685D8F3}" type="sibTrans" cxnId="{27E622CB-089A-40F3-9F7C-6DB8F31ED856}">
      <dgm:prSet/>
      <dgm:spPr/>
      <dgm:t>
        <a:bodyPr/>
        <a:lstStyle/>
        <a:p>
          <a:endParaRPr lang="ru-RU"/>
        </a:p>
      </dgm:t>
    </dgm:pt>
    <dgm:pt modelId="{1B916B8F-5B94-4458-B0BA-22F531A0CB58}">
      <dgm:prSet custT="1"/>
      <dgm:spPr/>
      <dgm:t>
        <a:bodyPr/>
        <a:lstStyle/>
        <a:p>
          <a:pPr rtl="0"/>
          <a:r>
            <a:rPr lang="ru-RU" sz="1400" smtClean="0"/>
            <a:t>3. </a:t>
          </a:r>
          <a:r>
            <a:rPr lang="ru-RU" sz="1400" b="1" smtClean="0"/>
            <a:t>Страховые компании</a:t>
          </a:r>
          <a:endParaRPr lang="ru-RU" sz="1400" dirty="0"/>
        </a:p>
      </dgm:t>
    </dgm:pt>
    <dgm:pt modelId="{B798C5E0-9EE1-4022-9727-F6F75815DB0C}" type="parTrans" cxnId="{7D582BB3-4558-4165-8C81-E24FD8927A4C}">
      <dgm:prSet/>
      <dgm:spPr/>
      <dgm:t>
        <a:bodyPr/>
        <a:lstStyle/>
        <a:p>
          <a:endParaRPr lang="ru-RU"/>
        </a:p>
      </dgm:t>
    </dgm:pt>
    <dgm:pt modelId="{AFE7E438-C64B-4A35-B72D-5C93E1FF3D50}" type="sibTrans" cxnId="{7D582BB3-4558-4165-8C81-E24FD8927A4C}">
      <dgm:prSet/>
      <dgm:spPr/>
      <dgm:t>
        <a:bodyPr/>
        <a:lstStyle/>
        <a:p>
          <a:endParaRPr lang="ru-RU"/>
        </a:p>
      </dgm:t>
    </dgm:pt>
    <dgm:pt modelId="{E4821F31-24CC-47DF-93F0-8751A5524F27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Обеспечивают снижение потерь от рисковых операций, а также привлечение инвестиций в научно-техническую сферу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0BBF6C34-3D20-4154-865D-BBA431457C1C}" type="parTrans" cxnId="{6345365B-4967-4972-9FBF-07FDEB918452}">
      <dgm:prSet/>
      <dgm:spPr/>
      <dgm:t>
        <a:bodyPr/>
        <a:lstStyle/>
        <a:p>
          <a:endParaRPr lang="ru-RU"/>
        </a:p>
      </dgm:t>
    </dgm:pt>
    <dgm:pt modelId="{8262BBBB-9298-4B76-85F3-0BECE0E8D657}" type="sibTrans" cxnId="{6345365B-4967-4972-9FBF-07FDEB918452}">
      <dgm:prSet/>
      <dgm:spPr/>
      <dgm:t>
        <a:bodyPr/>
        <a:lstStyle/>
        <a:p>
          <a:endParaRPr lang="ru-RU"/>
        </a:p>
      </dgm:t>
    </dgm:pt>
    <dgm:pt modelId="{431324CC-BBD8-418C-B2C0-81B1D210088D}">
      <dgm:prSet custT="1"/>
      <dgm:spPr/>
      <dgm:t>
        <a:bodyPr/>
        <a:lstStyle/>
        <a:p>
          <a:pPr rtl="0"/>
          <a:r>
            <a:rPr lang="ru-RU" sz="1400" smtClean="0"/>
            <a:t>4. </a:t>
          </a:r>
          <a:r>
            <a:rPr lang="ru-RU" sz="1400" b="1" smtClean="0"/>
            <a:t>Информационные сети</a:t>
          </a:r>
          <a:endParaRPr lang="ru-RU" sz="1400" dirty="0"/>
        </a:p>
      </dgm:t>
    </dgm:pt>
    <dgm:pt modelId="{0135A683-9C33-4DFC-BD05-1572C7B35353}" type="parTrans" cxnId="{E452AB90-F53E-47DC-86F9-737D990864BA}">
      <dgm:prSet/>
      <dgm:spPr/>
      <dgm:t>
        <a:bodyPr/>
        <a:lstStyle/>
        <a:p>
          <a:endParaRPr lang="ru-RU"/>
        </a:p>
      </dgm:t>
    </dgm:pt>
    <dgm:pt modelId="{B7901253-DEFF-41A6-8090-BDCF78A4A93A}" type="sibTrans" cxnId="{E452AB90-F53E-47DC-86F9-737D990864BA}">
      <dgm:prSet/>
      <dgm:spPr/>
      <dgm:t>
        <a:bodyPr/>
        <a:lstStyle/>
        <a:p>
          <a:endParaRPr lang="ru-RU"/>
        </a:p>
      </dgm:t>
    </dgm:pt>
    <dgm:pt modelId="{83364685-BC89-42B7-B1AF-B3821CE954B2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Позволяют определить перспективные направления развития инновационной деятельности, технологический </a:t>
          </a:r>
          <a:r>
            <a:rPr lang="ru-RU" sz="1600" b="1" dirty="0" err="1" smtClean="0">
              <a:solidFill>
                <a:schemeClr val="accent1">
                  <a:lumMod val="75000"/>
                </a:schemeClr>
              </a:solidFill>
            </a:rPr>
            <a:t>трансфер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613F0870-76EB-42AB-BD1C-7504AAFD935E}" type="parTrans" cxnId="{1FF2FDDD-256F-475B-9521-FA8B65B3B57F}">
      <dgm:prSet/>
      <dgm:spPr/>
      <dgm:t>
        <a:bodyPr/>
        <a:lstStyle/>
        <a:p>
          <a:endParaRPr lang="ru-RU"/>
        </a:p>
      </dgm:t>
    </dgm:pt>
    <dgm:pt modelId="{C23E20E4-CE39-4F35-8816-BA250242111A}" type="sibTrans" cxnId="{1FF2FDDD-256F-475B-9521-FA8B65B3B57F}">
      <dgm:prSet/>
      <dgm:spPr/>
      <dgm:t>
        <a:bodyPr/>
        <a:lstStyle/>
        <a:p>
          <a:endParaRPr lang="ru-RU"/>
        </a:p>
      </dgm:t>
    </dgm:pt>
    <dgm:pt modelId="{D7CCB3EE-165E-4D96-811A-85C963D7DD5E}">
      <dgm:prSet custT="1"/>
      <dgm:spPr/>
      <dgm:t>
        <a:bodyPr/>
        <a:lstStyle/>
        <a:p>
          <a:pPr rtl="0"/>
          <a:r>
            <a:rPr lang="ru-RU" sz="1400" b="1" dirty="0" smtClean="0"/>
            <a:t>5. Система сервисного обслуживания</a:t>
          </a:r>
        </a:p>
      </dgm:t>
    </dgm:pt>
    <dgm:pt modelId="{349CC4E6-4998-4208-9C50-91C095DFA393}" type="parTrans" cxnId="{03E354BD-8DBE-4F74-943C-968A9A47CC3F}">
      <dgm:prSet/>
      <dgm:spPr/>
      <dgm:t>
        <a:bodyPr/>
        <a:lstStyle/>
        <a:p>
          <a:endParaRPr lang="ru-RU"/>
        </a:p>
      </dgm:t>
    </dgm:pt>
    <dgm:pt modelId="{0C26494B-5136-4A61-959D-62F3E2AD4BFC}" type="sibTrans" cxnId="{03E354BD-8DBE-4F74-943C-968A9A47CC3F}">
      <dgm:prSet/>
      <dgm:spPr/>
      <dgm:t>
        <a:bodyPr/>
        <a:lstStyle/>
        <a:p>
          <a:endParaRPr lang="ru-RU"/>
        </a:p>
      </dgm:t>
    </dgm:pt>
    <dgm:pt modelId="{54A7DD19-D084-426F-81B6-76DD0AFABB08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Осуществляют экспертизу проектов, консалтинг, инжиниринг, аудит, рекламу и другие услуги</a:t>
          </a:r>
          <a:endParaRPr lang="ru-RU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55688980-BD25-48F1-8864-FAF7814D98D6}" type="parTrans" cxnId="{9EC18320-72F2-4869-A1E3-037F6943EA3F}">
      <dgm:prSet/>
      <dgm:spPr/>
      <dgm:t>
        <a:bodyPr/>
        <a:lstStyle/>
        <a:p>
          <a:endParaRPr lang="ru-RU"/>
        </a:p>
      </dgm:t>
    </dgm:pt>
    <dgm:pt modelId="{E8A23F7E-DAAD-4ECF-8539-5FC4ED178666}" type="sibTrans" cxnId="{9EC18320-72F2-4869-A1E3-037F6943EA3F}">
      <dgm:prSet/>
      <dgm:spPr/>
      <dgm:t>
        <a:bodyPr/>
        <a:lstStyle/>
        <a:p>
          <a:endParaRPr lang="ru-RU"/>
        </a:p>
      </dgm:t>
    </dgm:pt>
    <dgm:pt modelId="{9482A5BF-916F-48E0-B369-F24BE7D9CE03}" type="pres">
      <dgm:prSet presAssocID="{326242E2-FDD9-4A73-9DC5-0338FC4CB5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E5990F-10B9-4B9E-9826-BD4B05B60F3C}" type="pres">
      <dgm:prSet presAssocID="{CA4D9024-8DCE-4977-A3C5-144032C12E84}" presName="root1" presStyleCnt="0"/>
      <dgm:spPr/>
      <dgm:t>
        <a:bodyPr/>
        <a:lstStyle/>
        <a:p>
          <a:endParaRPr lang="ru-RU"/>
        </a:p>
      </dgm:t>
    </dgm:pt>
    <dgm:pt modelId="{6E6A50EE-0730-481E-8F30-E06AE8E6FDB9}" type="pres">
      <dgm:prSet presAssocID="{CA4D9024-8DCE-4977-A3C5-144032C12E84}" presName="LevelOneTextNode" presStyleLbl="node0" presStyleIdx="0" presStyleCnt="5" custScaleY="736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421D28-9921-4298-B974-312BE899F2DC}" type="pres">
      <dgm:prSet presAssocID="{CA4D9024-8DCE-4977-A3C5-144032C12E84}" presName="level2hierChild" presStyleCnt="0"/>
      <dgm:spPr/>
      <dgm:t>
        <a:bodyPr/>
        <a:lstStyle/>
        <a:p>
          <a:endParaRPr lang="ru-RU"/>
        </a:p>
      </dgm:t>
    </dgm:pt>
    <dgm:pt modelId="{873787AC-369D-4DCF-99A6-EAFD1A5C545C}" type="pres">
      <dgm:prSet presAssocID="{A4DF37B7-0A84-4A88-AB58-13D6DA45EB3B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8641E624-E3EE-4D7B-890F-3585766514A8}" type="pres">
      <dgm:prSet presAssocID="{A4DF37B7-0A84-4A88-AB58-13D6DA45EB3B}" presName="connTx" presStyleLbl="parChTrans1D2" presStyleIdx="0" presStyleCnt="5"/>
      <dgm:spPr/>
      <dgm:t>
        <a:bodyPr/>
        <a:lstStyle/>
        <a:p>
          <a:endParaRPr lang="ru-RU"/>
        </a:p>
      </dgm:t>
    </dgm:pt>
    <dgm:pt modelId="{B0CF876F-F3D9-4AFE-97F3-E1BEF75CC976}" type="pres">
      <dgm:prSet presAssocID="{20CECE44-F9BC-452F-BD9A-012FE3A3C9CF}" presName="root2" presStyleCnt="0"/>
      <dgm:spPr/>
      <dgm:t>
        <a:bodyPr/>
        <a:lstStyle/>
        <a:p>
          <a:endParaRPr lang="ru-RU"/>
        </a:p>
      </dgm:t>
    </dgm:pt>
    <dgm:pt modelId="{BA1A01AC-2018-45EA-B797-3136BDE3A1AF}" type="pres">
      <dgm:prSet presAssocID="{20CECE44-F9BC-452F-BD9A-012FE3A3C9CF}" presName="LevelTwoTextNode" presStyleLbl="node2" presStyleIdx="0" presStyleCnt="5" custScaleX="224407" custScaleY="57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8C2CCC-D638-4558-A6C4-0D76CD5EDD51}" type="pres">
      <dgm:prSet presAssocID="{20CECE44-F9BC-452F-BD9A-012FE3A3C9CF}" presName="level3hierChild" presStyleCnt="0"/>
      <dgm:spPr/>
      <dgm:t>
        <a:bodyPr/>
        <a:lstStyle/>
        <a:p>
          <a:endParaRPr lang="ru-RU"/>
        </a:p>
      </dgm:t>
    </dgm:pt>
    <dgm:pt modelId="{68CFAA94-18D9-4844-93EE-DD8D7CAAC4BD}" type="pres">
      <dgm:prSet presAssocID="{19ACB307-B611-4374-B658-5EB43F47C1B6}" presName="root1" presStyleCnt="0"/>
      <dgm:spPr/>
      <dgm:t>
        <a:bodyPr/>
        <a:lstStyle/>
        <a:p>
          <a:endParaRPr lang="ru-RU"/>
        </a:p>
      </dgm:t>
    </dgm:pt>
    <dgm:pt modelId="{D04DD408-2C37-46A8-BEB2-F631B6D2A192}" type="pres">
      <dgm:prSet presAssocID="{19ACB307-B611-4374-B658-5EB43F47C1B6}" presName="LevelOneTextNode" presStyleLbl="node0" presStyleIdx="1" presStyleCnt="5" custScaleY="67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65D27A-E7E0-4CCD-8ED7-6F9E91DA03C9}" type="pres">
      <dgm:prSet presAssocID="{19ACB307-B611-4374-B658-5EB43F47C1B6}" presName="level2hierChild" presStyleCnt="0"/>
      <dgm:spPr/>
      <dgm:t>
        <a:bodyPr/>
        <a:lstStyle/>
        <a:p>
          <a:endParaRPr lang="ru-RU"/>
        </a:p>
      </dgm:t>
    </dgm:pt>
    <dgm:pt modelId="{D73CAA73-F621-4F60-AA1B-2E21DFA69BE7}" type="pres">
      <dgm:prSet presAssocID="{A1E380AB-4DBE-4845-818F-FEE7E4463979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73B70B96-3447-4AF9-BAE7-FD4D7BE3F422}" type="pres">
      <dgm:prSet presAssocID="{A1E380AB-4DBE-4845-818F-FEE7E446397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26BB02E0-1A38-49E3-BF4A-E8E71E813341}" type="pres">
      <dgm:prSet presAssocID="{2BBAAAC2-2A1F-4629-AD68-BDD593829540}" presName="root2" presStyleCnt="0"/>
      <dgm:spPr/>
      <dgm:t>
        <a:bodyPr/>
        <a:lstStyle/>
        <a:p>
          <a:endParaRPr lang="ru-RU"/>
        </a:p>
      </dgm:t>
    </dgm:pt>
    <dgm:pt modelId="{925DD7E9-4FE4-4BCF-8FD1-20A7386DEC53}" type="pres">
      <dgm:prSet presAssocID="{2BBAAAC2-2A1F-4629-AD68-BDD593829540}" presName="LevelTwoTextNode" presStyleLbl="node2" presStyleIdx="1" presStyleCnt="5" custScaleX="225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AAB79B-3D4E-4D72-90F4-8CE65F8BDE06}" type="pres">
      <dgm:prSet presAssocID="{2BBAAAC2-2A1F-4629-AD68-BDD593829540}" presName="level3hierChild" presStyleCnt="0"/>
      <dgm:spPr/>
      <dgm:t>
        <a:bodyPr/>
        <a:lstStyle/>
        <a:p>
          <a:endParaRPr lang="ru-RU"/>
        </a:p>
      </dgm:t>
    </dgm:pt>
    <dgm:pt modelId="{F92CA449-BB7F-4D2A-BF02-F2AD9BD16F8E}" type="pres">
      <dgm:prSet presAssocID="{1B916B8F-5B94-4458-B0BA-22F531A0CB58}" presName="root1" presStyleCnt="0"/>
      <dgm:spPr/>
      <dgm:t>
        <a:bodyPr/>
        <a:lstStyle/>
        <a:p>
          <a:endParaRPr lang="ru-RU"/>
        </a:p>
      </dgm:t>
    </dgm:pt>
    <dgm:pt modelId="{8F506011-34AA-491B-BFA7-0F3A315EB421}" type="pres">
      <dgm:prSet presAssocID="{1B916B8F-5B94-4458-B0BA-22F531A0CB58}" presName="LevelOneTextNod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BC7EB4-DC0A-4873-9985-02B19E6FB92C}" type="pres">
      <dgm:prSet presAssocID="{1B916B8F-5B94-4458-B0BA-22F531A0CB58}" presName="level2hierChild" presStyleCnt="0"/>
      <dgm:spPr/>
      <dgm:t>
        <a:bodyPr/>
        <a:lstStyle/>
        <a:p>
          <a:endParaRPr lang="ru-RU"/>
        </a:p>
      </dgm:t>
    </dgm:pt>
    <dgm:pt modelId="{DA220ABF-5E57-46A7-BE6A-6E5972126A42}" type="pres">
      <dgm:prSet presAssocID="{0BBF6C34-3D20-4154-865D-BBA431457C1C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BEBEA8D0-0678-4E35-8742-EA349A987159}" type="pres">
      <dgm:prSet presAssocID="{0BBF6C34-3D20-4154-865D-BBA431457C1C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492A14E-5ACF-471F-AE3B-DF3AAB2B72FB}" type="pres">
      <dgm:prSet presAssocID="{E4821F31-24CC-47DF-93F0-8751A5524F27}" presName="root2" presStyleCnt="0"/>
      <dgm:spPr/>
      <dgm:t>
        <a:bodyPr/>
        <a:lstStyle/>
        <a:p>
          <a:endParaRPr lang="ru-RU"/>
        </a:p>
      </dgm:t>
    </dgm:pt>
    <dgm:pt modelId="{32788CD0-12D2-4B9A-B92A-2621D1879825}" type="pres">
      <dgm:prSet presAssocID="{E4821F31-24CC-47DF-93F0-8751A5524F27}" presName="LevelTwoTextNode" presStyleLbl="node2" presStyleIdx="2" presStyleCnt="5" custScaleX="224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F887A3-DF7A-455D-AF5B-5A2D58758744}" type="pres">
      <dgm:prSet presAssocID="{E4821F31-24CC-47DF-93F0-8751A5524F27}" presName="level3hierChild" presStyleCnt="0"/>
      <dgm:spPr/>
      <dgm:t>
        <a:bodyPr/>
        <a:lstStyle/>
        <a:p>
          <a:endParaRPr lang="ru-RU"/>
        </a:p>
      </dgm:t>
    </dgm:pt>
    <dgm:pt modelId="{80C161AB-4A08-487E-96C2-F6643983FDA5}" type="pres">
      <dgm:prSet presAssocID="{431324CC-BBD8-418C-B2C0-81B1D210088D}" presName="root1" presStyleCnt="0"/>
      <dgm:spPr/>
      <dgm:t>
        <a:bodyPr/>
        <a:lstStyle/>
        <a:p>
          <a:endParaRPr lang="ru-RU"/>
        </a:p>
      </dgm:t>
    </dgm:pt>
    <dgm:pt modelId="{336E108F-6B2C-46F5-B4D0-14A67CED9BA2}" type="pres">
      <dgm:prSet presAssocID="{431324CC-BBD8-418C-B2C0-81B1D210088D}" presName="LevelOneTextNod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517983-A975-46C5-981E-9DCBAC47734C}" type="pres">
      <dgm:prSet presAssocID="{431324CC-BBD8-418C-B2C0-81B1D210088D}" presName="level2hierChild" presStyleCnt="0"/>
      <dgm:spPr/>
      <dgm:t>
        <a:bodyPr/>
        <a:lstStyle/>
        <a:p>
          <a:endParaRPr lang="ru-RU"/>
        </a:p>
      </dgm:t>
    </dgm:pt>
    <dgm:pt modelId="{ABE60C47-298F-4A72-8A13-5EBEEDFE3097}" type="pres">
      <dgm:prSet presAssocID="{613F0870-76EB-42AB-BD1C-7504AAFD935E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D90E61E3-51CA-4531-BAAF-5EFCD2AEADAD}" type="pres">
      <dgm:prSet presAssocID="{613F0870-76EB-42AB-BD1C-7504AAFD935E}" presName="connTx" presStyleLbl="parChTrans1D2" presStyleIdx="3" presStyleCnt="5"/>
      <dgm:spPr/>
      <dgm:t>
        <a:bodyPr/>
        <a:lstStyle/>
        <a:p>
          <a:endParaRPr lang="ru-RU"/>
        </a:p>
      </dgm:t>
    </dgm:pt>
    <dgm:pt modelId="{96010A35-5B06-4BA9-929B-080776C28D2F}" type="pres">
      <dgm:prSet presAssocID="{83364685-BC89-42B7-B1AF-B3821CE954B2}" presName="root2" presStyleCnt="0"/>
      <dgm:spPr/>
      <dgm:t>
        <a:bodyPr/>
        <a:lstStyle/>
        <a:p>
          <a:endParaRPr lang="ru-RU"/>
        </a:p>
      </dgm:t>
    </dgm:pt>
    <dgm:pt modelId="{75A81996-09A7-44CE-9947-FA13C3BB61C4}" type="pres">
      <dgm:prSet presAssocID="{83364685-BC89-42B7-B1AF-B3821CE954B2}" presName="LevelTwoTextNode" presStyleLbl="node2" presStyleIdx="3" presStyleCnt="5" custScaleX="221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10B284-41A1-461A-A9ED-111C3D760C3F}" type="pres">
      <dgm:prSet presAssocID="{83364685-BC89-42B7-B1AF-B3821CE954B2}" presName="level3hierChild" presStyleCnt="0"/>
      <dgm:spPr/>
      <dgm:t>
        <a:bodyPr/>
        <a:lstStyle/>
        <a:p>
          <a:endParaRPr lang="ru-RU"/>
        </a:p>
      </dgm:t>
    </dgm:pt>
    <dgm:pt modelId="{034B0691-5E76-4E4B-A537-ECD4EF216483}" type="pres">
      <dgm:prSet presAssocID="{D7CCB3EE-165E-4D96-811A-85C963D7DD5E}" presName="root1" presStyleCnt="0"/>
      <dgm:spPr/>
      <dgm:t>
        <a:bodyPr/>
        <a:lstStyle/>
        <a:p>
          <a:endParaRPr lang="ru-RU"/>
        </a:p>
      </dgm:t>
    </dgm:pt>
    <dgm:pt modelId="{83321589-6ACE-4DBD-8A9C-A7E260BE405D}" type="pres">
      <dgm:prSet presAssocID="{D7CCB3EE-165E-4D96-811A-85C963D7DD5E}" presName="LevelOneTextNod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C8206F-5D62-4CEB-AC76-FD77D05C2C2C}" type="pres">
      <dgm:prSet presAssocID="{D7CCB3EE-165E-4D96-811A-85C963D7DD5E}" presName="level2hierChild" presStyleCnt="0"/>
      <dgm:spPr/>
      <dgm:t>
        <a:bodyPr/>
        <a:lstStyle/>
        <a:p>
          <a:endParaRPr lang="ru-RU"/>
        </a:p>
      </dgm:t>
    </dgm:pt>
    <dgm:pt modelId="{E9556602-62BB-4240-B6AC-2220D457D6F5}" type="pres">
      <dgm:prSet presAssocID="{55688980-BD25-48F1-8864-FAF7814D98D6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ABB0F58C-BF09-45B5-A6C0-618B491266BC}" type="pres">
      <dgm:prSet presAssocID="{55688980-BD25-48F1-8864-FAF7814D98D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259A527-A4B9-403B-91F3-739B070F9ACB}" type="pres">
      <dgm:prSet presAssocID="{54A7DD19-D084-426F-81B6-76DD0AFABB08}" presName="root2" presStyleCnt="0"/>
      <dgm:spPr/>
      <dgm:t>
        <a:bodyPr/>
        <a:lstStyle/>
        <a:p>
          <a:endParaRPr lang="ru-RU"/>
        </a:p>
      </dgm:t>
    </dgm:pt>
    <dgm:pt modelId="{C2D4B72D-E1AC-49F6-858F-660AB37587D1}" type="pres">
      <dgm:prSet presAssocID="{54A7DD19-D084-426F-81B6-76DD0AFABB08}" presName="LevelTwoTextNode" presStyleLbl="node2" presStyleIdx="4" presStyleCnt="5" custScaleX="221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6B6D95-B91F-4FB8-966F-AD12A08474EF}" type="pres">
      <dgm:prSet presAssocID="{54A7DD19-D084-426F-81B6-76DD0AFABB08}" presName="level3hierChild" presStyleCnt="0"/>
      <dgm:spPr/>
      <dgm:t>
        <a:bodyPr/>
        <a:lstStyle/>
        <a:p>
          <a:endParaRPr lang="ru-RU"/>
        </a:p>
      </dgm:t>
    </dgm:pt>
  </dgm:ptLst>
  <dgm:cxnLst>
    <dgm:cxn modelId="{2482BC09-2488-46E7-BBD8-7AECD44BF382}" type="presOf" srcId="{1B916B8F-5B94-4458-B0BA-22F531A0CB58}" destId="{8F506011-34AA-491B-BFA7-0F3A315EB421}" srcOrd="0" destOrd="0" presId="urn:microsoft.com/office/officeart/2005/8/layout/hierarchy2"/>
    <dgm:cxn modelId="{1FF2FDDD-256F-475B-9521-FA8B65B3B57F}" srcId="{431324CC-BBD8-418C-B2C0-81B1D210088D}" destId="{83364685-BC89-42B7-B1AF-B3821CE954B2}" srcOrd="0" destOrd="0" parTransId="{613F0870-76EB-42AB-BD1C-7504AAFD935E}" sibTransId="{C23E20E4-CE39-4F35-8816-BA250242111A}"/>
    <dgm:cxn modelId="{00788DD9-31D8-4075-BF04-4DDCB9D1DFD4}" type="presOf" srcId="{19ACB307-B611-4374-B658-5EB43F47C1B6}" destId="{D04DD408-2C37-46A8-BEB2-F631B6D2A192}" srcOrd="0" destOrd="0" presId="urn:microsoft.com/office/officeart/2005/8/layout/hierarchy2"/>
    <dgm:cxn modelId="{C524D5B8-9E84-4E76-A807-C68534F062F7}" type="presOf" srcId="{A4DF37B7-0A84-4A88-AB58-13D6DA45EB3B}" destId="{873787AC-369D-4DCF-99A6-EAFD1A5C545C}" srcOrd="0" destOrd="0" presId="urn:microsoft.com/office/officeart/2005/8/layout/hierarchy2"/>
    <dgm:cxn modelId="{1E7857AD-CAB5-446B-9A7B-8C47EB2A5569}" type="presOf" srcId="{0BBF6C34-3D20-4154-865D-BBA431457C1C}" destId="{BEBEA8D0-0678-4E35-8742-EA349A987159}" srcOrd="1" destOrd="0" presId="urn:microsoft.com/office/officeart/2005/8/layout/hierarchy2"/>
    <dgm:cxn modelId="{17A0864C-BA50-40A3-B67A-52CE839BE3AC}" type="presOf" srcId="{A4DF37B7-0A84-4A88-AB58-13D6DA45EB3B}" destId="{8641E624-E3EE-4D7B-890F-3585766514A8}" srcOrd="1" destOrd="0" presId="urn:microsoft.com/office/officeart/2005/8/layout/hierarchy2"/>
    <dgm:cxn modelId="{E452AB90-F53E-47DC-86F9-737D990864BA}" srcId="{326242E2-FDD9-4A73-9DC5-0338FC4CB561}" destId="{431324CC-BBD8-418C-B2C0-81B1D210088D}" srcOrd="3" destOrd="0" parTransId="{0135A683-9C33-4DFC-BD05-1572C7B35353}" sibTransId="{B7901253-DEFF-41A6-8090-BDCF78A4A93A}"/>
    <dgm:cxn modelId="{F85F881F-FAE9-49DC-9007-630AF9D7EAF0}" type="presOf" srcId="{CA4D9024-8DCE-4977-A3C5-144032C12E84}" destId="{6E6A50EE-0730-481E-8F30-E06AE8E6FDB9}" srcOrd="0" destOrd="0" presId="urn:microsoft.com/office/officeart/2005/8/layout/hierarchy2"/>
    <dgm:cxn modelId="{B64A72A1-F9FA-4F5C-AD20-A83E23EE54B3}" type="presOf" srcId="{326242E2-FDD9-4A73-9DC5-0338FC4CB561}" destId="{9482A5BF-916F-48E0-B369-F24BE7D9CE03}" srcOrd="0" destOrd="0" presId="urn:microsoft.com/office/officeart/2005/8/layout/hierarchy2"/>
    <dgm:cxn modelId="{03E354BD-8DBE-4F74-943C-968A9A47CC3F}" srcId="{326242E2-FDD9-4A73-9DC5-0338FC4CB561}" destId="{D7CCB3EE-165E-4D96-811A-85C963D7DD5E}" srcOrd="4" destOrd="0" parTransId="{349CC4E6-4998-4208-9C50-91C095DFA393}" sibTransId="{0C26494B-5136-4A61-959D-62F3E2AD4BFC}"/>
    <dgm:cxn modelId="{D43AC4DE-5176-4085-AD60-FD47A1CD2029}" type="presOf" srcId="{2BBAAAC2-2A1F-4629-AD68-BDD593829540}" destId="{925DD7E9-4FE4-4BCF-8FD1-20A7386DEC53}" srcOrd="0" destOrd="0" presId="urn:microsoft.com/office/officeart/2005/8/layout/hierarchy2"/>
    <dgm:cxn modelId="{C192921C-FC62-42D6-B375-C1BF0BE0FD09}" type="presOf" srcId="{0BBF6C34-3D20-4154-865D-BBA431457C1C}" destId="{DA220ABF-5E57-46A7-BE6A-6E5972126A42}" srcOrd="0" destOrd="0" presId="urn:microsoft.com/office/officeart/2005/8/layout/hierarchy2"/>
    <dgm:cxn modelId="{AF328B7B-8647-408C-B2FC-54939DCCF72E}" type="presOf" srcId="{54A7DD19-D084-426F-81B6-76DD0AFABB08}" destId="{C2D4B72D-E1AC-49F6-858F-660AB37587D1}" srcOrd="0" destOrd="0" presId="urn:microsoft.com/office/officeart/2005/8/layout/hierarchy2"/>
    <dgm:cxn modelId="{FBBD6A41-5916-49D6-8D41-0B65634796B4}" type="presOf" srcId="{431324CC-BBD8-418C-B2C0-81B1D210088D}" destId="{336E108F-6B2C-46F5-B4D0-14A67CED9BA2}" srcOrd="0" destOrd="0" presId="urn:microsoft.com/office/officeart/2005/8/layout/hierarchy2"/>
    <dgm:cxn modelId="{2B4BECD0-D51A-46D3-9B90-EF07681F7D8F}" type="presOf" srcId="{83364685-BC89-42B7-B1AF-B3821CE954B2}" destId="{75A81996-09A7-44CE-9947-FA13C3BB61C4}" srcOrd="0" destOrd="0" presId="urn:microsoft.com/office/officeart/2005/8/layout/hierarchy2"/>
    <dgm:cxn modelId="{0B5801F6-925D-4525-AA0E-7ABD0E23EF75}" type="presOf" srcId="{A1E380AB-4DBE-4845-818F-FEE7E4463979}" destId="{D73CAA73-F621-4F60-AA1B-2E21DFA69BE7}" srcOrd="0" destOrd="0" presId="urn:microsoft.com/office/officeart/2005/8/layout/hierarchy2"/>
    <dgm:cxn modelId="{C33A1A92-5281-4973-83E4-9A22D6638607}" type="presOf" srcId="{613F0870-76EB-42AB-BD1C-7504AAFD935E}" destId="{D90E61E3-51CA-4531-BAAF-5EFCD2AEADAD}" srcOrd="1" destOrd="0" presId="urn:microsoft.com/office/officeart/2005/8/layout/hierarchy2"/>
    <dgm:cxn modelId="{7D582BB3-4558-4165-8C81-E24FD8927A4C}" srcId="{326242E2-FDD9-4A73-9DC5-0338FC4CB561}" destId="{1B916B8F-5B94-4458-B0BA-22F531A0CB58}" srcOrd="2" destOrd="0" parTransId="{B798C5E0-9EE1-4022-9727-F6F75815DB0C}" sibTransId="{AFE7E438-C64B-4A35-B72D-5C93E1FF3D50}"/>
    <dgm:cxn modelId="{1A1B8372-6FA3-4C99-B32F-80D88304A90D}" type="presOf" srcId="{E4821F31-24CC-47DF-93F0-8751A5524F27}" destId="{32788CD0-12D2-4B9A-B92A-2621D1879825}" srcOrd="0" destOrd="0" presId="urn:microsoft.com/office/officeart/2005/8/layout/hierarchy2"/>
    <dgm:cxn modelId="{7CEE4302-A87A-482D-9409-F43BAC204E62}" type="presOf" srcId="{D7CCB3EE-165E-4D96-811A-85C963D7DD5E}" destId="{83321589-6ACE-4DBD-8A9C-A7E260BE405D}" srcOrd="0" destOrd="0" presId="urn:microsoft.com/office/officeart/2005/8/layout/hierarchy2"/>
    <dgm:cxn modelId="{7D10827A-8D8D-436E-9732-8A9A5C09C988}" type="presOf" srcId="{A1E380AB-4DBE-4845-818F-FEE7E4463979}" destId="{73B70B96-3447-4AF9-BAE7-FD4D7BE3F422}" srcOrd="1" destOrd="0" presId="urn:microsoft.com/office/officeart/2005/8/layout/hierarchy2"/>
    <dgm:cxn modelId="{E8823F8A-46C6-40F9-9A11-4617257187EC}" type="presOf" srcId="{20CECE44-F9BC-452F-BD9A-012FE3A3C9CF}" destId="{BA1A01AC-2018-45EA-B797-3136BDE3A1AF}" srcOrd="0" destOrd="0" presId="urn:microsoft.com/office/officeart/2005/8/layout/hierarchy2"/>
    <dgm:cxn modelId="{9EC18320-72F2-4869-A1E3-037F6943EA3F}" srcId="{D7CCB3EE-165E-4D96-811A-85C963D7DD5E}" destId="{54A7DD19-D084-426F-81B6-76DD0AFABB08}" srcOrd="0" destOrd="0" parTransId="{55688980-BD25-48F1-8864-FAF7814D98D6}" sibTransId="{E8A23F7E-DAAD-4ECF-8539-5FC4ED178666}"/>
    <dgm:cxn modelId="{1FB00B23-CC98-4BFE-93C1-EEE27AF21FBE}" type="presOf" srcId="{613F0870-76EB-42AB-BD1C-7504AAFD935E}" destId="{ABE60C47-298F-4A72-8A13-5EBEEDFE3097}" srcOrd="0" destOrd="0" presId="urn:microsoft.com/office/officeart/2005/8/layout/hierarchy2"/>
    <dgm:cxn modelId="{27E622CB-089A-40F3-9F7C-6DB8F31ED856}" srcId="{19ACB307-B611-4374-B658-5EB43F47C1B6}" destId="{2BBAAAC2-2A1F-4629-AD68-BDD593829540}" srcOrd="0" destOrd="0" parTransId="{A1E380AB-4DBE-4845-818F-FEE7E4463979}" sibTransId="{B962B2A8-A99D-4491-8653-6532F685D8F3}"/>
    <dgm:cxn modelId="{A243010F-8922-45A9-A237-92E1C474D456}" type="presOf" srcId="{55688980-BD25-48F1-8864-FAF7814D98D6}" destId="{ABB0F58C-BF09-45B5-A6C0-618B491266BC}" srcOrd="1" destOrd="0" presId="urn:microsoft.com/office/officeart/2005/8/layout/hierarchy2"/>
    <dgm:cxn modelId="{6345365B-4967-4972-9FBF-07FDEB918452}" srcId="{1B916B8F-5B94-4458-B0BA-22F531A0CB58}" destId="{E4821F31-24CC-47DF-93F0-8751A5524F27}" srcOrd="0" destOrd="0" parTransId="{0BBF6C34-3D20-4154-865D-BBA431457C1C}" sibTransId="{8262BBBB-9298-4B76-85F3-0BECE0E8D657}"/>
    <dgm:cxn modelId="{5FB2357E-E60A-453E-9D19-414B430457B5}" type="presOf" srcId="{55688980-BD25-48F1-8864-FAF7814D98D6}" destId="{E9556602-62BB-4240-B6AC-2220D457D6F5}" srcOrd="0" destOrd="0" presId="urn:microsoft.com/office/officeart/2005/8/layout/hierarchy2"/>
    <dgm:cxn modelId="{DD0B1F6C-7CE6-40B4-9F6D-A0EFDFED944D}" srcId="{326242E2-FDD9-4A73-9DC5-0338FC4CB561}" destId="{CA4D9024-8DCE-4977-A3C5-144032C12E84}" srcOrd="0" destOrd="0" parTransId="{4B96C639-36D7-42BB-BE82-BDEA9C6B2746}" sibTransId="{F1538D88-41D1-494E-BE65-34663EE522E9}"/>
    <dgm:cxn modelId="{587BACA8-FA11-44E0-A8C9-D8A2B18A3D2D}" srcId="{326242E2-FDD9-4A73-9DC5-0338FC4CB561}" destId="{19ACB307-B611-4374-B658-5EB43F47C1B6}" srcOrd="1" destOrd="0" parTransId="{E3AB5511-29CF-4371-B909-C26F9D6B9079}" sibTransId="{12EBBDC8-9DAF-4024-80FF-B3DF80380293}"/>
    <dgm:cxn modelId="{2BA318EB-799F-4958-B177-FE5FCEA328C6}" srcId="{CA4D9024-8DCE-4977-A3C5-144032C12E84}" destId="{20CECE44-F9BC-452F-BD9A-012FE3A3C9CF}" srcOrd="0" destOrd="0" parTransId="{A4DF37B7-0A84-4A88-AB58-13D6DA45EB3B}" sibTransId="{23D2FC7D-CE9E-428F-A645-38BCF6F07E9F}"/>
    <dgm:cxn modelId="{ECB272EE-A629-44DD-A31B-35FD29D5BFB4}" type="presParOf" srcId="{9482A5BF-916F-48E0-B369-F24BE7D9CE03}" destId="{33E5990F-10B9-4B9E-9826-BD4B05B60F3C}" srcOrd="0" destOrd="0" presId="urn:microsoft.com/office/officeart/2005/8/layout/hierarchy2"/>
    <dgm:cxn modelId="{EB24AF4B-315C-4A74-8C28-7AA08A262E2E}" type="presParOf" srcId="{33E5990F-10B9-4B9E-9826-BD4B05B60F3C}" destId="{6E6A50EE-0730-481E-8F30-E06AE8E6FDB9}" srcOrd="0" destOrd="0" presId="urn:microsoft.com/office/officeart/2005/8/layout/hierarchy2"/>
    <dgm:cxn modelId="{ED597602-E9E2-4098-BD99-A4E30F11196B}" type="presParOf" srcId="{33E5990F-10B9-4B9E-9826-BD4B05B60F3C}" destId="{C6421D28-9921-4298-B974-312BE899F2DC}" srcOrd="1" destOrd="0" presId="urn:microsoft.com/office/officeart/2005/8/layout/hierarchy2"/>
    <dgm:cxn modelId="{96465BDC-19DE-478D-BE3B-E00F11D8412D}" type="presParOf" srcId="{C6421D28-9921-4298-B974-312BE899F2DC}" destId="{873787AC-369D-4DCF-99A6-EAFD1A5C545C}" srcOrd="0" destOrd="0" presId="urn:microsoft.com/office/officeart/2005/8/layout/hierarchy2"/>
    <dgm:cxn modelId="{29C9EFF4-FE85-47C7-BD19-D5615F47C8CA}" type="presParOf" srcId="{873787AC-369D-4DCF-99A6-EAFD1A5C545C}" destId="{8641E624-E3EE-4D7B-890F-3585766514A8}" srcOrd="0" destOrd="0" presId="urn:microsoft.com/office/officeart/2005/8/layout/hierarchy2"/>
    <dgm:cxn modelId="{B6162BBA-924F-4184-9A8A-971AE429E3D3}" type="presParOf" srcId="{C6421D28-9921-4298-B974-312BE899F2DC}" destId="{B0CF876F-F3D9-4AFE-97F3-E1BEF75CC976}" srcOrd="1" destOrd="0" presId="urn:microsoft.com/office/officeart/2005/8/layout/hierarchy2"/>
    <dgm:cxn modelId="{11D34505-AEE4-418B-8100-A861BA862DE5}" type="presParOf" srcId="{B0CF876F-F3D9-4AFE-97F3-E1BEF75CC976}" destId="{BA1A01AC-2018-45EA-B797-3136BDE3A1AF}" srcOrd="0" destOrd="0" presId="urn:microsoft.com/office/officeart/2005/8/layout/hierarchy2"/>
    <dgm:cxn modelId="{14E2E762-D1D9-496E-8D2B-821139DF6261}" type="presParOf" srcId="{B0CF876F-F3D9-4AFE-97F3-E1BEF75CC976}" destId="{FF8C2CCC-D638-4558-A6C4-0D76CD5EDD51}" srcOrd="1" destOrd="0" presId="urn:microsoft.com/office/officeart/2005/8/layout/hierarchy2"/>
    <dgm:cxn modelId="{C34C6FC5-D5AA-4E00-9542-52422DDB4A51}" type="presParOf" srcId="{9482A5BF-916F-48E0-B369-F24BE7D9CE03}" destId="{68CFAA94-18D9-4844-93EE-DD8D7CAAC4BD}" srcOrd="1" destOrd="0" presId="urn:microsoft.com/office/officeart/2005/8/layout/hierarchy2"/>
    <dgm:cxn modelId="{9166752B-4E63-4C00-94BC-DCF834218B2A}" type="presParOf" srcId="{68CFAA94-18D9-4844-93EE-DD8D7CAAC4BD}" destId="{D04DD408-2C37-46A8-BEB2-F631B6D2A192}" srcOrd="0" destOrd="0" presId="urn:microsoft.com/office/officeart/2005/8/layout/hierarchy2"/>
    <dgm:cxn modelId="{7582B947-BAD4-4785-B371-D9D69663C8A6}" type="presParOf" srcId="{68CFAA94-18D9-4844-93EE-DD8D7CAAC4BD}" destId="{3465D27A-E7E0-4CCD-8ED7-6F9E91DA03C9}" srcOrd="1" destOrd="0" presId="urn:microsoft.com/office/officeart/2005/8/layout/hierarchy2"/>
    <dgm:cxn modelId="{3932D710-0809-4290-8A24-C98212A51329}" type="presParOf" srcId="{3465D27A-E7E0-4CCD-8ED7-6F9E91DA03C9}" destId="{D73CAA73-F621-4F60-AA1B-2E21DFA69BE7}" srcOrd="0" destOrd="0" presId="urn:microsoft.com/office/officeart/2005/8/layout/hierarchy2"/>
    <dgm:cxn modelId="{F408E2EC-AE54-4330-9939-3FF48BB12152}" type="presParOf" srcId="{D73CAA73-F621-4F60-AA1B-2E21DFA69BE7}" destId="{73B70B96-3447-4AF9-BAE7-FD4D7BE3F422}" srcOrd="0" destOrd="0" presId="urn:microsoft.com/office/officeart/2005/8/layout/hierarchy2"/>
    <dgm:cxn modelId="{2B9532D8-17A9-4947-88FE-2D9F633D16BE}" type="presParOf" srcId="{3465D27A-E7E0-4CCD-8ED7-6F9E91DA03C9}" destId="{26BB02E0-1A38-49E3-BF4A-E8E71E813341}" srcOrd="1" destOrd="0" presId="urn:microsoft.com/office/officeart/2005/8/layout/hierarchy2"/>
    <dgm:cxn modelId="{C8BEDC10-BB7C-44CB-A953-F7A9B4ED24F9}" type="presParOf" srcId="{26BB02E0-1A38-49E3-BF4A-E8E71E813341}" destId="{925DD7E9-4FE4-4BCF-8FD1-20A7386DEC53}" srcOrd="0" destOrd="0" presId="urn:microsoft.com/office/officeart/2005/8/layout/hierarchy2"/>
    <dgm:cxn modelId="{A83E0B6E-00B8-4600-B1D9-6C63C8BAA377}" type="presParOf" srcId="{26BB02E0-1A38-49E3-BF4A-E8E71E813341}" destId="{E7AAB79B-3D4E-4D72-90F4-8CE65F8BDE06}" srcOrd="1" destOrd="0" presId="urn:microsoft.com/office/officeart/2005/8/layout/hierarchy2"/>
    <dgm:cxn modelId="{5BDD4441-5F18-43D3-9E0A-EAE18C3CEA67}" type="presParOf" srcId="{9482A5BF-916F-48E0-B369-F24BE7D9CE03}" destId="{F92CA449-BB7F-4D2A-BF02-F2AD9BD16F8E}" srcOrd="2" destOrd="0" presId="urn:microsoft.com/office/officeart/2005/8/layout/hierarchy2"/>
    <dgm:cxn modelId="{BAF78C56-885B-4CA5-9840-6FB260E03BDA}" type="presParOf" srcId="{F92CA449-BB7F-4D2A-BF02-F2AD9BD16F8E}" destId="{8F506011-34AA-491B-BFA7-0F3A315EB421}" srcOrd="0" destOrd="0" presId="urn:microsoft.com/office/officeart/2005/8/layout/hierarchy2"/>
    <dgm:cxn modelId="{8B34B7EE-7662-4659-9BAA-E21C1AC9E4E7}" type="presParOf" srcId="{F92CA449-BB7F-4D2A-BF02-F2AD9BD16F8E}" destId="{8ABC7EB4-DC0A-4873-9985-02B19E6FB92C}" srcOrd="1" destOrd="0" presId="urn:microsoft.com/office/officeart/2005/8/layout/hierarchy2"/>
    <dgm:cxn modelId="{371EAA2A-C8F0-4AE5-AFE5-0E4D17F03A77}" type="presParOf" srcId="{8ABC7EB4-DC0A-4873-9985-02B19E6FB92C}" destId="{DA220ABF-5E57-46A7-BE6A-6E5972126A42}" srcOrd="0" destOrd="0" presId="urn:microsoft.com/office/officeart/2005/8/layout/hierarchy2"/>
    <dgm:cxn modelId="{4B209844-0245-472B-9E8E-22C5902CE107}" type="presParOf" srcId="{DA220ABF-5E57-46A7-BE6A-6E5972126A42}" destId="{BEBEA8D0-0678-4E35-8742-EA349A987159}" srcOrd="0" destOrd="0" presId="urn:microsoft.com/office/officeart/2005/8/layout/hierarchy2"/>
    <dgm:cxn modelId="{D4D1E339-0288-4E2C-812B-A3E87E9E9E33}" type="presParOf" srcId="{8ABC7EB4-DC0A-4873-9985-02B19E6FB92C}" destId="{9492A14E-5ACF-471F-AE3B-DF3AAB2B72FB}" srcOrd="1" destOrd="0" presId="urn:microsoft.com/office/officeart/2005/8/layout/hierarchy2"/>
    <dgm:cxn modelId="{B89DE628-57A4-4724-ACB3-14B91A4349EF}" type="presParOf" srcId="{9492A14E-5ACF-471F-AE3B-DF3AAB2B72FB}" destId="{32788CD0-12D2-4B9A-B92A-2621D1879825}" srcOrd="0" destOrd="0" presId="urn:microsoft.com/office/officeart/2005/8/layout/hierarchy2"/>
    <dgm:cxn modelId="{776418FE-DB04-40B9-898A-36A57BFD5609}" type="presParOf" srcId="{9492A14E-5ACF-471F-AE3B-DF3AAB2B72FB}" destId="{AEF887A3-DF7A-455D-AF5B-5A2D58758744}" srcOrd="1" destOrd="0" presId="urn:microsoft.com/office/officeart/2005/8/layout/hierarchy2"/>
    <dgm:cxn modelId="{64836988-C5C5-480B-ABC7-785466869EC3}" type="presParOf" srcId="{9482A5BF-916F-48E0-B369-F24BE7D9CE03}" destId="{80C161AB-4A08-487E-96C2-F6643983FDA5}" srcOrd="3" destOrd="0" presId="urn:microsoft.com/office/officeart/2005/8/layout/hierarchy2"/>
    <dgm:cxn modelId="{58C99B9F-BA06-44A7-9823-620D342D9D28}" type="presParOf" srcId="{80C161AB-4A08-487E-96C2-F6643983FDA5}" destId="{336E108F-6B2C-46F5-B4D0-14A67CED9BA2}" srcOrd="0" destOrd="0" presId="urn:microsoft.com/office/officeart/2005/8/layout/hierarchy2"/>
    <dgm:cxn modelId="{4BED8C2A-8764-49CA-AAA9-60A48FE8B1A6}" type="presParOf" srcId="{80C161AB-4A08-487E-96C2-F6643983FDA5}" destId="{43517983-A975-46C5-981E-9DCBAC47734C}" srcOrd="1" destOrd="0" presId="urn:microsoft.com/office/officeart/2005/8/layout/hierarchy2"/>
    <dgm:cxn modelId="{80E2ADAC-A3FE-4F07-A734-1522551211C4}" type="presParOf" srcId="{43517983-A975-46C5-981E-9DCBAC47734C}" destId="{ABE60C47-298F-4A72-8A13-5EBEEDFE3097}" srcOrd="0" destOrd="0" presId="urn:microsoft.com/office/officeart/2005/8/layout/hierarchy2"/>
    <dgm:cxn modelId="{D61403D0-D029-4733-AC93-F99B3844CFC4}" type="presParOf" srcId="{ABE60C47-298F-4A72-8A13-5EBEEDFE3097}" destId="{D90E61E3-51CA-4531-BAAF-5EFCD2AEADAD}" srcOrd="0" destOrd="0" presId="urn:microsoft.com/office/officeart/2005/8/layout/hierarchy2"/>
    <dgm:cxn modelId="{0BFA269D-4231-4D62-9362-283A39E8B9F5}" type="presParOf" srcId="{43517983-A975-46C5-981E-9DCBAC47734C}" destId="{96010A35-5B06-4BA9-929B-080776C28D2F}" srcOrd="1" destOrd="0" presId="urn:microsoft.com/office/officeart/2005/8/layout/hierarchy2"/>
    <dgm:cxn modelId="{DAC53BF7-6741-47C7-B17F-80DDFF1F9CAC}" type="presParOf" srcId="{96010A35-5B06-4BA9-929B-080776C28D2F}" destId="{75A81996-09A7-44CE-9947-FA13C3BB61C4}" srcOrd="0" destOrd="0" presId="urn:microsoft.com/office/officeart/2005/8/layout/hierarchy2"/>
    <dgm:cxn modelId="{D07679C9-62BB-4958-B04D-ACAC1919FB3A}" type="presParOf" srcId="{96010A35-5B06-4BA9-929B-080776C28D2F}" destId="{AB10B284-41A1-461A-A9ED-111C3D760C3F}" srcOrd="1" destOrd="0" presId="urn:microsoft.com/office/officeart/2005/8/layout/hierarchy2"/>
    <dgm:cxn modelId="{016D2452-09D9-4F34-BDC9-DDE70E3BAC95}" type="presParOf" srcId="{9482A5BF-916F-48E0-B369-F24BE7D9CE03}" destId="{034B0691-5E76-4E4B-A537-ECD4EF216483}" srcOrd="4" destOrd="0" presId="urn:microsoft.com/office/officeart/2005/8/layout/hierarchy2"/>
    <dgm:cxn modelId="{70FCAFCB-591C-4E62-A9E5-FF88156FD73F}" type="presParOf" srcId="{034B0691-5E76-4E4B-A537-ECD4EF216483}" destId="{83321589-6ACE-4DBD-8A9C-A7E260BE405D}" srcOrd="0" destOrd="0" presId="urn:microsoft.com/office/officeart/2005/8/layout/hierarchy2"/>
    <dgm:cxn modelId="{1E7990BC-8829-4B90-AA29-7F8D8B25DEFA}" type="presParOf" srcId="{034B0691-5E76-4E4B-A537-ECD4EF216483}" destId="{DDC8206F-5D62-4CEB-AC76-FD77D05C2C2C}" srcOrd="1" destOrd="0" presId="urn:microsoft.com/office/officeart/2005/8/layout/hierarchy2"/>
    <dgm:cxn modelId="{2D0A30F6-0924-4172-94C6-DDC42D8A8CB3}" type="presParOf" srcId="{DDC8206F-5D62-4CEB-AC76-FD77D05C2C2C}" destId="{E9556602-62BB-4240-B6AC-2220D457D6F5}" srcOrd="0" destOrd="0" presId="urn:microsoft.com/office/officeart/2005/8/layout/hierarchy2"/>
    <dgm:cxn modelId="{07411FE9-8A3C-4D09-8F28-A45F9C3ECB8D}" type="presParOf" srcId="{E9556602-62BB-4240-B6AC-2220D457D6F5}" destId="{ABB0F58C-BF09-45B5-A6C0-618B491266BC}" srcOrd="0" destOrd="0" presId="urn:microsoft.com/office/officeart/2005/8/layout/hierarchy2"/>
    <dgm:cxn modelId="{5110B263-A072-48CB-9CC1-50BC27EF5773}" type="presParOf" srcId="{DDC8206F-5D62-4CEB-AC76-FD77D05C2C2C}" destId="{5259A527-A4B9-403B-91F3-739B070F9ACB}" srcOrd="1" destOrd="0" presId="urn:microsoft.com/office/officeart/2005/8/layout/hierarchy2"/>
    <dgm:cxn modelId="{AB6624C8-FBBD-4B0C-8950-E5BB129F5DAC}" type="presParOf" srcId="{5259A527-A4B9-403B-91F3-739B070F9ACB}" destId="{C2D4B72D-E1AC-49F6-858F-660AB37587D1}" srcOrd="0" destOrd="0" presId="urn:microsoft.com/office/officeart/2005/8/layout/hierarchy2"/>
    <dgm:cxn modelId="{6F177971-302B-4254-BC53-0706A436C96D}" type="presParOf" srcId="{5259A527-A4B9-403B-91F3-739B070F9ACB}" destId="{056B6D95-B91F-4FB8-966F-AD12A08474EF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EE2C73-36D9-457D-B944-24433CBD51E3}" type="doc">
      <dgm:prSet loTypeId="urn:microsoft.com/office/officeart/2005/8/layout/vList2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DB50124-B6D2-40BA-B798-16FC30F363F1}">
      <dgm:prSet custT="1"/>
      <dgm:spPr/>
      <dgm:t>
        <a:bodyPr/>
        <a:lstStyle/>
        <a:p>
          <a:pPr algn="ctr" rtl="0"/>
          <a:r>
            <a:rPr lang="ru-RU" sz="1600" smtClean="0">
              <a:latin typeface="Arial Black" pitchFamily="34" charset="0"/>
            </a:rPr>
            <a:t>Технопарки</a:t>
          </a:r>
          <a:endParaRPr lang="ru-RU" sz="1600" dirty="0">
            <a:latin typeface="Arial Black" pitchFamily="34" charset="0"/>
          </a:endParaRPr>
        </a:p>
      </dgm:t>
    </dgm:pt>
    <dgm:pt modelId="{FCF65BD5-1DF9-4112-96AA-A3148813E400}" type="parTrans" cxnId="{B77E6B7A-DF0A-4748-9F18-B7FC97D503F8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10000"/>
              </a:schemeClr>
            </a:solidFill>
            <a:latin typeface="Arial Black" pitchFamily="34" charset="0"/>
          </a:endParaRPr>
        </a:p>
      </dgm:t>
    </dgm:pt>
    <dgm:pt modelId="{F0FF81F0-79E2-4C22-813A-210C1BD0B3D0}" type="sibTrans" cxnId="{B77E6B7A-DF0A-4748-9F18-B7FC97D503F8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10000"/>
              </a:schemeClr>
            </a:solidFill>
            <a:latin typeface="Arial Black" pitchFamily="34" charset="0"/>
          </a:endParaRPr>
        </a:p>
      </dgm:t>
    </dgm:pt>
    <dgm:pt modelId="{BC436A4D-B94A-4DE2-883E-563F7634F4C0}">
      <dgm:prSet custT="1"/>
      <dgm:spPr/>
      <dgm:t>
        <a:bodyPr/>
        <a:lstStyle/>
        <a:p>
          <a:pPr algn="ctr" rtl="0"/>
          <a:r>
            <a:rPr lang="ru-RU" sz="1600" smtClean="0">
              <a:latin typeface="Arial Black" pitchFamily="34" charset="0"/>
            </a:rPr>
            <a:t>Центры трансфера технологий</a:t>
          </a:r>
          <a:endParaRPr lang="ru-RU" sz="1600" dirty="0">
            <a:latin typeface="Arial Black" pitchFamily="34" charset="0"/>
          </a:endParaRPr>
        </a:p>
      </dgm:t>
    </dgm:pt>
    <dgm:pt modelId="{C4EE09D5-74C3-48CB-80D0-8E6ED7FF40E2}" type="parTrans" cxnId="{3ECADF63-29F0-4287-A43F-1609B96456BB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10000"/>
              </a:schemeClr>
            </a:solidFill>
            <a:latin typeface="Arial Black" pitchFamily="34" charset="0"/>
          </a:endParaRPr>
        </a:p>
      </dgm:t>
    </dgm:pt>
    <dgm:pt modelId="{08D285E5-7F38-41ED-99D4-D3A9BCBC0392}" type="sibTrans" cxnId="{3ECADF63-29F0-4287-A43F-1609B96456BB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10000"/>
              </a:schemeClr>
            </a:solidFill>
            <a:latin typeface="Arial Black" pitchFamily="34" charset="0"/>
          </a:endParaRPr>
        </a:p>
      </dgm:t>
    </dgm:pt>
    <dgm:pt modelId="{FAFEADBA-1E09-4BCC-8A86-D2A29C85BF8D}">
      <dgm:prSet custT="1"/>
      <dgm:spPr/>
      <dgm:t>
        <a:bodyPr/>
        <a:lstStyle/>
        <a:p>
          <a:pPr algn="ctr" rtl="0"/>
          <a:r>
            <a:rPr lang="ru-RU" sz="1600" smtClean="0">
              <a:solidFill>
                <a:srgbClr val="002060"/>
              </a:solidFill>
              <a:latin typeface="Arial Black" pitchFamily="34" charset="0"/>
            </a:rPr>
            <a:t>Венчурные организации</a:t>
          </a:r>
          <a:endParaRPr lang="ru-RU" sz="1600" dirty="0">
            <a:solidFill>
              <a:srgbClr val="002060"/>
            </a:solidFill>
            <a:latin typeface="Arial Black" pitchFamily="34" charset="0"/>
          </a:endParaRPr>
        </a:p>
      </dgm:t>
    </dgm:pt>
    <dgm:pt modelId="{034BC4B3-16C6-4805-87E8-E2DB9D26DBF9}" type="parTrans" cxnId="{1392E818-D863-4ED2-B0F7-6E74963C9C97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10000"/>
              </a:schemeClr>
            </a:solidFill>
            <a:latin typeface="Arial Black" pitchFamily="34" charset="0"/>
          </a:endParaRPr>
        </a:p>
      </dgm:t>
    </dgm:pt>
    <dgm:pt modelId="{2CB444E0-94D3-4419-80BF-ED0C8E713309}" type="sibTrans" cxnId="{1392E818-D863-4ED2-B0F7-6E74963C9C97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10000"/>
              </a:schemeClr>
            </a:solidFill>
            <a:latin typeface="Arial Black" pitchFamily="34" charset="0"/>
          </a:endParaRPr>
        </a:p>
      </dgm:t>
    </dgm:pt>
    <dgm:pt modelId="{A462101B-90D2-4D07-B0A8-0CA142F3A719}">
      <dgm:prSet custT="1"/>
      <dgm:spPr/>
      <dgm:t>
        <a:bodyPr/>
        <a:lstStyle/>
        <a:p>
          <a:pPr algn="ctr" rtl="0"/>
          <a:r>
            <a:rPr lang="ru-RU" sz="1600" smtClean="0">
              <a:latin typeface="Arial Black" pitchFamily="34" charset="0"/>
            </a:rPr>
            <a:t>Иные юридические лица в случаях, предусмотренных законодательными актами </a:t>
          </a:r>
          <a:endParaRPr lang="ru-RU" sz="1600" dirty="0">
            <a:latin typeface="Arial Black" pitchFamily="34" charset="0"/>
          </a:endParaRPr>
        </a:p>
      </dgm:t>
    </dgm:pt>
    <dgm:pt modelId="{2FC648E0-6D0B-41FE-81DC-7C5DD7DBE456}" type="parTrans" cxnId="{907A11CF-06B4-4911-9E92-75147A68B679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10000"/>
              </a:schemeClr>
            </a:solidFill>
            <a:latin typeface="Arial Black" pitchFamily="34" charset="0"/>
          </a:endParaRPr>
        </a:p>
      </dgm:t>
    </dgm:pt>
    <dgm:pt modelId="{8688386A-C11A-4AAF-BC68-6C8EC8A26BCE}" type="sibTrans" cxnId="{907A11CF-06B4-4911-9E92-75147A68B679}">
      <dgm:prSet/>
      <dgm:spPr/>
      <dgm:t>
        <a:bodyPr/>
        <a:lstStyle/>
        <a:p>
          <a:pPr algn="ctr"/>
          <a:endParaRPr lang="ru-RU" sz="2000">
            <a:solidFill>
              <a:schemeClr val="tx2">
                <a:lumMod val="10000"/>
              </a:schemeClr>
            </a:solidFill>
            <a:latin typeface="Arial Black" pitchFamily="34" charset="0"/>
          </a:endParaRPr>
        </a:p>
      </dgm:t>
    </dgm:pt>
    <dgm:pt modelId="{8F464DF7-AD72-4BA6-BF9F-A9D23BBEF4D2}" type="pres">
      <dgm:prSet presAssocID="{7DEE2C73-36D9-457D-B944-24433CBD51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9C447B-97DE-4B79-8999-15459203CDE0}" type="pres">
      <dgm:prSet presAssocID="{9DB50124-B6D2-40BA-B798-16FC30F363F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F9E8B-1D16-4D7C-BB2A-B854EB2FF428}" type="pres">
      <dgm:prSet presAssocID="{F0FF81F0-79E2-4C22-813A-210C1BD0B3D0}" presName="spacer" presStyleCnt="0"/>
      <dgm:spPr/>
      <dgm:t>
        <a:bodyPr/>
        <a:lstStyle/>
        <a:p>
          <a:endParaRPr lang="ru-RU"/>
        </a:p>
      </dgm:t>
    </dgm:pt>
    <dgm:pt modelId="{C1A4ECCC-0E2C-42CE-9FC6-B212AFA096AA}" type="pres">
      <dgm:prSet presAssocID="{BC436A4D-B94A-4DE2-883E-563F7634F4C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6905E-CBDB-4562-ACB2-39177E6C6B2B}" type="pres">
      <dgm:prSet presAssocID="{08D285E5-7F38-41ED-99D4-D3A9BCBC0392}" presName="spacer" presStyleCnt="0"/>
      <dgm:spPr/>
      <dgm:t>
        <a:bodyPr/>
        <a:lstStyle/>
        <a:p>
          <a:endParaRPr lang="ru-RU"/>
        </a:p>
      </dgm:t>
    </dgm:pt>
    <dgm:pt modelId="{24EEA62F-B92B-45C7-9725-EA3D5B0E32AB}" type="pres">
      <dgm:prSet presAssocID="{FAFEADBA-1E09-4BCC-8A86-D2A29C85BF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1C5F9-2250-4757-9B9A-60480F01AEF5}" type="pres">
      <dgm:prSet presAssocID="{2CB444E0-94D3-4419-80BF-ED0C8E713309}" presName="spacer" presStyleCnt="0"/>
      <dgm:spPr/>
      <dgm:t>
        <a:bodyPr/>
        <a:lstStyle/>
        <a:p>
          <a:endParaRPr lang="ru-RU"/>
        </a:p>
      </dgm:t>
    </dgm:pt>
    <dgm:pt modelId="{3B549F4A-6946-4889-9B5E-7B080AFF3DB6}" type="pres">
      <dgm:prSet presAssocID="{A462101B-90D2-4D07-B0A8-0CA142F3A719}" presName="parentText" presStyleLbl="node1" presStyleIdx="3" presStyleCnt="4" custLinFactY="419" custLinFactNeighborX="97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A11CF-06B4-4911-9E92-75147A68B679}" srcId="{7DEE2C73-36D9-457D-B944-24433CBD51E3}" destId="{A462101B-90D2-4D07-B0A8-0CA142F3A719}" srcOrd="3" destOrd="0" parTransId="{2FC648E0-6D0B-41FE-81DC-7C5DD7DBE456}" sibTransId="{8688386A-C11A-4AAF-BC68-6C8EC8A26BCE}"/>
    <dgm:cxn modelId="{3ECADF63-29F0-4287-A43F-1609B96456BB}" srcId="{7DEE2C73-36D9-457D-B944-24433CBD51E3}" destId="{BC436A4D-B94A-4DE2-883E-563F7634F4C0}" srcOrd="1" destOrd="0" parTransId="{C4EE09D5-74C3-48CB-80D0-8E6ED7FF40E2}" sibTransId="{08D285E5-7F38-41ED-99D4-D3A9BCBC0392}"/>
    <dgm:cxn modelId="{A71ACE06-8727-430E-A237-D0D0F77AF42D}" type="presOf" srcId="{9DB50124-B6D2-40BA-B798-16FC30F363F1}" destId="{AD9C447B-97DE-4B79-8999-15459203CDE0}" srcOrd="0" destOrd="0" presId="urn:microsoft.com/office/officeart/2005/8/layout/vList2"/>
    <dgm:cxn modelId="{B77E6B7A-DF0A-4748-9F18-B7FC97D503F8}" srcId="{7DEE2C73-36D9-457D-B944-24433CBD51E3}" destId="{9DB50124-B6D2-40BA-B798-16FC30F363F1}" srcOrd="0" destOrd="0" parTransId="{FCF65BD5-1DF9-4112-96AA-A3148813E400}" sibTransId="{F0FF81F0-79E2-4C22-813A-210C1BD0B3D0}"/>
    <dgm:cxn modelId="{9A1B78C7-13C9-453B-BAD9-73B27FA517C8}" type="presOf" srcId="{BC436A4D-B94A-4DE2-883E-563F7634F4C0}" destId="{C1A4ECCC-0E2C-42CE-9FC6-B212AFA096AA}" srcOrd="0" destOrd="0" presId="urn:microsoft.com/office/officeart/2005/8/layout/vList2"/>
    <dgm:cxn modelId="{217146AF-9FBE-42BD-834C-4809CCC5029F}" type="presOf" srcId="{FAFEADBA-1E09-4BCC-8A86-D2A29C85BF8D}" destId="{24EEA62F-B92B-45C7-9725-EA3D5B0E32AB}" srcOrd="0" destOrd="0" presId="urn:microsoft.com/office/officeart/2005/8/layout/vList2"/>
    <dgm:cxn modelId="{B4CCDE81-2D66-4624-943B-5D3797FD3D59}" type="presOf" srcId="{A462101B-90D2-4D07-B0A8-0CA142F3A719}" destId="{3B549F4A-6946-4889-9B5E-7B080AFF3DB6}" srcOrd="0" destOrd="0" presId="urn:microsoft.com/office/officeart/2005/8/layout/vList2"/>
    <dgm:cxn modelId="{1392E818-D863-4ED2-B0F7-6E74963C9C97}" srcId="{7DEE2C73-36D9-457D-B944-24433CBD51E3}" destId="{FAFEADBA-1E09-4BCC-8A86-D2A29C85BF8D}" srcOrd="2" destOrd="0" parTransId="{034BC4B3-16C6-4805-87E8-E2DB9D26DBF9}" sibTransId="{2CB444E0-94D3-4419-80BF-ED0C8E713309}"/>
    <dgm:cxn modelId="{C069EA71-14FA-4EAB-89A8-7EAC5061C629}" type="presOf" srcId="{7DEE2C73-36D9-457D-B944-24433CBD51E3}" destId="{8F464DF7-AD72-4BA6-BF9F-A9D23BBEF4D2}" srcOrd="0" destOrd="0" presId="urn:microsoft.com/office/officeart/2005/8/layout/vList2"/>
    <dgm:cxn modelId="{A26F198E-A3C9-4AD0-8249-27CBC51FC630}" type="presParOf" srcId="{8F464DF7-AD72-4BA6-BF9F-A9D23BBEF4D2}" destId="{AD9C447B-97DE-4B79-8999-15459203CDE0}" srcOrd="0" destOrd="0" presId="urn:microsoft.com/office/officeart/2005/8/layout/vList2"/>
    <dgm:cxn modelId="{7EB2096F-9676-4412-890E-5E8B93F1736E}" type="presParOf" srcId="{8F464DF7-AD72-4BA6-BF9F-A9D23BBEF4D2}" destId="{D3BF9E8B-1D16-4D7C-BB2A-B854EB2FF428}" srcOrd="1" destOrd="0" presId="urn:microsoft.com/office/officeart/2005/8/layout/vList2"/>
    <dgm:cxn modelId="{95A36BDE-3E11-4CE7-8D1F-FAF2D848BA95}" type="presParOf" srcId="{8F464DF7-AD72-4BA6-BF9F-A9D23BBEF4D2}" destId="{C1A4ECCC-0E2C-42CE-9FC6-B212AFA096AA}" srcOrd="2" destOrd="0" presId="urn:microsoft.com/office/officeart/2005/8/layout/vList2"/>
    <dgm:cxn modelId="{17EC5A18-38DF-468F-ADD3-F51AD4C02BCB}" type="presParOf" srcId="{8F464DF7-AD72-4BA6-BF9F-A9D23BBEF4D2}" destId="{8906905E-CBDB-4562-ACB2-39177E6C6B2B}" srcOrd="3" destOrd="0" presId="urn:microsoft.com/office/officeart/2005/8/layout/vList2"/>
    <dgm:cxn modelId="{B369A11A-CB3E-41CE-9A54-71B19DF6DC71}" type="presParOf" srcId="{8F464DF7-AD72-4BA6-BF9F-A9D23BBEF4D2}" destId="{24EEA62F-B92B-45C7-9725-EA3D5B0E32AB}" srcOrd="4" destOrd="0" presId="urn:microsoft.com/office/officeart/2005/8/layout/vList2"/>
    <dgm:cxn modelId="{64956929-643A-4BEB-B87C-727DE3A2D375}" type="presParOf" srcId="{8F464DF7-AD72-4BA6-BF9F-A9D23BBEF4D2}" destId="{7CF1C5F9-2250-4757-9B9A-60480F01AEF5}" srcOrd="5" destOrd="0" presId="urn:microsoft.com/office/officeart/2005/8/layout/vList2"/>
    <dgm:cxn modelId="{1809E072-31A8-4F76-BD90-0CD2C123C1FB}" type="presParOf" srcId="{8F464DF7-AD72-4BA6-BF9F-A9D23BBEF4D2}" destId="{3B549F4A-6946-4889-9B5E-7B080AFF3DB6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6A4D03-2C11-45E7-9DA6-AB6A660959FE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D3B340B-D701-4BCC-BCE7-DBCA673F5059}">
      <dgm:prSet custT="1"/>
      <dgm:spPr/>
      <dgm:t>
        <a:bodyPr/>
        <a:lstStyle/>
        <a:p>
          <a:pPr rtl="0"/>
          <a:r>
            <a:rPr lang="ru-RU" sz="1400" b="1" smtClean="0">
              <a:solidFill>
                <a:schemeClr val="bg2">
                  <a:lumMod val="10000"/>
                </a:schemeClr>
              </a:solidFill>
            </a:rPr>
            <a:t>Технопарки РИУП «Научно-технологический парк Витебского государственного технологического университета» и РИУП «Научно-технологический парк Полоцкого государственного университета»;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CBCE2F34-2C79-4CC9-BD03-89E99C0A3D4E}" type="parTrans" cxnId="{F8656632-0304-4214-BB7A-353FC8CF78E4}">
      <dgm:prSet/>
      <dgm:spPr/>
      <dgm:t>
        <a:bodyPr/>
        <a:lstStyle/>
        <a:p>
          <a:endParaRPr lang="ru-RU" sz="2800" b="1">
            <a:solidFill>
              <a:schemeClr val="tx2">
                <a:lumMod val="10000"/>
              </a:schemeClr>
            </a:solidFill>
          </a:endParaRPr>
        </a:p>
      </dgm:t>
    </dgm:pt>
    <dgm:pt modelId="{FF5929BE-DA2A-4F09-BE4A-996ECEF9D2F5}" type="sibTrans" cxnId="{F8656632-0304-4214-BB7A-353FC8CF78E4}">
      <dgm:prSet/>
      <dgm:spPr/>
      <dgm:t>
        <a:bodyPr/>
        <a:lstStyle/>
        <a:p>
          <a:endParaRPr lang="ru-RU" sz="2800" b="1">
            <a:solidFill>
              <a:schemeClr val="tx2">
                <a:lumMod val="10000"/>
              </a:schemeClr>
            </a:solidFill>
          </a:endParaRPr>
        </a:p>
      </dgm:t>
    </dgm:pt>
    <dgm:pt modelId="{6A791492-4830-472C-B9FE-CF4A609F1601}">
      <dgm:prSet custT="1"/>
      <dgm:spPr/>
      <dgm:t>
        <a:bodyPr/>
        <a:lstStyle/>
        <a:p>
          <a:pPr rtl="0"/>
          <a:r>
            <a:rPr lang="ru-RU" sz="1400" b="1" smtClean="0">
              <a:solidFill>
                <a:schemeClr val="bg2">
                  <a:lumMod val="10000"/>
                </a:schemeClr>
              </a:solidFill>
            </a:rPr>
            <a:t>Центр трансфера технологий ОДО «Витебский бизнес-центр»;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07191B05-07EC-4CF3-89B9-D099088AA158}" type="parTrans" cxnId="{6A76015C-965C-4CC5-AFC9-7DEF091CB739}">
      <dgm:prSet/>
      <dgm:spPr/>
      <dgm:t>
        <a:bodyPr/>
        <a:lstStyle/>
        <a:p>
          <a:endParaRPr lang="ru-RU" sz="2800" b="1">
            <a:solidFill>
              <a:schemeClr val="tx2">
                <a:lumMod val="10000"/>
              </a:schemeClr>
            </a:solidFill>
          </a:endParaRPr>
        </a:p>
      </dgm:t>
    </dgm:pt>
    <dgm:pt modelId="{E0806EE7-A7AC-4569-A9C7-12F1289F8AD9}" type="sibTrans" cxnId="{6A76015C-965C-4CC5-AFC9-7DEF091CB739}">
      <dgm:prSet/>
      <dgm:spPr/>
      <dgm:t>
        <a:bodyPr/>
        <a:lstStyle/>
        <a:p>
          <a:endParaRPr lang="ru-RU" sz="2800" b="1">
            <a:solidFill>
              <a:schemeClr val="tx2">
                <a:lumMod val="10000"/>
              </a:schemeClr>
            </a:solidFill>
          </a:endParaRPr>
        </a:p>
      </dgm:t>
    </dgm:pt>
    <dgm:pt modelId="{A5A3BF54-0606-4741-92D1-6A30719C09B3}">
      <dgm:prSet custT="1"/>
      <dgm:spPr/>
      <dgm:t>
        <a:bodyPr/>
        <a:lstStyle/>
        <a:p>
          <a:pPr rtl="0"/>
          <a:r>
            <a:rPr lang="ru-RU" sz="1400" b="1" smtClean="0">
              <a:solidFill>
                <a:schemeClr val="bg2">
                  <a:lumMod val="10000"/>
                </a:schemeClr>
              </a:solidFill>
            </a:rPr>
            <a:t>Коммунальное консалтинговое унитарное предприятие «Витебский областной центр маркетинга»;</a:t>
          </a:r>
          <a:endParaRPr lang="ru-RU" sz="1400" b="1" i="1" dirty="0">
            <a:solidFill>
              <a:schemeClr val="bg2">
                <a:lumMod val="10000"/>
              </a:schemeClr>
            </a:solidFill>
          </a:endParaRPr>
        </a:p>
      </dgm:t>
    </dgm:pt>
    <dgm:pt modelId="{07A65526-2052-488D-9105-A35701BF4ABD}" type="parTrans" cxnId="{28C8555E-1F66-4C6C-9ED4-2CB2C9796DE9}">
      <dgm:prSet/>
      <dgm:spPr/>
      <dgm:t>
        <a:bodyPr/>
        <a:lstStyle/>
        <a:p>
          <a:endParaRPr lang="ru-RU" sz="2800" b="1">
            <a:solidFill>
              <a:schemeClr val="tx2">
                <a:lumMod val="10000"/>
              </a:schemeClr>
            </a:solidFill>
          </a:endParaRPr>
        </a:p>
      </dgm:t>
    </dgm:pt>
    <dgm:pt modelId="{A01FEA0D-B02F-47CC-AE26-2A6CEB02E8F9}" type="sibTrans" cxnId="{28C8555E-1F66-4C6C-9ED4-2CB2C9796DE9}">
      <dgm:prSet/>
      <dgm:spPr/>
      <dgm:t>
        <a:bodyPr/>
        <a:lstStyle/>
        <a:p>
          <a:endParaRPr lang="ru-RU" sz="2800" b="1">
            <a:solidFill>
              <a:schemeClr val="tx2">
                <a:lumMod val="10000"/>
              </a:schemeClr>
            </a:solidFill>
          </a:endParaRPr>
        </a:p>
      </dgm:t>
    </dgm:pt>
    <dgm:pt modelId="{9901BDFD-A8F9-4EFB-86A5-04235650E4BD}">
      <dgm:prSet custT="1"/>
      <dgm:spPr/>
      <dgm:t>
        <a:bodyPr/>
        <a:lstStyle/>
        <a:p>
          <a:pPr rtl="0"/>
          <a:r>
            <a:rPr lang="ru-RU" sz="1400" b="1" smtClean="0">
              <a:solidFill>
                <a:schemeClr val="bg2">
                  <a:lumMod val="10000"/>
                </a:schemeClr>
              </a:solidFill>
            </a:rPr>
            <a:t>СЭЗ «Витебск», обеспечивающая благоприятные условия для привлечения новых и высоких технологий и передового зарубежного опыта в производстве товаров и услуг;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B19996C8-8617-4FEA-8641-B4F6B951321D}" type="parTrans" cxnId="{0D23E4DD-A2DF-4653-846E-DF34D2186EDB}">
      <dgm:prSet/>
      <dgm:spPr/>
      <dgm:t>
        <a:bodyPr/>
        <a:lstStyle/>
        <a:p>
          <a:endParaRPr lang="ru-RU" sz="2800" b="1">
            <a:solidFill>
              <a:schemeClr val="tx2">
                <a:lumMod val="10000"/>
              </a:schemeClr>
            </a:solidFill>
          </a:endParaRPr>
        </a:p>
      </dgm:t>
    </dgm:pt>
    <dgm:pt modelId="{59A0AF59-CE45-4FBE-82F0-BE1880D31341}" type="sibTrans" cxnId="{0D23E4DD-A2DF-4653-846E-DF34D2186EDB}">
      <dgm:prSet/>
      <dgm:spPr/>
      <dgm:t>
        <a:bodyPr/>
        <a:lstStyle/>
        <a:p>
          <a:endParaRPr lang="ru-RU" sz="2800" b="1">
            <a:solidFill>
              <a:schemeClr val="tx2">
                <a:lumMod val="10000"/>
              </a:schemeClr>
            </a:solidFill>
          </a:endParaRPr>
        </a:p>
      </dgm:t>
    </dgm:pt>
    <dgm:pt modelId="{8EF0B1F0-8370-4FDC-8DA2-4F6B2A9FE6B1}">
      <dgm:prSet custT="1"/>
      <dgm:spPr/>
      <dgm:t>
        <a:bodyPr/>
        <a:lstStyle/>
        <a:p>
          <a:pPr rtl="0"/>
          <a:r>
            <a:rPr lang="ru-RU" sz="1200" b="1" smtClean="0">
              <a:solidFill>
                <a:schemeClr val="bg2">
                  <a:lumMod val="10000"/>
                </a:schemeClr>
              </a:solidFill>
            </a:rPr>
            <a:t>В рамках Государственной программы инновационного развития Республики Беларусь на 2011–2015 годы, намечено формирование инновационного нефтехимического кластера в г. Новополоцке (ядро — ОАО «Нафтан» и УО «Полоцкий государственный университет», Научно-исследовательский институт физико-химических проблем БГУ);</a:t>
          </a:r>
          <a:endParaRPr lang="ru-RU" sz="1200" b="1" dirty="0">
            <a:solidFill>
              <a:schemeClr val="bg2">
                <a:lumMod val="10000"/>
              </a:schemeClr>
            </a:solidFill>
          </a:endParaRPr>
        </a:p>
      </dgm:t>
    </dgm:pt>
    <dgm:pt modelId="{259F3C03-950F-4AED-8B34-383E89E51DE8}" type="parTrans" cxnId="{E563AA1F-7EBA-4587-9449-9D2726515B57}">
      <dgm:prSet/>
      <dgm:spPr/>
      <dgm:t>
        <a:bodyPr/>
        <a:lstStyle/>
        <a:p>
          <a:endParaRPr lang="ru-RU" sz="2800" b="1">
            <a:solidFill>
              <a:schemeClr val="tx2">
                <a:lumMod val="10000"/>
              </a:schemeClr>
            </a:solidFill>
          </a:endParaRPr>
        </a:p>
      </dgm:t>
    </dgm:pt>
    <dgm:pt modelId="{DE317AA4-3206-4D28-9AAB-0E6A82A600CA}" type="sibTrans" cxnId="{E563AA1F-7EBA-4587-9449-9D2726515B57}">
      <dgm:prSet/>
      <dgm:spPr/>
      <dgm:t>
        <a:bodyPr/>
        <a:lstStyle/>
        <a:p>
          <a:endParaRPr lang="ru-RU" sz="2800" b="1">
            <a:solidFill>
              <a:schemeClr val="tx2">
                <a:lumMod val="10000"/>
              </a:schemeClr>
            </a:solidFill>
          </a:endParaRPr>
        </a:p>
      </dgm:t>
    </dgm:pt>
    <dgm:pt modelId="{6355A1C3-B56D-459F-8D7C-8EC836035E03}">
      <dgm:prSet custT="1"/>
      <dgm:spPr/>
      <dgm:t>
        <a:bodyPr/>
        <a:lstStyle/>
        <a:p>
          <a:pPr rtl="0"/>
          <a:r>
            <a:rPr lang="ru-RU" sz="1400" b="1" smtClean="0">
              <a:solidFill>
                <a:schemeClr val="bg2">
                  <a:lumMod val="10000"/>
                </a:schemeClr>
              </a:solidFill>
            </a:rPr>
            <a:t>Строительство в г. Витебске бизнес-центра «Витебская силиконовая долина — Парк информационных и инновационных технологий»;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79B8F243-A5A4-4DE1-B305-876A8F3A380F}" type="parTrans" cxnId="{5A43EBD9-E2E1-4225-AF01-301A0720C826}">
      <dgm:prSet/>
      <dgm:spPr/>
      <dgm:t>
        <a:bodyPr/>
        <a:lstStyle/>
        <a:p>
          <a:endParaRPr lang="ru-RU" sz="2800" b="1">
            <a:solidFill>
              <a:schemeClr val="tx2">
                <a:lumMod val="10000"/>
              </a:schemeClr>
            </a:solidFill>
          </a:endParaRPr>
        </a:p>
      </dgm:t>
    </dgm:pt>
    <dgm:pt modelId="{B9010168-2AD3-4496-9605-4F25A2FF7049}" type="sibTrans" cxnId="{5A43EBD9-E2E1-4225-AF01-301A0720C826}">
      <dgm:prSet/>
      <dgm:spPr/>
      <dgm:t>
        <a:bodyPr/>
        <a:lstStyle/>
        <a:p>
          <a:endParaRPr lang="ru-RU" sz="2800" b="1">
            <a:solidFill>
              <a:schemeClr val="tx2">
                <a:lumMod val="10000"/>
              </a:schemeClr>
            </a:solidFill>
          </a:endParaRPr>
        </a:p>
      </dgm:t>
    </dgm:pt>
    <dgm:pt modelId="{5E278F68-04D4-46C2-9468-44EA37F17287}">
      <dgm:prSet custT="1"/>
      <dgm:spPr/>
      <dgm:t>
        <a:bodyPr/>
        <a:lstStyle/>
        <a:p>
          <a:pPr rtl="0"/>
          <a:r>
            <a:rPr lang="ru-RU" sz="1400" b="1" smtClean="0">
              <a:solidFill>
                <a:schemeClr val="bg2">
                  <a:lumMod val="10000"/>
                </a:schemeClr>
              </a:solidFill>
            </a:rPr>
            <a:t>Строительство инкубаторов малого предпринимательства в городах Полоцке и Орше.</a:t>
          </a:r>
          <a:endParaRPr lang="ru-RU" sz="1400" b="1" dirty="0">
            <a:solidFill>
              <a:schemeClr val="bg2">
                <a:lumMod val="10000"/>
              </a:schemeClr>
            </a:solidFill>
          </a:endParaRPr>
        </a:p>
      </dgm:t>
    </dgm:pt>
    <dgm:pt modelId="{1E420075-0BB4-45D7-889F-48AE6EA55B8C}" type="parTrans" cxnId="{AD728608-40B9-4C68-AE93-5EFF5D45AD53}">
      <dgm:prSet/>
      <dgm:spPr/>
      <dgm:t>
        <a:bodyPr/>
        <a:lstStyle/>
        <a:p>
          <a:endParaRPr lang="ru-RU" sz="2800" b="1">
            <a:solidFill>
              <a:schemeClr val="tx2">
                <a:lumMod val="10000"/>
              </a:schemeClr>
            </a:solidFill>
          </a:endParaRPr>
        </a:p>
      </dgm:t>
    </dgm:pt>
    <dgm:pt modelId="{085031A4-3F1B-452F-8FCE-0C89E381C412}" type="sibTrans" cxnId="{AD728608-40B9-4C68-AE93-5EFF5D45AD53}">
      <dgm:prSet/>
      <dgm:spPr/>
      <dgm:t>
        <a:bodyPr/>
        <a:lstStyle/>
        <a:p>
          <a:endParaRPr lang="ru-RU" sz="2800" b="1">
            <a:solidFill>
              <a:schemeClr val="tx2">
                <a:lumMod val="10000"/>
              </a:schemeClr>
            </a:solidFill>
          </a:endParaRPr>
        </a:p>
      </dgm:t>
    </dgm:pt>
    <dgm:pt modelId="{02CB7D7D-ED2E-446C-8AE1-63CF5DD105A6}" type="pres">
      <dgm:prSet presAssocID="{3A6A4D03-2C11-45E7-9DA6-AB6A660959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D86D83-449E-4B2B-BF85-A65FAFB5B257}" type="pres">
      <dgm:prSet presAssocID="{0D3B340B-D701-4BCC-BCE7-DBCA673F505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CA6F6-1FBA-445B-96D6-9EDC13279CDA}" type="pres">
      <dgm:prSet presAssocID="{FF5929BE-DA2A-4F09-BE4A-996ECEF9D2F5}" presName="spacer" presStyleCnt="0"/>
      <dgm:spPr/>
      <dgm:t>
        <a:bodyPr/>
        <a:lstStyle/>
        <a:p>
          <a:endParaRPr lang="ru-RU"/>
        </a:p>
      </dgm:t>
    </dgm:pt>
    <dgm:pt modelId="{D34152FD-A7A2-4ADA-A6E8-C00C3E828A82}" type="pres">
      <dgm:prSet presAssocID="{6A791492-4830-472C-B9FE-CF4A609F160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72A6A-B3E8-4A48-8F1B-FB50127EE4D1}" type="pres">
      <dgm:prSet presAssocID="{E0806EE7-A7AC-4569-A9C7-12F1289F8AD9}" presName="spacer" presStyleCnt="0"/>
      <dgm:spPr/>
      <dgm:t>
        <a:bodyPr/>
        <a:lstStyle/>
        <a:p>
          <a:endParaRPr lang="ru-RU"/>
        </a:p>
      </dgm:t>
    </dgm:pt>
    <dgm:pt modelId="{0F02DBC3-A762-4690-9844-5764CECD2188}" type="pres">
      <dgm:prSet presAssocID="{A5A3BF54-0606-4741-92D1-6A30719C09B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2A3C8-DB23-4198-AF7C-7C5E00CD0AB7}" type="pres">
      <dgm:prSet presAssocID="{A01FEA0D-B02F-47CC-AE26-2A6CEB02E8F9}" presName="spacer" presStyleCnt="0"/>
      <dgm:spPr/>
      <dgm:t>
        <a:bodyPr/>
        <a:lstStyle/>
        <a:p>
          <a:endParaRPr lang="ru-RU"/>
        </a:p>
      </dgm:t>
    </dgm:pt>
    <dgm:pt modelId="{7A8014A5-BC6D-4F60-959C-C584A0AC0F1F}" type="pres">
      <dgm:prSet presAssocID="{9901BDFD-A8F9-4EFB-86A5-04235650E4B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A0CAB-DEEA-4F16-BEDE-3EC58DF5496F}" type="pres">
      <dgm:prSet presAssocID="{59A0AF59-CE45-4FBE-82F0-BE1880D31341}" presName="spacer" presStyleCnt="0"/>
      <dgm:spPr/>
      <dgm:t>
        <a:bodyPr/>
        <a:lstStyle/>
        <a:p>
          <a:endParaRPr lang="ru-RU"/>
        </a:p>
      </dgm:t>
    </dgm:pt>
    <dgm:pt modelId="{4C137403-1310-4591-B137-6181E7F2263D}" type="pres">
      <dgm:prSet presAssocID="{8EF0B1F0-8370-4FDC-8DA2-4F6B2A9FE6B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26F2B-2EFD-4551-B886-79C64A618899}" type="pres">
      <dgm:prSet presAssocID="{DE317AA4-3206-4D28-9AAB-0E6A82A600CA}" presName="spacer" presStyleCnt="0"/>
      <dgm:spPr/>
      <dgm:t>
        <a:bodyPr/>
        <a:lstStyle/>
        <a:p>
          <a:endParaRPr lang="ru-RU"/>
        </a:p>
      </dgm:t>
    </dgm:pt>
    <dgm:pt modelId="{F020D84B-5C91-432E-B264-7EF3524435DB}" type="pres">
      <dgm:prSet presAssocID="{6355A1C3-B56D-459F-8D7C-8EC836035E0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9DEEC-C5F0-4395-A575-CC3F1867AEF5}" type="pres">
      <dgm:prSet presAssocID="{B9010168-2AD3-4496-9605-4F25A2FF7049}" presName="spacer" presStyleCnt="0"/>
      <dgm:spPr/>
      <dgm:t>
        <a:bodyPr/>
        <a:lstStyle/>
        <a:p>
          <a:endParaRPr lang="ru-RU"/>
        </a:p>
      </dgm:t>
    </dgm:pt>
    <dgm:pt modelId="{5C7E4EE5-CA38-4179-8E36-778F901129AF}" type="pres">
      <dgm:prSet presAssocID="{5E278F68-04D4-46C2-9468-44EA37F1728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63AA1F-7EBA-4587-9449-9D2726515B57}" srcId="{3A6A4D03-2C11-45E7-9DA6-AB6A660959FE}" destId="{8EF0B1F0-8370-4FDC-8DA2-4F6B2A9FE6B1}" srcOrd="4" destOrd="0" parTransId="{259F3C03-950F-4AED-8B34-383E89E51DE8}" sibTransId="{DE317AA4-3206-4D28-9AAB-0E6A82A600CA}"/>
    <dgm:cxn modelId="{47411D1E-5F84-46EA-B449-693D37218B8C}" type="presOf" srcId="{6A791492-4830-472C-B9FE-CF4A609F1601}" destId="{D34152FD-A7A2-4ADA-A6E8-C00C3E828A82}" srcOrd="0" destOrd="0" presId="urn:microsoft.com/office/officeart/2005/8/layout/vList2"/>
    <dgm:cxn modelId="{5A43EBD9-E2E1-4225-AF01-301A0720C826}" srcId="{3A6A4D03-2C11-45E7-9DA6-AB6A660959FE}" destId="{6355A1C3-B56D-459F-8D7C-8EC836035E03}" srcOrd="5" destOrd="0" parTransId="{79B8F243-A5A4-4DE1-B305-876A8F3A380F}" sibTransId="{B9010168-2AD3-4496-9605-4F25A2FF7049}"/>
    <dgm:cxn modelId="{F8656632-0304-4214-BB7A-353FC8CF78E4}" srcId="{3A6A4D03-2C11-45E7-9DA6-AB6A660959FE}" destId="{0D3B340B-D701-4BCC-BCE7-DBCA673F5059}" srcOrd="0" destOrd="0" parTransId="{CBCE2F34-2C79-4CC9-BD03-89E99C0A3D4E}" sibTransId="{FF5929BE-DA2A-4F09-BE4A-996ECEF9D2F5}"/>
    <dgm:cxn modelId="{2BB2B50E-0C8A-4CA0-9F5B-1AFA2A2073CE}" type="presOf" srcId="{5E278F68-04D4-46C2-9468-44EA37F17287}" destId="{5C7E4EE5-CA38-4179-8E36-778F901129AF}" srcOrd="0" destOrd="0" presId="urn:microsoft.com/office/officeart/2005/8/layout/vList2"/>
    <dgm:cxn modelId="{22C97CC0-5CE8-494E-92E5-AA80948EE7E2}" type="presOf" srcId="{6355A1C3-B56D-459F-8D7C-8EC836035E03}" destId="{F020D84B-5C91-432E-B264-7EF3524435DB}" srcOrd="0" destOrd="0" presId="urn:microsoft.com/office/officeart/2005/8/layout/vList2"/>
    <dgm:cxn modelId="{AD728608-40B9-4C68-AE93-5EFF5D45AD53}" srcId="{3A6A4D03-2C11-45E7-9DA6-AB6A660959FE}" destId="{5E278F68-04D4-46C2-9468-44EA37F17287}" srcOrd="6" destOrd="0" parTransId="{1E420075-0BB4-45D7-889F-48AE6EA55B8C}" sibTransId="{085031A4-3F1B-452F-8FCE-0C89E381C412}"/>
    <dgm:cxn modelId="{28C8555E-1F66-4C6C-9ED4-2CB2C9796DE9}" srcId="{3A6A4D03-2C11-45E7-9DA6-AB6A660959FE}" destId="{A5A3BF54-0606-4741-92D1-6A30719C09B3}" srcOrd="2" destOrd="0" parTransId="{07A65526-2052-488D-9105-A35701BF4ABD}" sibTransId="{A01FEA0D-B02F-47CC-AE26-2A6CEB02E8F9}"/>
    <dgm:cxn modelId="{0D23E4DD-A2DF-4653-846E-DF34D2186EDB}" srcId="{3A6A4D03-2C11-45E7-9DA6-AB6A660959FE}" destId="{9901BDFD-A8F9-4EFB-86A5-04235650E4BD}" srcOrd="3" destOrd="0" parTransId="{B19996C8-8617-4FEA-8641-B4F6B951321D}" sibTransId="{59A0AF59-CE45-4FBE-82F0-BE1880D31341}"/>
    <dgm:cxn modelId="{A55065B9-8E64-4FD8-BF18-DA49C92A2CB6}" type="presOf" srcId="{8EF0B1F0-8370-4FDC-8DA2-4F6B2A9FE6B1}" destId="{4C137403-1310-4591-B137-6181E7F2263D}" srcOrd="0" destOrd="0" presId="urn:microsoft.com/office/officeart/2005/8/layout/vList2"/>
    <dgm:cxn modelId="{6A76015C-965C-4CC5-AFC9-7DEF091CB739}" srcId="{3A6A4D03-2C11-45E7-9DA6-AB6A660959FE}" destId="{6A791492-4830-472C-B9FE-CF4A609F1601}" srcOrd="1" destOrd="0" parTransId="{07191B05-07EC-4CF3-89B9-D099088AA158}" sibTransId="{E0806EE7-A7AC-4569-A9C7-12F1289F8AD9}"/>
    <dgm:cxn modelId="{F8F68D15-D7DF-4DED-8B88-83541E50C323}" type="presOf" srcId="{9901BDFD-A8F9-4EFB-86A5-04235650E4BD}" destId="{7A8014A5-BC6D-4F60-959C-C584A0AC0F1F}" srcOrd="0" destOrd="0" presId="urn:microsoft.com/office/officeart/2005/8/layout/vList2"/>
    <dgm:cxn modelId="{FC8F3F5D-952D-4495-9E6F-CEAA6183FD26}" type="presOf" srcId="{A5A3BF54-0606-4741-92D1-6A30719C09B3}" destId="{0F02DBC3-A762-4690-9844-5764CECD2188}" srcOrd="0" destOrd="0" presId="urn:microsoft.com/office/officeart/2005/8/layout/vList2"/>
    <dgm:cxn modelId="{9AB96F12-8574-490B-B38E-E34928920B74}" type="presOf" srcId="{3A6A4D03-2C11-45E7-9DA6-AB6A660959FE}" destId="{02CB7D7D-ED2E-446C-8AE1-63CF5DD105A6}" srcOrd="0" destOrd="0" presId="urn:microsoft.com/office/officeart/2005/8/layout/vList2"/>
    <dgm:cxn modelId="{BE5A19A9-DA64-4010-BB05-08D6A30CBB33}" type="presOf" srcId="{0D3B340B-D701-4BCC-BCE7-DBCA673F5059}" destId="{5AD86D83-449E-4B2B-BF85-A65FAFB5B257}" srcOrd="0" destOrd="0" presId="urn:microsoft.com/office/officeart/2005/8/layout/vList2"/>
    <dgm:cxn modelId="{C99FE857-B397-4A35-A28B-DB06CDDEB302}" type="presParOf" srcId="{02CB7D7D-ED2E-446C-8AE1-63CF5DD105A6}" destId="{5AD86D83-449E-4B2B-BF85-A65FAFB5B257}" srcOrd="0" destOrd="0" presId="urn:microsoft.com/office/officeart/2005/8/layout/vList2"/>
    <dgm:cxn modelId="{54E38C05-EC8B-4156-A6FD-FC038F335414}" type="presParOf" srcId="{02CB7D7D-ED2E-446C-8AE1-63CF5DD105A6}" destId="{C64CA6F6-1FBA-445B-96D6-9EDC13279CDA}" srcOrd="1" destOrd="0" presId="urn:microsoft.com/office/officeart/2005/8/layout/vList2"/>
    <dgm:cxn modelId="{88945D94-73D5-43F4-91EC-ABCBE1B8A49D}" type="presParOf" srcId="{02CB7D7D-ED2E-446C-8AE1-63CF5DD105A6}" destId="{D34152FD-A7A2-4ADA-A6E8-C00C3E828A82}" srcOrd="2" destOrd="0" presId="urn:microsoft.com/office/officeart/2005/8/layout/vList2"/>
    <dgm:cxn modelId="{254A65E4-3B97-488F-B4B5-00CB3DFD6C23}" type="presParOf" srcId="{02CB7D7D-ED2E-446C-8AE1-63CF5DD105A6}" destId="{79272A6A-B3E8-4A48-8F1B-FB50127EE4D1}" srcOrd="3" destOrd="0" presId="urn:microsoft.com/office/officeart/2005/8/layout/vList2"/>
    <dgm:cxn modelId="{8CEBB481-121C-47A7-903C-1D7E3395167A}" type="presParOf" srcId="{02CB7D7D-ED2E-446C-8AE1-63CF5DD105A6}" destId="{0F02DBC3-A762-4690-9844-5764CECD2188}" srcOrd="4" destOrd="0" presId="urn:microsoft.com/office/officeart/2005/8/layout/vList2"/>
    <dgm:cxn modelId="{19C18243-FBBA-4628-9A63-B082555A7A7B}" type="presParOf" srcId="{02CB7D7D-ED2E-446C-8AE1-63CF5DD105A6}" destId="{94D2A3C8-DB23-4198-AF7C-7C5E00CD0AB7}" srcOrd="5" destOrd="0" presId="urn:microsoft.com/office/officeart/2005/8/layout/vList2"/>
    <dgm:cxn modelId="{E1AE9F1D-9B1F-4C72-9A64-A18B643CF5EC}" type="presParOf" srcId="{02CB7D7D-ED2E-446C-8AE1-63CF5DD105A6}" destId="{7A8014A5-BC6D-4F60-959C-C584A0AC0F1F}" srcOrd="6" destOrd="0" presId="urn:microsoft.com/office/officeart/2005/8/layout/vList2"/>
    <dgm:cxn modelId="{A53BF5B2-5D9A-40BD-A9CC-7DC7752EA358}" type="presParOf" srcId="{02CB7D7D-ED2E-446C-8AE1-63CF5DD105A6}" destId="{3E2A0CAB-DEEA-4F16-BEDE-3EC58DF5496F}" srcOrd="7" destOrd="0" presId="urn:microsoft.com/office/officeart/2005/8/layout/vList2"/>
    <dgm:cxn modelId="{811A0340-00EA-4A18-8698-72AD78A04DC0}" type="presParOf" srcId="{02CB7D7D-ED2E-446C-8AE1-63CF5DD105A6}" destId="{4C137403-1310-4591-B137-6181E7F2263D}" srcOrd="8" destOrd="0" presId="urn:microsoft.com/office/officeart/2005/8/layout/vList2"/>
    <dgm:cxn modelId="{6712E526-6F8F-458A-9D4B-8198E9464C96}" type="presParOf" srcId="{02CB7D7D-ED2E-446C-8AE1-63CF5DD105A6}" destId="{EB826F2B-2EFD-4551-B886-79C64A618899}" srcOrd="9" destOrd="0" presId="urn:microsoft.com/office/officeart/2005/8/layout/vList2"/>
    <dgm:cxn modelId="{78F8BD96-68FA-4B50-ABA5-763CA69A7D8E}" type="presParOf" srcId="{02CB7D7D-ED2E-446C-8AE1-63CF5DD105A6}" destId="{F020D84B-5C91-432E-B264-7EF3524435DB}" srcOrd="10" destOrd="0" presId="urn:microsoft.com/office/officeart/2005/8/layout/vList2"/>
    <dgm:cxn modelId="{AF9C255D-B03B-47B9-89A7-6338338CD84D}" type="presParOf" srcId="{02CB7D7D-ED2E-446C-8AE1-63CF5DD105A6}" destId="{AFD9DEEC-C5F0-4395-A575-CC3F1867AEF5}" srcOrd="11" destOrd="0" presId="urn:microsoft.com/office/officeart/2005/8/layout/vList2"/>
    <dgm:cxn modelId="{20F63B9A-2542-4212-9807-F839563A9815}" type="presParOf" srcId="{02CB7D7D-ED2E-446C-8AE1-63CF5DD105A6}" destId="{5C7E4EE5-CA38-4179-8E36-778F901129AF}" srcOrd="1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6A50EE-0730-481E-8F30-E06AE8E6FDB9}">
      <dsp:nvSpPr>
        <dsp:cNvPr id="0" name=""/>
        <dsp:cNvSpPr/>
      </dsp:nvSpPr>
      <dsp:spPr>
        <a:xfrm>
          <a:off x="323674" y="3627"/>
          <a:ext cx="2200653" cy="810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1. Организационные структуры</a:t>
          </a:r>
          <a:endParaRPr lang="ru-RU" sz="1400" kern="1200" dirty="0"/>
        </a:p>
      </dsp:txBody>
      <dsp:txXfrm>
        <a:off x="323674" y="3627"/>
        <a:ext cx="2200653" cy="810049"/>
      </dsp:txXfrm>
    </dsp:sp>
    <dsp:sp modelId="{873787AC-369D-4DCF-99A6-EAFD1A5C545C}">
      <dsp:nvSpPr>
        <dsp:cNvPr id="0" name=""/>
        <dsp:cNvSpPr/>
      </dsp:nvSpPr>
      <dsp:spPr>
        <a:xfrm>
          <a:off x="2524328" y="391552"/>
          <a:ext cx="880261" cy="34199"/>
        </a:xfrm>
        <a:custGeom>
          <a:avLst/>
          <a:gdLst/>
          <a:ahLst/>
          <a:cxnLst/>
          <a:rect l="0" t="0" r="0" b="0"/>
          <a:pathLst>
            <a:path>
              <a:moveTo>
                <a:pt x="0" y="17099"/>
              </a:moveTo>
              <a:lnTo>
                <a:pt x="880261" y="17099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42452" y="386645"/>
        <a:ext cx="44013" cy="44013"/>
      </dsp:txXfrm>
    </dsp:sp>
    <dsp:sp modelId="{BA1A01AC-2018-45EA-B797-3136BDE3A1AF}">
      <dsp:nvSpPr>
        <dsp:cNvPr id="0" name=""/>
        <dsp:cNvSpPr/>
      </dsp:nvSpPr>
      <dsp:spPr>
        <a:xfrm>
          <a:off x="3404590" y="91235"/>
          <a:ext cx="4938421" cy="6348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Обеспечивают поддержку малых научных и инновационных фирм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404590" y="91235"/>
        <a:ext cx="4938421" cy="634833"/>
      </dsp:txXfrm>
    </dsp:sp>
    <dsp:sp modelId="{D04DD408-2C37-46A8-BEB2-F631B6D2A192}">
      <dsp:nvSpPr>
        <dsp:cNvPr id="0" name=""/>
        <dsp:cNvSpPr/>
      </dsp:nvSpPr>
      <dsp:spPr>
        <a:xfrm>
          <a:off x="323674" y="1067340"/>
          <a:ext cx="2200653" cy="7478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2. </a:t>
          </a:r>
          <a:r>
            <a:rPr lang="ru-RU" sz="1400" b="1" kern="1200" smtClean="0"/>
            <a:t>Финансово-кредитные институты</a:t>
          </a:r>
          <a:endParaRPr lang="ru-RU" sz="1400" kern="1200" dirty="0"/>
        </a:p>
      </dsp:txBody>
      <dsp:txXfrm>
        <a:off x="323674" y="1067340"/>
        <a:ext cx="2200653" cy="747881"/>
      </dsp:txXfrm>
    </dsp:sp>
    <dsp:sp modelId="{D73CAA73-F621-4F60-AA1B-2E21DFA69BE7}">
      <dsp:nvSpPr>
        <dsp:cNvPr id="0" name=""/>
        <dsp:cNvSpPr/>
      </dsp:nvSpPr>
      <dsp:spPr>
        <a:xfrm>
          <a:off x="2524328" y="1424181"/>
          <a:ext cx="880261" cy="34199"/>
        </a:xfrm>
        <a:custGeom>
          <a:avLst/>
          <a:gdLst/>
          <a:ahLst/>
          <a:cxnLst/>
          <a:rect l="0" t="0" r="0" b="0"/>
          <a:pathLst>
            <a:path>
              <a:moveTo>
                <a:pt x="0" y="17099"/>
              </a:moveTo>
              <a:lnTo>
                <a:pt x="880261" y="17099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42452" y="1419274"/>
        <a:ext cx="44013" cy="44013"/>
      </dsp:txXfrm>
    </dsp:sp>
    <dsp:sp modelId="{925DD7E9-4FE4-4BCF-8FD1-20A7386DEC53}">
      <dsp:nvSpPr>
        <dsp:cNvPr id="0" name=""/>
        <dsp:cNvSpPr/>
      </dsp:nvSpPr>
      <dsp:spPr>
        <a:xfrm>
          <a:off x="3404590" y="891117"/>
          <a:ext cx="4958535" cy="1100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Обеспечивают аккумуляцию ресурсов и их распределение по субъектам инновационной деятельности, а также финансовую поддержку перспективных проектов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404590" y="891117"/>
        <a:ext cx="4958535" cy="1100326"/>
      </dsp:txXfrm>
    </dsp:sp>
    <dsp:sp modelId="{8F506011-34AA-491B-BFA7-0F3A315EB421}">
      <dsp:nvSpPr>
        <dsp:cNvPr id="0" name=""/>
        <dsp:cNvSpPr/>
      </dsp:nvSpPr>
      <dsp:spPr>
        <a:xfrm>
          <a:off x="323674" y="2156493"/>
          <a:ext cx="2200653" cy="1100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3. </a:t>
          </a:r>
          <a:r>
            <a:rPr lang="ru-RU" sz="1400" b="1" kern="1200" smtClean="0"/>
            <a:t>Страховые компании</a:t>
          </a:r>
          <a:endParaRPr lang="ru-RU" sz="1400" kern="1200" dirty="0"/>
        </a:p>
      </dsp:txBody>
      <dsp:txXfrm>
        <a:off x="323674" y="2156493"/>
        <a:ext cx="2200653" cy="1100326"/>
      </dsp:txXfrm>
    </dsp:sp>
    <dsp:sp modelId="{DA220ABF-5E57-46A7-BE6A-6E5972126A42}">
      <dsp:nvSpPr>
        <dsp:cNvPr id="0" name=""/>
        <dsp:cNvSpPr/>
      </dsp:nvSpPr>
      <dsp:spPr>
        <a:xfrm>
          <a:off x="2524328" y="2689557"/>
          <a:ext cx="880261" cy="34199"/>
        </a:xfrm>
        <a:custGeom>
          <a:avLst/>
          <a:gdLst/>
          <a:ahLst/>
          <a:cxnLst/>
          <a:rect l="0" t="0" r="0" b="0"/>
          <a:pathLst>
            <a:path>
              <a:moveTo>
                <a:pt x="0" y="17099"/>
              </a:moveTo>
              <a:lnTo>
                <a:pt x="880261" y="17099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42452" y="2684650"/>
        <a:ext cx="44013" cy="44013"/>
      </dsp:txXfrm>
    </dsp:sp>
    <dsp:sp modelId="{32788CD0-12D2-4B9A-B92A-2621D1879825}">
      <dsp:nvSpPr>
        <dsp:cNvPr id="0" name=""/>
        <dsp:cNvSpPr/>
      </dsp:nvSpPr>
      <dsp:spPr>
        <a:xfrm>
          <a:off x="3404590" y="2156493"/>
          <a:ext cx="4938421" cy="1100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Обеспечивают снижение потерь от рисковых операций, а также привлечение инвестиций в научно-техническую сферу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404590" y="2156493"/>
        <a:ext cx="4938421" cy="1100326"/>
      </dsp:txXfrm>
    </dsp:sp>
    <dsp:sp modelId="{336E108F-6B2C-46F5-B4D0-14A67CED9BA2}">
      <dsp:nvSpPr>
        <dsp:cNvPr id="0" name=""/>
        <dsp:cNvSpPr/>
      </dsp:nvSpPr>
      <dsp:spPr>
        <a:xfrm>
          <a:off x="323674" y="3421869"/>
          <a:ext cx="2200653" cy="1100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4. </a:t>
          </a:r>
          <a:r>
            <a:rPr lang="ru-RU" sz="1400" b="1" kern="1200" smtClean="0"/>
            <a:t>Информационные сети</a:t>
          </a:r>
          <a:endParaRPr lang="ru-RU" sz="1400" kern="1200" dirty="0"/>
        </a:p>
      </dsp:txBody>
      <dsp:txXfrm>
        <a:off x="323674" y="3421869"/>
        <a:ext cx="2200653" cy="1100326"/>
      </dsp:txXfrm>
    </dsp:sp>
    <dsp:sp modelId="{ABE60C47-298F-4A72-8A13-5EBEEDFE3097}">
      <dsp:nvSpPr>
        <dsp:cNvPr id="0" name=""/>
        <dsp:cNvSpPr/>
      </dsp:nvSpPr>
      <dsp:spPr>
        <a:xfrm>
          <a:off x="2524328" y="3954933"/>
          <a:ext cx="880261" cy="34199"/>
        </a:xfrm>
        <a:custGeom>
          <a:avLst/>
          <a:gdLst/>
          <a:ahLst/>
          <a:cxnLst/>
          <a:rect l="0" t="0" r="0" b="0"/>
          <a:pathLst>
            <a:path>
              <a:moveTo>
                <a:pt x="0" y="17099"/>
              </a:moveTo>
              <a:lnTo>
                <a:pt x="880261" y="17099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42452" y="3950026"/>
        <a:ext cx="44013" cy="44013"/>
      </dsp:txXfrm>
    </dsp:sp>
    <dsp:sp modelId="{75A81996-09A7-44CE-9947-FA13C3BB61C4}">
      <dsp:nvSpPr>
        <dsp:cNvPr id="0" name=""/>
        <dsp:cNvSpPr/>
      </dsp:nvSpPr>
      <dsp:spPr>
        <a:xfrm>
          <a:off x="3404590" y="3421869"/>
          <a:ext cx="4880082" cy="1100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Позволяют определить перспективные направления развития инновационной деятельности, технологический </a:t>
          </a:r>
          <a:r>
            <a:rPr lang="ru-RU" sz="1600" b="1" kern="1200" dirty="0" err="1" smtClean="0">
              <a:solidFill>
                <a:schemeClr val="accent1">
                  <a:lumMod val="75000"/>
                </a:schemeClr>
              </a:solidFill>
            </a:rPr>
            <a:t>трансфер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404590" y="3421869"/>
        <a:ext cx="4880082" cy="1100326"/>
      </dsp:txXfrm>
    </dsp:sp>
    <dsp:sp modelId="{83321589-6ACE-4DBD-8A9C-A7E260BE405D}">
      <dsp:nvSpPr>
        <dsp:cNvPr id="0" name=""/>
        <dsp:cNvSpPr/>
      </dsp:nvSpPr>
      <dsp:spPr>
        <a:xfrm>
          <a:off x="323674" y="4687245"/>
          <a:ext cx="2200653" cy="1100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5. Система сервисного обслуживания</a:t>
          </a:r>
          <a:endParaRPr lang="ru-RU" sz="1400" b="1" kern="1200" dirty="0" smtClean="0"/>
        </a:p>
      </dsp:txBody>
      <dsp:txXfrm>
        <a:off x="323674" y="4687245"/>
        <a:ext cx="2200653" cy="1100326"/>
      </dsp:txXfrm>
    </dsp:sp>
    <dsp:sp modelId="{E9556602-62BB-4240-B6AC-2220D457D6F5}">
      <dsp:nvSpPr>
        <dsp:cNvPr id="0" name=""/>
        <dsp:cNvSpPr/>
      </dsp:nvSpPr>
      <dsp:spPr>
        <a:xfrm>
          <a:off x="2524328" y="5220309"/>
          <a:ext cx="880261" cy="34199"/>
        </a:xfrm>
        <a:custGeom>
          <a:avLst/>
          <a:gdLst/>
          <a:ahLst/>
          <a:cxnLst/>
          <a:rect l="0" t="0" r="0" b="0"/>
          <a:pathLst>
            <a:path>
              <a:moveTo>
                <a:pt x="0" y="17099"/>
              </a:moveTo>
              <a:lnTo>
                <a:pt x="880261" y="17099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42452" y="5215402"/>
        <a:ext cx="44013" cy="44013"/>
      </dsp:txXfrm>
    </dsp:sp>
    <dsp:sp modelId="{C2D4B72D-E1AC-49F6-858F-660AB37587D1}">
      <dsp:nvSpPr>
        <dsp:cNvPr id="0" name=""/>
        <dsp:cNvSpPr/>
      </dsp:nvSpPr>
      <dsp:spPr>
        <a:xfrm>
          <a:off x="3404590" y="4687245"/>
          <a:ext cx="4880082" cy="1100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Осуществляют экспертизу проектов, консалтинг, инжиниринг, аудит, рекламу и другие услуги</a:t>
          </a:r>
          <a:endParaRPr lang="ru-RU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404590" y="4687245"/>
        <a:ext cx="4880082" cy="11003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9C447B-97DE-4B79-8999-15459203CDE0}">
      <dsp:nvSpPr>
        <dsp:cNvPr id="0" name=""/>
        <dsp:cNvSpPr/>
      </dsp:nvSpPr>
      <dsp:spPr>
        <a:xfrm>
          <a:off x="0" y="899"/>
          <a:ext cx="5562600" cy="64483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Arial Black" pitchFamily="34" charset="0"/>
            </a:rPr>
            <a:t>Технопарки</a:t>
          </a:r>
          <a:endParaRPr lang="ru-RU" sz="1600" kern="1200" dirty="0">
            <a:latin typeface="Arial Black" pitchFamily="34" charset="0"/>
          </a:endParaRPr>
        </a:p>
      </dsp:txBody>
      <dsp:txXfrm>
        <a:off x="0" y="899"/>
        <a:ext cx="5562600" cy="644833"/>
      </dsp:txXfrm>
    </dsp:sp>
    <dsp:sp modelId="{C1A4ECCC-0E2C-42CE-9FC6-B212AFA096AA}">
      <dsp:nvSpPr>
        <dsp:cNvPr id="0" name=""/>
        <dsp:cNvSpPr/>
      </dsp:nvSpPr>
      <dsp:spPr>
        <a:xfrm>
          <a:off x="0" y="658798"/>
          <a:ext cx="5562600" cy="64483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90263"/>
                <a:satOff val="-22543"/>
                <a:lumOff val="24770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390263"/>
                <a:satOff val="-22543"/>
                <a:lumOff val="2477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Arial Black" pitchFamily="34" charset="0"/>
            </a:rPr>
            <a:t>Центры трансфера технологий</a:t>
          </a:r>
          <a:endParaRPr lang="ru-RU" sz="1600" kern="1200" dirty="0">
            <a:latin typeface="Arial Black" pitchFamily="34" charset="0"/>
          </a:endParaRPr>
        </a:p>
      </dsp:txBody>
      <dsp:txXfrm>
        <a:off x="0" y="658798"/>
        <a:ext cx="5562600" cy="644833"/>
      </dsp:txXfrm>
    </dsp:sp>
    <dsp:sp modelId="{24EEA62F-B92B-45C7-9725-EA3D5B0E32AB}">
      <dsp:nvSpPr>
        <dsp:cNvPr id="0" name=""/>
        <dsp:cNvSpPr/>
      </dsp:nvSpPr>
      <dsp:spPr>
        <a:xfrm>
          <a:off x="0" y="1316696"/>
          <a:ext cx="5562600" cy="64483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780526"/>
                <a:satOff val="-45086"/>
                <a:lumOff val="49539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780526"/>
                <a:satOff val="-45086"/>
                <a:lumOff val="4953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rgbClr val="002060"/>
              </a:solidFill>
              <a:latin typeface="Arial Black" pitchFamily="34" charset="0"/>
            </a:rPr>
            <a:t>Венчурные организации</a:t>
          </a:r>
          <a:endParaRPr lang="ru-RU" sz="16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0" y="1316696"/>
        <a:ext cx="5562600" cy="644833"/>
      </dsp:txXfrm>
    </dsp:sp>
    <dsp:sp modelId="{3B549F4A-6946-4889-9B5E-7B080AFF3DB6}">
      <dsp:nvSpPr>
        <dsp:cNvPr id="0" name=""/>
        <dsp:cNvSpPr/>
      </dsp:nvSpPr>
      <dsp:spPr>
        <a:xfrm>
          <a:off x="0" y="1975494"/>
          <a:ext cx="5562600" cy="64483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90263"/>
                <a:satOff val="-22543"/>
                <a:lumOff val="24770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390263"/>
                <a:satOff val="-22543"/>
                <a:lumOff val="2477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Arial Black" pitchFamily="34" charset="0"/>
            </a:rPr>
            <a:t>Иные юридические лица в случаях, предусмотренных законодательными актами </a:t>
          </a:r>
          <a:endParaRPr lang="ru-RU" sz="1600" kern="1200" dirty="0">
            <a:latin typeface="Arial Black" pitchFamily="34" charset="0"/>
          </a:endParaRPr>
        </a:p>
      </dsp:txBody>
      <dsp:txXfrm>
        <a:off x="0" y="1975494"/>
        <a:ext cx="5562600" cy="6448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D86D83-449E-4B2B-BF85-A65FAFB5B257}">
      <dsp:nvSpPr>
        <dsp:cNvPr id="0" name=""/>
        <dsp:cNvSpPr/>
      </dsp:nvSpPr>
      <dsp:spPr>
        <a:xfrm>
          <a:off x="0" y="1845"/>
          <a:ext cx="8229599" cy="8146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bg2">
                  <a:lumMod val="10000"/>
                </a:schemeClr>
              </a:solidFill>
            </a:rPr>
            <a:t>Технопарки РИУП «Научно-технологический парк Витебского государственного технологического университета» и РИУП «Научно-технологический парк Полоцкого государственного университета»;</a:t>
          </a:r>
          <a:endParaRPr lang="ru-RU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1845"/>
        <a:ext cx="8229599" cy="814661"/>
      </dsp:txXfrm>
    </dsp:sp>
    <dsp:sp modelId="{D34152FD-A7A2-4ADA-A6E8-C00C3E828A82}">
      <dsp:nvSpPr>
        <dsp:cNvPr id="0" name=""/>
        <dsp:cNvSpPr/>
      </dsp:nvSpPr>
      <dsp:spPr>
        <a:xfrm>
          <a:off x="0" y="830653"/>
          <a:ext cx="8229599" cy="814661"/>
        </a:xfrm>
        <a:prstGeom prst="roundRect">
          <a:avLst/>
        </a:prstGeom>
        <a:solidFill>
          <a:schemeClr val="accent2">
            <a:hueOff val="-139687"/>
            <a:satOff val="-1610"/>
            <a:lumOff val="36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bg2">
                  <a:lumMod val="10000"/>
                </a:schemeClr>
              </a:solidFill>
            </a:rPr>
            <a:t>Центр трансфера технологий ОДО «Витебский бизнес-центр»;</a:t>
          </a:r>
          <a:endParaRPr lang="ru-RU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830653"/>
        <a:ext cx="8229599" cy="814661"/>
      </dsp:txXfrm>
    </dsp:sp>
    <dsp:sp modelId="{0F02DBC3-A762-4690-9844-5764CECD2188}">
      <dsp:nvSpPr>
        <dsp:cNvPr id="0" name=""/>
        <dsp:cNvSpPr/>
      </dsp:nvSpPr>
      <dsp:spPr>
        <a:xfrm>
          <a:off x="0" y="1659461"/>
          <a:ext cx="8229599" cy="814661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bg2">
                  <a:lumMod val="10000"/>
                </a:schemeClr>
              </a:solidFill>
            </a:rPr>
            <a:t>Коммунальное консалтинговое унитарное предприятие «Витебский областной центр маркетинга»;</a:t>
          </a:r>
          <a:endParaRPr lang="ru-RU" sz="1400" b="1" i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1659461"/>
        <a:ext cx="8229599" cy="814661"/>
      </dsp:txXfrm>
    </dsp:sp>
    <dsp:sp modelId="{7A8014A5-BC6D-4F60-959C-C584A0AC0F1F}">
      <dsp:nvSpPr>
        <dsp:cNvPr id="0" name=""/>
        <dsp:cNvSpPr/>
      </dsp:nvSpPr>
      <dsp:spPr>
        <a:xfrm>
          <a:off x="0" y="2488269"/>
          <a:ext cx="8229599" cy="814661"/>
        </a:xfrm>
        <a:prstGeom prst="round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bg2">
                  <a:lumMod val="10000"/>
                </a:schemeClr>
              </a:solidFill>
            </a:rPr>
            <a:t>СЭЗ «Витебск», обеспечивающая благоприятные условия для привлечения новых и высоких технологий и передового зарубежного опыта в производстве товаров и услуг;</a:t>
          </a:r>
          <a:endParaRPr lang="ru-RU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2488269"/>
        <a:ext cx="8229599" cy="814661"/>
      </dsp:txXfrm>
    </dsp:sp>
    <dsp:sp modelId="{4C137403-1310-4591-B137-6181E7F2263D}">
      <dsp:nvSpPr>
        <dsp:cNvPr id="0" name=""/>
        <dsp:cNvSpPr/>
      </dsp:nvSpPr>
      <dsp:spPr>
        <a:xfrm>
          <a:off x="0" y="3317077"/>
          <a:ext cx="8229599" cy="814661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bg2">
                  <a:lumMod val="10000"/>
                </a:schemeClr>
              </a:solidFill>
            </a:rPr>
            <a:t>В рамках Государственной программы инновационного развития Республики Беларусь на 2011–2015 годы, намечено формирование инновационного нефтехимического кластера в г. Новополоцке (ядро — ОАО «Нафтан» и УО «Полоцкий государственный университет», Научно-исследовательский институт физико-химических проблем БГУ);</a:t>
          </a:r>
          <a:endParaRPr lang="ru-RU" sz="12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3317077"/>
        <a:ext cx="8229599" cy="814661"/>
      </dsp:txXfrm>
    </dsp:sp>
    <dsp:sp modelId="{F020D84B-5C91-432E-B264-7EF3524435DB}">
      <dsp:nvSpPr>
        <dsp:cNvPr id="0" name=""/>
        <dsp:cNvSpPr/>
      </dsp:nvSpPr>
      <dsp:spPr>
        <a:xfrm>
          <a:off x="0" y="4145885"/>
          <a:ext cx="8229599" cy="814661"/>
        </a:xfrm>
        <a:prstGeom prst="roundRect">
          <a:avLst/>
        </a:prstGeom>
        <a:solidFill>
          <a:schemeClr val="accent2">
            <a:hueOff val="-698436"/>
            <a:satOff val="-8048"/>
            <a:lumOff val="179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bg2">
                  <a:lumMod val="10000"/>
                </a:schemeClr>
              </a:solidFill>
            </a:rPr>
            <a:t>Строительство в г. Витебске бизнес-центра «Витебская силиконовая долина — Парк информационных и инновационных технологий»;</a:t>
          </a:r>
          <a:endParaRPr lang="ru-RU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4145885"/>
        <a:ext cx="8229599" cy="814661"/>
      </dsp:txXfrm>
    </dsp:sp>
    <dsp:sp modelId="{5C7E4EE5-CA38-4179-8E36-778F901129AF}">
      <dsp:nvSpPr>
        <dsp:cNvPr id="0" name=""/>
        <dsp:cNvSpPr/>
      </dsp:nvSpPr>
      <dsp:spPr>
        <a:xfrm>
          <a:off x="0" y="4974693"/>
          <a:ext cx="8229599" cy="814661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bg2">
                  <a:lumMod val="10000"/>
                </a:schemeClr>
              </a:solidFill>
            </a:rPr>
            <a:t>Строительство инкубаторов малого предпринимательства в городах Полоцке и Орше.</a:t>
          </a:r>
          <a:endParaRPr lang="ru-RU" sz="14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4974693"/>
        <a:ext cx="8229599" cy="814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CFBF0-9F40-4974-927C-BF073BB009AC}" type="datetimeFigureOut">
              <a:rPr lang="ru-RU" smtClean="0"/>
              <a:pPr/>
              <a:t>16.04.2016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10941-378F-4A66-9104-07A0FF437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644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10941-378F-4A66-9104-07A0FF437AF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098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7790E-4917-4AA4-A880-FBD0A01A24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344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5A96F-1C46-4532-990C-930F1D7AA8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928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5A96F-1C46-4532-990C-930F1D7AA8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0159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5A96F-1C46-4532-990C-930F1D7AA8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7240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5A96F-1C46-4532-990C-930F1D7AA8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1180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5A96F-1C46-4532-990C-930F1D7AA8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163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2D7E8-AAF8-471C-B47F-CEB5047BE7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020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E8A25-A4C8-4CCB-AE86-D2C53400DE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722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BF9E2-DD5E-4886-B8FD-C6C0D4893F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592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8F26B-483B-4A24-8EFE-0F42ED7029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951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E3CE5-BFB7-4165-BE34-FC48B44103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78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B4903-A954-4E5C-BA8B-4397E8233F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730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231D9-FD01-4377-A3CD-63B2A03EA2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536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D1D3B-5E1B-400D-8F61-463407DF44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074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80492-6032-47BB-BF98-4133894BEA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47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F9F7B-E58B-4EFB-88D2-637EB33469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02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3C5A96F-1C46-4532-990C-930F1D7AA8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109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&#1087;&#1088;&#1072;&#1081;&#1089;-&#1083;&#1080;&#1089;&#1090;.doc" TargetMode="Externa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362200"/>
            <a:ext cx="61722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CC00"/>
                </a:solidFill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solidFill>
                  <a:srgbClr val="FFCC00"/>
                </a:solidFill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rgbClr val="FFCC00"/>
                </a:solidFill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solidFill>
                  <a:srgbClr val="FFCC00"/>
                </a:solidFill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rgbClr val="FFCC00"/>
                </a:solidFill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solidFill>
                  <a:srgbClr val="FFCC00"/>
                </a:solidFill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rgbClr val="FFCC00"/>
                </a:solidFill>
                <a:latin typeface="Arial Black" panose="020B0A04020102020204" pitchFamily="34" charset="0"/>
              </a:rPr>
              <a:t>Тема 6. Организационные формы инновационной деятельности</a:t>
            </a:r>
            <a:endParaRPr lang="ru-RU" sz="3200" dirty="0" smtClean="0">
              <a:solidFill>
                <a:srgbClr val="FFCC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144" y="228600"/>
            <a:ext cx="6347713" cy="13208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Arial Black" pitchFamily="34" charset="0"/>
              </a:rPr>
              <a:t>Инновационная инфраструктура: </a:t>
            </a:r>
            <a:r>
              <a:rPr lang="ru-RU" sz="2400" dirty="0" smtClean="0">
                <a:solidFill>
                  <a:srgbClr val="FFC000"/>
                </a:solidFill>
                <a:latin typeface="Arial Black" pitchFamily="34" charset="0"/>
              </a:rPr>
              <a:t>субъекты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85849"/>
            <a:ext cx="7696200" cy="5772151"/>
          </a:xfrm>
        </p:spPr>
      </p:pic>
    </p:spTree>
    <p:extLst>
      <p:ext uri="{BB962C8B-B14F-4D97-AF65-F5344CB8AC3E}">
        <p14:creationId xmlns="" xmlns:p14="http://schemas.microsoft.com/office/powerpoint/2010/main" val="2765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9500"/>
          </a:xfrm>
        </p:spPr>
        <p:txBody>
          <a:bodyPr>
            <a:normAutofit lnSpcReduction="10000"/>
          </a:bodyPr>
          <a:lstStyle/>
          <a:p>
            <a:pPr marL="0" indent="890588">
              <a:buNone/>
            </a:pPr>
            <a:r>
              <a:rPr lang="ru-RU" sz="1600" dirty="0" smtClean="0">
                <a:latin typeface="Arial Black" pitchFamily="34" charset="0"/>
              </a:rPr>
              <a:t>Курс развития инновационной деятельности в Витебской определен следующими нормативно-правовыми документами</a:t>
            </a:r>
            <a:r>
              <a:rPr lang="ru-RU" sz="2000" dirty="0" smtClean="0"/>
              <a:t>:</a:t>
            </a:r>
            <a:endParaRPr lang="ru-RU" sz="2000" i="1" dirty="0" smtClean="0"/>
          </a:p>
          <a:p>
            <a:pPr lvl="0"/>
            <a:r>
              <a:rPr lang="ru-RU" sz="1800" dirty="0" smtClean="0"/>
              <a:t>Программой социально-экономического развития Витебской области на 2011-2015 годы.</a:t>
            </a:r>
            <a:endParaRPr lang="ru-RU" sz="1800" b="1" dirty="0" smtClean="0"/>
          </a:p>
          <a:p>
            <a:pPr lvl="0"/>
            <a:r>
              <a:rPr lang="ru-RU" sz="1800" dirty="0" smtClean="0"/>
              <a:t>Региональной научно-технической программой «Разработка и освоение новых видов конкурентоспособной продукции, ресурсосберегающих технологий, оборудования и мер, обеспечивающих повышение эффективности функционирования отраслей экономики Витебской области (РНТП «Инновационное развитие Витебской области») на 2011-2015 годы.</a:t>
            </a:r>
            <a:endParaRPr lang="ru-RU" sz="1800" b="1" dirty="0" smtClean="0"/>
          </a:p>
          <a:p>
            <a:pPr lvl="0"/>
            <a:r>
              <a:rPr lang="ru-RU" sz="1800" dirty="0" smtClean="0"/>
              <a:t>Региональной программой инновационного и инвестиционного развития Витебской области на 2011–2015 годы.</a:t>
            </a:r>
            <a:endParaRPr lang="ru-RU" sz="2000" b="1" dirty="0" smtClean="0"/>
          </a:p>
          <a:p>
            <a:endParaRPr lang="ru-RU" sz="20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343400" y="0"/>
          <a:ext cx="4800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28601" y="613202"/>
            <a:ext cx="4114800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781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Интегральная оценка инновационного развития регионов Республики Беларусь за 2011−2012 гг.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14400"/>
          </a:xfrm>
        </p:spPr>
        <p:txBody>
          <a:bodyPr/>
          <a:lstStyle/>
          <a:p>
            <a:r>
              <a:rPr lang="ru-RU" sz="2000" dirty="0" smtClean="0">
                <a:latin typeface="Arial Black" pitchFamily="34" charset="0"/>
              </a:rPr>
              <a:t>Действующие субъекты инновационной инфраструктуры в 2015 году в Витебской области</a:t>
            </a:r>
            <a:endParaRPr lang="ru-RU" sz="2000" dirty="0"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4339110"/>
              </p:ext>
            </p:extLst>
          </p:nvPr>
        </p:nvGraphicFramePr>
        <p:xfrm>
          <a:off x="533400" y="914400"/>
          <a:ext cx="8229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0104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latin typeface="Arial Black" pitchFamily="34" charset="0"/>
              </a:rPr>
              <a:t>6.2.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Инновационные предприятия и инновационные объединения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4316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33400"/>
            <a:ext cx="716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Методологической базой классификации  инновационных предприятий (ИП)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является: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профиль их деятельности;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концепция видов специализации (экономической ориентации) звеньев организационной структуры;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количество стадий жизненного цикла новшества, на которых работает ИП.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600" y="3505200"/>
            <a:ext cx="541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Наиболее совершенная </a:t>
            </a:r>
            <a:r>
              <a:rPr lang="ru-RU" b="1" i="1" dirty="0" smtClean="0">
                <a:solidFill>
                  <a:srgbClr val="FFC000"/>
                </a:solidFill>
              </a:rPr>
              <a:t>структура классификации видов ИП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среди прочих представлена в исследованиях российского ученого-экономиста А.И.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Афоничкина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 теории общего менеджмента (таблица 6.1)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udy-i.ru/assets/images/economics/management/table_13_8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67818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28600"/>
            <a:ext cx="6970178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Таблица 6.1 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Классификация ИП (по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Афоничкину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Рисунок 3" descr="http://www.study-i.ru/assets/images/economics/management/table_13_8_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393950"/>
            <a:ext cx="67818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udy-i.ru/assets/images/economics/management/table_13_8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6934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study-i.ru/assets/images/economics/management/table_13_8_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19400"/>
            <a:ext cx="6934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ИП так же можно классифицировать </a:t>
            </a:r>
            <a:r>
              <a:rPr lang="ru-RU" b="1" i="1" dirty="0" smtClean="0">
                <a:solidFill>
                  <a:srgbClr val="FFC000"/>
                </a:solidFill>
              </a:rPr>
              <a:t>по характеру инновационной деятельности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 А.Ю. Юданову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 descr="http://www.study-i.ru/assets/images/economics/management/13_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6629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01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Существует так же подход к классификации ИП, когда они рассматриваются,</a:t>
            </a:r>
            <a:r>
              <a:rPr lang="ru-RU" b="1" dirty="0" smtClean="0">
                <a:solidFill>
                  <a:srgbClr val="FFC000"/>
                </a:solidFill>
              </a:rPr>
              <a:t> в качестве организационных систем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по Евграфовой И.Ю. и Красильниковой Е.О.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905256"/>
          <a:ext cx="6553200" cy="5952746"/>
        </p:xfrm>
        <a:graphic>
          <a:graphicData uri="http://schemas.openxmlformats.org/drawingml/2006/table">
            <a:tbl>
              <a:tblPr/>
              <a:tblGrid>
                <a:gridCol w="2051824"/>
                <a:gridCol w="4501376"/>
              </a:tblGrid>
              <a:tr h="149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Классификационный тип</a:t>
                      </a:r>
                      <a:endParaRPr lang="ru-RU" sz="8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Характеристика</a:t>
                      </a:r>
                      <a:endParaRPr lang="ru-RU" sz="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Маркетинговая организация 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Black" pitchFamily="34" charset="0"/>
                          <a:ea typeface="Times New Roman"/>
                          <a:cs typeface="Times New Roman"/>
                        </a:rPr>
                        <a:t>занимается сегментацией рынка, определением рынка сбыта, рекламой и т. д.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НИОКР, исследовательские центры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Black" pitchFamily="34" charset="0"/>
                          <a:ea typeface="Times New Roman"/>
                          <a:cs typeface="Times New Roman"/>
                        </a:rPr>
                        <a:t>занимаются научной и экспериментальной деятельностью, разработкой новшеств, их апробацией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Проектно-конструкторская организация (конструкторское бюро)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претворяет в действительность конструкторские разработки и осуществляет проектирование идей, проводящая экспериментальные и испытательные работы по созданию образцов изделий по их конкурентоспособности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Проектно-технологическая организация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занимается разработкой и изготовлением технологических систем производства изделий с минимизацией расходов ресурсов и уровнем высокого качества изделий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Black" pitchFamily="34" charset="0"/>
                          <a:ea typeface="Times New Roman"/>
                          <a:cs typeface="Times New Roman"/>
                        </a:rPr>
                        <a:t>Строительно-монтажная организация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осуществляет разработку проектно-сметной документации на объекты капитального строительства в связи с внедрением новых технологий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Black" pitchFamily="34" charset="0"/>
                          <a:ea typeface="Times New Roman"/>
                          <a:cs typeface="Times New Roman"/>
                        </a:rPr>
                        <a:t>Компания материального обеспечения производства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производит нормирование и анализ эффективности использования материалов и ресурсов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Предприятие (компания, фирма)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организация, занимающаяся освоением производства новой продукции, серийным производством и сбытом готовой продукции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Сервисная организация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организация, занимающаяся управлением качества сервиса продукции от изготовителя до ее потребителя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Black" pitchFamily="34" charset="0"/>
                          <a:ea typeface="Times New Roman"/>
                          <a:cs typeface="Times New Roman"/>
                        </a:rPr>
                        <a:t>Ремонтная организация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организация, занимающаяся по договору с потребителями техническим обслуживанием и ремонтами продукции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Black" pitchFamily="34" charset="0"/>
                          <a:ea typeface="Times New Roman"/>
                          <a:cs typeface="Times New Roman"/>
                        </a:rPr>
                        <a:t>Научные парки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специализированные инновационные компании с местом дислокации около значительных научных центров, таких как университеты, институты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Black" pitchFamily="34" charset="0"/>
                          <a:ea typeface="Times New Roman"/>
                          <a:cs typeface="Times New Roman"/>
                        </a:rPr>
                        <a:t>Корпорация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союз самостоятельных промышленных фирм и научных учреждений для увеличения эффективности деятельности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Black" pitchFamily="34" charset="0"/>
                          <a:ea typeface="Times New Roman"/>
                          <a:cs typeface="Times New Roman"/>
                        </a:rPr>
                        <a:t>Финансово-промышленная группа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организационная структура, которая объединяет промышленные предприятия, банки, торговые организации для повышения конкурентоспособности товаров и услуг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Black" pitchFamily="34" charset="0"/>
                          <a:ea typeface="Times New Roman"/>
                          <a:cs typeface="Times New Roman"/>
                        </a:rPr>
                        <a:t>Холдинг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объединение нескольких компаний, осуществляющих одинаковый вид деятельности, вокруг головной (главного центра)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Black" pitchFamily="34" charset="0"/>
                          <a:ea typeface="Times New Roman"/>
                          <a:cs typeface="Times New Roman"/>
                        </a:rPr>
                        <a:t>Технопарк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компактно расположенный комплекс, основной функцией которого является ускоренное внедрение новшества в материальную сферу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Black" pitchFamily="34" charset="0"/>
                          <a:ea typeface="Times New Roman"/>
                          <a:cs typeface="Times New Roman"/>
                        </a:rPr>
                        <a:t>Технополис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единая научно-производственная и учебная, а также жилая и культурно-бытовая зона, объединенная вокруг научного центра и обеспечивающая непрерывный инновационный цикл на базе научных исследований</a:t>
                      </a:r>
                    </a:p>
                  </a:txBody>
                  <a:tcPr marL="31553" marR="315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858" y="381000"/>
            <a:ext cx="6347713" cy="13208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C000"/>
                </a:solidFill>
                <a:latin typeface="Arial Black" pitchFamily="34" charset="0"/>
              </a:rPr>
              <a:t>Научно-технологические парки: структура, технология создания и эффективность функционирования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14399" y="3124200"/>
            <a:ext cx="60429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84250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Научно-технологический парк (технопарк) – субъект инновационной инфраструктуры, имеющий среднесписочную численность работников до 100 человек, целью деятельности которого являются содействие развитию предпринимательства в научной, научно-технической, инновационной сферах и создание условий для осуществления юридическими лицами и индивидуальными предпринимателями, являющимися резидентами технопарка, инновационной деятельности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06030"/>
            <a:ext cx="1819110" cy="1390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5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81200"/>
            <a:ext cx="6477000" cy="1371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latin typeface="Arial Black" pitchFamily="34" charset="0"/>
              </a:rPr>
              <a:t>6.1. </a:t>
            </a:r>
            <a:br>
              <a:rPr lang="ru-RU" sz="2800" dirty="0" smtClean="0">
                <a:latin typeface="Arial Black" pitchFamily="34" charset="0"/>
              </a:rPr>
            </a:br>
            <a:r>
              <a:rPr lang="ru-RU" sz="2800" dirty="0" smtClean="0">
                <a:latin typeface="Arial Black" pitchFamily="34" charset="0"/>
              </a:rPr>
              <a:t>Сущность инновационной инфраструктуры: задачи и цели ее создания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143001"/>
            <a:ext cx="7162800" cy="1905000"/>
          </a:xfrm>
        </p:spPr>
        <p:txBody>
          <a:bodyPr>
            <a:normAutofit/>
          </a:bodyPr>
          <a:lstStyle/>
          <a:p>
            <a:r>
              <a:rPr lang="ru-RU" sz="1600" dirty="0"/>
              <a:t>Р</a:t>
            </a:r>
            <a:r>
              <a:rPr lang="ru-RU" sz="1600" dirty="0" smtClean="0"/>
              <a:t>езидент </a:t>
            </a:r>
            <a:r>
              <a:rPr lang="ru-RU" sz="1600" dirty="0"/>
              <a:t>научно-технологического парка – юридическое лицо со среднесписочной численностью работников до 100 человек, индивидуальный предприниматель, использующие в соответствии с законодательством движимое и недвижимое имущество научно-технологического парка, в том числе помещения различного функционального назначения, осуществляющие инновационную </a:t>
            </a:r>
            <a:r>
              <a:rPr lang="ru-RU" sz="1600" dirty="0" smtClean="0"/>
              <a:t>деятельность</a:t>
            </a: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352800"/>
            <a:ext cx="6705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 утверждении Положения о порядке создания субъектов инновационной инфраструктуры</a:t>
            </a:r>
          </a:p>
          <a:p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Основные реквизиты: Указ от 03.01.2007 №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Президент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Республики Беларусь</a:t>
            </a:r>
          </a:p>
          <a:p>
            <a:pPr lvl="1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Источник опубликования: Национальный реестр правовых актов Республики Беларусь, 10.01.2007, № 5</a:t>
            </a:r>
          </a:p>
          <a:p>
            <a:pPr marR="0" algn="just"/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just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Юридическое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лицо, индивидуальный предприниматель приобретают статус резидента технопарка со дня наступления одного из следующих событий:</a:t>
            </a:r>
          </a:p>
          <a:p>
            <a:pPr marL="342900" marR="0" indent="-342900" algn="just">
              <a:buFont typeface="+mj-lt"/>
              <a:buAutoNum type="arabicParenR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заключения договора об аренде (субаренде) зданий, сооружений и помещений, принадлежащих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технопарку;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marR="0" indent="-342900" algn="just">
              <a:buFont typeface="+mj-lt"/>
              <a:buAutoNum type="arabicParenR"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заключения договора о безвозмездном пользовании зданиями, сооружениями и помещениями, принадлежащими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технопарку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5400" y="6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Технопарк ведет учет резидентов технопарка и осуществляет контроль за их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деятельностью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410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="" xmlns:p14="http://schemas.microsoft.com/office/powerpoint/2010/main" val="6528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41673"/>
            <a:ext cx="4920642" cy="32107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2883"/>
            <a:ext cx="5467350" cy="95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51" y="267182"/>
            <a:ext cx="4983149" cy="3276420"/>
          </a:xfrm>
          <a:prstGeom prst="rect">
            <a:avLst/>
          </a:prstGeom>
        </p:spPr>
      </p:pic>
      <p:pic>
        <p:nvPicPr>
          <p:cNvPr id="2" name="Рисунок 1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209800"/>
            <a:ext cx="1339453" cy="685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09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981200"/>
            <a:ext cx="6629400" cy="4724400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ru-RU" sz="1800" b="1" dirty="0" smtClean="0"/>
              <a:t>содействия в создании производств по выпуску новой или усовершенствованной продукции, освоении новой или усовершенствованной технологии для их реализации на рынке;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/>
              <a:t>содействия в осуществлении внешнеэкономической деятельности в целях продвижения инноваций на внешний рынок (экспорт);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/>
              <a:t>предоставления на договорной основе движимого и недвижимого имущества, в том числе помещений различного функционального назначения;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/>
              <a:t>оказания услуг по подготовке бизнес-планов инновационных проектов;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/>
              <a:t>организации и проведения маркетинговых исследований;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/>
              <a:t>содействия в привлечении инвестиций, поиске инвесторов и (или) деловых партнеров;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/>
              <a:t>информационного продвижения новшеств посредством организации участия субъектов инновационной деятельности в проведении выставок, ярмарок, конференций и других мероприятий, изготовления рекламно-информационной продукции.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692798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84250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Основное направление деятельности технопарка – оказание поддержки резидентам технопарка, в том числе путем: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413"/>
            <a:ext cx="1066800" cy="81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900" y="1775525"/>
            <a:ext cx="7086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>
              <a:buFont typeface="Wingdings" pitchFamily="2" charset="2"/>
              <a:buChar char="q"/>
            </a:pPr>
            <a:r>
              <a:rPr lang="ru-RU" sz="1500" i="1" dirty="0" smtClean="0"/>
              <a:t>проведение исследований конъюнктуры рынка по выявлению возможностей введения в гражданский оборот новшеств;</a:t>
            </a:r>
          </a:p>
          <a:p>
            <a:pPr indent="531813">
              <a:buFont typeface="Wingdings" pitchFamily="2" charset="2"/>
              <a:buChar char="q"/>
            </a:pPr>
            <a:r>
              <a:rPr lang="ru-RU" sz="1500" i="1" dirty="0" smtClean="0"/>
              <a:t>оказание услуг в целях обеспечения правовой защиты новшеств;</a:t>
            </a:r>
          </a:p>
          <a:p>
            <a:pPr indent="531813">
              <a:buFont typeface="Wingdings" pitchFamily="2" charset="2"/>
              <a:buChar char="q"/>
            </a:pPr>
            <a:r>
              <a:rPr lang="ru-RU" sz="1500" i="1" dirty="0" smtClean="0"/>
              <a:t>оказание инженерно-консультационных и проектных услуг (инжиниринговых услуг);</a:t>
            </a:r>
          </a:p>
          <a:p>
            <a:pPr indent="531813">
              <a:buFont typeface="Wingdings" pitchFamily="2" charset="2"/>
              <a:buChar char="q"/>
            </a:pPr>
            <a:r>
              <a:rPr lang="ru-RU" sz="1500" i="1" dirty="0" smtClean="0"/>
              <a:t>оказание услуг по подготовке бизнес-планов инновационных проектов;</a:t>
            </a:r>
          </a:p>
          <a:p>
            <a:pPr indent="531813">
              <a:buFont typeface="Wingdings" pitchFamily="2" charset="2"/>
              <a:buChar char="q"/>
            </a:pPr>
            <a:r>
              <a:rPr lang="ru-RU" sz="1500" i="1" dirty="0" smtClean="0"/>
              <a:t>содействие в привлечении инвестиций, поиске инвесторов и (или) деловых партнеров;</a:t>
            </a:r>
          </a:p>
          <a:p>
            <a:pPr indent="531813">
              <a:buFont typeface="Wingdings" pitchFamily="2" charset="2"/>
              <a:buChar char="q"/>
            </a:pPr>
            <a:r>
              <a:rPr lang="ru-RU" sz="1500" i="1" dirty="0" smtClean="0"/>
              <a:t>оказание услуг по управлению инновационными проектами;</a:t>
            </a:r>
          </a:p>
          <a:p>
            <a:pPr indent="531813">
              <a:buFont typeface="Wingdings" pitchFamily="2" charset="2"/>
              <a:buChar char="q"/>
            </a:pPr>
            <a:r>
              <a:rPr lang="ru-RU" sz="1500" i="1" dirty="0" smtClean="0"/>
              <a:t>оказание услуг по информационному продвижению новшеств посредством организации участия субъектов инновационной деятельности в проведении выставок, ярмарок, конференций и других мероприятий, изготовления рекламно- информационной продукции. </a:t>
            </a:r>
            <a:endParaRPr lang="ru-RU" sz="15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82754"/>
            <a:ext cx="67403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 утверждении Положения о порядке создания субъектов инновационной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инфраструктуры</a:t>
            </a:r>
          </a:p>
          <a:p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just"/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Центр трансфера технологий – организация со среднесписочной численностью работников до 100 человек, целью которой является обеспечение передачи инноваций из сферы их разработки в сферу практического использования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7" y="5157821"/>
            <a:ext cx="2141316" cy="381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90800" y="5205468"/>
            <a:ext cx="4495800" cy="657158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Статья 142 Ставки налога на прибыль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кодекса Республики Беларусь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533400" y="5800798"/>
            <a:ext cx="6705600" cy="318986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Научно-технологические парки, центры трансфера технологий, резиденты научно-технологических парков уплачивают налог на прибыль по ставке 10 процентов.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319" y="295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  <a:latin typeface="Arial Black" pitchFamily="34" charset="0"/>
              </a:rPr>
              <a:t>Инновационные бизнес-инкубаторы: понятие, структура, выполняемые функции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1" y="1280932"/>
            <a:ext cx="7391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Бизнес-инкубатор</a:t>
            </a:r>
            <a:r>
              <a:rPr lang="ru-RU" dirty="0"/>
              <a:t> — объект инфраструктуры поддержки субъектов малого предпринимательства, инновационных (венчурных) фирм, осуществляющий поддержку предпринимателей на ранней стадии их деятельности путем предоставления в аренду нежилых помещений и оказания консультационных, бухгалтерских, юридических, маркетинговых и прочих услуг.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2600" y="3073187"/>
            <a:ext cx="5630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Концепция </a:t>
            </a:r>
            <a:r>
              <a:rPr lang="ru-RU" sz="1400" dirty="0"/>
              <a:t>бизнес-инкубатора не предполагает долговременных или безвременных договоров об аренде. Договор обычно заключают на срок не более </a:t>
            </a:r>
            <a:r>
              <a:rPr lang="ru-RU" sz="1400" dirty="0" smtClean="0"/>
              <a:t>3 лет. Предполагается</a:t>
            </a:r>
            <a:r>
              <a:rPr lang="ru-RU" sz="1400" dirty="0"/>
              <a:t>, что уже через год пребывания в нем начинающий предприниматель будет способен самостоятельно развивать свое дело, а его место в инкубаторе должен занять другой новичок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4495800"/>
            <a:ext cx="6781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первый год аренды она должна быть максимально благоприятной для предпринимателя (от 50% до 70% от рыночной цены). Арендная плата, как правило, включает: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предоставление всех коммуникаций, подключение телефона;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использование совместных помещений (кухни, комнаты для переговоров и т.д.);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предоставление копировальной техники;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использование секретаря и ежедневное почтовое обслуживание.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43" y="-76200"/>
            <a:ext cx="3790950" cy="120015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447800"/>
            <a:ext cx="7162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  </a:t>
            </a:r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Наряду со льготными условиями аренды помещений, особенностью бизнес-инкубаторов является также сервисное обслуживание начинающих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предпринимателей: </a:t>
            </a:r>
          </a:p>
          <a:p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 smtClean="0"/>
              <a:t>подготовку </a:t>
            </a:r>
            <a:r>
              <a:rPr lang="ru-RU" sz="1600" i="1" dirty="0"/>
              <a:t>учредительных документов и регистрацию юридических лиц;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/>
              <a:t>централизованная бухгалтерия для начинающих предпринимателей;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/>
              <a:t>консультационные услуги, бизнес-планирование;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/>
              <a:t>помощь в проведении маркетинговых исследований;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/>
              <a:t> </a:t>
            </a:r>
            <a:r>
              <a:rPr lang="ru-RU" sz="1600" i="1" dirty="0" smtClean="0"/>
              <a:t>поиск </a:t>
            </a:r>
            <a:r>
              <a:rPr lang="ru-RU" sz="1600" i="1" dirty="0"/>
              <a:t>инвесторов и посредничество в контактах с потенциальными деловыми партнерами;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/>
              <a:t>поддержка при решении административных и правовых проблем (составление типовых договоров);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/>
              <a:t>приобретение и предоставление информации по актуальным вопросам (специализированная печатная продукция);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/>
              <a:t>повышение образовательного уровня в рамках предпринимательской деятельности.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43" y="-76200"/>
            <a:ext cx="3790950" cy="12001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8319" y="295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  <a:latin typeface="Arial Black" pitchFamily="34" charset="0"/>
              </a:rPr>
              <a:t>Инновационные бизнес-инкубаторы: понятие, структура, выполняемые функции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871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3350" y="256753"/>
            <a:ext cx="4800600" cy="54292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C000"/>
                </a:solidFill>
                <a:latin typeface="Arial Black" pitchFamily="34" charset="0"/>
                <a:ea typeface="+mn-ea"/>
                <a:cs typeface="+mn-cs"/>
              </a:rPr>
              <a:t>Существуют фирмы-инкубаторы трех типов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4294967295"/>
          </p:nvPr>
        </p:nvSpPr>
        <p:spPr>
          <a:xfrm>
            <a:off x="1447800" y="4648200"/>
            <a:ext cx="7547176" cy="1771892"/>
          </a:xfr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1600" b="1" i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Инкубаторы третьего типа формируются как филиалы высших учебных заведений</a:t>
            </a:r>
            <a:r>
              <a:rPr lang="ru-RU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оказывают наиболее эффективную помощь компаниям. Арендная плата может быть достаточно высокой, но она включает возможность пользоваться институтскими лабораториями, техническим обслуживанием, вычислительной техникой, библиотекой, иметь контакты с преподавателями</a:t>
            </a:r>
          </a:p>
        </p:txBody>
      </p:sp>
      <p:sp>
        <p:nvSpPr>
          <p:cNvPr id="47109" name="Содержимое 2"/>
          <p:cNvSpPr>
            <a:spLocks/>
          </p:cNvSpPr>
          <p:nvPr/>
        </p:nvSpPr>
        <p:spPr bwMode="auto">
          <a:xfrm>
            <a:off x="134073" y="1117198"/>
            <a:ext cx="6934200" cy="154305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1600" b="1" i="1" dirty="0"/>
              <a:t>Первый тип ― бесприбыльные</a:t>
            </a:r>
            <a:r>
              <a:rPr lang="ru-RU" sz="1600" b="1" dirty="0"/>
              <a:t>. Они самые многочисленные. Субсидируются местными органами власти и организациями, заинтересованные в создании рабочих мест и экономическом развитии региона. Арендаторами могут быть промышленные фирмы, исследовательские, конструкторские и сервисные организации</a:t>
            </a:r>
          </a:p>
        </p:txBody>
      </p:sp>
      <p:sp>
        <p:nvSpPr>
          <p:cNvPr id="47110" name="Содержимое 2"/>
          <p:cNvSpPr>
            <a:spLocks/>
          </p:cNvSpPr>
          <p:nvPr/>
        </p:nvSpPr>
        <p:spPr bwMode="auto">
          <a:xfrm>
            <a:off x="838200" y="2858946"/>
            <a:ext cx="7543800" cy="1550043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1600" b="1" i="1" dirty="0">
                <a:solidFill>
                  <a:srgbClr val="003300"/>
                </a:solidFill>
              </a:rPr>
              <a:t>Фирмы-инкубаторы второго тина — прибыльные.</a:t>
            </a:r>
            <a:r>
              <a:rPr lang="ru-RU" sz="1600" b="1" dirty="0">
                <a:solidFill>
                  <a:srgbClr val="003300"/>
                </a:solidFill>
              </a:rPr>
              <a:t> Это частные организации, общая численность которых постоянно увеличивается. В отличие от бесприбыльных фирмы-инкубаторы второго типа, как правило, не предлагают сниженных тарифов на услуги, но они позволяют арендаторам, предоставляя им широкий спектр услуг, платить только за те, которыми арендатор фактически воспользовался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43" y="-76200"/>
            <a:ext cx="3790950" cy="120015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09600"/>
            <a:ext cx="75438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Arial Black" pitchFamily="34" charset="0"/>
              </a:rPr>
              <a:t>Отбор претендентов</a:t>
            </a:r>
            <a:r>
              <a:rPr lang="ru-RU" sz="2000" dirty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       Для того чтобы лица, создающие свое дело, или начинающие предприниматели были приняты в члены бизнес-инкубатора, они должны соответствовать определенным критериям. </a:t>
            </a:r>
          </a:p>
          <a:p>
            <a:r>
              <a:rPr lang="ru-RU" dirty="0"/>
              <a:t>Претендент должен </a:t>
            </a:r>
            <a:r>
              <a:rPr lang="ru-RU" u="sng" dirty="0"/>
              <a:t>убедительно доказать</a:t>
            </a:r>
            <a:r>
              <a:rPr lang="ru-RU" dirty="0"/>
              <a:t>, что: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имеет </a:t>
            </a:r>
            <a:r>
              <a:rPr lang="ru-RU" dirty="0"/>
              <a:t>реальные шансы на успех 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предлагаемые к производству продукты, товары или услуги являются конкурентоспособными;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финансирование будущего </a:t>
            </a:r>
            <a:r>
              <a:rPr lang="ru-RU" dirty="0" smtClean="0"/>
              <a:t>проекта </a:t>
            </a:r>
            <a:r>
              <a:rPr lang="ru-RU" dirty="0"/>
              <a:t>гарантировано за счет собственных или привлеченных средств (должны быть предоставлены концепция финансирования, планы инвестирования и т. д.). </a:t>
            </a:r>
            <a:endParaRPr lang="ru-RU" dirty="0" smtClean="0"/>
          </a:p>
          <a:p>
            <a:endParaRPr lang="ru-RU" dirty="0"/>
          </a:p>
          <a:p>
            <a:r>
              <a:rPr lang="ru-RU" sz="1600" dirty="0"/>
              <a:t>Претенденты обычно предоставляют следующие документы: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500" i="1" dirty="0"/>
              <a:t>анкету и описание предыдущей предпринимательской деятельности;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500" i="1" dirty="0"/>
              <a:t>предпринимательскую концепцию, которая характеризует планируемый для производства продукт, его рыночную перспективу, конкурентоспособность, сбыт и потребность в площади;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500" i="1" dirty="0"/>
              <a:t>бизнес-план, экономическое планирование и организацию производства, в которые включены план товарооборота и затрат, а также прогноз достижения успеха и т. д.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43" y="-76200"/>
            <a:ext cx="3790950" cy="1200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944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6934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Технополис</a:t>
            </a:r>
            <a:r>
              <a:rPr lang="ru-RU" dirty="0"/>
              <a:t> — это научно-промышленный комплекс, созданный для производства новой прогрессивной продукции или для разработки новых наукоемких технологий на базе тесных отношений и взаимодействия с университетами и научно-техническими </a:t>
            </a:r>
            <a:r>
              <a:rPr lang="ru-RU" dirty="0" smtClean="0"/>
              <a:t>центрами;</a:t>
            </a:r>
          </a:p>
          <a:p>
            <a:r>
              <a:rPr lang="ru-RU" dirty="0"/>
              <a:t>— это </a:t>
            </a:r>
            <a:r>
              <a:rPr lang="ru-RU" dirty="0" smtClean="0"/>
              <a:t>особые </a:t>
            </a:r>
            <a:r>
              <a:rPr lang="ru-RU" dirty="0"/>
              <a:t>компактно расположенные современные научно-производственные образования с развитой инфраструктурой, обеспечивающей необходимые условия для труда и отдыха, для функционирования научно-исследовательских и учебных институтов (организаций), входящих в состав этих образований, а также их предприятий, компаний и фирм, производящих новые виды продукции на базе передовых наукоемких технологий.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2900" y="4191000"/>
            <a:ext cx="670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В </a:t>
            </a:r>
            <a:r>
              <a:rPr lang="ru-RU" sz="1400" i="1" dirty="0" err="1"/>
              <a:t>технополисе</a:t>
            </a:r>
            <a:r>
              <a:rPr lang="ru-RU" sz="1400" i="1" dirty="0"/>
              <a:t> объединяются наука, техника и предпринимательство, осуществляется тесное сотрудничество между академической наукой, предпринимателями, местными и центральным органами власти. Основа </a:t>
            </a:r>
            <a:r>
              <a:rPr lang="ru-RU" sz="1400" i="1" dirty="0" err="1"/>
              <a:t>технополиса</a:t>
            </a:r>
            <a:r>
              <a:rPr lang="ru-RU" sz="1400" i="1" dirty="0"/>
              <a:t> — его научно-исследовательский комплекс, «мозговой центр» развивающихся в нем предприятий и отраслей. Он подготавливает радикальные прорывы в технологии на основе фундаментальных научных исследований. </a:t>
            </a:r>
            <a:r>
              <a:rPr lang="ru-RU" sz="1400" i="1" dirty="0" err="1"/>
              <a:t>Технополис</a:t>
            </a:r>
            <a:r>
              <a:rPr lang="ru-RU" sz="1400" i="1" dirty="0"/>
              <a:t> создают таким образом, чтобы в наибольшей степени облегчить и укрепить взаимодействие научно-исследовательского и промышленного секторов, обеспечить скорейшее освоение и коммерциализацию результатов научных исследований.</a:t>
            </a:r>
          </a:p>
        </p:txBody>
      </p:sp>
    </p:spTree>
    <p:extLst>
      <p:ext uri="{BB962C8B-B14F-4D97-AF65-F5344CB8AC3E}">
        <p14:creationId xmlns="" xmlns:p14="http://schemas.microsoft.com/office/powerpoint/2010/main" val="259585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4648200" cy="1096962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sz="1600" dirty="0" smtClean="0">
                <a:solidFill>
                  <a:srgbClr val="FFCC00"/>
                </a:solidFill>
                <a:latin typeface="Arial Black" panose="020B0A04020102020204" pitchFamily="34" charset="0"/>
              </a:rPr>
              <a:t>Одним из важнейших условий успешного развития инновационной деятельности является наличие соответствующей инновационной инфраструктуры</a:t>
            </a:r>
          </a:p>
        </p:txBody>
      </p:sp>
      <p:pic>
        <p:nvPicPr>
          <p:cNvPr id="4" name="Рисунок 3" descr="-7idGA0wgJ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124" y="652721"/>
            <a:ext cx="1447800" cy="10998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" y="1905000"/>
            <a:ext cx="2590800" cy="236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990000"/>
                </a:solidFill>
              </a:rPr>
              <a:t>ЗАКОН РЕСПУБЛИКИ БЕЛАРУСЬ 10 июля 2012 г. № 425-З</a:t>
            </a:r>
            <a:br>
              <a:rPr lang="ru-RU" sz="1600" b="1" dirty="0" smtClean="0">
                <a:solidFill>
                  <a:srgbClr val="990000"/>
                </a:solidFill>
              </a:rPr>
            </a:br>
            <a:r>
              <a:rPr lang="ru-RU" sz="1600" b="1" dirty="0" smtClean="0">
                <a:solidFill>
                  <a:srgbClr val="990000"/>
                </a:solidFill>
              </a:rPr>
              <a:t>«</a:t>
            </a:r>
            <a:r>
              <a:rPr lang="ru-RU" sz="1600" b="1" i="1" dirty="0" smtClean="0">
                <a:solidFill>
                  <a:srgbClr val="990000"/>
                </a:solidFill>
              </a:rPr>
              <a:t>О государственной инновационной политике и инновационной деятельности в Республике Беларусь»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43200" y="1828800"/>
            <a:ext cx="6248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Инновационная инфраструктура </a:t>
            </a:r>
            <a:r>
              <a:rPr lang="ru-RU" sz="2000" dirty="0" smtClean="0">
                <a:latin typeface="Arial Black" pitchFamily="34" charset="0"/>
              </a:rPr>
              <a:t>– совокупность субъектов, осуществляющих материально-техническое, финансовое, организационно-методическое, информационное, консультационное и иное обеспечение инновационной деятельности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4572000"/>
            <a:ext cx="670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Субъект инновационной инфраструктуры –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юридическое лицо, предметом деятельности которого является содействие осуществлению инновационной деятельности и которое зарегистрировано в качестве субъекта инновационной инфраструктуры в порядке, установленном законодательством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_06_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"/>
            <a:ext cx="7393018" cy="2895599"/>
          </a:xfrm>
          <a:prstGeom prst="rect">
            <a:avLst/>
          </a:prstGeom>
        </p:spPr>
      </p:pic>
      <p:pic>
        <p:nvPicPr>
          <p:cNvPr id="3" name="Рисунок 2" descr="540px-Будущий_план_Сколко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0"/>
            <a:ext cx="4191000" cy="20722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19600" y="33528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/>
            <a:r>
              <a:rPr lang="ru-RU" sz="1600" b="1" dirty="0" smtClean="0"/>
              <a:t>Инновационный центр «</a:t>
            </a:r>
            <a:r>
              <a:rPr lang="ru-RU" sz="1600" b="1" dirty="0" err="1" smtClean="0"/>
              <a:t>Сколково</a:t>
            </a:r>
            <a:r>
              <a:rPr lang="ru-RU" sz="1600" b="1" dirty="0" smtClean="0"/>
              <a:t>»</a:t>
            </a:r>
            <a:r>
              <a:rPr lang="ru-RU" sz="1600" dirty="0" smtClean="0"/>
              <a:t> — современный научно-технологический инновационный комплекс по разработке и коммерциализации новых технологий.</a:t>
            </a:r>
          </a:p>
          <a:p>
            <a:pPr indent="450850"/>
            <a:r>
              <a:rPr lang="ru-RU" sz="1600" dirty="0" smtClean="0"/>
              <a:t>В комплексе будут обеспечены особые экономические условия для компаний, работающих в приоритетных отраслях модернизации экономики России: телекоммуникации и космос, биомедицинские технологии, </a:t>
            </a:r>
            <a:r>
              <a:rPr lang="ru-RU" sz="1600" dirty="0" err="1" smtClean="0"/>
              <a:t>энергоэффективность</a:t>
            </a:r>
            <a:r>
              <a:rPr lang="ru-RU" sz="1600" dirty="0" smtClean="0"/>
              <a:t>, информационные технологии, а также ядерные технологии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5562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Федеральный закон Российской Федерации № 244-ФЗ «Об инновационном центре „</a:t>
            </a:r>
            <a:r>
              <a:rPr lang="ru-RU" sz="1600" dirty="0" err="1" smtClean="0">
                <a:latin typeface="Arial Black" pitchFamily="34" charset="0"/>
              </a:rPr>
              <a:t>Сколково</a:t>
            </a:r>
            <a:r>
              <a:rPr lang="ru-RU" sz="1600" dirty="0" smtClean="0">
                <a:latin typeface="Arial Black" pitchFamily="34" charset="0"/>
              </a:rPr>
              <a:t>“»  28 сентября 2010 г.</a:t>
            </a:r>
            <a:endParaRPr lang="ru-RU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27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33219"/>
            <a:ext cx="6347713" cy="13208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i="1" dirty="0" smtClean="0"/>
              <a:t>Инфраструктура </a:t>
            </a:r>
            <a:r>
              <a:rPr lang="ru-RU" sz="2000" i="1" dirty="0" err="1" smtClean="0"/>
              <a:t>наукограда</a:t>
            </a:r>
            <a:r>
              <a:rPr lang="ru-RU" sz="2000" i="1" dirty="0" smtClean="0"/>
              <a:t> - совокупность организаций, обеспечивающих жизнедеятельность населения </a:t>
            </a:r>
            <a:r>
              <a:rPr lang="ru-RU" sz="2000" i="1" dirty="0" err="1" smtClean="0"/>
              <a:t>наукограда</a:t>
            </a:r>
            <a:r>
              <a:rPr lang="ru-RU" sz="2000" i="1" dirty="0" smtClean="0"/>
              <a:t>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6652513" cy="4822163"/>
          </a:xfrm>
        </p:spPr>
        <p:txBody>
          <a:bodyPr>
            <a:normAutofit/>
          </a:bodyPr>
          <a:lstStyle/>
          <a:p>
            <a:pPr indent="3730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err="1" smtClean="0">
                <a:solidFill>
                  <a:srgbClr val="C00000"/>
                </a:solidFill>
              </a:rPr>
              <a:t>Наукогра́д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— муниципальное образование со статусом городского округа, имеющее высокий научно-технический потенциал, с градообразующим научно-производственным комплексом.</a:t>
            </a:r>
          </a:p>
          <a:p>
            <a:pPr indent="3730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Выделяется семь основных специализаций </a:t>
            </a:r>
            <a:r>
              <a:rPr lang="ru-RU" sz="1600" dirty="0" err="1" smtClean="0"/>
              <a:t>наукоградов</a:t>
            </a:r>
            <a:r>
              <a:rPr lang="ru-RU" sz="1600" dirty="0" smtClean="0"/>
              <a:t> России:</a:t>
            </a:r>
          </a:p>
          <a:p>
            <a:pPr indent="373063" eaLnBrk="1" hangingPunct="1">
              <a:lnSpc>
                <a:spcPct val="80000"/>
              </a:lnSpc>
              <a:defRPr/>
            </a:pPr>
            <a:r>
              <a:rPr lang="ru-RU" sz="1600" dirty="0" smtClean="0"/>
              <a:t>авиа-, ракетостроение и космические исследования;</a:t>
            </a:r>
          </a:p>
          <a:p>
            <a:pPr indent="373063" eaLnBrk="1" hangingPunct="1">
              <a:lnSpc>
                <a:spcPct val="80000"/>
              </a:lnSpc>
              <a:defRPr/>
            </a:pPr>
            <a:r>
              <a:rPr lang="ru-RU" sz="1600" dirty="0" smtClean="0"/>
              <a:t>электроника и радиотехника;</a:t>
            </a:r>
          </a:p>
          <a:p>
            <a:pPr indent="373063" eaLnBrk="1" hangingPunct="1">
              <a:lnSpc>
                <a:spcPct val="80000"/>
              </a:lnSpc>
              <a:defRPr/>
            </a:pPr>
            <a:r>
              <a:rPr lang="ru-RU" sz="1600" dirty="0" smtClean="0"/>
              <a:t>автоматизация, </a:t>
            </a:r>
            <a:r>
              <a:rPr lang="ru-RU" sz="1600" dirty="0" err="1" smtClean="0"/>
              <a:t>машино</a:t>
            </a:r>
            <a:r>
              <a:rPr lang="ru-RU" sz="1600" dirty="0" smtClean="0"/>
              <a:t>- и приборостроение;</a:t>
            </a:r>
          </a:p>
          <a:p>
            <a:pPr indent="373063" eaLnBrk="1" hangingPunct="1">
              <a:lnSpc>
                <a:spcPct val="80000"/>
              </a:lnSpc>
              <a:defRPr/>
            </a:pPr>
            <a:r>
              <a:rPr lang="ru-RU" sz="1600" dirty="0" smtClean="0"/>
              <a:t>химия, химическая физика и создание новых материалов;</a:t>
            </a:r>
          </a:p>
          <a:p>
            <a:pPr indent="373063" eaLnBrk="1" hangingPunct="1">
              <a:lnSpc>
                <a:spcPct val="80000"/>
              </a:lnSpc>
              <a:defRPr/>
            </a:pPr>
            <a:r>
              <a:rPr lang="ru-RU" sz="1600" dirty="0" smtClean="0"/>
              <a:t>ядерный комплекс;</a:t>
            </a:r>
          </a:p>
          <a:p>
            <a:pPr indent="373063" eaLnBrk="1" hangingPunct="1">
              <a:lnSpc>
                <a:spcPct val="80000"/>
              </a:lnSpc>
              <a:defRPr/>
            </a:pPr>
            <a:r>
              <a:rPr lang="ru-RU" sz="1600" dirty="0" smtClean="0"/>
              <a:t>энергетика;</a:t>
            </a:r>
          </a:p>
          <a:p>
            <a:pPr indent="373063" eaLnBrk="1" hangingPunct="1">
              <a:lnSpc>
                <a:spcPct val="80000"/>
              </a:lnSpc>
              <a:defRPr/>
            </a:pPr>
            <a:r>
              <a:rPr lang="ru-RU" sz="1600" dirty="0" smtClean="0"/>
              <a:t>биология и биотехнология.</a:t>
            </a:r>
          </a:p>
          <a:p>
            <a:pPr indent="373063" eaLnBrk="1" hangingPunct="1">
              <a:lnSpc>
                <a:spcPct val="80000"/>
              </a:lnSpc>
              <a:defRPr/>
            </a:pPr>
            <a:endParaRPr lang="ru-RU" sz="1600" dirty="0" smtClean="0"/>
          </a:p>
          <a:p>
            <a:pPr indent="3730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Федеральный закон от 07.04.1999 № 70-ФЗ "О статусе </a:t>
            </a:r>
            <a:r>
              <a:rPr lang="ru-RU" sz="1600" dirty="0" err="1" smtClean="0"/>
              <a:t>наукограда</a:t>
            </a:r>
            <a:r>
              <a:rPr lang="ru-RU" sz="1600" dirty="0" smtClean="0"/>
              <a:t> Российской Федерации" (принят ГД ФС РФ 18.12.1998)</a:t>
            </a: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1066800" cy="1587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37506" y="1510179"/>
            <a:ext cx="7315200" cy="4914900"/>
          </a:xfrm>
        </p:spPr>
        <p:txBody>
          <a:bodyPr>
            <a:normAutofit/>
          </a:bodyPr>
          <a:lstStyle/>
          <a:p>
            <a:pPr indent="642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CC00"/>
                </a:solidFill>
                <a:latin typeface="Arial Black" panose="020B0A04020102020204" pitchFamily="34" charset="0"/>
              </a:rPr>
              <a:t>Особая экономическая зона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определяемая Правительством Российской Федерации часть территории Российской Федерации, на которой действует особый режим осуществления предпринимательской деятельности</a:t>
            </a:r>
            <a:r>
              <a:rPr lang="ru-RU" dirty="0" smtClean="0"/>
              <a:t>. </a:t>
            </a:r>
          </a:p>
          <a:p>
            <a:pPr indent="642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Особая экономическая зона не может находиться на территориях нескольких муниципальных образований. Территория ОЭЗ не должна включать в себя полностью территорию какого-либо административно-территориального образования. </a:t>
            </a:r>
          </a:p>
          <a:p>
            <a:pPr indent="642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На территории ОЭЗ не допускается размещение объектов жилищного фонда. </a:t>
            </a:r>
          </a:p>
          <a:p>
            <a:pPr indent="6429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362200" y="85635"/>
            <a:ext cx="5933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ФЕДЕРАЛЬНЫЙ </a:t>
            </a:r>
            <a:r>
              <a:rPr lang="ru-RU" dirty="0" smtClean="0"/>
              <a:t>ЗАКОН</a:t>
            </a:r>
            <a:r>
              <a:rPr lang="ru-RU" dirty="0"/>
              <a:t> </a:t>
            </a:r>
          </a:p>
          <a:p>
            <a:r>
              <a:rPr lang="ru-RU" dirty="0"/>
              <a:t>ОБ ОСОБЫХ ЭКОНОМИЧЕСКИХ ЗОНАХ В РОССИЙСКОЙ ФЕДЕРАЦИИ</a:t>
            </a:r>
          </a:p>
          <a:p>
            <a:r>
              <a:rPr lang="ru-RU" dirty="0" smtClean="0"/>
              <a:t>22</a:t>
            </a:r>
            <a:r>
              <a:rPr lang="ru-RU" dirty="0"/>
              <a:t> июля 2005 года </a:t>
            </a:r>
            <a:r>
              <a:rPr lang="ru-RU" dirty="0" smtClean="0"/>
              <a:t>№</a:t>
            </a:r>
            <a:r>
              <a:rPr lang="ru-RU" dirty="0"/>
              <a:t> 116-ФЗ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4894968"/>
            <a:ext cx="750322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 территории Российской Федерации могут создаваться особые экономические зоны следующих типов: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1) промышленно-производственные особые экономические зоны;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2) технико-внедренческие особые экономические зоны;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3) туристско-рекреационные особые экономические зоны;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4) портовые особые экономические зоны.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5635"/>
            <a:ext cx="2013857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14600" y="-685800"/>
            <a:ext cx="13944600" cy="7843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88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40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89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8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99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6.3.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Современные формы организации инновационной деятельности на предприятии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Наиболее распространенные в мировой практике структурные подразделения предприятий, занимающихся инновационной деятельностью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7315199" cy="451736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отделения новых продуктов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latin typeface="Arial Black" pitchFamily="34" charset="0"/>
              </a:rPr>
              <a:t>– самостоятельные подразделения, осуществляющие координацию инновационной деятельности в рамках предприятия в целом, согласование целей и направлений технического развития, наблюдение за ходом разработки новой продукции и ее внедрением, рассмотрение проектов создания новых продуктов;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проектно-целевые группы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latin typeface="Arial Black" pitchFamily="34" charset="0"/>
              </a:rPr>
              <a:t>по проведению научных исследований, разработке и производству новой продукции;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центры развития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latin typeface="Arial Black" pitchFamily="34" charset="0"/>
              </a:rPr>
              <a:t>– новая форма организации инновационного процесса, предполагающая создание хозяйственно самостоятельных подразделений, не связанных с основной сферой деятельности предприятия, для оценки деятельности которых устанавливаются такие показатели, которые на первом этапе внедрения новой продукции стимулируют расширение объемов продаж и способствуют завоеванию рыночных позиций;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отделы НИОКР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latin typeface="Arial Black" pitchFamily="34" charset="0"/>
              </a:rPr>
              <a:t>в производственных подразделениях, которые занимаются разработками, быстро доводят их до стадии освоения, производства и сбыта;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венчурные подразделения</a:t>
            </a:r>
            <a:r>
              <a:rPr lang="ru-RU" sz="1400" dirty="0" smtClean="0">
                <a:latin typeface="Arial Black" pitchFamily="34" charset="0"/>
              </a:rPr>
              <a:t>, которые организуются на крупных предприятиях на основе создания собственных фондов “рискового капитала”.</a:t>
            </a:r>
            <a:endParaRPr lang="ru-RU" sz="1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innov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7467600" cy="53340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Организационная структура управления</a:t>
            </a:r>
            <a:r>
              <a:rPr lang="ru-RU" sz="2400" dirty="0" smtClean="0"/>
              <a:t> (</a:t>
            </a:r>
            <a:r>
              <a:rPr lang="ru-RU" sz="2400" i="1" dirty="0" smtClean="0"/>
              <a:t>ОСУ)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685801"/>
            <a:ext cx="6858000" cy="16002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uk-UA" dirty="0" smtClean="0"/>
              <a:t>система оптимального </a:t>
            </a:r>
            <a:r>
              <a:rPr lang="uk-UA" dirty="0" err="1" smtClean="0"/>
              <a:t>распределения</a:t>
            </a:r>
            <a:r>
              <a:rPr lang="uk-UA" dirty="0" smtClean="0"/>
              <a:t> </a:t>
            </a:r>
            <a:r>
              <a:rPr lang="uk-UA" dirty="0" err="1" smtClean="0"/>
              <a:t>функциональных</a:t>
            </a:r>
            <a:r>
              <a:rPr lang="uk-UA" dirty="0" smtClean="0"/>
              <a:t> </a:t>
            </a:r>
            <a:r>
              <a:rPr lang="uk-UA" dirty="0" err="1" smtClean="0"/>
              <a:t>обязанностей</a:t>
            </a:r>
            <a:r>
              <a:rPr lang="uk-UA" dirty="0" smtClean="0"/>
              <a:t>, прав и форм </a:t>
            </a:r>
            <a:r>
              <a:rPr lang="uk-UA" dirty="0" err="1" smtClean="0"/>
              <a:t>взаимодействия</a:t>
            </a:r>
            <a:r>
              <a:rPr lang="uk-UA" dirty="0" smtClean="0"/>
              <a:t> </a:t>
            </a:r>
            <a:r>
              <a:rPr lang="uk-UA" dirty="0" err="1" smtClean="0"/>
              <a:t>между</a:t>
            </a:r>
            <a:r>
              <a:rPr lang="uk-UA" dirty="0" smtClean="0"/>
              <a:t> </a:t>
            </a:r>
            <a:r>
              <a:rPr lang="uk-UA" dirty="0" err="1" smtClean="0"/>
              <a:t>отдельными</a:t>
            </a:r>
            <a:r>
              <a:rPr lang="uk-UA" dirty="0" smtClean="0"/>
              <a:t> </a:t>
            </a:r>
            <a:r>
              <a:rPr lang="uk-UA" dirty="0" err="1" smtClean="0"/>
              <a:t>структурными</a:t>
            </a:r>
            <a:r>
              <a:rPr lang="uk-UA" dirty="0" smtClean="0"/>
              <a:t> </a:t>
            </a:r>
            <a:r>
              <a:rPr lang="uk-UA" dirty="0" err="1" smtClean="0"/>
              <a:t>подразделениями</a:t>
            </a:r>
            <a:r>
              <a:rPr lang="uk-UA" dirty="0" smtClean="0"/>
              <a:t>, </a:t>
            </a:r>
            <a:r>
              <a:rPr lang="uk-UA" dirty="0" err="1" smtClean="0"/>
              <a:t>которые</a:t>
            </a:r>
            <a:r>
              <a:rPr lang="uk-UA" dirty="0" smtClean="0"/>
              <a:t> </a:t>
            </a:r>
            <a:r>
              <a:rPr lang="uk-UA" dirty="0" err="1" smtClean="0"/>
              <a:t>составляют</a:t>
            </a:r>
            <a:r>
              <a:rPr lang="uk-UA" dirty="0" smtClean="0"/>
              <a:t> </a:t>
            </a:r>
            <a:r>
              <a:rPr lang="uk-UA" dirty="0" err="1" smtClean="0"/>
              <a:t>его</a:t>
            </a:r>
            <a:r>
              <a:rPr lang="uk-UA" dirty="0" smtClean="0"/>
              <a:t> структуру, и людьми, </a:t>
            </a:r>
            <a:r>
              <a:rPr lang="uk-UA" dirty="0" err="1" smtClean="0"/>
              <a:t>которые</a:t>
            </a:r>
            <a:r>
              <a:rPr lang="uk-UA" dirty="0" smtClean="0"/>
              <a:t> </a:t>
            </a:r>
            <a:r>
              <a:rPr lang="uk-UA" dirty="0" err="1" smtClean="0"/>
              <a:t>работают</a:t>
            </a:r>
            <a:r>
              <a:rPr lang="uk-UA" dirty="0" smtClean="0"/>
              <a:t> в них</a:t>
            </a:r>
            <a:r>
              <a:rPr lang="uk-UA" i="1" dirty="0" smtClean="0"/>
              <a:t>.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3400" y="2057400"/>
            <a:ext cx="6858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Для </a:t>
            </a:r>
            <a:r>
              <a:rPr lang="uk-UA" i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управления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uk-UA" i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инновационной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uk-UA" i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деятельностью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на </a:t>
            </a:r>
            <a:r>
              <a:rPr lang="uk-UA" i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предприятии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uk-UA" i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чаще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uk-UA" i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всего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uk-UA" i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используются</a:t>
            </a:r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2 типа ОСУ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2744657"/>
          <a:ext cx="7239000" cy="4206240"/>
        </p:xfrm>
        <a:graphic>
          <a:graphicData uri="http://schemas.openxmlformats.org/drawingml/2006/table">
            <a:tbl>
              <a:tblPr/>
              <a:tblGrid>
                <a:gridCol w="2514600"/>
                <a:gridCol w="4724400"/>
              </a:tblGrid>
              <a:tr h="1851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Механистический тип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Органический тип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Четко выраженная иерархия, централизованное принятие решений в верхней части иерархии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Постоянная смена лидеров (групповых или индивидуальных) в зависимости от характера решение проблем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Четко определенная и структурированная для каждого иерархического уровня цель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Задается только для целей общего развития, сформулированы размыто, возможно их варьирование, их изменения, связанные с изменением обстоятельств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Система прав и обязанностей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Система норм и ценностей, которая образуется в процессе дискуссий и переговоров, основное внимание уделяется не на пунктуальное и педантичное выполнение их прав и обязанностей, а на решение конкретных задач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Распределение каждой проблемы на ряд процедур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Процессуальный подход к решению проблем, отсутствие окончательного разделения функций и фиксированной кадровой структуры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Вертикальная система официальных отношений, их лояльность и повиновение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Отношения развиваются как по горизонтали, так и по диагонали между должностными лицами различных рангов, что создает значительные возможности для осуществления и развития творческого потенциала сотрудников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4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Жесткое распределение трудовых функций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Временное закрепление работы по интегрированным проектным группам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1320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Формирование динамических организационных форм управления инновациями в рамках двух типов ОСУ достигается путем следующих </a:t>
            </a:r>
            <a:br>
              <a:rPr lang="ru-RU" sz="2000" dirty="0" smtClean="0"/>
            </a:br>
            <a:r>
              <a:rPr lang="ru-RU" sz="2000" i="1" dirty="0" smtClean="0"/>
              <a:t>управленческих решений:</a:t>
            </a:r>
            <a:endParaRPr lang="ru-RU" sz="2000" i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0"/>
            <a:ext cx="8077200" cy="51054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Arial Black" pitchFamily="34" charset="0"/>
              </a:rPr>
              <a:t>1) создание на самом высоком уровне специальных подразделений (советов, комитетов и т.д.) Эти подразделения определяют основные направления инновационной деятельности и представляют руководству соответствующие предложения. В них чаще всего входят руководители производственных подразделений, представители функциональных служб.</a:t>
            </a:r>
          </a:p>
          <a:p>
            <a:pPr algn="just">
              <a:buNone/>
            </a:pPr>
            <a:r>
              <a:rPr lang="ru-RU" dirty="0" smtClean="0">
                <a:latin typeface="Arial Black" pitchFamily="34" charset="0"/>
              </a:rPr>
              <a:t>2) создание централизованных служб разработки новых продуктов. Их задача заключается в координации инновационной деятельности всех департаментов с целью комплексного подхода к созданию новых продуктов;</a:t>
            </a:r>
          </a:p>
          <a:p>
            <a:pPr algn="just">
              <a:buNone/>
            </a:pPr>
            <a:r>
              <a:rPr lang="ru-RU" dirty="0" smtClean="0">
                <a:latin typeface="Arial Black" pitchFamily="34" charset="0"/>
              </a:rPr>
              <a:t>3) выделение целевой проектной группы или центра для разработки новой продукции, осуществление проектов. Руководитель такой группы является автором идеи, для реализации которой он набирает команду, обычно от 10 до 15 человек, в профессионализме которой он уверен. В случае успеха, такая группа может стать дочерней фирмой предприятия;</a:t>
            </a:r>
          </a:p>
          <a:p>
            <a:pPr algn="just">
              <a:buNone/>
            </a:pPr>
            <a:r>
              <a:rPr lang="ru-RU" dirty="0" smtClean="0">
                <a:latin typeface="Arial Black" pitchFamily="34" charset="0"/>
              </a:rPr>
              <a:t>4) создание инженерной конструкторской группы, лаборатории, исследовательского центра, которые являются частью производственных подразделений;</a:t>
            </a:r>
          </a:p>
          <a:p>
            <a:pPr algn="just">
              <a:buNone/>
            </a:pPr>
            <a:r>
              <a:rPr lang="ru-RU" dirty="0" smtClean="0">
                <a:latin typeface="Arial Black" pitchFamily="34" charset="0"/>
              </a:rPr>
              <a:t>5) создание венчурного подразделения и специальных фондов для стимулирования инноваций;</a:t>
            </a:r>
          </a:p>
          <a:p>
            <a:pPr algn="just">
              <a:buNone/>
            </a:pPr>
            <a:r>
              <a:rPr lang="ru-RU" dirty="0" smtClean="0">
                <a:latin typeface="Arial Black" pitchFamily="34" charset="0"/>
              </a:rPr>
              <a:t>6) организация консультативной помощи в области инноваций, которую оказывают исследователи, ведущие эксперты, и которые консультируют как руководство предприятия, так и его структурных подразделений;</a:t>
            </a:r>
          </a:p>
          <a:p>
            <a:pPr algn="just">
              <a:buNone/>
            </a:pPr>
            <a:r>
              <a:rPr lang="ru-RU" dirty="0" smtClean="0">
                <a:latin typeface="Arial Black" pitchFamily="34" charset="0"/>
              </a:rPr>
              <a:t>7) создание специальных лабораторий по проблемам разработки новых технологий.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032268625"/>
              </p:ext>
            </p:extLst>
          </p:nvPr>
        </p:nvGraphicFramePr>
        <p:xfrm>
          <a:off x="28937" y="1066800"/>
          <a:ext cx="8686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3400" y="228600"/>
            <a:ext cx="5715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8064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latin typeface="Arial Black" pitchFamily="34" charset="0"/>
              </a:rPr>
              <a:t>Инновационная инфраструктура состоит из следующих взаимоувязанных элементов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78840"/>
            <a:ext cx="65532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400" b="1" dirty="0" smtClean="0">
                <a:solidFill>
                  <a:srgbClr val="FFCC00"/>
                </a:solidFill>
              </a:rPr>
              <a:t>Элементами организационной инновационной инфраструктуры являются:</a:t>
            </a:r>
            <a:br>
              <a:rPr lang="ru-RU" sz="2400" b="1" dirty="0" smtClean="0">
                <a:solidFill>
                  <a:srgbClr val="FFCC00"/>
                </a:solidFill>
              </a:rPr>
            </a:br>
            <a:r>
              <a:rPr lang="ru-RU" sz="2400" b="1" dirty="0" smtClean="0">
                <a:solidFill>
                  <a:srgbClr val="FFCC00"/>
                </a:solidFill>
              </a:rPr>
              <a:t/>
            </a:r>
            <a:br>
              <a:rPr lang="ru-RU" sz="2400" b="1" dirty="0" smtClean="0">
                <a:solidFill>
                  <a:srgbClr val="FFCC00"/>
                </a:solidFill>
              </a:rPr>
            </a:br>
            <a:endParaRPr lang="ru-RU" sz="2400" dirty="0" smtClean="0"/>
          </a:p>
        </p:txBody>
      </p:sp>
      <p:pic>
        <p:nvPicPr>
          <p:cNvPr id="10243" name="Picture 4" descr="teh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52800"/>
            <a:ext cx="89916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3400" y="190500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Выделяют три группы </a:t>
            </a:r>
            <a:r>
              <a:rPr lang="ru-RU" altLang="ru-RU" b="1" dirty="0" err="1"/>
              <a:t>технопарковых</a:t>
            </a:r>
            <a:r>
              <a:rPr lang="ru-RU" altLang="ru-RU" b="1" dirty="0"/>
              <a:t> структур: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/>
              <a:t> Инкубаторы;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/>
              <a:t> Технопарки;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dirty="0"/>
              <a:t> </a:t>
            </a:r>
            <a:r>
              <a:rPr lang="ru-RU" altLang="ru-RU" dirty="0" err="1"/>
              <a:t>Технополисы</a:t>
            </a:r>
            <a:r>
              <a:rPr lang="ru-RU" alt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04486" y="685800"/>
            <a:ext cx="7415514" cy="6172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информационное обеспечение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экспертиза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(включая государственную);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финансово-экономическое обеспечение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производственно-технологическая поддержка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создания новой конкурентоспособной наукоемкой продукции и высоких технологий и их практического освоения;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сертификация наукоемкой продукции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и предоставления осваивающим и производящим ее предприятиям услуг в области метрологии, стандартизации и контроля качества;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продвижение научно-технических разработок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и наукоемкой продукции на региональные, межрегиональные, республиканский и зарубежные рынки, включающего маркетинг, рекламную и выставочную деятельность, патентно-лицензионную работу и защиту интеллектуальной собственности;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подготовка и переподготовка кадров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для научно-технической и инновационной деятельности в условиях рыночной экономики, включая обучение целевых «менеджерских команд» для управления реализацией конкретных предпринимательских проектов;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координация и регулирование развития научно-технической и инновационной деятельности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, позволяющей через экономические методы и информационное воздействие управлять этими видами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4486" y="21220"/>
            <a:ext cx="8787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Инфраструктура научно-технической и инновационной деятельности должна представлять собой комплекс следующих взаимосвязанных задач: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0884" y="431543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b="1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Arial Black" panose="020B0A04020102020204" pitchFamily="34" charset="0"/>
              </a:rPr>
              <a:t>Инновационная инфраструктура</a:t>
            </a:r>
            <a:r>
              <a:rPr kumimoji="0" lang="ru-RU" b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Arial Black" panose="020B0A04020102020204" pitchFamily="34" charset="0"/>
              </a:rPr>
              <a:t> – система  экономических субъектов, которые непосредственно </a:t>
            </a:r>
            <a:r>
              <a:rPr kumimoji="0" lang="ru-RU" b="0" u="sng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Arial Black" panose="020B0A04020102020204" pitchFamily="34" charset="0"/>
              </a:rPr>
              <a:t>не участвуют в инновационной деятельности</a:t>
            </a:r>
            <a:r>
              <a:rPr kumimoji="0" lang="ru-RU" b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uLnTx/>
                <a:uFillTx/>
                <a:latin typeface="Arial Black" panose="020B0A04020102020204" pitchFamily="34" charset="0"/>
              </a:rPr>
              <a:t>, но обеспечивают общие условия для ее эффективной реализации</a:t>
            </a:r>
            <a:endParaRPr kumimoji="0" lang="ru-RU" sz="2000" b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uLnTx/>
              <a:uFillTx/>
              <a:latin typeface="Arial Black" panose="020B0A040201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679670863"/>
              </p:ext>
            </p:extLst>
          </p:nvPr>
        </p:nvGraphicFramePr>
        <p:xfrm>
          <a:off x="754284" y="3810000"/>
          <a:ext cx="5562600" cy="262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8043" y="2362200"/>
            <a:ext cx="220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 субъектам инновационной инфраструктуры относятся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7843" y="221936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algn="ctr"/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УКАЗ ПРЕЗИДЕНТА РЕСПУБЛИКИ </a:t>
            </a:r>
            <a:r>
              <a:rPr lang="ru-RU" sz="1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БЕЛАРУСЬ 3 </a:t>
            </a:r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января 2007 г. № 1</a:t>
            </a:r>
          </a:p>
          <a:p>
            <a:pPr marR="0" algn="ctr"/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Об утверждении Положения о порядке создания субъектов инновационной инфраструктуры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50837"/>
            <a:ext cx="7543800" cy="1320800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 утверждении Положения о порядке создания субъектов инновационной инфраструктуры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Основные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реквизиты: Указ от 03.01.2007 №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Президент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Республики Беларусь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Источник опубликования: Национальный реестр правовых актов Республики Беларусь, 10.01.2007, №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034" y="1164880"/>
            <a:ext cx="65459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качестве субъектов инновационной инфраструктуры могут быть зарегистрированы юридические лица, представившие в Государственный комитет по науке и технологиям </a:t>
            </a:r>
            <a:r>
              <a:rPr lang="ru-RU" sz="140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документы  и осуществляющие </a:t>
            </a:r>
            <a:r>
              <a:rPr lang="ru-RU" sz="14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или планирующие осуществлять виды деятельности по направлениям, предусмотренным в настоящем Положении для соответствующего субъекта инновационной инфраструктуры.</a:t>
            </a:r>
          </a:p>
        </p:txBody>
      </p:sp>
      <p:pic>
        <p:nvPicPr>
          <p:cNvPr id="5" name="Рисунок 4" descr="-7idGA0wgJ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849" y="0"/>
            <a:ext cx="1447800" cy="10998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2034" y="2834808"/>
            <a:ext cx="67205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регистрации в качестве субъекта инновационной инфраструктуры юридическое лицо представляет в ГКНТ заявление с приложением:</a:t>
            </a:r>
          </a:p>
          <a:p>
            <a:pPr marL="342900" marR="0" indent="-342900" algn="just"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копии документа, подтверждающего государственную регистрацию юридического лица, заверенной его руководителем, с предъявлением оригинала указанного документа;</a:t>
            </a:r>
          </a:p>
          <a:p>
            <a:pPr marL="342900" marR="0" indent="-342900" algn="just">
              <a:buFont typeface="+mj-lt"/>
              <a:buAutoNum type="arabicParenR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бизнес-проекта, который предлагается к реализации в течение не менее трех лет.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just"/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just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Данный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бизнес-проект должен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содержать:</a:t>
            </a:r>
          </a:p>
          <a:p>
            <a:pPr marL="285750" marR="0" indent="-285750" algn="just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сведения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 поставленных целях и решаемых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задачах,</a:t>
            </a:r>
          </a:p>
          <a:p>
            <a:pPr marL="285750" marR="0" indent="-285750" algn="just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предусматривать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конкретные мероприятия по осуществлению и развитию соответствующих направлений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деятельности,</a:t>
            </a:r>
          </a:p>
          <a:p>
            <a:pPr marL="285750" marR="0" indent="-285750" algn="just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виды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и объемы предполагаемых к реализации товаров (работ, услуг, имущественных прав на объекты интеллектуальной собственности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),</a:t>
            </a:r>
          </a:p>
          <a:p>
            <a:pPr marL="285750" marR="0" indent="-285750" algn="just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обоснование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необходимости их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реализации,</a:t>
            </a:r>
          </a:p>
          <a:p>
            <a:pPr marL="285750" marR="0" indent="-285750" algn="just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ожидаемое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поступление выручки от этой реализации.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8162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828</TotalTime>
  <Words>2807</Words>
  <Application>Microsoft Office PowerPoint</Application>
  <PresentationFormat>Экран (4:3)</PresentationFormat>
  <Paragraphs>234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Грань</vt:lpstr>
      <vt:lpstr>   Тема 6. Организационные формы инновационной деятельности</vt:lpstr>
      <vt:lpstr>6.1.  Сущность инновационной инфраструктуры: задачи и цели ее создания</vt:lpstr>
      <vt:lpstr>Одним из важнейших условий успешного развития инновационной деятельности является наличие соответствующей инновационной инфраструктуры</vt:lpstr>
      <vt:lpstr>Слайд 4</vt:lpstr>
      <vt:lpstr>Слайд 5</vt:lpstr>
      <vt:lpstr>Элементами организационной инновационной инфраструктуры являются:  </vt:lpstr>
      <vt:lpstr>Слайд 7</vt:lpstr>
      <vt:lpstr>Слайд 8</vt:lpstr>
      <vt:lpstr>Об утверждении Положения о порядке создания субъектов инновационной инфраструктуры Основные реквизиты: Указ от 03.01.2007 № 1 Президент Республики Беларусь Источник опубликования: Национальный реестр правовых актов Республики Беларусь, 10.01.2007, № 5</vt:lpstr>
      <vt:lpstr>Инновационная инфраструктура: субъекты</vt:lpstr>
      <vt:lpstr>Слайд 11</vt:lpstr>
      <vt:lpstr>Действующие субъекты инновационной инфраструктуры в 2015 году в Витебской области</vt:lpstr>
      <vt:lpstr>6.2. Инновационные предприятия и инновационные объединения</vt:lpstr>
      <vt:lpstr>Слайд 14</vt:lpstr>
      <vt:lpstr>Слайд 15</vt:lpstr>
      <vt:lpstr>Слайд 16</vt:lpstr>
      <vt:lpstr>Слайд 17</vt:lpstr>
      <vt:lpstr>Слайд 18</vt:lpstr>
      <vt:lpstr>Научно-технологические парки: структура, технология создания и эффективность функционирования</vt:lpstr>
      <vt:lpstr>Слайд 20</vt:lpstr>
      <vt:lpstr>Слайд 21</vt:lpstr>
      <vt:lpstr>Слайд 22</vt:lpstr>
      <vt:lpstr>Слайд 23</vt:lpstr>
      <vt:lpstr>Статья 142 Ставки налога на прибыль Налогового кодекса Республики Беларусь </vt:lpstr>
      <vt:lpstr>Слайд 25</vt:lpstr>
      <vt:lpstr>Слайд 26</vt:lpstr>
      <vt:lpstr>Существуют фирмы-инкубаторы трех типов</vt:lpstr>
      <vt:lpstr>Слайд 28</vt:lpstr>
      <vt:lpstr>Слайд 29</vt:lpstr>
      <vt:lpstr>Слайд 30</vt:lpstr>
      <vt:lpstr>Слайд 31</vt:lpstr>
      <vt:lpstr>Инфраструктура наукограда - совокупность организаций, обеспечивающих жизнедеятельность населения наукограда.</vt:lpstr>
      <vt:lpstr>Слайд 33</vt:lpstr>
      <vt:lpstr>Слайд 34</vt:lpstr>
      <vt:lpstr>Слайд 35</vt:lpstr>
      <vt:lpstr>Слайд 36</vt:lpstr>
      <vt:lpstr>Слайд 37</vt:lpstr>
      <vt:lpstr>  6.3. Современные формы организации инновационной деятельности на предприятии</vt:lpstr>
      <vt:lpstr>Наиболее распространенные в мировой практике структурные подразделения предприятий, занимающихся инновационной деятельностью</vt:lpstr>
      <vt:lpstr>Организационная структура управления (ОСУ)</vt:lpstr>
      <vt:lpstr>Формирование динамических организационных форм управления инновациями в рамках двух типов ОСУ достигается путем следующих  управленческих решений: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Компьютер</dc:creator>
  <cp:lastModifiedBy>asus</cp:lastModifiedBy>
  <cp:revision>80</cp:revision>
  <cp:lastPrinted>1601-01-01T00:00:00Z</cp:lastPrinted>
  <dcterms:created xsi:type="dcterms:W3CDTF">1601-01-01T00:00:00Z</dcterms:created>
  <dcterms:modified xsi:type="dcterms:W3CDTF">2016-04-16T16:40:06Z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