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1" r:id="rId5"/>
    <p:sldId id="270" r:id="rId6"/>
    <p:sldId id="269" r:id="rId7"/>
    <p:sldId id="275" r:id="rId8"/>
    <p:sldId id="276" r:id="rId9"/>
    <p:sldId id="273" r:id="rId10"/>
    <p:sldId id="260" r:id="rId11"/>
    <p:sldId id="272" r:id="rId12"/>
    <p:sldId id="277" r:id="rId13"/>
    <p:sldId id="278" r:id="rId14"/>
    <p:sldId id="279" r:id="rId15"/>
    <p:sldId id="281" r:id="rId16"/>
    <p:sldId id="280" r:id="rId17"/>
    <p:sldId id="258" r:id="rId18"/>
    <p:sldId id="262" r:id="rId19"/>
    <p:sldId id="282" r:id="rId20"/>
    <p:sldId id="296" r:id="rId21"/>
    <p:sldId id="290" r:id="rId22"/>
    <p:sldId id="288" r:id="rId23"/>
    <p:sldId id="289" r:id="rId24"/>
    <p:sldId id="291" r:id="rId25"/>
    <p:sldId id="283" r:id="rId26"/>
    <p:sldId id="284" r:id="rId27"/>
    <p:sldId id="285" r:id="rId28"/>
    <p:sldId id="286" r:id="rId29"/>
    <p:sldId id="287" r:id="rId30"/>
    <p:sldId id="297" r:id="rId31"/>
    <p:sldId id="298" r:id="rId32"/>
    <p:sldId id="299" r:id="rId33"/>
    <p:sldId id="300" r:id="rId34"/>
    <p:sldId id="302" r:id="rId35"/>
    <p:sldId id="303" r:id="rId36"/>
    <p:sldId id="304" r:id="rId37"/>
    <p:sldId id="305" r:id="rId38"/>
    <p:sldId id="306" r:id="rId39"/>
    <p:sldId id="307" r:id="rId40"/>
    <p:sldId id="308" r:id="rId41"/>
    <p:sldId id="309" r:id="rId42"/>
    <p:sldId id="311" r:id="rId43"/>
    <p:sldId id="312"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16.04.2016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16.04.2016</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16.04.2016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16.04.2016</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16.04.2016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16.04.2016</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16.04.2016</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16.04.2016</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nfofx.ru/wp-content/uploads/2012/03/%D0%9C%D0%B5%D0%B6%D0%B4%D1%83%D0%BD%D0%B0%D1%80%D0%BE%D0%B4%D0%BD%D1%8B%D0%B9-%D1%82%D1%80%D0%B0%D0%BD%D1%81%D1%84%D0%B5%D1%80-%D1%82%D0%B5%D1%85%D0%BD%D0%BE%D0%BB%D0%BE%D0%B3%D0%B8%D0%B9.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nfofx.ru/wp-content/uploads/2012/03/%D0%9C%D0%B5%D0%B6%D0%B4%D1%83%D0%BD%D0%B0%D1%80%D0%BE%D0%B4%D0%BD%D1%8B%D0%B9-%D1%82%D1%80%D0%B0%D0%BD%D1%81%D1%84%D0%B5%D1%80-%D1%82%D0%B5%D1%85%D0%BD%D0%BE%D0%BB%D0%BE%D0%B3%D0%B8%D0%B9.j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solidFill>
                  <a:schemeClr val="tx1"/>
                </a:solidFill>
              </a:rPr>
              <a:t>Технологический </a:t>
            </a:r>
            <a:r>
              <a:rPr lang="ru-RU" dirty="0" err="1" smtClean="0">
                <a:solidFill>
                  <a:schemeClr val="tx1"/>
                </a:solidFill>
              </a:rPr>
              <a:t>трансфер</a:t>
            </a:r>
            <a:r>
              <a:rPr lang="ru-RU" dirty="0" smtClean="0">
                <a:solidFill>
                  <a:schemeClr val="tx1"/>
                </a:solidFill>
              </a:rPr>
              <a:t>: понятие, место и роль в инновационном процессе</a:t>
            </a:r>
            <a:endParaRPr lang="ru-RU" dirty="0">
              <a:solidFill>
                <a:schemeClr val="tx1"/>
              </a:solidFill>
            </a:endParaRPr>
          </a:p>
        </p:txBody>
      </p:sp>
      <p:sp>
        <p:nvSpPr>
          <p:cNvPr id="2" name="Заголовок 1"/>
          <p:cNvSpPr>
            <a:spLocks noGrp="1"/>
          </p:cNvSpPr>
          <p:nvPr>
            <p:ph type="ctrTitle"/>
          </p:nvPr>
        </p:nvSpPr>
        <p:spPr/>
        <p:txBody>
          <a:bodyPr>
            <a:noAutofit/>
          </a:bodyPr>
          <a:lstStyle/>
          <a:p>
            <a:r>
              <a:rPr lang="ru-RU" sz="3200" b="1" dirty="0" smtClean="0">
                <a:solidFill>
                  <a:schemeClr val="tx1"/>
                </a:solidFill>
              </a:rPr>
              <a:t>6.4. Организация и эффективность технологического </a:t>
            </a:r>
            <a:r>
              <a:rPr lang="ru-RU" sz="3200" b="1" dirty="0" err="1" smtClean="0">
                <a:solidFill>
                  <a:schemeClr val="tx1"/>
                </a:solidFill>
              </a:rPr>
              <a:t>трансфера</a:t>
            </a:r>
            <a:endParaRPr lang="ru-RU" sz="3200" dirty="0">
              <a:solidFill>
                <a:schemeClr val="tx1"/>
              </a:solidFill>
            </a:endParaRPr>
          </a:p>
        </p:txBody>
      </p:sp>
      <p:pic>
        <p:nvPicPr>
          <p:cNvPr id="4" name="Рисунок 3" descr="Трансфер технологий на международном уровне">
            <a:hlinkClick r:id="rId2"/>
          </p:cNvPr>
          <p:cNvPicPr/>
          <p:nvPr/>
        </p:nvPicPr>
        <p:blipFill>
          <a:blip r:embed="rId3" cstate="print"/>
          <a:srcRect/>
          <a:stretch>
            <a:fillRect/>
          </a:stretch>
        </p:blipFill>
        <p:spPr bwMode="auto">
          <a:xfrm>
            <a:off x="971600" y="4005064"/>
            <a:ext cx="2313940" cy="16541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ig52.gif"/>
          <p:cNvPicPr>
            <a:picLocks noGrp="1" noChangeAspect="1"/>
          </p:cNvPicPr>
          <p:nvPr>
            <p:ph sz="quarter" idx="1"/>
          </p:nvPr>
        </p:nvPicPr>
        <p:blipFill>
          <a:blip r:embed="rId2" cstate="print"/>
          <a:stretch>
            <a:fillRect/>
          </a:stretch>
        </p:blipFill>
        <p:spPr>
          <a:xfrm>
            <a:off x="251520" y="2132856"/>
            <a:ext cx="6364205" cy="3621013"/>
          </a:xfrm>
        </p:spPr>
      </p:pic>
      <p:sp>
        <p:nvSpPr>
          <p:cNvPr id="7" name="Прямоугольник 6"/>
          <p:cNvSpPr/>
          <p:nvPr/>
        </p:nvSpPr>
        <p:spPr>
          <a:xfrm>
            <a:off x="251520" y="1484784"/>
            <a:ext cx="6624736" cy="646331"/>
          </a:xfrm>
          <a:prstGeom prst="rect">
            <a:avLst/>
          </a:prstGeom>
        </p:spPr>
        <p:txBody>
          <a:bodyPr wrap="square">
            <a:spAutoFit/>
          </a:bodyPr>
          <a:lstStyle/>
          <a:p>
            <a:r>
              <a:rPr lang="ru-RU" dirty="0" smtClean="0">
                <a:latin typeface="Arial Black" pitchFamily="34" charset="0"/>
              </a:rPr>
              <a:t>Схема обратных связей при </a:t>
            </a:r>
            <a:r>
              <a:rPr lang="ru-RU" dirty="0" err="1" smtClean="0">
                <a:latin typeface="Arial Black" pitchFamily="34" charset="0"/>
              </a:rPr>
              <a:t>трансфере</a:t>
            </a:r>
            <a:r>
              <a:rPr lang="ru-RU" dirty="0" smtClean="0">
                <a:latin typeface="Arial Black" pitchFamily="34" charset="0"/>
              </a:rPr>
              <a:t> технологий (интерактивная, сетевая модель)</a:t>
            </a:r>
            <a:endParaRPr lang="ru-RU" dirty="0">
              <a:latin typeface="Arial Black" pitchFamily="34" charset="0"/>
            </a:endParaRPr>
          </a:p>
        </p:txBody>
      </p:sp>
      <p:sp>
        <p:nvSpPr>
          <p:cNvPr id="5" name="Прямоугольник 4"/>
          <p:cNvSpPr/>
          <p:nvPr/>
        </p:nvSpPr>
        <p:spPr>
          <a:xfrm>
            <a:off x="251520" y="5517232"/>
            <a:ext cx="4572000" cy="1077218"/>
          </a:xfrm>
          <a:prstGeom prst="rect">
            <a:avLst/>
          </a:prstGeom>
        </p:spPr>
        <p:txBody>
          <a:bodyPr>
            <a:spAutoFit/>
          </a:bodyPr>
          <a:lstStyle/>
          <a:p>
            <a:r>
              <a:rPr lang="ru-RU" sz="1600" dirty="0" err="1" smtClean="0">
                <a:solidFill>
                  <a:srgbClr val="C00000"/>
                </a:solidFill>
                <a:latin typeface="Arial Black" pitchFamily="34" charset="0"/>
              </a:rPr>
              <a:t>Трансфер</a:t>
            </a:r>
            <a:r>
              <a:rPr lang="ru-RU" sz="1600" dirty="0" smtClean="0">
                <a:solidFill>
                  <a:srgbClr val="C00000"/>
                </a:solidFill>
                <a:latin typeface="Arial Black" pitchFamily="34" charset="0"/>
              </a:rPr>
              <a:t> технологии, т.е. передача информации об инновации имеет место на каждом переходе от стадии к стадии</a:t>
            </a:r>
            <a:endParaRPr lang="ru-RU" sz="1600" dirty="0">
              <a:solidFill>
                <a:srgbClr val="C00000"/>
              </a:solidFill>
              <a:latin typeface="Arial Black" pitchFamily="34" charset="0"/>
            </a:endParaRPr>
          </a:p>
        </p:txBody>
      </p:sp>
      <p:sp>
        <p:nvSpPr>
          <p:cNvPr id="9" name="Прямоугольник 8"/>
          <p:cNvSpPr/>
          <p:nvPr/>
        </p:nvSpPr>
        <p:spPr>
          <a:xfrm>
            <a:off x="4716016" y="5517232"/>
            <a:ext cx="4572000" cy="1169551"/>
          </a:xfrm>
          <a:prstGeom prst="rect">
            <a:avLst/>
          </a:prstGeom>
        </p:spPr>
        <p:txBody>
          <a:bodyPr wrap="square">
            <a:spAutoFit/>
          </a:bodyPr>
          <a:lstStyle/>
          <a:p>
            <a:r>
              <a:rPr lang="ru-RU" sz="1400" b="1" dirty="0" smtClean="0">
                <a:latin typeface="Arial" pitchFamily="34" charset="0"/>
                <a:cs typeface="Arial" pitchFamily="34" charset="0"/>
              </a:rPr>
              <a:t>Для перехода к очередной стадии необходимо прилагать достаточные организационные усилия, которые и ложатся на плечи менеджеров, озабоченных доведением инновации до конечного продукта</a:t>
            </a:r>
            <a:endParaRPr lang="ru-RU" sz="1400" b="1"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1412776"/>
            <a:ext cx="8503920" cy="4572000"/>
          </a:xfrm>
        </p:spPr>
        <p:txBody>
          <a:bodyPr>
            <a:normAutofit/>
          </a:bodyPr>
          <a:lstStyle/>
          <a:p>
            <a:endParaRPr lang="ru-RU" sz="1800" dirty="0" smtClean="0"/>
          </a:p>
          <a:p>
            <a:endParaRPr lang="ru-RU" sz="1800" dirty="0" smtClean="0"/>
          </a:p>
          <a:p>
            <a:endParaRPr lang="ru-RU" sz="1800" dirty="0" smtClean="0"/>
          </a:p>
          <a:p>
            <a:pPr>
              <a:buNone/>
            </a:pPr>
            <a:r>
              <a:rPr lang="ru-RU" sz="1800" dirty="0" smtClean="0">
                <a:latin typeface="Arial" pitchFamily="34" charset="0"/>
                <a:cs typeface="Arial" pitchFamily="34" charset="0"/>
              </a:rPr>
              <a:t>Выделяют обычно три основных типа </a:t>
            </a:r>
            <a:r>
              <a:rPr lang="ru-RU" sz="1800" dirty="0" err="1" smtClean="0">
                <a:latin typeface="Arial" pitchFamily="34" charset="0"/>
                <a:cs typeface="Arial" pitchFamily="34" charset="0"/>
              </a:rPr>
              <a:t>межорганизационного</a:t>
            </a:r>
            <a:r>
              <a:rPr lang="ru-RU" sz="1800" dirty="0" smtClean="0">
                <a:latin typeface="Arial" pitchFamily="34" charset="0"/>
                <a:cs typeface="Arial" pitchFamily="34" charset="0"/>
              </a:rPr>
              <a:t> ТТ:</a:t>
            </a:r>
          </a:p>
          <a:p>
            <a:pPr>
              <a:buNone/>
            </a:pPr>
            <a:endParaRPr lang="ru-RU" sz="1000" dirty="0" smtClean="0">
              <a:latin typeface="Arial" pitchFamily="34" charset="0"/>
              <a:cs typeface="Arial" pitchFamily="34" charset="0"/>
            </a:endParaRPr>
          </a:p>
          <a:p>
            <a:pPr lvl="0"/>
            <a:r>
              <a:rPr lang="ru-RU" sz="1800" dirty="0" smtClean="0">
                <a:latin typeface="Arial" pitchFamily="34" charset="0"/>
                <a:cs typeface="Arial" pitchFamily="34" charset="0"/>
              </a:rPr>
              <a:t>передача технологии на стадии НИОКР из научных и исследовательских академических и вузовских организаций в отраслевые или ведомственные лаборатории для доработки и доведения до стадии опытного производства,</a:t>
            </a:r>
          </a:p>
          <a:p>
            <a:pPr lvl="0"/>
            <a:r>
              <a:rPr lang="ru-RU" sz="1800" dirty="0" smtClean="0">
                <a:latin typeface="Arial" pitchFamily="34" charset="0"/>
                <a:cs typeface="Arial" pitchFamily="34" charset="0"/>
              </a:rPr>
              <a:t>передача технологии на стадии завершения ОКР из исследовательских организаций в действующие промышленные фирмы для финишного освоения технологии в промышленном масштабе,</a:t>
            </a:r>
          </a:p>
          <a:p>
            <a:pPr lvl="0"/>
            <a:r>
              <a:rPr lang="ru-RU" sz="1800" dirty="0" smtClean="0">
                <a:latin typeface="Arial" pitchFamily="34" charset="0"/>
                <a:cs typeface="Arial" pitchFamily="34" charset="0"/>
              </a:rPr>
              <a:t>передача технологии компаниям. </a:t>
            </a:r>
          </a:p>
        </p:txBody>
      </p:sp>
      <p:sp>
        <p:nvSpPr>
          <p:cNvPr id="5" name="Прямоугольник 4"/>
          <p:cNvSpPr/>
          <p:nvPr/>
        </p:nvSpPr>
        <p:spPr>
          <a:xfrm>
            <a:off x="3203848" y="5373216"/>
            <a:ext cx="5508104" cy="923330"/>
          </a:xfrm>
          <a:prstGeom prst="rect">
            <a:avLst/>
          </a:prstGeom>
        </p:spPr>
        <p:txBody>
          <a:bodyPr wrap="square">
            <a:spAutoFit/>
          </a:bodyPr>
          <a:lstStyle/>
          <a:p>
            <a:r>
              <a:rPr lang="ru-RU" dirty="0" smtClean="0"/>
              <a:t>Работа менеджера </a:t>
            </a:r>
            <a:r>
              <a:rPr lang="ru-RU" dirty="0" err="1" smtClean="0"/>
              <a:t>трансфера</a:t>
            </a:r>
            <a:r>
              <a:rPr lang="ru-RU" dirty="0" smtClean="0"/>
              <a:t> технологий </a:t>
            </a:r>
            <a:r>
              <a:rPr lang="ru-RU" dirty="0" smtClean="0">
                <a:sym typeface="Symbol"/>
              </a:rPr>
              <a:t></a:t>
            </a:r>
            <a:r>
              <a:rPr lang="ru-RU" dirty="0" smtClean="0"/>
              <a:t> это творчество, это решение задач, каждая из которых нестандартна и неповторима</a:t>
            </a:r>
            <a:endParaRPr lang="ru-RU" dirty="0"/>
          </a:p>
        </p:txBody>
      </p:sp>
      <p:sp>
        <p:nvSpPr>
          <p:cNvPr id="7" name="Прямоугольник 6"/>
          <p:cNvSpPr/>
          <p:nvPr/>
        </p:nvSpPr>
        <p:spPr>
          <a:xfrm>
            <a:off x="2411760" y="1556792"/>
            <a:ext cx="6732240" cy="923330"/>
          </a:xfrm>
          <a:prstGeom prst="rect">
            <a:avLst/>
          </a:prstGeom>
        </p:spPr>
        <p:txBody>
          <a:bodyPr wrap="square">
            <a:spAutoFit/>
          </a:bodyPr>
          <a:lstStyle/>
          <a:p>
            <a:r>
              <a:rPr lang="ru-RU" dirty="0" smtClean="0">
                <a:solidFill>
                  <a:srgbClr val="C00000"/>
                </a:solidFill>
                <a:latin typeface="Arial Black" pitchFamily="34" charset="0"/>
                <a:cs typeface="Arial" pitchFamily="34" charset="0"/>
              </a:rPr>
              <a:t>Взаимодействующая пара "источник технологии - приемник технологии" может встречаться во множестве вариантов</a:t>
            </a:r>
            <a:endParaRPr lang="ru-RU" dirty="0">
              <a:solidFill>
                <a:srgbClr val="C00000"/>
              </a:solidFill>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1556792"/>
            <a:ext cx="8503920" cy="4572000"/>
          </a:xfrm>
        </p:spPr>
        <p:txBody>
          <a:bodyPr>
            <a:noAutofit/>
          </a:bodyPr>
          <a:lstStyle/>
          <a:p>
            <a:r>
              <a:rPr lang="ru-RU" sz="1600" dirty="0" smtClean="0"/>
              <a:t>1.1. «Открытие нового явления». Делает его, как правило, один человек (редко - два). И, если он не видит в нем непосредственной коммерческой выгоды, то он информацию об открытии публикует.</a:t>
            </a:r>
          </a:p>
          <a:p>
            <a:r>
              <a:rPr lang="ru-RU" sz="1600" dirty="0" smtClean="0"/>
              <a:t>1.2. «Теоретическое объяснение явления». Работа ведется в условиях дефицита информации, теоретики ждут новых и новых экспериментальных данных о сходных эффектах. Основные источники этой пополняющей информации - этапы 1.3 и 2.1, но иногда неожиданная информация поступает и с этапа 2.4</a:t>
            </a:r>
          </a:p>
          <a:p>
            <a:endParaRPr lang="ru-RU" sz="1600" dirty="0" smtClean="0"/>
          </a:p>
          <a:p>
            <a:endParaRPr lang="ru-RU" sz="1600" dirty="0" smtClean="0"/>
          </a:p>
          <a:p>
            <a:endParaRPr lang="ru-RU" sz="1600" dirty="0" smtClean="0"/>
          </a:p>
          <a:p>
            <a:r>
              <a:rPr lang="ru-RU" sz="1600" dirty="0" smtClean="0"/>
              <a:t>1.3 «Поиск родственных  новых явлений». Интенсивно получают информацию как "сверху", от теоретиков (заказы на экспериментальную проверку предсказательной способности их гипотез), так и "снизу"в виде заданий (или постановки задач).  </a:t>
            </a:r>
          </a:p>
        </p:txBody>
      </p:sp>
      <p:sp>
        <p:nvSpPr>
          <p:cNvPr id="5" name="Прямоугольник 4"/>
          <p:cNvSpPr/>
          <p:nvPr/>
        </p:nvSpPr>
        <p:spPr>
          <a:xfrm>
            <a:off x="2771800" y="5085184"/>
            <a:ext cx="6048672" cy="954107"/>
          </a:xfrm>
          <a:prstGeom prst="rect">
            <a:avLst/>
          </a:prstGeom>
        </p:spPr>
        <p:txBody>
          <a:bodyPr wrap="square">
            <a:spAutoFit/>
          </a:bodyPr>
          <a:lstStyle/>
          <a:p>
            <a:r>
              <a:rPr lang="ru-RU" sz="1400" b="1" i="1" dirty="0" err="1" smtClean="0">
                <a:latin typeface="Arial" pitchFamily="34" charset="0"/>
                <a:cs typeface="Arial" pitchFamily="34" charset="0"/>
              </a:rPr>
              <a:t>Дозированность</a:t>
            </a:r>
            <a:r>
              <a:rPr lang="ru-RU" sz="1400" b="1" i="1" dirty="0" smtClean="0">
                <a:latin typeface="Arial" pitchFamily="34" charset="0"/>
                <a:cs typeface="Arial" pitchFamily="34" charset="0"/>
              </a:rPr>
              <a:t>, неполнота информации  1.3 связана с тем, что источник ее находится в сфере прикладной науки, где соображения престижа переплетаются с соображениями коммерческой и конкурентной целесообразности</a:t>
            </a:r>
          </a:p>
        </p:txBody>
      </p:sp>
      <p:sp>
        <p:nvSpPr>
          <p:cNvPr id="7" name="Прямоугольник 6"/>
          <p:cNvSpPr/>
          <p:nvPr/>
        </p:nvSpPr>
        <p:spPr>
          <a:xfrm>
            <a:off x="3995936" y="3429000"/>
            <a:ext cx="4572000" cy="738664"/>
          </a:xfrm>
          <a:prstGeom prst="rect">
            <a:avLst/>
          </a:prstGeom>
        </p:spPr>
        <p:txBody>
          <a:bodyPr>
            <a:spAutoFit/>
          </a:bodyPr>
          <a:lstStyle/>
          <a:p>
            <a:r>
              <a:rPr lang="ru-RU" sz="1400" b="1" i="1" dirty="0" smtClean="0">
                <a:latin typeface="Arial" pitchFamily="34" charset="0"/>
                <a:cs typeface="Arial" pitchFamily="34" charset="0"/>
              </a:rPr>
              <a:t>1.1 – 2.1. обмен информацией проходит в основном через научные журналы, монографии, доклады на конференциях, семинарах, и т.п. </a:t>
            </a:r>
            <a:endParaRPr lang="ru-RU" sz="1400" b="1" i="1"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sz="1600" dirty="0" smtClean="0"/>
              <a:t>2.3. «Апробирование новых технологий». Обмен информацией достаточно интенсивен, причем лишь малая часть этого обмена идет по общедоступным (а значит, доступным и конкурентам) каналам, в основном же все, что узнано и опробовано, остается внутренним "секретом фирмы", тем самым "</a:t>
            </a:r>
            <a:r>
              <a:rPr lang="ru-RU" sz="1600" dirty="0" err="1" smtClean="0"/>
              <a:t>нераскрываемым</a:t>
            </a:r>
            <a:r>
              <a:rPr lang="ru-RU" sz="1600" dirty="0" smtClean="0"/>
              <a:t> ноу-хау", которое позволяет надеяться на сохранение конкурентных преимуществ первопроходца (но уже не в области чистой науки, а </a:t>
            </a:r>
            <a:r>
              <a:rPr lang="ru-RU" sz="1600" u="sng" dirty="0" smtClean="0"/>
              <a:t>в области технологии и будущего коммерческого успеха</a:t>
            </a:r>
            <a:r>
              <a:rPr lang="ru-RU" sz="1600" dirty="0" smtClean="0"/>
              <a:t>).</a:t>
            </a:r>
          </a:p>
          <a:p>
            <a:r>
              <a:rPr lang="ru-RU" sz="1600" dirty="0" smtClean="0"/>
              <a:t>Возможен, однако, и другой сценарий развития событий на этапе перехода от 2.2 к 2.3: когда группа 2.2 либо не в состоянии, либо просто считает нецелесообразным своей командой решать задачи этапа 2.3. Это - первый из реальных этапов </a:t>
            </a:r>
            <a:r>
              <a:rPr lang="ru-RU" sz="1600" dirty="0" err="1" smtClean="0"/>
              <a:t>трансфера</a:t>
            </a:r>
            <a:r>
              <a:rPr lang="ru-RU" sz="1600" dirty="0" smtClean="0"/>
              <a:t> технологий - передачи эстафеты знаний </a:t>
            </a:r>
            <a:r>
              <a:rPr lang="ru-RU" sz="1600" i="1" dirty="0" smtClean="0"/>
              <a:t>и умений </a:t>
            </a:r>
            <a:r>
              <a:rPr lang="ru-RU" sz="1600" dirty="0" smtClean="0"/>
              <a:t>от одной команды к другой. Как это делается, в каком объеме, в какой последовательности - все это зависит от конкретной пары "источник знаний – реципиент (приемник)", от степени их "родства", взаимного доверия и взаимозависимости</a:t>
            </a:r>
            <a:endParaRPr lang="ru-RU" sz="1600" dirty="0"/>
          </a:p>
        </p:txBody>
      </p:sp>
      <p:sp>
        <p:nvSpPr>
          <p:cNvPr id="4" name="Прямоугольник 3"/>
          <p:cNvSpPr/>
          <p:nvPr/>
        </p:nvSpPr>
        <p:spPr>
          <a:xfrm>
            <a:off x="2555776" y="5103674"/>
            <a:ext cx="6228184" cy="1169551"/>
          </a:xfrm>
          <a:prstGeom prst="rect">
            <a:avLst/>
          </a:prstGeom>
        </p:spPr>
        <p:txBody>
          <a:bodyPr wrap="square">
            <a:spAutoFit/>
          </a:bodyPr>
          <a:lstStyle/>
          <a:p>
            <a:r>
              <a:rPr lang="ru-RU" sz="1400" b="1" i="1" dirty="0" smtClean="0">
                <a:latin typeface="Arial" pitchFamily="34" charset="0"/>
                <a:cs typeface="Arial" pitchFamily="34" charset="0"/>
              </a:rPr>
              <a:t>Впервые информация, в той или иной степени подлежащая защите от несанкционированного использования, появляется на этапе 2.2, поскольку именно там в качестве одной из целей выступает будущее практическое (и чаще всего - коммерческое) использование получаемых результатов.</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4869160"/>
            <a:ext cx="8338128" cy="1296144"/>
          </a:xfrm>
        </p:spPr>
        <p:txBody>
          <a:bodyPr>
            <a:normAutofit lnSpcReduction="10000"/>
          </a:bodyPr>
          <a:lstStyle/>
          <a:p>
            <a:r>
              <a:rPr lang="ru-RU" sz="1600" dirty="0" smtClean="0"/>
              <a:t>Пошаговая схема развертывания любой новой технологии: единичные образцы - малая серия - крупносерийное производство. И оборудование, и процессы, и культура работы на трех этапах отличаются, иногда весьма существенно. Часто отличается и территория развертывания работ: опытное </a:t>
            </a:r>
            <a:r>
              <a:rPr lang="ru-RU" sz="1600" dirty="0" err="1" smtClean="0"/>
              <a:t>малосерийное</a:t>
            </a:r>
            <a:r>
              <a:rPr lang="ru-RU" sz="1600" dirty="0" smtClean="0"/>
              <a:t> производство обычно пригревает у себя будущий основной производитель</a:t>
            </a:r>
            <a:endParaRPr lang="ru-RU" sz="1600" dirty="0"/>
          </a:p>
        </p:txBody>
      </p:sp>
      <p:sp>
        <p:nvSpPr>
          <p:cNvPr id="4" name="Прямоугольник 3"/>
          <p:cNvSpPr/>
          <p:nvPr/>
        </p:nvSpPr>
        <p:spPr>
          <a:xfrm>
            <a:off x="323528" y="2852936"/>
            <a:ext cx="8280920" cy="1815882"/>
          </a:xfrm>
          <a:prstGeom prst="rect">
            <a:avLst/>
          </a:prstGeom>
        </p:spPr>
        <p:txBody>
          <a:bodyPr wrap="square">
            <a:spAutoFit/>
          </a:bodyPr>
          <a:lstStyle/>
          <a:p>
            <a:r>
              <a:rPr lang="ru-RU" sz="1600" b="1" dirty="0" smtClean="0">
                <a:latin typeface="Arial" pitchFamily="34" charset="0"/>
                <a:cs typeface="Arial" pitchFamily="34" charset="0"/>
              </a:rPr>
              <a:t>Смещение целевых установок исследования на этапе 3.1 «Оптимизация новой технологии» в сторону экономических характеристик технологии и в сторону большего внимания сопутствующим технологическим процессам, комплектующим изделиям, конкурентным продуктам, в общем, смещение интересов в сторону рыночных критериев требует привлечения исполнителей с несколько иным менталитетом: все меньше науки, почти столько же технологии и все больше рутинного производственного антуража</a:t>
            </a:r>
          </a:p>
        </p:txBody>
      </p:sp>
      <p:sp>
        <p:nvSpPr>
          <p:cNvPr id="6" name="Прямоугольник 5"/>
          <p:cNvSpPr/>
          <p:nvPr/>
        </p:nvSpPr>
        <p:spPr>
          <a:xfrm>
            <a:off x="1907704" y="1484784"/>
            <a:ext cx="6840760" cy="1384995"/>
          </a:xfrm>
          <a:prstGeom prst="rect">
            <a:avLst/>
          </a:prstGeom>
        </p:spPr>
        <p:txBody>
          <a:bodyPr wrap="square">
            <a:spAutoFit/>
          </a:bodyPr>
          <a:lstStyle/>
          <a:p>
            <a:r>
              <a:rPr lang="ru-RU" sz="1400" b="1" i="1" dirty="0" smtClean="0">
                <a:latin typeface="Arial" pitchFamily="34" charset="0"/>
                <a:cs typeface="Arial" pitchFamily="34" charset="0"/>
              </a:rPr>
              <a:t>Все участники работ на этапах 2.1-2.4 имеют общий интерес, общую цель - создание новой технологии (или нового продукта), понимая, что лабораторными испытаниями в конечном счете это не закончится. Наступает второй этап </a:t>
            </a:r>
            <a:r>
              <a:rPr lang="ru-RU" sz="1400" b="1" i="1" dirty="0" err="1" smtClean="0">
                <a:latin typeface="Arial" pitchFamily="34" charset="0"/>
                <a:cs typeface="Arial" pitchFamily="34" charset="0"/>
              </a:rPr>
              <a:t>трансфера</a:t>
            </a:r>
            <a:r>
              <a:rPr lang="ru-RU" sz="1400" b="1" i="1" dirty="0" smtClean="0">
                <a:latin typeface="Arial" pitchFamily="34" charset="0"/>
                <a:cs typeface="Arial" pitchFamily="34" charset="0"/>
              </a:rPr>
              <a:t> технологии - этап масштабирования технологии и перехода от исследований к производству.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2276872"/>
            <a:ext cx="8410136" cy="4104456"/>
          </a:xfrm>
        </p:spPr>
        <p:txBody>
          <a:bodyPr>
            <a:noAutofit/>
          </a:bodyPr>
          <a:lstStyle/>
          <a:p>
            <a:r>
              <a:rPr lang="ru-RU" sz="1600" dirty="0" smtClean="0"/>
              <a:t>Успех </a:t>
            </a:r>
            <a:r>
              <a:rPr lang="ru-RU" sz="1600" dirty="0" err="1" smtClean="0"/>
              <a:t>трансфера</a:t>
            </a:r>
            <a:r>
              <a:rPr lang="ru-RU" sz="1600" dirty="0" smtClean="0"/>
              <a:t> возможен только при наличии явных, несомненных преимуществ новой технологии перед конкурентными </a:t>
            </a:r>
          </a:p>
          <a:p>
            <a:pPr algn="r">
              <a:buNone/>
            </a:pPr>
            <a:endParaRPr lang="ru-RU" sz="1400" b="1" dirty="0" smtClean="0"/>
          </a:p>
          <a:p>
            <a:pPr algn="r">
              <a:buNone/>
            </a:pPr>
            <a:r>
              <a:rPr lang="ru-RU" sz="1400" b="1" dirty="0" smtClean="0"/>
              <a:t>В "технологической" части цепочки (от 2.2 до 4.1) в явной или неявной форме фигурирует технология, т.е. объект не просто интеллектуальной, а промышленной собственности, поэтому все имущественные отношения между контрагентами довольно детально регламентируются, в результате чего вся цепочка исполнителей, начиная с этапа 2.2 и до последнего этапа, оказывается "повязанной" общим имущественным интересом</a:t>
            </a:r>
          </a:p>
          <a:p>
            <a:endParaRPr lang="ru-RU" sz="1400" dirty="0" smtClean="0"/>
          </a:p>
          <a:p>
            <a:pPr marL="0" indent="531813">
              <a:buNone/>
            </a:pPr>
            <a:r>
              <a:rPr lang="ru-RU" sz="1600" dirty="0" smtClean="0">
                <a:latin typeface="Arial" pitchFamily="34" charset="0"/>
                <a:cs typeface="Arial" pitchFamily="34" charset="0"/>
              </a:rPr>
              <a:t>Цепочка 4.4</a:t>
            </a:r>
            <a:r>
              <a:rPr lang="ru-RU" sz="1600" dirty="0" smtClean="0">
                <a:latin typeface="Arial" pitchFamily="34" charset="0"/>
                <a:ea typeface="MS Gothic"/>
                <a:cs typeface="Arial" pitchFamily="34" charset="0"/>
              </a:rPr>
              <a:t>⇒</a:t>
            </a:r>
            <a:r>
              <a:rPr lang="ru-RU" sz="1600" dirty="0" smtClean="0">
                <a:latin typeface="Arial" pitchFamily="34" charset="0"/>
                <a:cs typeface="Arial" pitchFamily="34" charset="0"/>
              </a:rPr>
              <a:t> 2.2 </a:t>
            </a:r>
            <a:r>
              <a:rPr lang="ru-RU" sz="1600" dirty="0" smtClean="0">
                <a:latin typeface="Arial" pitchFamily="34" charset="0"/>
                <a:cs typeface="Arial" pitchFamily="34" charset="0"/>
                <a:sym typeface="Symbol"/>
              </a:rPr>
              <a:t> </a:t>
            </a:r>
            <a:r>
              <a:rPr lang="ru-RU" sz="1600" dirty="0" smtClean="0">
                <a:latin typeface="Arial" pitchFamily="34" charset="0"/>
                <a:cs typeface="Arial" pitchFamily="34" charset="0"/>
              </a:rPr>
              <a:t>источником информации является не участник создания основной технологии, а конечный пользователь продукта, т.е. покупатель. Ценность этой ситуации в том, что к процессу подключается совершенно свежий взгляд, свежий участник, что может вдохнуть новую жизнь в уже "отработавшие" начальные этапы цикла</a:t>
            </a:r>
            <a:endParaRPr lang="ru-RU" sz="1600" dirty="0">
              <a:latin typeface="Arial" pitchFamily="34" charset="0"/>
              <a:cs typeface="Arial" pitchFamily="34" charset="0"/>
            </a:endParaRPr>
          </a:p>
        </p:txBody>
      </p:sp>
      <p:sp>
        <p:nvSpPr>
          <p:cNvPr id="5" name="Прямоугольник 4"/>
          <p:cNvSpPr/>
          <p:nvPr/>
        </p:nvSpPr>
        <p:spPr>
          <a:xfrm>
            <a:off x="2843808" y="1412776"/>
            <a:ext cx="6120680" cy="830997"/>
          </a:xfrm>
          <a:prstGeom prst="rect">
            <a:avLst/>
          </a:prstGeom>
        </p:spPr>
        <p:txBody>
          <a:bodyPr wrap="square">
            <a:spAutoFit/>
          </a:bodyPr>
          <a:lstStyle/>
          <a:p>
            <a:pPr algn="r"/>
            <a:r>
              <a:rPr lang="ru-RU" sz="1600" dirty="0" smtClean="0">
                <a:solidFill>
                  <a:srgbClr val="C00000"/>
                </a:solidFill>
                <a:latin typeface="Arial Black" pitchFamily="34" charset="0"/>
              </a:rPr>
              <a:t>Последний этап </a:t>
            </a:r>
            <a:r>
              <a:rPr lang="ru-RU" sz="1600" dirty="0" err="1" smtClean="0">
                <a:solidFill>
                  <a:srgbClr val="C00000"/>
                </a:solidFill>
                <a:latin typeface="Arial Black" pitchFamily="34" charset="0"/>
              </a:rPr>
              <a:t>трансфера</a:t>
            </a:r>
            <a:r>
              <a:rPr lang="ru-RU" sz="1600" dirty="0" smtClean="0">
                <a:solidFill>
                  <a:srgbClr val="C00000"/>
                </a:solidFill>
                <a:latin typeface="Arial Black" pitchFamily="34" charset="0"/>
              </a:rPr>
              <a:t> имеет место на переходе от мелкосерийного опытного производства к полномасштабному </a:t>
            </a:r>
            <a:endParaRPr lang="ru-RU" sz="1600" dirty="0">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79512" y="2708920"/>
            <a:ext cx="8626160" cy="3672408"/>
          </a:xfrm>
        </p:spPr>
        <p:txBody>
          <a:bodyPr>
            <a:normAutofit fontScale="62500" lnSpcReduction="20000"/>
          </a:bodyPr>
          <a:lstStyle/>
          <a:p>
            <a:r>
              <a:rPr lang="ru-RU" dirty="0" smtClean="0"/>
              <a:t>Источник крайне заинтересован в максимально полном и адекватном понимании реципиентом всей информации, касающейся новой технологии (поскольку итоговый успех будет целиком зависеть от того, как пойдет работа у реципиента, а цена ошибки здесь на порядок выше, чем на предыдущем этапе, и деньги здесь считают куда внимательнее).</a:t>
            </a:r>
          </a:p>
          <a:p>
            <a:r>
              <a:rPr lang="ru-RU" smtClean="0"/>
              <a:t>Переход </a:t>
            </a:r>
            <a:r>
              <a:rPr lang="ru-RU" dirty="0" smtClean="0"/>
              <a:t>на новую материально-техническую базу сопровождается и тесным сотрудничеством, "авторским сопровождением" технологии на начальном этапе работы в рамках стадии 3.2. «Масштабирование процессов»</a:t>
            </a:r>
          </a:p>
          <a:p>
            <a:pPr marL="273050" indent="803275">
              <a:buNone/>
            </a:pPr>
            <a:r>
              <a:rPr lang="ru-RU" dirty="0" smtClean="0"/>
              <a:t>Таким образом, здесь </a:t>
            </a:r>
            <a:r>
              <a:rPr lang="ru-RU" dirty="0" err="1" smtClean="0"/>
              <a:t>трансфер</a:t>
            </a:r>
            <a:r>
              <a:rPr lang="ru-RU" dirty="0" smtClean="0"/>
              <a:t> технологии происходит наиболее плавно, бесконфликтно, тем более что он происходит в абсолютно закрытой среде: передаваемая информация приходит вместе с ее источником либо непосредственно, либо при наличии некоей внутренней технической документации на требуемое оборудование и комплектующие; никаких открытых публикаций и докладов, кроме внутрифирменного обучения персонала (если это необходимо)</a:t>
            </a:r>
            <a:endParaRPr lang="ru-RU" dirty="0"/>
          </a:p>
        </p:txBody>
      </p:sp>
      <p:sp>
        <p:nvSpPr>
          <p:cNvPr id="5" name="Прямоугольник 4"/>
          <p:cNvSpPr/>
          <p:nvPr/>
        </p:nvSpPr>
        <p:spPr>
          <a:xfrm>
            <a:off x="2051720" y="1556792"/>
            <a:ext cx="6624736" cy="1077218"/>
          </a:xfrm>
          <a:prstGeom prst="rect">
            <a:avLst/>
          </a:prstGeom>
        </p:spPr>
        <p:txBody>
          <a:bodyPr wrap="square">
            <a:spAutoFit/>
          </a:bodyPr>
          <a:lstStyle/>
          <a:p>
            <a:r>
              <a:rPr lang="ru-RU" sz="1600" dirty="0" smtClean="0">
                <a:solidFill>
                  <a:srgbClr val="C00000"/>
                </a:solidFill>
                <a:latin typeface="Arial Black" pitchFamily="34" charset="0"/>
              </a:rPr>
              <a:t>4 этап ТТ заботит источник передаваемой информации только с одной стороны: сохранение авторских прав (или прав разработчика) на часть будущего рыночного успеха</a:t>
            </a:r>
            <a:endParaRPr lang="ru-RU" sz="1600" dirty="0">
              <a:solidFill>
                <a:srgbClr val="C00000"/>
              </a:solidFill>
              <a:latin typeface="Arial Black"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113.png"/>
          <p:cNvPicPr>
            <a:picLocks noChangeAspect="1"/>
          </p:cNvPicPr>
          <p:nvPr/>
        </p:nvPicPr>
        <p:blipFill>
          <a:blip r:embed="rId2" cstate="print"/>
          <a:stretch>
            <a:fillRect/>
          </a:stretch>
        </p:blipFill>
        <p:spPr>
          <a:xfrm>
            <a:off x="251520" y="1484784"/>
            <a:ext cx="8064896" cy="2139020"/>
          </a:xfrm>
          <a:prstGeom prst="rect">
            <a:avLst/>
          </a:prstGeom>
        </p:spPr>
      </p:pic>
      <p:pic>
        <p:nvPicPr>
          <p:cNvPr id="6" name="Рисунок 5" descr="1114.png"/>
          <p:cNvPicPr>
            <a:picLocks noChangeAspect="1"/>
          </p:cNvPicPr>
          <p:nvPr/>
        </p:nvPicPr>
        <p:blipFill>
          <a:blip r:embed="rId3" cstate="print"/>
          <a:stretch>
            <a:fillRect/>
          </a:stretch>
        </p:blipFill>
        <p:spPr>
          <a:xfrm>
            <a:off x="467544" y="3861048"/>
            <a:ext cx="8457360" cy="240926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Этапы-международного-транфера-технологий.jpg"/>
          <p:cNvPicPr>
            <a:picLocks noChangeAspect="1"/>
          </p:cNvPicPr>
          <p:nvPr/>
        </p:nvPicPr>
        <p:blipFill>
          <a:blip r:embed="rId2" cstate="print"/>
          <a:stretch>
            <a:fillRect/>
          </a:stretch>
        </p:blipFill>
        <p:spPr>
          <a:xfrm>
            <a:off x="539552" y="2996952"/>
            <a:ext cx="7620000" cy="3286125"/>
          </a:xfrm>
          <a:prstGeom prst="rect">
            <a:avLst/>
          </a:prstGeom>
        </p:spPr>
      </p:pic>
      <p:pic>
        <p:nvPicPr>
          <p:cNvPr id="5" name="Содержимое 3" descr="1115.png"/>
          <p:cNvPicPr>
            <a:picLocks noChangeAspect="1"/>
          </p:cNvPicPr>
          <p:nvPr/>
        </p:nvPicPr>
        <p:blipFill>
          <a:blip r:embed="rId3" cstate="print"/>
          <a:stretch>
            <a:fillRect/>
          </a:stretch>
        </p:blipFill>
        <p:spPr>
          <a:xfrm>
            <a:off x="539552" y="1628800"/>
            <a:ext cx="8190480" cy="120398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solidFill>
                  <a:schemeClr val="tx1"/>
                </a:solidFill>
              </a:rPr>
              <a:t>Эффективность технологического </a:t>
            </a:r>
            <a:r>
              <a:rPr lang="ru-RU" dirty="0" err="1" smtClean="0">
                <a:solidFill>
                  <a:schemeClr val="tx1"/>
                </a:solidFill>
              </a:rPr>
              <a:t>трансфера</a:t>
            </a:r>
            <a:endParaRPr lang="ru-RU" dirty="0">
              <a:solidFill>
                <a:schemeClr val="tx1"/>
              </a:solidFill>
            </a:endParaRPr>
          </a:p>
        </p:txBody>
      </p:sp>
      <p:sp>
        <p:nvSpPr>
          <p:cNvPr id="2" name="Заголовок 1"/>
          <p:cNvSpPr>
            <a:spLocks noGrp="1"/>
          </p:cNvSpPr>
          <p:nvPr>
            <p:ph type="ctrTitle"/>
          </p:nvPr>
        </p:nvSpPr>
        <p:spPr>
          <a:xfrm>
            <a:off x="685800" y="381000"/>
            <a:ext cx="7772400" cy="976298"/>
          </a:xfrm>
        </p:spPr>
        <p:txBody>
          <a:bodyPr>
            <a:noAutofit/>
          </a:bodyPr>
          <a:lstStyle/>
          <a:p>
            <a:r>
              <a:rPr lang="ru-RU" sz="3200" b="1" i="1" dirty="0" smtClean="0"/>
              <a:t>Организация и эффективность технологического </a:t>
            </a:r>
            <a:r>
              <a:rPr lang="ru-RU" sz="3200" b="1" i="1" dirty="0" err="1" smtClean="0"/>
              <a:t>трансфера</a:t>
            </a:r>
            <a:endParaRPr lang="ru-RU" sz="3200" dirty="0"/>
          </a:p>
        </p:txBody>
      </p:sp>
      <p:pic>
        <p:nvPicPr>
          <p:cNvPr id="4" name="Рисунок 3" descr="Трансфер технологий на международном уровне">
            <a:hlinkClick r:id="rId2"/>
          </p:cNvPr>
          <p:cNvPicPr/>
          <p:nvPr/>
        </p:nvPicPr>
        <p:blipFill>
          <a:blip r:embed="rId3" cstate="print"/>
          <a:srcRect/>
          <a:stretch>
            <a:fillRect/>
          </a:stretch>
        </p:blipFill>
        <p:spPr bwMode="auto">
          <a:xfrm>
            <a:off x="971600" y="4005064"/>
            <a:ext cx="2313940" cy="16541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chemeClr val="tx1"/>
                </a:solidFill>
              </a:rPr>
              <a:t>Технологический </a:t>
            </a:r>
            <a:r>
              <a:rPr lang="ru-RU" sz="2400" b="1" dirty="0" err="1" smtClean="0">
                <a:solidFill>
                  <a:schemeClr val="tx1"/>
                </a:solidFill>
              </a:rPr>
              <a:t>трансфер</a:t>
            </a:r>
            <a:r>
              <a:rPr lang="ru-RU" sz="2400" b="1" dirty="0" smtClean="0">
                <a:solidFill>
                  <a:schemeClr val="tx1"/>
                </a:solidFill>
              </a:rPr>
              <a:t>: понятие, место и роль в инновационном процессе</a:t>
            </a:r>
            <a:endParaRPr lang="ru-RU" sz="2400" b="1" dirty="0">
              <a:solidFill>
                <a:schemeClr val="tx1"/>
              </a:solidFill>
            </a:endParaRPr>
          </a:p>
        </p:txBody>
      </p:sp>
      <p:pic>
        <p:nvPicPr>
          <p:cNvPr id="4" name="Содержимое 3" descr="0493787625.jpg"/>
          <p:cNvPicPr>
            <a:picLocks noGrp="1" noChangeAspect="1"/>
          </p:cNvPicPr>
          <p:nvPr>
            <p:ph sz="quarter" idx="1"/>
          </p:nvPr>
        </p:nvPicPr>
        <p:blipFill>
          <a:blip r:embed="rId2" cstate="print"/>
          <a:stretch>
            <a:fillRect/>
          </a:stretch>
        </p:blipFill>
        <p:spPr>
          <a:xfrm>
            <a:off x="179512" y="1412776"/>
            <a:ext cx="1944910" cy="1512168"/>
          </a:xfrm>
        </p:spPr>
      </p:pic>
      <p:pic>
        <p:nvPicPr>
          <p:cNvPr id="5" name="Picture 4" descr="image001"/>
          <p:cNvPicPr>
            <a:picLocks noChangeAspect="1" noChangeArrowheads="1"/>
          </p:cNvPicPr>
          <p:nvPr/>
        </p:nvPicPr>
        <p:blipFill>
          <a:blip r:embed="rId3" cstate="print"/>
          <a:srcRect/>
          <a:stretch>
            <a:fillRect/>
          </a:stretch>
        </p:blipFill>
        <p:spPr bwMode="auto">
          <a:xfrm>
            <a:off x="1907704" y="4509120"/>
            <a:ext cx="7020272" cy="1837946"/>
          </a:xfrm>
          <a:prstGeom prst="rect">
            <a:avLst/>
          </a:prstGeom>
          <a:noFill/>
          <a:ln w="9525">
            <a:noFill/>
            <a:miter lim="800000"/>
            <a:headEnd/>
            <a:tailEnd/>
          </a:ln>
        </p:spPr>
      </p:pic>
      <p:sp>
        <p:nvSpPr>
          <p:cNvPr id="15361" name="Rectangle 1"/>
          <p:cNvSpPr>
            <a:spLocks noChangeArrowheads="1"/>
          </p:cNvSpPr>
          <p:nvPr/>
        </p:nvSpPr>
        <p:spPr bwMode="auto">
          <a:xfrm>
            <a:off x="2123728" y="1556792"/>
            <a:ext cx="684076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В 1911 году Й. </a:t>
            </a:r>
            <a:r>
              <a:rPr kumimoji="0" lang="ru-RU" sz="1600" b="0" i="0" u="none" strike="noStrike" cap="none" normalizeH="0" baseline="0" dirty="0" err="1" smtClean="0">
                <a:ln>
                  <a:noFill/>
                </a:ln>
                <a:effectLst/>
                <a:latin typeface="Arial" pitchFamily="34" charset="0"/>
                <a:ea typeface="Times New Roman" pitchFamily="18" charset="0"/>
                <a:cs typeface="Arial" pitchFamily="34" charset="0"/>
              </a:rPr>
              <a:t>Шумпетер</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впервые обозначил в качестве основного условия развития общества </a:t>
            </a:r>
            <a:r>
              <a:rPr kumimoji="0" lang="ru-RU" sz="1600" b="1" i="0" u="none" strike="noStrike" cap="none" normalizeH="0" baseline="0" dirty="0" smtClean="0">
                <a:ln>
                  <a:noFill/>
                </a:ln>
                <a:effectLst/>
                <a:latin typeface="Arial" pitchFamily="34" charset="0"/>
                <a:ea typeface="Times New Roman" pitchFamily="18" charset="0"/>
                <a:cs typeface="Arial" pitchFamily="34" charset="0"/>
              </a:rPr>
              <a:t>конкурентное освоение инноваций</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effectLst/>
              <a:latin typeface="Arial" pitchFamily="34" charset="0"/>
              <a:cs typeface="Arial" pitchFamily="34" charset="0"/>
            </a:endParaRPr>
          </a:p>
          <a:p>
            <a:pPr marL="0" marR="0" lvl="0" indent="254000" algn="l" defTabSz="914400" rtl="0" eaLnBrk="0" fontAlgn="base" latinLnBrk="0" hangingPunct="0">
              <a:lnSpc>
                <a:spcPct val="100000"/>
              </a:lnSpc>
              <a:spcBef>
                <a:spcPct val="0"/>
              </a:spcBef>
              <a:spcAft>
                <a:spcPct val="0"/>
              </a:spcAft>
              <a:buClrTx/>
              <a:buSzTx/>
              <a:tabLst/>
            </a:pPr>
            <a:r>
              <a:rPr lang="ru-RU" sz="1600" dirty="0" smtClean="0">
                <a:latin typeface="Arial" pitchFamily="34" charset="0"/>
                <a:ea typeface="Times New Roman" pitchFamily="18" charset="0"/>
                <a:cs typeface="Arial" pitchFamily="34" charset="0"/>
              </a:rPr>
              <a:t>1) </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изобретательская, инновационная активность по сути своей находится вне экономики, а предприниматели лишь отслеживают появляющиеся открытия и, создавая на их основе изобретения и другие технологические инновации, используют их для получения прибыли;</a:t>
            </a:r>
            <a:endParaRPr kumimoji="0" lang="ru-RU" sz="1600" b="0" i="0" u="none" strike="noStrike" cap="none" normalizeH="0" baseline="0" dirty="0" smtClean="0">
              <a:ln>
                <a:noFill/>
              </a:ln>
              <a:effectLst/>
              <a:latin typeface="Arial" pitchFamily="34" charset="0"/>
              <a:ea typeface="Calibri" pitchFamily="34" charset="0"/>
              <a:cs typeface="Arial"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effectLst/>
              <a:latin typeface="Arial" pitchFamily="34" charset="0"/>
              <a:cs typeface="Arial" pitchFamily="34" charset="0"/>
            </a:endParaRPr>
          </a:p>
        </p:txBody>
      </p:sp>
      <p:sp>
        <p:nvSpPr>
          <p:cNvPr id="7" name="Прямоугольник 6"/>
          <p:cNvSpPr/>
          <p:nvPr/>
        </p:nvSpPr>
        <p:spPr>
          <a:xfrm>
            <a:off x="179512" y="3284984"/>
            <a:ext cx="8964488" cy="1175706"/>
          </a:xfrm>
          <a:prstGeom prst="rect">
            <a:avLst/>
          </a:prstGeom>
        </p:spPr>
        <p:txBody>
          <a:bodyPr wrap="square">
            <a:spAutoFit/>
          </a:bodyPr>
          <a:lstStyle/>
          <a:p>
            <a:pPr lvl="0" indent="254000" eaLnBrk="0" fontAlgn="base" hangingPunct="0">
              <a:lnSpc>
                <a:spcPct val="110000"/>
              </a:lnSpc>
              <a:spcBef>
                <a:spcPct val="0"/>
              </a:spcBef>
              <a:spcAft>
                <a:spcPct val="0"/>
              </a:spcAft>
            </a:pPr>
            <a:r>
              <a:rPr lang="ru-RU" sz="1600" dirty="0" smtClean="0">
                <a:latin typeface="Arial" pitchFamily="34" charset="0"/>
                <a:ea typeface="Times New Roman" pitchFamily="18" charset="0"/>
                <a:cs typeface="Arial" pitchFamily="34" charset="0"/>
              </a:rPr>
              <a:t>2) экономическое развитие имеет место через технологические инновации, стараниями предпринимателей вызывающие появление новых продуктов и процессов;</a:t>
            </a:r>
            <a:endParaRPr lang="ru-RU" sz="1600" dirty="0" smtClean="0">
              <a:latin typeface="Arial" pitchFamily="34" charset="0"/>
              <a:ea typeface="Calibri" pitchFamily="34" charset="0"/>
              <a:cs typeface="Arial" pitchFamily="34" charset="0"/>
            </a:endParaRPr>
          </a:p>
          <a:p>
            <a:pPr lvl="0" indent="254000" eaLnBrk="0" fontAlgn="base" hangingPunct="0">
              <a:lnSpc>
                <a:spcPct val="110000"/>
              </a:lnSpc>
              <a:spcBef>
                <a:spcPct val="0"/>
              </a:spcBef>
              <a:spcAft>
                <a:spcPct val="0"/>
              </a:spcAft>
            </a:pPr>
            <a:r>
              <a:rPr lang="ru-RU" sz="1600" dirty="0" smtClean="0">
                <a:latin typeface="Arial" pitchFamily="34" charset="0"/>
                <a:ea typeface="Times New Roman" pitchFamily="18" charset="0"/>
                <a:cs typeface="Arial" pitchFamily="34" charset="0"/>
              </a:rPr>
              <a:t>3) инновационный процесс </a:t>
            </a:r>
            <a:r>
              <a:rPr lang="ru-RU" sz="1600" dirty="0" smtClean="0">
                <a:latin typeface="Arial" pitchFamily="34" charset="0"/>
                <a:ea typeface="Times New Roman" pitchFamily="18" charset="0"/>
                <a:cs typeface="Utsaah"/>
              </a:rPr>
              <a:t>—</a:t>
            </a:r>
            <a:r>
              <a:rPr lang="ru-RU" sz="1600" dirty="0" smtClean="0">
                <a:latin typeface="Arial" pitchFamily="34" charset="0"/>
                <a:ea typeface="Times New Roman" pitchFamily="18" charset="0"/>
                <a:cs typeface="Arial" pitchFamily="34" charset="0"/>
              </a:rPr>
              <a:t> линейный, начинается с изобретения и заканчивается инновацией, приносящей прибыль.</a:t>
            </a:r>
            <a:endParaRPr lang="ru-RU" sz="1600" dirty="0" smtClean="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34400" cy="758952"/>
          </a:xfrm>
        </p:spPr>
        <p:txBody>
          <a:bodyPr>
            <a:noAutofit/>
          </a:bodyPr>
          <a:lstStyle/>
          <a:p>
            <a:r>
              <a:rPr lang="ru-RU" sz="2800" b="1" dirty="0" err="1" smtClean="0">
                <a:solidFill>
                  <a:schemeClr val="tx1"/>
                </a:solidFill>
                <a:latin typeface="Arial Black" pitchFamily="34" charset="0"/>
              </a:rPr>
              <a:t>Трансфер</a:t>
            </a:r>
            <a:r>
              <a:rPr lang="ru-RU" sz="2800" b="1" dirty="0" smtClean="0">
                <a:solidFill>
                  <a:schemeClr val="tx1"/>
                </a:solidFill>
                <a:latin typeface="Arial Black" pitchFamily="34" charset="0"/>
              </a:rPr>
              <a:t> технологий в инновационной процессе</a:t>
            </a:r>
            <a:endParaRPr lang="ru-RU" sz="2800" b="1" dirty="0">
              <a:solidFill>
                <a:schemeClr val="tx1"/>
              </a:solidFill>
            </a:endParaRPr>
          </a:p>
        </p:txBody>
      </p:sp>
      <p:pic>
        <p:nvPicPr>
          <p:cNvPr id="4" name="Содержимое 3" descr="slide_14.jpg"/>
          <p:cNvPicPr>
            <a:picLocks noGrp="1" noChangeAspect="1"/>
          </p:cNvPicPr>
          <p:nvPr>
            <p:ph sz="quarter" idx="1"/>
          </p:nvPr>
        </p:nvPicPr>
        <p:blipFill>
          <a:blip r:embed="rId2" cstate="print"/>
          <a:stretch>
            <a:fillRect/>
          </a:stretch>
        </p:blipFill>
        <p:spPr>
          <a:xfrm>
            <a:off x="1503822" y="1527175"/>
            <a:ext cx="6099844" cy="4572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28600"/>
            <a:ext cx="8715436" cy="758952"/>
          </a:xfrm>
        </p:spPr>
        <p:txBody>
          <a:bodyPr>
            <a:noAutofit/>
          </a:bodyPr>
          <a:lstStyle/>
          <a:p>
            <a:r>
              <a:rPr lang="ru-RU" sz="2400" dirty="0" err="1" smtClean="0">
                <a:solidFill>
                  <a:schemeClr val="tx1"/>
                </a:solidFill>
                <a:latin typeface="Arial Black" pitchFamily="34" charset="0"/>
              </a:rPr>
              <a:t>Трансфер</a:t>
            </a:r>
            <a:r>
              <a:rPr lang="ru-RU" sz="2400" dirty="0" smtClean="0">
                <a:solidFill>
                  <a:schemeClr val="tx1"/>
                </a:solidFill>
                <a:latin typeface="Arial Black" pitchFamily="34" charset="0"/>
              </a:rPr>
              <a:t> технологий в инновационной процессе</a:t>
            </a:r>
          </a:p>
        </p:txBody>
      </p:sp>
      <p:pic>
        <p:nvPicPr>
          <p:cNvPr id="4" name="Содержимое 3" descr="6_3.jpg"/>
          <p:cNvPicPr>
            <a:picLocks noGrp="1" noChangeAspect="1"/>
          </p:cNvPicPr>
          <p:nvPr>
            <p:ph sz="quarter" idx="1"/>
          </p:nvPr>
        </p:nvPicPr>
        <p:blipFill>
          <a:blip r:embed="rId2" cstate="print"/>
          <a:stretch>
            <a:fillRect/>
          </a:stretch>
        </p:blipFill>
        <p:spPr>
          <a:xfrm>
            <a:off x="971600" y="1484784"/>
            <a:ext cx="7513877" cy="489654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anchor="b">
            <a:noAutofit/>
          </a:bodyPr>
          <a:lstStyle/>
          <a:p>
            <a:r>
              <a:rPr lang="ru-RU" sz="2400" b="1" dirty="0" smtClean="0">
                <a:solidFill>
                  <a:schemeClr val="tx1"/>
                </a:solidFill>
                <a:latin typeface="Arial Black" pitchFamily="34" charset="0"/>
              </a:rPr>
              <a:t>Объекты интеллектуальной собственности как объект </a:t>
            </a:r>
            <a:r>
              <a:rPr lang="ru-RU" sz="2400" b="1" dirty="0" err="1" smtClean="0">
                <a:solidFill>
                  <a:schemeClr val="tx1"/>
                </a:solidFill>
                <a:latin typeface="Arial Black" pitchFamily="34" charset="0"/>
              </a:rPr>
              <a:t>трансфера</a:t>
            </a:r>
            <a:r>
              <a:rPr lang="ru-RU" sz="2400" b="1" dirty="0" smtClean="0">
                <a:solidFill>
                  <a:schemeClr val="tx1"/>
                </a:solidFill>
                <a:latin typeface="Arial Black" pitchFamily="34" charset="0"/>
              </a:rPr>
              <a:t> технологий</a:t>
            </a:r>
          </a:p>
        </p:txBody>
      </p:sp>
      <p:pic>
        <p:nvPicPr>
          <p:cNvPr id="4" name="Содержимое 3" descr="1.jpg"/>
          <p:cNvPicPr>
            <a:picLocks noGrp="1" noChangeAspect="1"/>
          </p:cNvPicPr>
          <p:nvPr>
            <p:ph sz="quarter" idx="1"/>
          </p:nvPr>
        </p:nvPicPr>
        <p:blipFill>
          <a:blip r:embed="rId2" cstate="print"/>
          <a:stretch>
            <a:fillRect/>
          </a:stretch>
        </p:blipFill>
        <p:spPr>
          <a:xfrm>
            <a:off x="4211960" y="3284984"/>
            <a:ext cx="4686373" cy="3053953"/>
          </a:xfrm>
        </p:spPr>
      </p:pic>
      <p:pic>
        <p:nvPicPr>
          <p:cNvPr id="5" name="Рисунок 4" descr="06_01.jpg"/>
          <p:cNvPicPr>
            <a:picLocks noChangeAspect="1"/>
          </p:cNvPicPr>
          <p:nvPr/>
        </p:nvPicPr>
        <p:blipFill>
          <a:blip r:embed="rId3" cstate="print"/>
          <a:stretch>
            <a:fillRect/>
          </a:stretch>
        </p:blipFill>
        <p:spPr>
          <a:xfrm>
            <a:off x="179512" y="1412776"/>
            <a:ext cx="4968552" cy="1905313"/>
          </a:xfrm>
          <a:prstGeom prst="rect">
            <a:avLst/>
          </a:prstGeom>
        </p:spPr>
      </p:pic>
      <p:pic>
        <p:nvPicPr>
          <p:cNvPr id="6" name="Рисунок 5" descr="vazhno.jpg"/>
          <p:cNvPicPr>
            <a:picLocks noChangeAspect="1"/>
          </p:cNvPicPr>
          <p:nvPr/>
        </p:nvPicPr>
        <p:blipFill>
          <a:blip r:embed="rId4" cstate="print"/>
          <a:stretch>
            <a:fillRect/>
          </a:stretch>
        </p:blipFill>
        <p:spPr>
          <a:xfrm>
            <a:off x="2771800" y="3717032"/>
            <a:ext cx="1091572" cy="10915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chemeClr val="tx1"/>
                </a:solidFill>
                <a:latin typeface="Arial Black" pitchFamily="34" charset="0"/>
              </a:rPr>
              <a:t>Способы коммерциализации объектов интеллектуальной собственности</a:t>
            </a:r>
          </a:p>
        </p:txBody>
      </p:sp>
      <p:pic>
        <p:nvPicPr>
          <p:cNvPr id="4" name="Содержимое 3" descr="6_2.jpg"/>
          <p:cNvPicPr>
            <a:picLocks noGrp="1" noChangeAspect="1"/>
          </p:cNvPicPr>
          <p:nvPr>
            <p:ph sz="quarter" idx="1"/>
          </p:nvPr>
        </p:nvPicPr>
        <p:blipFill>
          <a:blip r:embed="rId2" cstate="print"/>
          <a:stretch>
            <a:fillRect/>
          </a:stretch>
        </p:blipFill>
        <p:spPr>
          <a:xfrm>
            <a:off x="1285852" y="2204864"/>
            <a:ext cx="6751985" cy="4438846"/>
          </a:xfrm>
        </p:spPr>
      </p:pic>
      <p:pic>
        <p:nvPicPr>
          <p:cNvPr id="5" name="Рисунок 4" descr="vazhno.jpg"/>
          <p:cNvPicPr>
            <a:picLocks noChangeAspect="1"/>
          </p:cNvPicPr>
          <p:nvPr/>
        </p:nvPicPr>
        <p:blipFill>
          <a:blip r:embed="rId3" cstate="print"/>
          <a:stretch>
            <a:fillRect/>
          </a:stretch>
        </p:blipFill>
        <p:spPr>
          <a:xfrm>
            <a:off x="3995936" y="1052736"/>
            <a:ext cx="1091572" cy="109157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6-638.jpg"/>
          <p:cNvPicPr>
            <a:picLocks noGrp="1" noChangeAspect="1"/>
          </p:cNvPicPr>
          <p:nvPr>
            <p:ph sz="quarter" idx="1"/>
          </p:nvPr>
        </p:nvPicPr>
        <p:blipFill>
          <a:blip r:embed="rId2" cstate="print"/>
          <a:stretch>
            <a:fillRect/>
          </a:stretch>
        </p:blipFill>
        <p:spPr>
          <a:xfrm>
            <a:off x="323528" y="40856"/>
            <a:ext cx="8496944" cy="6379368"/>
          </a:xfrm>
        </p:spPr>
      </p:pic>
      <p:sp>
        <p:nvSpPr>
          <p:cNvPr id="2" name="Заголовок 1"/>
          <p:cNvSpPr>
            <a:spLocks noGrp="1"/>
          </p:cNvSpPr>
          <p:nvPr>
            <p:ph type="title"/>
          </p:nvPr>
        </p:nvSpPr>
        <p:spPr>
          <a:xfrm>
            <a:off x="285720" y="0"/>
            <a:ext cx="8368608" cy="55719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dirty="0" smtClean="0">
                <a:solidFill>
                  <a:schemeClr val="tx1"/>
                </a:solidFill>
                <a:latin typeface="Arial Black" pitchFamily="34" charset="0"/>
              </a:rPr>
              <a:t>Объекты </a:t>
            </a:r>
            <a:r>
              <a:rPr lang="ru-RU" dirty="0" err="1" smtClean="0">
                <a:solidFill>
                  <a:schemeClr val="tx1"/>
                </a:solidFill>
                <a:latin typeface="Arial Black" pitchFamily="34" charset="0"/>
              </a:rPr>
              <a:t>трансфера</a:t>
            </a:r>
            <a:r>
              <a:rPr lang="ru-RU" dirty="0" smtClean="0">
                <a:solidFill>
                  <a:schemeClr val="tx1"/>
                </a:solidFill>
                <a:latin typeface="Arial Black" pitchFamily="34" charset="0"/>
              </a:rPr>
              <a:t> технологий</a:t>
            </a:r>
            <a:endParaRPr lang="ru-RU"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chemeClr val="tx1"/>
                </a:solidFill>
                <a:latin typeface="Arial Black" pitchFamily="34" charset="0"/>
              </a:rPr>
              <a:t>Количественный метод оценки </a:t>
            </a:r>
            <a:r>
              <a:rPr lang="ru-RU" sz="2400" b="1" dirty="0" err="1" smtClean="0">
                <a:solidFill>
                  <a:schemeClr val="tx1"/>
                </a:solidFill>
                <a:latin typeface="Arial Black" pitchFamily="34" charset="0"/>
              </a:rPr>
              <a:t>трансфера</a:t>
            </a:r>
            <a:r>
              <a:rPr lang="ru-RU" sz="2400" b="1" dirty="0" smtClean="0">
                <a:solidFill>
                  <a:schemeClr val="tx1"/>
                </a:solidFill>
                <a:latin typeface="Arial Black" pitchFamily="34" charset="0"/>
              </a:rPr>
              <a:t> технологий</a:t>
            </a:r>
            <a:endParaRPr lang="ru-RU" sz="2400" b="1" dirty="0">
              <a:solidFill>
                <a:schemeClr val="tx1"/>
              </a:solidFill>
              <a:latin typeface="Arial Black" pitchFamily="34" charset="0"/>
            </a:endParaRPr>
          </a:p>
        </p:txBody>
      </p:sp>
      <p:grpSp>
        <p:nvGrpSpPr>
          <p:cNvPr id="1026" name="Group 2"/>
          <p:cNvGrpSpPr>
            <a:grpSpLocks noGrp="1" noChangeAspect="1"/>
          </p:cNvGrpSpPr>
          <p:nvPr>
            <p:ph sz="quarter" idx="1"/>
          </p:nvPr>
        </p:nvGrpSpPr>
        <p:grpSpPr bwMode="auto">
          <a:xfrm>
            <a:off x="395383" y="1556653"/>
            <a:ext cx="8504238" cy="4572000"/>
            <a:chOff x="840" y="1231"/>
            <a:chExt cx="10431" cy="6204"/>
          </a:xfrm>
        </p:grpSpPr>
        <p:sp>
          <p:nvSpPr>
            <p:cNvPr id="1027" name="AutoShape 3"/>
            <p:cNvSpPr>
              <a:spLocks noChangeAspect="1" noChangeArrowheads="1"/>
            </p:cNvSpPr>
            <p:nvPr/>
          </p:nvSpPr>
          <p:spPr bwMode="auto">
            <a:xfrm>
              <a:off x="840" y="1231"/>
              <a:ext cx="10431" cy="6204"/>
            </a:xfrm>
            <a:prstGeom prst="rect">
              <a:avLst/>
            </a:prstGeom>
            <a:solidFill>
              <a:srgbClr val="FFFFFF"/>
            </a:solidFill>
            <a:ln w="3175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1028" name="Rectangle 4"/>
            <p:cNvSpPr>
              <a:spLocks noChangeArrowheads="1"/>
            </p:cNvSpPr>
            <p:nvPr/>
          </p:nvSpPr>
          <p:spPr bwMode="auto">
            <a:xfrm>
              <a:off x="5256" y="4847"/>
              <a:ext cx="570"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schemeClr val="accent4">
                      <a:lumMod val="50000"/>
                    </a:schemeClr>
                  </a:solidFill>
                  <a:latin typeface="Calibri" pitchFamily="34" charset="0"/>
                  <a:cs typeface="Arial" pitchFamily="34" charset="0"/>
                </a:rPr>
                <a:t>x</a:t>
              </a:r>
              <a:r>
                <a:rPr lang="ru-RU" sz="900" b="1" dirty="0" smtClean="0">
                  <a:solidFill>
                    <a:schemeClr val="accent4">
                      <a:lumMod val="50000"/>
                    </a:schemeClr>
                  </a:solidFill>
                  <a:latin typeface="Calibri" pitchFamily="34" charset="0"/>
                  <a:cs typeface="Arial" pitchFamily="34" charset="0"/>
                </a:rPr>
                <a:t>1</a:t>
              </a:r>
              <a:endParaRPr lang="ru-RU" sz="1600" b="1" dirty="0" smtClean="0">
                <a:solidFill>
                  <a:schemeClr val="accent4">
                    <a:lumMod val="50000"/>
                  </a:schemeClr>
                </a:solidFill>
                <a:latin typeface="Calibri" pitchFamily="34" charset="0"/>
                <a:cs typeface="Arial" pitchFamily="34" charset="0"/>
              </a:endParaRPr>
            </a:p>
          </p:txBody>
        </p:sp>
        <p:sp>
          <p:nvSpPr>
            <p:cNvPr id="1029" name="Rectangle 5"/>
            <p:cNvSpPr>
              <a:spLocks noChangeArrowheads="1"/>
            </p:cNvSpPr>
            <p:nvPr/>
          </p:nvSpPr>
          <p:spPr bwMode="auto">
            <a:xfrm>
              <a:off x="9054" y="5824"/>
              <a:ext cx="570"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schemeClr val="accent4">
                      <a:lumMod val="50000"/>
                    </a:schemeClr>
                  </a:solidFill>
                  <a:latin typeface="Calibri" pitchFamily="34" charset="0"/>
                  <a:cs typeface="Arial" pitchFamily="34" charset="0"/>
                </a:rPr>
                <a:t>x</a:t>
              </a:r>
              <a:r>
                <a:rPr lang="en-US" sz="800" b="1" dirty="0" smtClean="0">
                  <a:solidFill>
                    <a:schemeClr val="accent4">
                      <a:lumMod val="50000"/>
                    </a:schemeClr>
                  </a:solidFill>
                  <a:latin typeface="Calibri" pitchFamily="34" charset="0"/>
                  <a:cs typeface="Arial" pitchFamily="34" charset="0"/>
                </a:rPr>
                <a:t>13</a:t>
              </a:r>
              <a:endParaRPr lang="ru-RU" sz="1600" b="1" dirty="0" smtClean="0">
                <a:solidFill>
                  <a:schemeClr val="accent4">
                    <a:lumMod val="50000"/>
                  </a:schemeClr>
                </a:solidFill>
                <a:latin typeface="Calibri" pitchFamily="34" charset="0"/>
                <a:cs typeface="Arial" pitchFamily="34" charset="0"/>
              </a:endParaRPr>
            </a:p>
          </p:txBody>
        </p:sp>
        <p:sp>
          <p:nvSpPr>
            <p:cNvPr id="1030" name="Rectangle 6"/>
            <p:cNvSpPr>
              <a:spLocks noChangeArrowheads="1"/>
            </p:cNvSpPr>
            <p:nvPr/>
          </p:nvSpPr>
          <p:spPr bwMode="auto">
            <a:xfrm>
              <a:off x="8524" y="5042"/>
              <a:ext cx="570"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R="0" lvl="0" indent="0" fontAlgn="base">
                <a:lnSpc>
                  <a:spcPct val="100000"/>
                </a:lnSpc>
                <a:spcBef>
                  <a:spcPct val="0"/>
                </a:spcBef>
                <a:spcAft>
                  <a:spcPts val="1000"/>
                </a:spcAft>
                <a:buClrTx/>
                <a:buSzTx/>
                <a:buFontTx/>
                <a:buNone/>
                <a:tabLst/>
              </a:pPr>
              <a:r>
                <a:rPr lang="en-US" sz="1600" b="1" dirty="0" smtClean="0">
                  <a:solidFill>
                    <a:schemeClr val="accent4">
                      <a:lumMod val="50000"/>
                    </a:schemeClr>
                  </a:solidFill>
                  <a:latin typeface="Calibri" pitchFamily="34" charset="0"/>
                  <a:cs typeface="Arial" pitchFamily="34" charset="0"/>
                </a:rPr>
                <a:t>x</a:t>
              </a:r>
              <a:r>
                <a:rPr lang="ru-RU" sz="900" b="1" dirty="0" smtClean="0">
                  <a:solidFill>
                    <a:schemeClr val="accent4">
                      <a:lumMod val="50000"/>
                    </a:schemeClr>
                  </a:solidFill>
                  <a:latin typeface="Calibri" pitchFamily="34" charset="0"/>
                  <a:cs typeface="Arial" pitchFamily="34" charset="0"/>
                </a:rPr>
                <a:t>2</a:t>
              </a:r>
              <a:r>
                <a:rPr lang="en-US" sz="900" b="1" dirty="0" smtClean="0">
                  <a:solidFill>
                    <a:schemeClr val="accent4">
                      <a:lumMod val="50000"/>
                    </a:schemeClr>
                  </a:solidFill>
                  <a:latin typeface="Calibri" pitchFamily="34" charset="0"/>
                  <a:cs typeface="Arial" pitchFamily="34" charset="0"/>
                </a:rPr>
                <a:t>3</a:t>
              </a:r>
              <a:endParaRPr lang="ru-RU" sz="1600" b="1" dirty="0" smtClean="0">
                <a:solidFill>
                  <a:schemeClr val="accent4">
                    <a:lumMod val="50000"/>
                  </a:schemeClr>
                </a:solidFill>
                <a:latin typeface="Calibri" pitchFamily="34" charset="0"/>
                <a:cs typeface="Arial" pitchFamily="34" charset="0"/>
              </a:endParaRPr>
            </a:p>
          </p:txBody>
        </p:sp>
        <p:sp>
          <p:nvSpPr>
            <p:cNvPr id="1031" name="Rectangle 7"/>
            <p:cNvSpPr>
              <a:spLocks noChangeArrowheads="1"/>
            </p:cNvSpPr>
            <p:nvPr/>
          </p:nvSpPr>
          <p:spPr bwMode="auto">
            <a:xfrm>
              <a:off x="7103" y="3643"/>
              <a:ext cx="570"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smtClean="0">
                  <a:solidFill>
                    <a:schemeClr val="accent4">
                      <a:lumMod val="50000"/>
                    </a:schemeClr>
                  </a:solidFill>
                  <a:latin typeface="Calibri" pitchFamily="34" charset="0"/>
                  <a:cs typeface="Arial" pitchFamily="34" charset="0"/>
                </a:rPr>
                <a:t>x</a:t>
              </a:r>
              <a:r>
                <a:rPr lang="en-US" sz="1000" b="1" dirty="0" smtClean="0">
                  <a:solidFill>
                    <a:schemeClr val="accent4">
                      <a:lumMod val="50000"/>
                    </a:schemeClr>
                  </a:solidFill>
                  <a:latin typeface="Calibri" pitchFamily="34" charset="0"/>
                  <a:cs typeface="Arial" pitchFamily="34" charset="0"/>
                </a:rPr>
                <a:t>22</a:t>
              </a:r>
              <a:endParaRPr lang="ru-RU" sz="1600" b="1" dirty="0" smtClean="0">
                <a:solidFill>
                  <a:schemeClr val="accent4">
                    <a:lumMod val="50000"/>
                  </a:schemeClr>
                </a:solidFill>
                <a:latin typeface="Calibri" pitchFamily="34" charset="0"/>
                <a:cs typeface="Arial" pitchFamily="34" charset="0"/>
              </a:endParaRPr>
            </a:p>
          </p:txBody>
        </p:sp>
        <p:sp>
          <p:nvSpPr>
            <p:cNvPr id="1032" name="Rectangle 8"/>
            <p:cNvSpPr>
              <a:spLocks noChangeArrowheads="1"/>
            </p:cNvSpPr>
            <p:nvPr/>
          </p:nvSpPr>
          <p:spPr bwMode="auto">
            <a:xfrm>
              <a:off x="7478" y="2250"/>
              <a:ext cx="570"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accent4">
                      <a:lumMod val="50000"/>
                    </a:schemeClr>
                  </a:solidFill>
                  <a:effectLst/>
                  <a:latin typeface="Calibri" pitchFamily="34" charset="0"/>
                  <a:cs typeface="Arial" pitchFamily="34" charset="0"/>
                </a:rPr>
                <a:t>x</a:t>
              </a:r>
              <a:r>
                <a:rPr kumimoji="0" lang="en-US" sz="900" b="1" i="0" u="none" strike="noStrike" cap="none" normalizeH="0" baseline="0" dirty="0" smtClean="0">
                  <a:ln>
                    <a:noFill/>
                  </a:ln>
                  <a:solidFill>
                    <a:schemeClr val="accent4">
                      <a:lumMod val="50000"/>
                    </a:schemeClr>
                  </a:solidFill>
                  <a:effectLst/>
                  <a:latin typeface="Calibri" pitchFamily="34" charset="0"/>
                  <a:cs typeface="Arial" pitchFamily="34" charset="0"/>
                </a:rPr>
                <a:t>12</a:t>
              </a:r>
              <a:endParaRPr kumimoji="0" lang="ru-RU" sz="2800" b="1" i="0" u="none" strike="noStrike" cap="none" normalizeH="0" baseline="0" dirty="0" smtClean="0">
                <a:ln>
                  <a:noFill/>
                </a:ln>
                <a:solidFill>
                  <a:schemeClr val="accent4">
                    <a:lumMod val="50000"/>
                  </a:schemeClr>
                </a:solidFill>
                <a:effectLst/>
                <a:latin typeface="Arial" pitchFamily="34" charset="0"/>
                <a:cs typeface="Arial" pitchFamily="34" charset="0"/>
              </a:endParaRPr>
            </a:p>
          </p:txBody>
        </p:sp>
        <p:sp>
          <p:nvSpPr>
            <p:cNvPr id="1033" name="Rectangle 9"/>
            <p:cNvSpPr>
              <a:spLocks noChangeArrowheads="1"/>
            </p:cNvSpPr>
            <p:nvPr/>
          </p:nvSpPr>
          <p:spPr bwMode="auto">
            <a:xfrm>
              <a:off x="9180" y="4005"/>
              <a:ext cx="570" cy="51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R="0" lvl="0" indent="0" fontAlgn="base">
                <a:lnSpc>
                  <a:spcPct val="100000"/>
                </a:lnSpc>
                <a:spcBef>
                  <a:spcPct val="0"/>
                </a:spcBef>
                <a:spcAft>
                  <a:spcPts val="1000"/>
                </a:spcAft>
                <a:buClrTx/>
                <a:buSzTx/>
                <a:buFontTx/>
                <a:buNone/>
                <a:tabLst/>
              </a:pPr>
              <a:r>
                <a:rPr lang="en-US" sz="1600" b="1" dirty="0" smtClean="0">
                  <a:solidFill>
                    <a:schemeClr val="accent4">
                      <a:lumMod val="50000"/>
                    </a:schemeClr>
                  </a:solidFill>
                  <a:latin typeface="Calibri" pitchFamily="34" charset="0"/>
                  <a:cs typeface="Arial" pitchFamily="34" charset="0"/>
                </a:rPr>
                <a:t>x</a:t>
              </a:r>
              <a:r>
                <a:rPr lang="ru-RU" sz="900" b="1" dirty="0" smtClean="0">
                  <a:solidFill>
                    <a:schemeClr val="accent4">
                      <a:lumMod val="50000"/>
                    </a:schemeClr>
                  </a:solidFill>
                  <a:latin typeface="Calibri" pitchFamily="34" charset="0"/>
                  <a:cs typeface="Arial" pitchFamily="34" charset="0"/>
                </a:rPr>
                <a:t>3</a:t>
              </a:r>
              <a:r>
                <a:rPr lang="en-US" sz="900" b="1" dirty="0" smtClean="0">
                  <a:solidFill>
                    <a:schemeClr val="accent4">
                      <a:lumMod val="50000"/>
                    </a:schemeClr>
                  </a:solidFill>
                  <a:latin typeface="Calibri" pitchFamily="34" charset="0"/>
                  <a:cs typeface="Arial" pitchFamily="34" charset="0"/>
                </a:rPr>
                <a:t>3</a:t>
              </a:r>
              <a:endParaRPr lang="ru-RU" sz="1600" b="1" dirty="0" smtClean="0">
                <a:solidFill>
                  <a:schemeClr val="accent4">
                    <a:lumMod val="50000"/>
                  </a:schemeClr>
                </a:solidFill>
                <a:latin typeface="Calibri" pitchFamily="34" charset="0"/>
                <a:cs typeface="Arial" pitchFamily="34" charset="0"/>
              </a:endParaRPr>
            </a:p>
          </p:txBody>
        </p:sp>
        <p:sp>
          <p:nvSpPr>
            <p:cNvPr id="1034" name="Rectangle 10"/>
            <p:cNvSpPr>
              <a:spLocks noChangeArrowheads="1"/>
            </p:cNvSpPr>
            <p:nvPr/>
          </p:nvSpPr>
          <p:spPr bwMode="auto">
            <a:xfrm>
              <a:off x="989" y="2370"/>
              <a:ext cx="3931" cy="8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0" i="0" u="none" strike="noStrike" cap="none" normalizeH="0" baseline="0" dirty="0" smtClean="0">
                  <a:ln>
                    <a:noFill/>
                  </a:ln>
                  <a:solidFill>
                    <a:schemeClr val="tx1"/>
                  </a:solidFill>
                  <a:effectLst/>
                  <a:latin typeface="Calibri" pitchFamily="34" charset="0"/>
                  <a:cs typeface="Arial" pitchFamily="34" charset="0"/>
                </a:rPr>
                <a:t>Научно-исследовательский комплекс</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989" y="4110"/>
              <a:ext cx="2145" cy="12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Малые и средние компании инновационного развития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915" y="6390"/>
              <a:ext cx="4005"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0" i="0" u="none" strike="noStrike" cap="none" normalizeH="0" baseline="0" dirty="0" smtClean="0">
                  <a:ln>
                    <a:noFill/>
                  </a:ln>
                  <a:solidFill>
                    <a:schemeClr val="tx1"/>
                  </a:solidFill>
                  <a:effectLst/>
                  <a:latin typeface="Calibri" pitchFamily="34" charset="0"/>
                  <a:cs typeface="Arial" pitchFamily="34" charset="0"/>
                </a:rPr>
                <a:t>Производство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7" name="AutoShape 13"/>
            <p:cNvCxnSpPr>
              <a:cxnSpLocks noChangeShapeType="1"/>
            </p:cNvCxnSpPr>
            <p:nvPr/>
          </p:nvCxnSpPr>
          <p:spPr bwMode="auto">
            <a:xfrm>
              <a:off x="1986" y="3225"/>
              <a:ext cx="1" cy="885"/>
            </a:xfrm>
            <a:prstGeom prst="straightConnector1">
              <a:avLst/>
            </a:prstGeom>
            <a:noFill/>
            <a:ln w="9525">
              <a:solidFill>
                <a:srgbClr val="000000"/>
              </a:solidFill>
              <a:round/>
              <a:headEnd/>
              <a:tailEnd type="triangle" w="med" len="med"/>
            </a:ln>
          </p:spPr>
        </p:cxnSp>
        <p:cxnSp>
          <p:nvCxnSpPr>
            <p:cNvPr id="1038" name="AutoShape 14"/>
            <p:cNvCxnSpPr>
              <a:cxnSpLocks noChangeShapeType="1"/>
            </p:cNvCxnSpPr>
            <p:nvPr/>
          </p:nvCxnSpPr>
          <p:spPr bwMode="auto">
            <a:xfrm>
              <a:off x="4035" y="3225"/>
              <a:ext cx="1" cy="3165"/>
            </a:xfrm>
            <a:prstGeom prst="straightConnector1">
              <a:avLst/>
            </a:prstGeom>
            <a:noFill/>
            <a:ln w="9525">
              <a:solidFill>
                <a:srgbClr val="000000"/>
              </a:solidFill>
              <a:round/>
              <a:headEnd/>
              <a:tailEnd type="triangle" w="med" len="med"/>
            </a:ln>
          </p:spPr>
        </p:cxnSp>
        <p:cxnSp>
          <p:nvCxnSpPr>
            <p:cNvPr id="1039" name="AutoShape 15"/>
            <p:cNvCxnSpPr>
              <a:cxnSpLocks noChangeShapeType="1"/>
            </p:cNvCxnSpPr>
            <p:nvPr/>
          </p:nvCxnSpPr>
          <p:spPr bwMode="auto">
            <a:xfrm>
              <a:off x="1985" y="5385"/>
              <a:ext cx="1" cy="1005"/>
            </a:xfrm>
            <a:prstGeom prst="straightConnector1">
              <a:avLst/>
            </a:prstGeom>
            <a:noFill/>
            <a:ln w="9525">
              <a:solidFill>
                <a:srgbClr val="000000"/>
              </a:solidFill>
              <a:round/>
              <a:headEnd/>
              <a:tailEnd type="triangle" w="med" len="med"/>
            </a:ln>
          </p:spPr>
        </p:cxnSp>
        <p:sp>
          <p:nvSpPr>
            <p:cNvPr id="1040" name="Text Box 16"/>
            <p:cNvSpPr txBox="1">
              <a:spLocks noChangeArrowheads="1"/>
            </p:cNvSpPr>
            <p:nvPr/>
          </p:nvSpPr>
          <p:spPr bwMode="auto">
            <a:xfrm>
              <a:off x="7275" y="1455"/>
              <a:ext cx="3466" cy="7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Calibri" pitchFamily="34" charset="0"/>
                  <a:cs typeface="Arial" pitchFamily="34" charset="0"/>
                </a:rPr>
                <a:t>Ориентированный граф</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Text Box 17"/>
            <p:cNvSpPr txBox="1">
              <a:spLocks noChangeArrowheads="1"/>
            </p:cNvSpPr>
            <p:nvPr/>
          </p:nvSpPr>
          <p:spPr bwMode="auto">
            <a:xfrm>
              <a:off x="1155" y="1350"/>
              <a:ext cx="3466" cy="7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Calibri" pitchFamily="34" charset="0"/>
                  <a:cs typeface="Arial" pitchFamily="34" charset="0"/>
                </a:rPr>
                <a:t>Упрощенная схема инновационного процесса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Oval 18"/>
            <p:cNvSpPr>
              <a:spLocks noChangeArrowheads="1"/>
            </p:cNvSpPr>
            <p:nvPr/>
          </p:nvSpPr>
          <p:spPr bwMode="auto">
            <a:xfrm>
              <a:off x="6051" y="4553"/>
              <a:ext cx="735" cy="705"/>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smtClean="0">
                  <a:ln>
                    <a:noFill/>
                  </a:ln>
                  <a:solidFill>
                    <a:schemeClr val="tx1"/>
                  </a:solidFill>
                  <a:effectLst/>
                  <a:latin typeface="Calibri" pitchFamily="34" charset="0"/>
                  <a:cs typeface="Arial" pitchFamily="34" charset="0"/>
                </a:rPr>
                <a:t>1</a:t>
              </a:r>
              <a:endParaRPr kumimoji="0" lang="ru-RU" sz="2800" b="1" i="0" u="none" strike="noStrike" cap="none" normalizeH="0" baseline="0" smtClean="0">
                <a:ln>
                  <a:noFill/>
                </a:ln>
                <a:solidFill>
                  <a:schemeClr val="tx1"/>
                </a:solidFill>
                <a:effectLst/>
                <a:latin typeface="Arial" pitchFamily="34" charset="0"/>
                <a:cs typeface="Arial" pitchFamily="34" charset="0"/>
              </a:endParaRPr>
            </a:p>
          </p:txBody>
        </p:sp>
        <p:sp>
          <p:nvSpPr>
            <p:cNvPr id="1043" name="Oval 19"/>
            <p:cNvSpPr>
              <a:spLocks noChangeArrowheads="1"/>
            </p:cNvSpPr>
            <p:nvPr/>
          </p:nvSpPr>
          <p:spPr bwMode="auto">
            <a:xfrm>
              <a:off x="9255" y="4695"/>
              <a:ext cx="735" cy="705"/>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ru-RU" sz="1600" b="1" smtClean="0">
                  <a:latin typeface="Calibri" pitchFamily="34" charset="0"/>
                  <a:cs typeface="Arial" pitchFamily="34" charset="0"/>
                </a:rPr>
                <a:t>3</a:t>
              </a:r>
            </a:p>
          </p:txBody>
        </p:sp>
        <p:sp>
          <p:nvSpPr>
            <p:cNvPr id="1044" name="Oval 20"/>
            <p:cNvSpPr>
              <a:spLocks noChangeArrowheads="1"/>
            </p:cNvSpPr>
            <p:nvPr/>
          </p:nvSpPr>
          <p:spPr bwMode="auto">
            <a:xfrm>
              <a:off x="7605" y="2700"/>
              <a:ext cx="735" cy="705"/>
            </a:xfrm>
            <a:prstGeom prst="ellipse">
              <a:avLst/>
            </a:prstGeom>
            <a:solidFill>
              <a:srgbClr val="FFFFFF"/>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sz="1600" b="1" smtClean="0">
                  <a:latin typeface="Calibri" pitchFamily="34" charset="0"/>
                  <a:cs typeface="Arial" pitchFamily="34" charset="0"/>
                </a:rPr>
                <a:t>2</a:t>
              </a:r>
            </a:p>
          </p:txBody>
        </p:sp>
        <p:sp>
          <p:nvSpPr>
            <p:cNvPr id="1045" name="Oval 21"/>
            <p:cNvSpPr>
              <a:spLocks noChangeArrowheads="1"/>
            </p:cNvSpPr>
            <p:nvPr/>
          </p:nvSpPr>
          <p:spPr bwMode="auto">
            <a:xfrm>
              <a:off x="7110" y="4680"/>
              <a:ext cx="735" cy="7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smtClean="0">
                  <a:ln>
                    <a:noFill/>
                  </a:ln>
                  <a:solidFill>
                    <a:srgbClr val="C00000"/>
                  </a:solidFill>
                  <a:effectLst/>
                  <a:latin typeface="Calibri" pitchFamily="34" charset="0"/>
                  <a:cs typeface="Arial" pitchFamily="34" charset="0"/>
                </a:rPr>
                <a:t>w</a:t>
              </a:r>
              <a:r>
                <a:rPr kumimoji="0" lang="ru-RU" sz="1000" b="1" i="0" u="none" strike="noStrike" cap="none" normalizeH="0" baseline="0" smtClean="0">
                  <a:ln>
                    <a:noFill/>
                  </a:ln>
                  <a:solidFill>
                    <a:srgbClr val="C00000"/>
                  </a:solidFill>
                  <a:effectLst/>
                  <a:latin typeface="Calibri" pitchFamily="34" charset="0"/>
                  <a:cs typeface="Arial" pitchFamily="34" charset="0"/>
                </a:rPr>
                <a:t>1</a:t>
              </a:r>
              <a:endParaRPr kumimoji="0" lang="ru-RU" sz="3200" b="1" i="0" u="none" strike="noStrike" cap="none" normalizeH="0" baseline="0" smtClean="0">
                <a:ln>
                  <a:noFill/>
                </a:ln>
                <a:solidFill>
                  <a:srgbClr val="C00000"/>
                </a:solidFill>
                <a:effectLst/>
                <a:latin typeface="Arial" pitchFamily="34" charset="0"/>
                <a:cs typeface="Arial" pitchFamily="34" charset="0"/>
              </a:endParaRPr>
            </a:p>
          </p:txBody>
        </p:sp>
        <p:sp>
          <p:nvSpPr>
            <p:cNvPr id="1046" name="Oval 22"/>
            <p:cNvSpPr>
              <a:spLocks noChangeArrowheads="1"/>
            </p:cNvSpPr>
            <p:nvPr/>
          </p:nvSpPr>
          <p:spPr bwMode="auto">
            <a:xfrm>
              <a:off x="8445" y="3510"/>
              <a:ext cx="735" cy="7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ru-RU" b="1" dirty="0" smtClean="0">
                  <a:solidFill>
                    <a:srgbClr val="C00000"/>
                  </a:solidFill>
                  <a:latin typeface="Calibri" pitchFamily="34" charset="0"/>
                  <a:cs typeface="Arial" pitchFamily="34" charset="0"/>
                </a:rPr>
                <a:t>w</a:t>
              </a:r>
              <a:r>
                <a:rPr lang="ru-RU" sz="1050" b="1" dirty="0" smtClean="0">
                  <a:solidFill>
                    <a:srgbClr val="C00000"/>
                  </a:solidFill>
                  <a:latin typeface="Calibri" pitchFamily="34" charset="0"/>
                  <a:cs typeface="Arial" pitchFamily="34" charset="0"/>
                </a:rPr>
                <a:t>2</a:t>
              </a:r>
              <a:endParaRPr lang="ru-RU" b="1" dirty="0" smtClean="0">
                <a:solidFill>
                  <a:srgbClr val="C00000"/>
                </a:solidFill>
                <a:latin typeface="Calibri" pitchFamily="34" charset="0"/>
                <a:cs typeface="Arial" pitchFamily="34" charset="0"/>
              </a:endParaRPr>
            </a:p>
          </p:txBody>
        </p:sp>
        <p:sp>
          <p:nvSpPr>
            <p:cNvPr id="1047" name="Oval 23"/>
            <p:cNvSpPr>
              <a:spLocks noChangeArrowheads="1"/>
            </p:cNvSpPr>
            <p:nvPr/>
          </p:nvSpPr>
          <p:spPr bwMode="auto">
            <a:xfrm>
              <a:off x="8520" y="2055"/>
              <a:ext cx="735" cy="7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2">
                      <a:lumMod val="50000"/>
                    </a:schemeClr>
                  </a:solidFill>
                  <a:effectLst/>
                  <a:latin typeface="Calibri" pitchFamily="34" charset="0"/>
                  <a:cs typeface="Arial" pitchFamily="34" charset="0"/>
                </a:rPr>
                <a:t>y</a:t>
              </a:r>
              <a:r>
                <a:rPr kumimoji="0" lang="ru-RU" sz="1050" b="1" i="0" u="none" strike="noStrike" cap="none" normalizeH="0" baseline="0" smtClean="0">
                  <a:ln>
                    <a:noFill/>
                  </a:ln>
                  <a:solidFill>
                    <a:schemeClr val="tx2">
                      <a:lumMod val="50000"/>
                    </a:schemeClr>
                  </a:solidFill>
                  <a:effectLst/>
                  <a:latin typeface="Calibri" pitchFamily="34" charset="0"/>
                  <a:cs typeface="Arial" pitchFamily="34" charset="0"/>
                </a:rPr>
                <a:t>2</a:t>
              </a:r>
              <a:endParaRPr kumimoji="0" lang="ru-RU" sz="3600" b="1" i="0" u="none" strike="noStrike" cap="none" normalizeH="0" baseline="0" smtClean="0">
                <a:ln>
                  <a:noFill/>
                </a:ln>
                <a:solidFill>
                  <a:schemeClr val="tx2">
                    <a:lumMod val="50000"/>
                  </a:schemeClr>
                </a:solidFill>
                <a:effectLst/>
                <a:latin typeface="Arial" pitchFamily="34" charset="0"/>
                <a:cs typeface="Arial" pitchFamily="34" charset="0"/>
              </a:endParaRPr>
            </a:p>
          </p:txBody>
        </p:sp>
        <p:sp>
          <p:nvSpPr>
            <p:cNvPr id="1048" name="Oval 24"/>
            <p:cNvSpPr>
              <a:spLocks noChangeArrowheads="1"/>
            </p:cNvSpPr>
            <p:nvPr/>
          </p:nvSpPr>
          <p:spPr bwMode="auto">
            <a:xfrm>
              <a:off x="10305" y="4695"/>
              <a:ext cx="735" cy="70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2000" b="1" dirty="0" smtClean="0">
                  <a:solidFill>
                    <a:schemeClr val="tx2">
                      <a:lumMod val="50000"/>
                    </a:schemeClr>
                  </a:solidFill>
                  <a:latin typeface="Calibri" pitchFamily="34" charset="0"/>
                  <a:cs typeface="Arial" pitchFamily="34" charset="0"/>
                </a:rPr>
                <a:t>y</a:t>
              </a:r>
              <a:r>
                <a:rPr lang="en-US" sz="1100" b="1" dirty="0" smtClean="0">
                  <a:solidFill>
                    <a:schemeClr val="tx2">
                      <a:lumMod val="50000"/>
                    </a:schemeClr>
                  </a:solidFill>
                  <a:latin typeface="Calibri" pitchFamily="34" charset="0"/>
                  <a:cs typeface="Arial" pitchFamily="34" charset="0"/>
                </a:rPr>
                <a:t>3</a:t>
              </a:r>
              <a:endParaRPr lang="ru-RU" sz="2000" b="1" dirty="0" smtClean="0">
                <a:solidFill>
                  <a:schemeClr val="tx2">
                    <a:lumMod val="50000"/>
                  </a:schemeClr>
                </a:solidFill>
                <a:latin typeface="Calibri" pitchFamily="34" charset="0"/>
                <a:cs typeface="Arial" pitchFamily="34" charset="0"/>
              </a:endParaRPr>
            </a:p>
          </p:txBody>
        </p:sp>
        <p:cxnSp>
          <p:nvCxnSpPr>
            <p:cNvPr id="1049" name="AutoShape 25"/>
            <p:cNvCxnSpPr>
              <a:cxnSpLocks noChangeShapeType="1"/>
              <a:endCxn id="1042" idx="2"/>
            </p:cNvCxnSpPr>
            <p:nvPr/>
          </p:nvCxnSpPr>
          <p:spPr bwMode="auto">
            <a:xfrm>
              <a:off x="5511" y="4905"/>
              <a:ext cx="540" cy="1"/>
            </a:xfrm>
            <a:prstGeom prst="straightConnector1">
              <a:avLst/>
            </a:prstGeom>
            <a:noFill/>
            <a:ln w="9525">
              <a:solidFill>
                <a:srgbClr val="000000"/>
              </a:solidFill>
              <a:round/>
              <a:headEnd/>
              <a:tailEnd type="triangle" w="med" len="med"/>
            </a:ln>
          </p:spPr>
        </p:cxnSp>
        <p:cxnSp>
          <p:nvCxnSpPr>
            <p:cNvPr id="1050" name="AutoShape 26"/>
            <p:cNvCxnSpPr>
              <a:cxnSpLocks noChangeShapeType="1"/>
              <a:stCxn id="1045" idx="0"/>
              <a:endCxn id="1044" idx="3"/>
            </p:cNvCxnSpPr>
            <p:nvPr/>
          </p:nvCxnSpPr>
          <p:spPr bwMode="auto">
            <a:xfrm flipV="1">
              <a:off x="7478" y="3302"/>
              <a:ext cx="235" cy="1378"/>
            </a:xfrm>
            <a:prstGeom prst="straightConnector1">
              <a:avLst/>
            </a:prstGeom>
            <a:noFill/>
            <a:ln w="9525">
              <a:solidFill>
                <a:srgbClr val="000000"/>
              </a:solidFill>
              <a:round/>
              <a:headEnd/>
              <a:tailEnd type="triangle" w="med" len="med"/>
            </a:ln>
          </p:spPr>
        </p:cxnSp>
        <p:cxnSp>
          <p:nvCxnSpPr>
            <p:cNvPr id="1051" name="AutoShape 27"/>
            <p:cNvCxnSpPr>
              <a:cxnSpLocks noChangeShapeType="1"/>
              <a:stCxn id="1045" idx="6"/>
              <a:endCxn id="1043" idx="2"/>
            </p:cNvCxnSpPr>
            <p:nvPr/>
          </p:nvCxnSpPr>
          <p:spPr bwMode="auto">
            <a:xfrm>
              <a:off x="7845" y="5033"/>
              <a:ext cx="1410" cy="15"/>
            </a:xfrm>
            <a:prstGeom prst="straightConnector1">
              <a:avLst/>
            </a:prstGeom>
            <a:noFill/>
            <a:ln w="9525">
              <a:solidFill>
                <a:srgbClr val="000000"/>
              </a:solidFill>
              <a:round/>
              <a:headEnd/>
              <a:tailEnd type="triangle" w="med" len="med"/>
            </a:ln>
          </p:spPr>
        </p:cxnSp>
        <p:cxnSp>
          <p:nvCxnSpPr>
            <p:cNvPr id="1052" name="AutoShape 28"/>
            <p:cNvCxnSpPr>
              <a:cxnSpLocks noChangeShapeType="1"/>
              <a:endCxn id="1044" idx="1"/>
            </p:cNvCxnSpPr>
            <p:nvPr/>
          </p:nvCxnSpPr>
          <p:spPr bwMode="auto">
            <a:xfrm>
              <a:off x="7478" y="2505"/>
              <a:ext cx="235" cy="298"/>
            </a:xfrm>
            <a:prstGeom prst="straightConnector1">
              <a:avLst/>
            </a:prstGeom>
            <a:noFill/>
            <a:ln w="9525">
              <a:solidFill>
                <a:srgbClr val="000000"/>
              </a:solidFill>
              <a:round/>
              <a:headEnd/>
              <a:tailEnd type="triangle" w="med" len="med"/>
            </a:ln>
          </p:spPr>
        </p:cxnSp>
        <p:cxnSp>
          <p:nvCxnSpPr>
            <p:cNvPr id="1053" name="AutoShape 29"/>
            <p:cNvCxnSpPr>
              <a:cxnSpLocks noChangeShapeType="1"/>
              <a:stCxn id="1044" idx="7"/>
              <a:endCxn id="1047" idx="3"/>
            </p:cNvCxnSpPr>
            <p:nvPr/>
          </p:nvCxnSpPr>
          <p:spPr bwMode="auto">
            <a:xfrm flipV="1">
              <a:off x="8232" y="2657"/>
              <a:ext cx="396" cy="146"/>
            </a:xfrm>
            <a:prstGeom prst="straightConnector1">
              <a:avLst/>
            </a:prstGeom>
            <a:noFill/>
            <a:ln w="9525">
              <a:solidFill>
                <a:srgbClr val="000000"/>
              </a:solidFill>
              <a:prstDash val="dash"/>
              <a:round/>
              <a:headEnd/>
              <a:tailEnd type="triangle" w="med" len="med"/>
            </a:ln>
          </p:spPr>
        </p:cxnSp>
        <p:cxnSp>
          <p:nvCxnSpPr>
            <p:cNvPr id="1054" name="AutoShape 30"/>
            <p:cNvCxnSpPr>
              <a:cxnSpLocks noChangeShapeType="1"/>
              <a:stCxn id="1044" idx="5"/>
              <a:endCxn id="1046" idx="1"/>
            </p:cNvCxnSpPr>
            <p:nvPr/>
          </p:nvCxnSpPr>
          <p:spPr bwMode="auto">
            <a:xfrm>
              <a:off x="8232" y="3302"/>
              <a:ext cx="321" cy="311"/>
            </a:xfrm>
            <a:prstGeom prst="straightConnector1">
              <a:avLst/>
            </a:prstGeom>
            <a:noFill/>
            <a:ln w="9525">
              <a:solidFill>
                <a:srgbClr val="000000"/>
              </a:solidFill>
              <a:prstDash val="dash"/>
              <a:round/>
              <a:headEnd/>
              <a:tailEnd type="triangle" w="med" len="med"/>
            </a:ln>
          </p:spPr>
        </p:cxnSp>
        <p:cxnSp>
          <p:nvCxnSpPr>
            <p:cNvPr id="1055" name="AutoShape 31"/>
            <p:cNvCxnSpPr>
              <a:cxnSpLocks noChangeShapeType="1"/>
              <a:stCxn id="1046" idx="5"/>
              <a:endCxn id="1043" idx="0"/>
            </p:cNvCxnSpPr>
            <p:nvPr/>
          </p:nvCxnSpPr>
          <p:spPr bwMode="auto">
            <a:xfrm>
              <a:off x="9072" y="4112"/>
              <a:ext cx="551" cy="583"/>
            </a:xfrm>
            <a:prstGeom prst="straightConnector1">
              <a:avLst/>
            </a:prstGeom>
            <a:noFill/>
            <a:ln w="9525">
              <a:solidFill>
                <a:srgbClr val="000000"/>
              </a:solidFill>
              <a:round/>
              <a:headEnd/>
              <a:tailEnd type="triangle" w="med" len="med"/>
            </a:ln>
          </p:spPr>
        </p:cxnSp>
        <p:cxnSp>
          <p:nvCxnSpPr>
            <p:cNvPr id="1056" name="AutoShape 32"/>
            <p:cNvCxnSpPr>
              <a:cxnSpLocks noChangeShapeType="1"/>
              <a:stCxn id="1043" idx="6"/>
              <a:endCxn id="1048" idx="2"/>
            </p:cNvCxnSpPr>
            <p:nvPr/>
          </p:nvCxnSpPr>
          <p:spPr bwMode="auto">
            <a:xfrm>
              <a:off x="9990" y="5048"/>
              <a:ext cx="315" cy="1"/>
            </a:xfrm>
            <a:prstGeom prst="straightConnector1">
              <a:avLst/>
            </a:prstGeom>
            <a:noFill/>
            <a:ln w="9525">
              <a:solidFill>
                <a:srgbClr val="000000"/>
              </a:solidFill>
              <a:prstDash val="dash"/>
              <a:round/>
              <a:headEnd/>
              <a:tailEnd type="triangle" w="med" len="med"/>
            </a:ln>
          </p:spPr>
        </p:cxnSp>
        <p:cxnSp>
          <p:nvCxnSpPr>
            <p:cNvPr id="1057" name="AutoShape 33"/>
            <p:cNvCxnSpPr>
              <a:cxnSpLocks noChangeShapeType="1"/>
              <a:endCxn id="1043" idx="3"/>
            </p:cNvCxnSpPr>
            <p:nvPr/>
          </p:nvCxnSpPr>
          <p:spPr bwMode="auto">
            <a:xfrm flipV="1">
              <a:off x="9180" y="5297"/>
              <a:ext cx="183" cy="478"/>
            </a:xfrm>
            <a:prstGeom prst="straightConnector1">
              <a:avLst/>
            </a:prstGeom>
            <a:noFill/>
            <a:ln w="9525">
              <a:solidFill>
                <a:srgbClr val="000000"/>
              </a:solidFill>
              <a:round/>
              <a:headEnd/>
              <a:tailEnd type="triangle" w="med" len="med"/>
            </a:ln>
          </p:spPr>
        </p:cxnSp>
        <p:cxnSp>
          <p:nvCxnSpPr>
            <p:cNvPr id="1059" name="AutoShape 35"/>
            <p:cNvCxnSpPr>
              <a:cxnSpLocks noChangeShapeType="1"/>
              <a:stCxn id="1042" idx="6"/>
              <a:endCxn id="1045" idx="2"/>
            </p:cNvCxnSpPr>
            <p:nvPr/>
          </p:nvCxnSpPr>
          <p:spPr bwMode="auto">
            <a:xfrm>
              <a:off x="6786" y="4906"/>
              <a:ext cx="324" cy="127"/>
            </a:xfrm>
            <a:prstGeom prst="straightConnector1">
              <a:avLst/>
            </a:prstGeom>
            <a:noFill/>
            <a:ln w="9525">
              <a:solidFill>
                <a:srgbClr val="000000"/>
              </a:solidFill>
              <a:prstDash val="dash"/>
              <a:round/>
              <a:headEnd/>
              <a:tailEnd type="triangle" w="med" len="med"/>
            </a:ln>
          </p:spPr>
        </p:cxnSp>
      </p:grpSp>
      <p:sp>
        <p:nvSpPr>
          <p:cNvPr id="42" name="Прямоугольник 41"/>
          <p:cNvSpPr/>
          <p:nvPr/>
        </p:nvSpPr>
        <p:spPr>
          <a:xfrm>
            <a:off x="4211960" y="5445224"/>
            <a:ext cx="4572000" cy="584775"/>
          </a:xfrm>
          <a:prstGeom prst="rect">
            <a:avLst/>
          </a:prstGeom>
        </p:spPr>
        <p:txBody>
          <a:bodyPr>
            <a:spAutoFit/>
          </a:bodyPr>
          <a:lstStyle/>
          <a:p>
            <a:pPr marL="809625" indent="-809625"/>
            <a:r>
              <a:rPr lang="ru-RU" sz="1600" dirty="0" smtClean="0"/>
              <a:t>Авторы: Ю. Максимов, С. </a:t>
            </a:r>
            <a:r>
              <a:rPr lang="ru-RU" sz="1600" dirty="0" err="1" smtClean="0"/>
              <a:t>Миятков</a:t>
            </a:r>
            <a:r>
              <a:rPr lang="ru-RU" sz="1600" dirty="0" smtClean="0"/>
              <a:t>, О.Митякова</a:t>
            </a:r>
            <a:endParaRPr lang="ru-RU" sz="1600" dirty="0"/>
          </a:p>
        </p:txBody>
      </p:sp>
      <p:pic>
        <p:nvPicPr>
          <p:cNvPr id="43" name="Рисунок 42" descr="vazhno.jpg"/>
          <p:cNvPicPr>
            <a:picLocks noChangeAspect="1"/>
          </p:cNvPicPr>
          <p:nvPr/>
        </p:nvPicPr>
        <p:blipFill>
          <a:blip r:embed="rId2" cstate="print"/>
          <a:stretch>
            <a:fillRect/>
          </a:stretch>
        </p:blipFill>
        <p:spPr>
          <a:xfrm>
            <a:off x="3995936" y="908720"/>
            <a:ext cx="1091572" cy="109157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solidFill>
                  <a:schemeClr val="tx1"/>
                </a:solidFill>
                <a:latin typeface="Arial Black" pitchFamily="34" charset="0"/>
              </a:rPr>
              <a:t>Система уравнений для трех этапов инновационного цикла</a:t>
            </a:r>
            <a:endParaRPr lang="ru-RU" dirty="0">
              <a:solidFill>
                <a:schemeClr val="tx1"/>
              </a:solidFill>
              <a:latin typeface="Arial Black" pitchFamily="34" charset="0"/>
            </a:endParaRPr>
          </a:p>
        </p:txBody>
      </p:sp>
      <p:sp>
        <p:nvSpPr>
          <p:cNvPr id="3" name="Содержимое 2"/>
          <p:cNvSpPr>
            <a:spLocks noGrp="1"/>
          </p:cNvSpPr>
          <p:nvPr>
            <p:ph sz="quarter" idx="1"/>
          </p:nvPr>
        </p:nvSpPr>
        <p:spPr>
          <a:xfrm>
            <a:off x="301752" y="1527048"/>
            <a:ext cx="8503920" cy="4710264"/>
          </a:xfrm>
        </p:spPr>
        <p:txBody>
          <a:bodyPr>
            <a:normAutofit fontScale="92500"/>
          </a:bodyPr>
          <a:lstStyle/>
          <a:p>
            <a:pPr marL="1522413" indent="-273050">
              <a:buNone/>
            </a:pPr>
            <a:r>
              <a:rPr lang="en-US" sz="2400" dirty="0" smtClean="0"/>
              <a:t>X1+P1=W1,</a:t>
            </a:r>
            <a:endParaRPr lang="ru-RU" sz="2400" dirty="0" smtClean="0"/>
          </a:p>
          <a:p>
            <a:pPr marL="1522413" indent="-273050">
              <a:buNone/>
            </a:pPr>
            <a:r>
              <a:rPr lang="en-US" sz="2400" dirty="0" smtClean="0"/>
              <a:t>X2+P2=W2+Y2,</a:t>
            </a:r>
            <a:endParaRPr lang="ru-RU" sz="2400" dirty="0" smtClean="0"/>
          </a:p>
          <a:p>
            <a:pPr marL="1522413" indent="-273050">
              <a:buNone/>
            </a:pPr>
            <a:r>
              <a:rPr lang="en-US" sz="2400" dirty="0" smtClean="0"/>
              <a:t>X3+P3=Y3.</a:t>
            </a:r>
            <a:endParaRPr lang="ru-RU" sz="2400" dirty="0" smtClean="0"/>
          </a:p>
          <a:p>
            <a:endParaRPr lang="ru-RU" dirty="0" smtClean="0"/>
          </a:p>
          <a:p>
            <a:r>
              <a:rPr lang="en-US" sz="2200" dirty="0" smtClean="0"/>
              <a:t>X</a:t>
            </a:r>
            <a:r>
              <a:rPr lang="ru-RU" sz="2200" dirty="0" smtClean="0"/>
              <a:t>1,2,3 — затраты в каждом узле.</a:t>
            </a:r>
          </a:p>
          <a:p>
            <a:r>
              <a:rPr lang="en-US" sz="2200" dirty="0" smtClean="0"/>
              <a:t>P</a:t>
            </a:r>
            <a:r>
              <a:rPr lang="ru-RU" sz="2200" dirty="0" smtClean="0"/>
              <a:t>1,2,3 — прибыль, которую может получить любой из узлов, реализовав научные и инновационные продукты.</a:t>
            </a:r>
          </a:p>
          <a:p>
            <a:r>
              <a:rPr lang="en-US" sz="2200" dirty="0" smtClean="0"/>
              <a:t>W</a:t>
            </a:r>
            <a:r>
              <a:rPr lang="ru-RU" sz="2200" dirty="0" smtClean="0"/>
              <a:t>1,2 —промежуточные результаты цикла, готовые к </a:t>
            </a:r>
            <a:r>
              <a:rPr lang="ru-RU" sz="2200" dirty="0" err="1" smtClean="0"/>
              <a:t>трансферу</a:t>
            </a:r>
            <a:r>
              <a:rPr lang="ru-RU" sz="2200" dirty="0" smtClean="0"/>
              <a:t> технологий: стоимость объектов интеллектуальной собственности.</a:t>
            </a:r>
          </a:p>
          <a:p>
            <a:r>
              <a:rPr lang="en-US" sz="2200" dirty="0" smtClean="0"/>
              <a:t>Y</a:t>
            </a:r>
            <a:r>
              <a:rPr lang="ru-RU" sz="2200" dirty="0" smtClean="0"/>
              <a:t>1,2 — доход от реализации </a:t>
            </a:r>
            <a:r>
              <a:rPr lang="ru-RU" sz="2200" u="sng" dirty="0" smtClean="0"/>
              <a:t>инноваций</a:t>
            </a:r>
            <a:r>
              <a:rPr lang="ru-RU" sz="2200" dirty="0" smtClean="0"/>
              <a:t>, как видно из системы уравнений и графа может быть получен, как на втором, так и на третьем этапе инновационного процесса и является суммой затрат и прибыли на каждом из этапе.</a:t>
            </a:r>
          </a:p>
        </p:txBody>
      </p:sp>
      <p:sp>
        <p:nvSpPr>
          <p:cNvPr id="4" name="Левая фигурная скобка 3"/>
          <p:cNvSpPr/>
          <p:nvPr/>
        </p:nvSpPr>
        <p:spPr>
          <a:xfrm>
            <a:off x="1259632" y="1556792"/>
            <a:ext cx="288032" cy="1224136"/>
          </a:xfrm>
          <a:prstGeom prst="leftBrac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5" name="Рисунок 4" descr="vazhno.jpg"/>
          <p:cNvPicPr>
            <a:picLocks noChangeAspect="1"/>
          </p:cNvPicPr>
          <p:nvPr/>
        </p:nvPicPr>
        <p:blipFill>
          <a:blip r:embed="rId2" cstate="print"/>
          <a:stretch>
            <a:fillRect/>
          </a:stretch>
        </p:blipFill>
        <p:spPr>
          <a:xfrm>
            <a:off x="251520" y="260648"/>
            <a:ext cx="1091572" cy="109157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ctr" rtl="0">
              <a:spcBef>
                <a:spcPct val="0"/>
              </a:spcBef>
            </a:pPr>
            <a:r>
              <a:rPr lang="ru-RU" sz="2000" kern="1200" dirty="0" smtClean="0">
                <a:solidFill>
                  <a:schemeClr val="tx1"/>
                </a:solidFill>
                <a:latin typeface="Arial Black" pitchFamily="34" charset="0"/>
                <a:ea typeface="+mj-ea"/>
                <a:cs typeface="+mj-cs"/>
              </a:rPr>
              <a:t>Научно-исследовательский </a:t>
            </a:r>
            <a:r>
              <a:rPr lang="ru-RU" sz="2000" kern="1200" dirty="0">
                <a:solidFill>
                  <a:schemeClr val="tx1"/>
                </a:solidFill>
                <a:latin typeface="Arial Black" pitchFamily="34" charset="0"/>
                <a:ea typeface="+mj-ea"/>
                <a:cs typeface="+mj-cs"/>
              </a:rPr>
              <a:t>комплекс (НИК</a:t>
            </a:r>
            <a:r>
              <a:rPr lang="ru-RU" sz="2000" kern="1200" dirty="0" smtClean="0">
                <a:solidFill>
                  <a:schemeClr val="tx1"/>
                </a:solidFill>
                <a:latin typeface="Arial Black" pitchFamily="34" charset="0"/>
                <a:ea typeface="+mj-ea"/>
                <a:cs typeface="+mj-cs"/>
              </a:rPr>
              <a:t>)</a:t>
            </a:r>
            <a:br>
              <a:rPr lang="ru-RU" sz="2000" kern="1200" dirty="0" smtClean="0">
                <a:solidFill>
                  <a:schemeClr val="tx1"/>
                </a:solidFill>
                <a:latin typeface="Arial Black" pitchFamily="34" charset="0"/>
                <a:ea typeface="+mj-ea"/>
                <a:cs typeface="+mj-cs"/>
              </a:rPr>
            </a:br>
            <a:r>
              <a:rPr lang="en-US" sz="2000" kern="1200" dirty="0" smtClean="0">
                <a:solidFill>
                  <a:schemeClr val="tx1"/>
                </a:solidFill>
                <a:latin typeface="Arial Black" pitchFamily="34" charset="0"/>
                <a:ea typeface="+mj-ea"/>
                <a:cs typeface="+mj-cs"/>
              </a:rPr>
              <a:t>X</a:t>
            </a:r>
            <a:r>
              <a:rPr lang="ru-RU" sz="1600" kern="1200" dirty="0">
                <a:solidFill>
                  <a:schemeClr val="tx1"/>
                </a:solidFill>
                <a:latin typeface="Arial Black" pitchFamily="34" charset="0"/>
                <a:ea typeface="+mj-ea"/>
                <a:cs typeface="+mj-cs"/>
              </a:rPr>
              <a:t>1</a:t>
            </a:r>
            <a:r>
              <a:rPr lang="ru-RU" sz="2000" kern="1200" dirty="0">
                <a:solidFill>
                  <a:schemeClr val="tx1"/>
                </a:solidFill>
                <a:latin typeface="Arial Black" pitchFamily="34" charset="0"/>
                <a:ea typeface="+mj-ea"/>
                <a:cs typeface="+mj-cs"/>
              </a:rPr>
              <a:t>+</a:t>
            </a:r>
            <a:r>
              <a:rPr lang="en-US" sz="2000" kern="1200" dirty="0">
                <a:solidFill>
                  <a:schemeClr val="tx1"/>
                </a:solidFill>
                <a:latin typeface="Arial Black" pitchFamily="34" charset="0"/>
                <a:ea typeface="+mj-ea"/>
                <a:cs typeface="+mj-cs"/>
              </a:rPr>
              <a:t>P</a:t>
            </a:r>
            <a:r>
              <a:rPr lang="ru-RU" sz="1600" kern="1200" dirty="0">
                <a:solidFill>
                  <a:schemeClr val="tx1"/>
                </a:solidFill>
                <a:latin typeface="Arial Black" pitchFamily="34" charset="0"/>
                <a:ea typeface="+mj-ea"/>
                <a:cs typeface="+mj-cs"/>
              </a:rPr>
              <a:t>1</a:t>
            </a:r>
            <a:r>
              <a:rPr lang="ru-RU" sz="2000" kern="1200" dirty="0">
                <a:solidFill>
                  <a:schemeClr val="tx1"/>
                </a:solidFill>
                <a:latin typeface="Arial Black" pitchFamily="34" charset="0"/>
                <a:ea typeface="+mj-ea"/>
                <a:cs typeface="+mj-cs"/>
              </a:rPr>
              <a:t>=</a:t>
            </a:r>
            <a:r>
              <a:rPr lang="en-US" sz="2000" kern="1200" dirty="0">
                <a:solidFill>
                  <a:schemeClr val="tx1"/>
                </a:solidFill>
                <a:latin typeface="Arial Black" pitchFamily="34" charset="0"/>
                <a:ea typeface="+mj-ea"/>
                <a:cs typeface="+mj-cs"/>
              </a:rPr>
              <a:t>W</a:t>
            </a:r>
            <a:r>
              <a:rPr lang="ru-RU" sz="1600" kern="1200" dirty="0" smtClean="0">
                <a:solidFill>
                  <a:schemeClr val="tx1"/>
                </a:solidFill>
                <a:latin typeface="Arial Black" pitchFamily="34" charset="0"/>
                <a:ea typeface="+mj-ea"/>
                <a:cs typeface="+mj-cs"/>
              </a:rPr>
              <a:t>1</a:t>
            </a:r>
            <a:endParaRPr lang="ru-RU" sz="1400" dirty="0">
              <a:solidFill>
                <a:schemeClr val="tx1"/>
              </a:solidFill>
            </a:endParaRPr>
          </a:p>
        </p:txBody>
      </p:sp>
      <p:sp>
        <p:nvSpPr>
          <p:cNvPr id="3" name="Содержимое 2"/>
          <p:cNvSpPr>
            <a:spLocks noGrp="1"/>
          </p:cNvSpPr>
          <p:nvPr>
            <p:ph sz="quarter" idx="1"/>
          </p:nvPr>
        </p:nvSpPr>
        <p:spPr/>
        <p:txBody>
          <a:bodyPr>
            <a:normAutofit/>
          </a:bodyPr>
          <a:lstStyle/>
          <a:p>
            <a:pPr lvl="0"/>
            <a:r>
              <a:rPr lang="en-US" sz="2000" dirty="0" smtClean="0"/>
              <a:t>X</a:t>
            </a:r>
            <a:r>
              <a:rPr lang="ru-RU" sz="2000" dirty="0" smtClean="0"/>
              <a:t>1– затраты на инновационную составляющую в НИК;</a:t>
            </a:r>
          </a:p>
          <a:p>
            <a:pPr lvl="0"/>
            <a:r>
              <a:rPr lang="en-US" sz="2000" dirty="0" smtClean="0"/>
              <a:t>W</a:t>
            </a:r>
            <a:r>
              <a:rPr lang="ru-RU" sz="2000" dirty="0" smtClean="0"/>
              <a:t>1 – стоимость объектов интеллектуальной собственности, таких как патентов, пробных образцов т.д.</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Autofit/>
          </a:bodyPr>
          <a:lstStyle/>
          <a:p>
            <a:r>
              <a:rPr lang="ru-RU" sz="2000" dirty="0" smtClean="0">
                <a:solidFill>
                  <a:schemeClr val="tx1"/>
                </a:solidFill>
                <a:latin typeface="Arial Black" pitchFamily="34" charset="0"/>
              </a:rPr>
              <a:t>Малые и средние компании инновационного развития </a:t>
            </a:r>
            <a:r>
              <a:rPr lang="en-US" sz="2000" dirty="0" smtClean="0">
                <a:solidFill>
                  <a:schemeClr val="tx1"/>
                </a:solidFill>
                <a:latin typeface="Arial Black" pitchFamily="34" charset="0"/>
              </a:rPr>
              <a:t>X</a:t>
            </a:r>
            <a:r>
              <a:rPr lang="ru-RU" sz="1400" dirty="0" smtClean="0">
                <a:solidFill>
                  <a:schemeClr val="tx1"/>
                </a:solidFill>
                <a:latin typeface="Arial Black" pitchFamily="34" charset="0"/>
              </a:rPr>
              <a:t>2</a:t>
            </a:r>
            <a:r>
              <a:rPr lang="ru-RU" sz="2000" dirty="0" smtClean="0">
                <a:solidFill>
                  <a:schemeClr val="tx1"/>
                </a:solidFill>
                <a:latin typeface="Arial Black" pitchFamily="34" charset="0"/>
              </a:rPr>
              <a:t>+</a:t>
            </a:r>
            <a:r>
              <a:rPr lang="en-US" sz="2000" dirty="0" smtClean="0">
                <a:solidFill>
                  <a:schemeClr val="tx1"/>
                </a:solidFill>
                <a:latin typeface="Arial Black" pitchFamily="34" charset="0"/>
              </a:rPr>
              <a:t>P</a:t>
            </a:r>
            <a:r>
              <a:rPr lang="ru-RU" sz="1400" dirty="0" smtClean="0">
                <a:solidFill>
                  <a:schemeClr val="tx1"/>
                </a:solidFill>
                <a:latin typeface="Arial Black" pitchFamily="34" charset="0"/>
              </a:rPr>
              <a:t>2</a:t>
            </a:r>
            <a:r>
              <a:rPr lang="ru-RU" sz="2000" dirty="0" smtClean="0">
                <a:solidFill>
                  <a:schemeClr val="tx1"/>
                </a:solidFill>
                <a:latin typeface="Arial Black" pitchFamily="34" charset="0"/>
              </a:rPr>
              <a:t>=</a:t>
            </a:r>
            <a:r>
              <a:rPr lang="en-US" sz="2000" dirty="0" smtClean="0">
                <a:solidFill>
                  <a:schemeClr val="tx1"/>
                </a:solidFill>
                <a:latin typeface="Arial Black" pitchFamily="34" charset="0"/>
              </a:rPr>
              <a:t>W</a:t>
            </a:r>
            <a:r>
              <a:rPr lang="ru-RU" sz="1400" dirty="0" smtClean="0">
                <a:solidFill>
                  <a:schemeClr val="tx1"/>
                </a:solidFill>
                <a:latin typeface="Arial Black" pitchFamily="34" charset="0"/>
              </a:rPr>
              <a:t>2</a:t>
            </a:r>
            <a:r>
              <a:rPr lang="ru-RU" sz="2000" dirty="0" smtClean="0">
                <a:solidFill>
                  <a:schemeClr val="tx1"/>
                </a:solidFill>
                <a:latin typeface="Arial Black" pitchFamily="34" charset="0"/>
              </a:rPr>
              <a:t>+</a:t>
            </a:r>
            <a:r>
              <a:rPr lang="en-US" sz="2000" dirty="0" smtClean="0">
                <a:solidFill>
                  <a:schemeClr val="tx1"/>
                </a:solidFill>
                <a:latin typeface="Arial Black" pitchFamily="34" charset="0"/>
              </a:rPr>
              <a:t>Y</a:t>
            </a:r>
            <a:r>
              <a:rPr lang="ru-RU" sz="1200" dirty="0" smtClean="0">
                <a:solidFill>
                  <a:schemeClr val="tx1"/>
                </a:solidFill>
                <a:latin typeface="Arial Black" pitchFamily="34" charset="0"/>
              </a:rPr>
              <a:t>2</a:t>
            </a:r>
            <a:endParaRPr lang="ru-RU" sz="2000" dirty="0">
              <a:solidFill>
                <a:schemeClr val="tx1"/>
              </a:solidFill>
              <a:latin typeface="Arial Black" pitchFamily="34" charset="0"/>
            </a:endParaRPr>
          </a:p>
        </p:txBody>
      </p:sp>
      <p:sp>
        <p:nvSpPr>
          <p:cNvPr id="3" name="Содержимое 2"/>
          <p:cNvSpPr>
            <a:spLocks noGrp="1"/>
          </p:cNvSpPr>
          <p:nvPr>
            <p:ph sz="quarter" idx="1"/>
          </p:nvPr>
        </p:nvSpPr>
        <p:spPr>
          <a:xfrm>
            <a:off x="323528" y="1772816"/>
            <a:ext cx="8503920" cy="4283968"/>
          </a:xfrm>
        </p:spPr>
        <p:txBody>
          <a:bodyPr>
            <a:normAutofit/>
          </a:bodyPr>
          <a:lstStyle/>
          <a:p>
            <a:r>
              <a:rPr lang="en-US" sz="2000" dirty="0" smtClean="0"/>
              <a:t>X</a:t>
            </a:r>
            <a:r>
              <a:rPr lang="ru-RU" sz="2000" dirty="0" smtClean="0"/>
              <a:t>2 – затраты компаний на выпуск инновационной продукции, куда также включены следующие компоненты:</a:t>
            </a:r>
          </a:p>
          <a:p>
            <a:pPr lvl="1"/>
            <a:r>
              <a:rPr lang="en-US" sz="1500" dirty="0" smtClean="0">
                <a:solidFill>
                  <a:schemeClr val="tx1"/>
                </a:solidFill>
              </a:rPr>
              <a:t>x</a:t>
            </a:r>
            <a:r>
              <a:rPr lang="ru-RU" sz="1500" dirty="0" smtClean="0">
                <a:solidFill>
                  <a:schemeClr val="tx1"/>
                </a:solidFill>
              </a:rPr>
              <a:t>12 – затраты на собственные разработки;</a:t>
            </a:r>
          </a:p>
          <a:p>
            <a:pPr lvl="1"/>
            <a:r>
              <a:rPr lang="en-US" sz="1500" dirty="0" smtClean="0">
                <a:solidFill>
                  <a:schemeClr val="tx1"/>
                </a:solidFill>
              </a:rPr>
              <a:t>x</a:t>
            </a:r>
            <a:r>
              <a:rPr lang="ru-RU" sz="1500" dirty="0" smtClean="0">
                <a:solidFill>
                  <a:schemeClr val="tx1"/>
                </a:solidFill>
              </a:rPr>
              <a:t>22 – затраты компании на выпуск продукции, включая внедрения со стороны научно-исследовательского комплекса (затраты на продукты интеллектуальной собственности, купленные у научно-исследовательского комплекса).</a:t>
            </a:r>
          </a:p>
          <a:p>
            <a:r>
              <a:rPr lang="en-US" sz="2000" dirty="0" smtClean="0"/>
              <a:t>W</a:t>
            </a:r>
            <a:r>
              <a:rPr lang="ru-RU" sz="2000" dirty="0" smtClean="0"/>
              <a:t>2  — инновационный продукт для дальнейшего использования в серийном и массовом производстве (</a:t>
            </a:r>
            <a:r>
              <a:rPr lang="ru-RU" sz="2000" dirty="0" err="1" smtClean="0"/>
              <a:t>трансфер</a:t>
            </a:r>
            <a:r>
              <a:rPr lang="ru-RU" sz="2000" dirty="0" smtClean="0"/>
              <a:t> технологии — стоимость объектов интеллектуальной собственности).</a:t>
            </a:r>
          </a:p>
          <a:p>
            <a:r>
              <a:rPr lang="en-US" sz="2000" dirty="0" smtClean="0"/>
              <a:t>Y</a:t>
            </a:r>
            <a:r>
              <a:rPr lang="ru-RU" sz="2000" dirty="0" smtClean="0"/>
              <a:t>2 — объем инновационной продукции, реализованной малыми и средними предприятиями на товарном рынке.</a:t>
            </a:r>
          </a:p>
          <a:p>
            <a:endParaRPr lang="ru-RU"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96144"/>
          </a:xfrm>
        </p:spPr>
        <p:txBody>
          <a:bodyPr>
            <a:noAutofit/>
          </a:bodyPr>
          <a:lstStyle/>
          <a:p>
            <a:pPr lvl="1" algn="ctr" rtl="0">
              <a:spcBef>
                <a:spcPct val="0"/>
              </a:spcBef>
            </a:pPr>
            <a:r>
              <a:rPr lang="ru-RU" sz="1600" b="1" kern="1200" dirty="0">
                <a:solidFill>
                  <a:schemeClr val="tx1"/>
                </a:solidFill>
                <a:latin typeface="Arial Black" pitchFamily="34" charset="0"/>
                <a:ea typeface="+mj-ea"/>
                <a:cs typeface="+mj-cs"/>
              </a:rPr>
              <a:t>Производство (промышленные </a:t>
            </a:r>
            <a:r>
              <a:rPr lang="ru-RU" sz="1600" b="1" kern="1200" dirty="0" smtClean="0">
                <a:solidFill>
                  <a:schemeClr val="tx1"/>
                </a:solidFill>
                <a:latin typeface="Arial Black" pitchFamily="34" charset="0"/>
                <a:ea typeface="+mj-ea"/>
                <a:cs typeface="+mj-cs"/>
              </a:rPr>
              <a:t>организации, </a:t>
            </a:r>
            <a:r>
              <a:rPr lang="ru-RU" sz="1600" b="1" kern="1200" dirty="0">
                <a:solidFill>
                  <a:schemeClr val="tx1"/>
                </a:solidFill>
                <a:latin typeface="Arial Black" pitchFamily="34" charset="0"/>
                <a:ea typeface="+mj-ea"/>
                <a:cs typeface="+mj-cs"/>
              </a:rPr>
              <a:t>серийное или массовое производство) </a:t>
            </a:r>
            <a:r>
              <a:rPr lang="ru-RU" sz="1600" b="1" kern="1200" dirty="0" smtClean="0">
                <a:solidFill>
                  <a:schemeClr val="tx1"/>
                </a:solidFill>
                <a:latin typeface="Arial Black" pitchFamily="34" charset="0"/>
                <a:ea typeface="+mj-ea"/>
                <a:cs typeface="+mj-cs"/>
              </a:rPr>
              <a:t/>
            </a:r>
            <a:br>
              <a:rPr lang="ru-RU" sz="1600" b="1" kern="1200" dirty="0" smtClean="0">
                <a:solidFill>
                  <a:schemeClr val="tx1"/>
                </a:solidFill>
                <a:latin typeface="Arial Black" pitchFamily="34" charset="0"/>
                <a:ea typeface="+mj-ea"/>
                <a:cs typeface="+mj-cs"/>
              </a:rPr>
            </a:br>
            <a:r>
              <a:rPr lang="ru-RU" sz="1600" b="1" kern="1200" dirty="0" smtClean="0">
                <a:solidFill>
                  <a:schemeClr val="tx1"/>
                </a:solidFill>
                <a:latin typeface="Arial Black" pitchFamily="34" charset="0"/>
                <a:ea typeface="+mj-ea"/>
                <a:cs typeface="+mj-cs"/>
              </a:rPr>
              <a:t>X</a:t>
            </a:r>
            <a:r>
              <a:rPr lang="ru-RU" sz="1100" b="1" kern="1200" dirty="0" smtClean="0">
                <a:solidFill>
                  <a:schemeClr val="tx1"/>
                </a:solidFill>
                <a:latin typeface="Arial Black" pitchFamily="34" charset="0"/>
                <a:ea typeface="+mj-ea"/>
                <a:cs typeface="+mj-cs"/>
              </a:rPr>
              <a:t>3</a:t>
            </a:r>
            <a:r>
              <a:rPr lang="ru-RU" sz="1600" b="1" kern="1200" dirty="0" smtClean="0">
                <a:solidFill>
                  <a:schemeClr val="tx1"/>
                </a:solidFill>
                <a:latin typeface="Arial Black" pitchFamily="34" charset="0"/>
                <a:ea typeface="+mj-ea"/>
                <a:cs typeface="+mj-cs"/>
              </a:rPr>
              <a:t>+P</a:t>
            </a:r>
            <a:r>
              <a:rPr lang="ru-RU" sz="1100" b="1" kern="1200" dirty="0" smtClean="0">
                <a:solidFill>
                  <a:schemeClr val="tx1"/>
                </a:solidFill>
                <a:latin typeface="Arial Black" pitchFamily="34" charset="0"/>
                <a:ea typeface="+mj-ea"/>
                <a:cs typeface="+mj-cs"/>
              </a:rPr>
              <a:t>3</a:t>
            </a:r>
            <a:r>
              <a:rPr lang="ru-RU" sz="1600" b="1" kern="1200" dirty="0" smtClean="0">
                <a:solidFill>
                  <a:schemeClr val="tx1"/>
                </a:solidFill>
                <a:latin typeface="Arial Black" pitchFamily="34" charset="0"/>
                <a:ea typeface="+mj-ea"/>
                <a:cs typeface="+mj-cs"/>
              </a:rPr>
              <a:t>=Y</a:t>
            </a:r>
            <a:r>
              <a:rPr lang="ru-RU" sz="1100" b="1" kern="1200" dirty="0" smtClean="0">
                <a:solidFill>
                  <a:schemeClr val="tx1"/>
                </a:solidFill>
                <a:latin typeface="Arial Black" pitchFamily="34" charset="0"/>
                <a:ea typeface="+mj-ea"/>
                <a:cs typeface="+mj-cs"/>
              </a:rPr>
              <a:t>3</a:t>
            </a:r>
            <a:endParaRPr lang="ru-RU" sz="1200" dirty="0">
              <a:solidFill>
                <a:schemeClr val="tx1"/>
              </a:solidFill>
            </a:endParaRPr>
          </a:p>
        </p:txBody>
      </p:sp>
      <p:sp>
        <p:nvSpPr>
          <p:cNvPr id="3" name="Содержимое 2"/>
          <p:cNvSpPr>
            <a:spLocks noGrp="1"/>
          </p:cNvSpPr>
          <p:nvPr>
            <p:ph sz="quarter" idx="1"/>
          </p:nvPr>
        </p:nvSpPr>
        <p:spPr/>
        <p:txBody>
          <a:bodyPr>
            <a:normAutofit/>
          </a:bodyPr>
          <a:lstStyle/>
          <a:p>
            <a:r>
              <a:rPr lang="ru-RU" sz="2000" dirty="0" smtClean="0"/>
              <a:t>X3 – затраты промышленных  организаций на выпуск инновационной продукции, куда также включены следующие компоненты:</a:t>
            </a:r>
          </a:p>
          <a:p>
            <a:pPr lvl="1"/>
            <a:r>
              <a:rPr lang="ru-RU" sz="1600" dirty="0" smtClean="0">
                <a:solidFill>
                  <a:schemeClr val="tx1"/>
                </a:solidFill>
              </a:rPr>
              <a:t>x13 – затраты на собственные разработки;</a:t>
            </a:r>
          </a:p>
          <a:p>
            <a:pPr lvl="1"/>
            <a:r>
              <a:rPr lang="ru-RU" sz="1600" dirty="0" smtClean="0">
                <a:solidFill>
                  <a:schemeClr val="tx1"/>
                </a:solidFill>
              </a:rPr>
              <a:t>x23 , x33 – затраты на выпуск продукции, включая внедрения со стороны научно-исследовательского комплекса, малых и средних инновационных компаний.</a:t>
            </a:r>
          </a:p>
          <a:p>
            <a:pPr lvl="0"/>
            <a:r>
              <a:rPr lang="ru-RU" sz="2000" dirty="0" smtClean="0"/>
              <a:t> </a:t>
            </a:r>
            <a:r>
              <a:rPr lang="en-US" sz="2000" dirty="0" smtClean="0"/>
              <a:t>Y</a:t>
            </a:r>
            <a:r>
              <a:rPr lang="ru-RU" sz="2000" dirty="0" smtClean="0"/>
              <a:t>3 – доход, получаемый промышленными организациями (предприятиями) от реализации инновационной продукции.</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pPr marL="273050" indent="352425">
              <a:buNone/>
            </a:pPr>
            <a:r>
              <a:rPr lang="ru-RU" sz="2000" dirty="0" smtClean="0">
                <a:latin typeface="Arial" pitchFamily="34" charset="0"/>
                <a:cs typeface="Arial" pitchFamily="34" charset="0"/>
              </a:rPr>
              <a:t>В настоящее время выделяют </a:t>
            </a:r>
            <a:r>
              <a:rPr lang="ru-RU" sz="2000" i="1" dirty="0" smtClean="0">
                <a:latin typeface="Arial" pitchFamily="34" charset="0"/>
                <a:cs typeface="Arial" pitchFamily="34" charset="0"/>
              </a:rPr>
              <a:t>6 типов</a:t>
            </a:r>
            <a:r>
              <a:rPr lang="ru-RU" sz="2000" dirty="0" smtClean="0">
                <a:latin typeface="Arial" pitchFamily="34" charset="0"/>
                <a:cs typeface="Arial" pitchFamily="34" charset="0"/>
              </a:rPr>
              <a:t> (моделей) инновационного процесса:</a:t>
            </a:r>
          </a:p>
          <a:p>
            <a:pPr marL="273050" indent="352425">
              <a:buNone/>
            </a:pPr>
            <a:endParaRPr lang="ru-RU" sz="2000" dirty="0" smtClean="0">
              <a:latin typeface="Arial" pitchFamily="34" charset="0"/>
              <a:cs typeface="Arial" pitchFamily="34" charset="0"/>
            </a:endParaRPr>
          </a:p>
          <a:p>
            <a:pPr marL="1168400" indent="-358775">
              <a:buFont typeface="+mj-lt"/>
              <a:buAutoNum type="arabicPeriod"/>
            </a:pPr>
            <a:r>
              <a:rPr lang="ru-RU" sz="2000" dirty="0" smtClean="0">
                <a:latin typeface="Arial" pitchFamily="34" charset="0"/>
                <a:cs typeface="Arial" pitchFamily="34" charset="0"/>
              </a:rPr>
              <a:t>Линейная (до 1960-х гг.).</a:t>
            </a:r>
          </a:p>
          <a:p>
            <a:pPr marL="1168400" indent="-358775">
              <a:buFont typeface="+mj-lt"/>
              <a:buAutoNum type="arabicPeriod"/>
            </a:pPr>
            <a:r>
              <a:rPr lang="ru-RU" sz="2000" dirty="0" smtClean="0">
                <a:latin typeface="Arial" pitchFamily="34" charset="0"/>
                <a:cs typeface="Arial" pitchFamily="34" charset="0"/>
              </a:rPr>
              <a:t>Рыночная (1960-е гг.).</a:t>
            </a:r>
          </a:p>
          <a:p>
            <a:pPr marL="1168400" indent="-358775">
              <a:buFont typeface="+mj-lt"/>
              <a:buAutoNum type="arabicPeriod"/>
            </a:pPr>
            <a:r>
              <a:rPr lang="ru-RU" sz="2000" dirty="0" smtClean="0">
                <a:latin typeface="Arial" pitchFamily="34" charset="0"/>
                <a:cs typeface="Arial" pitchFamily="34" charset="0"/>
              </a:rPr>
              <a:t>Интерактивная (1970-е гг.).</a:t>
            </a:r>
          </a:p>
          <a:p>
            <a:pPr marL="1168400" indent="-358775">
              <a:buFont typeface="+mj-lt"/>
              <a:buAutoNum type="arabicPeriod"/>
            </a:pPr>
            <a:r>
              <a:rPr lang="ru-RU" sz="2000" dirty="0" smtClean="0">
                <a:latin typeface="Arial" pitchFamily="34" charset="0"/>
                <a:cs typeface="Arial" pitchFamily="34" charset="0"/>
              </a:rPr>
              <a:t>Интеграционная (1980-е гг.).</a:t>
            </a:r>
          </a:p>
          <a:p>
            <a:pPr marL="1168400" indent="-358775">
              <a:buFont typeface="+mj-lt"/>
              <a:buAutoNum type="arabicPeriod"/>
            </a:pPr>
            <a:r>
              <a:rPr lang="ru-RU" sz="2000" dirty="0" smtClean="0">
                <a:latin typeface="Arial" pitchFamily="34" charset="0"/>
                <a:cs typeface="Arial" pitchFamily="34" charset="0"/>
              </a:rPr>
              <a:t>Сетевая (1990-е гг.).</a:t>
            </a:r>
          </a:p>
          <a:p>
            <a:pPr marL="1168400" indent="-358775">
              <a:buFont typeface="+mj-lt"/>
              <a:buAutoNum type="arabicPeriod"/>
            </a:pPr>
            <a:r>
              <a:rPr lang="ru-RU" sz="2000" dirty="0" smtClean="0">
                <a:latin typeface="Arial" pitchFamily="34" charset="0"/>
                <a:cs typeface="Arial" pitchFamily="34" charset="0"/>
              </a:rPr>
              <a:t>Информационная (2000 - </a:t>
            </a:r>
            <a:r>
              <a:rPr lang="ru-RU" sz="2000" dirty="0" err="1" smtClean="0">
                <a:latin typeface="Arial" pitchFamily="34" charset="0"/>
                <a:cs typeface="Arial" pitchFamily="34" charset="0"/>
              </a:rPr>
              <a:t>наст.время</a:t>
            </a:r>
            <a:r>
              <a:rPr lang="ru-RU" sz="2000" dirty="0" smtClean="0">
                <a:latin typeface="Arial" pitchFamily="34" charset="0"/>
                <a:cs typeface="Arial" pitchFamily="34" charset="0"/>
              </a:rPr>
              <a:t>).</a:t>
            </a:r>
          </a:p>
          <a:p>
            <a:endParaRPr lang="ru-RU" sz="2000"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chemeClr val="tx1"/>
                </a:solidFill>
                <a:latin typeface="Arial Black" pitchFamily="34" charset="0"/>
              </a:rPr>
              <a:t>Качественный метод оценки </a:t>
            </a:r>
            <a:r>
              <a:rPr lang="ru-RU" sz="2400" dirty="0" err="1" smtClean="0">
                <a:solidFill>
                  <a:schemeClr val="tx1"/>
                </a:solidFill>
                <a:latin typeface="Arial Black" pitchFamily="34" charset="0"/>
              </a:rPr>
              <a:t>трансфера</a:t>
            </a:r>
            <a:r>
              <a:rPr lang="ru-RU" sz="2400" dirty="0" smtClean="0">
                <a:solidFill>
                  <a:schemeClr val="tx1"/>
                </a:solidFill>
                <a:latin typeface="Arial Black" pitchFamily="34" charset="0"/>
              </a:rPr>
              <a:t> технологий</a:t>
            </a:r>
          </a:p>
        </p:txBody>
      </p:sp>
      <p:sp>
        <p:nvSpPr>
          <p:cNvPr id="3" name="Содержимое 2"/>
          <p:cNvSpPr>
            <a:spLocks noGrp="1"/>
          </p:cNvSpPr>
          <p:nvPr>
            <p:ph sz="quarter" idx="1"/>
          </p:nvPr>
        </p:nvSpPr>
        <p:spPr/>
        <p:txBody>
          <a:bodyPr/>
          <a:lstStyle/>
          <a:p>
            <a:endParaRPr lang="ru-RU"/>
          </a:p>
        </p:txBody>
      </p:sp>
      <p:grpSp>
        <p:nvGrpSpPr>
          <p:cNvPr id="2050" name="Group 2"/>
          <p:cNvGrpSpPr>
            <a:grpSpLocks noChangeAspect="1"/>
          </p:cNvGrpSpPr>
          <p:nvPr/>
        </p:nvGrpSpPr>
        <p:grpSpPr bwMode="auto">
          <a:xfrm>
            <a:off x="539552" y="1700808"/>
            <a:ext cx="7779367" cy="4464496"/>
            <a:chOff x="84" y="954"/>
            <a:chExt cx="11031" cy="6331"/>
          </a:xfrm>
        </p:grpSpPr>
        <p:sp>
          <p:nvSpPr>
            <p:cNvPr id="2051" name="AutoShape 3"/>
            <p:cNvSpPr>
              <a:spLocks noChangeAspect="1" noChangeArrowheads="1"/>
            </p:cNvSpPr>
            <p:nvPr/>
          </p:nvSpPr>
          <p:spPr bwMode="auto">
            <a:xfrm>
              <a:off x="84" y="954"/>
              <a:ext cx="11031" cy="6331"/>
            </a:xfrm>
            <a:prstGeom prst="rect">
              <a:avLst/>
            </a:prstGeom>
            <a:solidFill>
              <a:srgbClr val="FFFFFF"/>
            </a:solidFill>
            <a:ln w="9525" algn="ctr">
              <a:solidFill>
                <a:srgbClr val="FFFFFF"/>
              </a:solidFill>
              <a:miter lim="800000"/>
              <a:headEnd/>
              <a:tailEnd/>
            </a:ln>
            <a:effectLst/>
          </p:spPr>
          <p:txBody>
            <a:bodyPr vert="horz" wrap="square" lIns="91440" tIns="45720" rIns="91440" bIns="45720" numCol="1" anchor="t" anchorCtr="0" compatLnSpc="1">
              <a:prstTxWarp prst="textNoShape">
                <a:avLst/>
              </a:prstTxWarp>
            </a:bodyPr>
            <a:lstStyle/>
            <a:p>
              <a:endParaRPr lang="ru-RU" sz="2000"/>
            </a:p>
          </p:txBody>
        </p:sp>
        <p:cxnSp>
          <p:nvCxnSpPr>
            <p:cNvPr id="2052" name="AutoShape 4"/>
            <p:cNvCxnSpPr>
              <a:cxnSpLocks noChangeShapeType="1"/>
            </p:cNvCxnSpPr>
            <p:nvPr/>
          </p:nvCxnSpPr>
          <p:spPr bwMode="auto">
            <a:xfrm>
              <a:off x="1740" y="1255"/>
              <a:ext cx="2" cy="4739"/>
            </a:xfrm>
            <a:prstGeom prst="straightConnector1">
              <a:avLst/>
            </a:prstGeom>
            <a:noFill/>
            <a:ln w="25400">
              <a:solidFill>
                <a:srgbClr val="000000"/>
              </a:solidFill>
              <a:round/>
              <a:headEnd type="triangle" w="med" len="med"/>
              <a:tailEnd type="triangle" w="med" len="med"/>
            </a:ln>
          </p:spPr>
        </p:cxnSp>
        <p:cxnSp>
          <p:nvCxnSpPr>
            <p:cNvPr id="2053" name="AutoShape 5"/>
            <p:cNvCxnSpPr>
              <a:cxnSpLocks noChangeShapeType="1"/>
            </p:cNvCxnSpPr>
            <p:nvPr/>
          </p:nvCxnSpPr>
          <p:spPr bwMode="auto">
            <a:xfrm flipH="1">
              <a:off x="1892" y="5994"/>
              <a:ext cx="7920" cy="1"/>
            </a:xfrm>
            <a:prstGeom prst="straightConnector1">
              <a:avLst/>
            </a:prstGeom>
            <a:noFill/>
            <a:ln w="25400">
              <a:solidFill>
                <a:srgbClr val="000000"/>
              </a:solidFill>
              <a:round/>
              <a:headEnd type="triangle" w="med" len="med"/>
              <a:tailEnd type="triangle" w="med" len="med"/>
            </a:ln>
          </p:spPr>
        </p:cxnSp>
        <p:sp>
          <p:nvSpPr>
            <p:cNvPr id="2054" name="Rectangle 6"/>
            <p:cNvSpPr>
              <a:spLocks noChangeArrowheads="1"/>
            </p:cNvSpPr>
            <p:nvPr/>
          </p:nvSpPr>
          <p:spPr bwMode="auto">
            <a:xfrm>
              <a:off x="2060" y="1407"/>
              <a:ext cx="7652" cy="40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2000"/>
            </a:p>
          </p:txBody>
        </p:sp>
        <p:cxnSp>
          <p:nvCxnSpPr>
            <p:cNvPr id="2055" name="AutoShape 7"/>
            <p:cNvCxnSpPr>
              <a:cxnSpLocks noChangeShapeType="1"/>
              <a:stCxn id="2054" idx="1"/>
              <a:endCxn id="2054" idx="3"/>
            </p:cNvCxnSpPr>
            <p:nvPr/>
          </p:nvCxnSpPr>
          <p:spPr bwMode="auto">
            <a:xfrm>
              <a:off x="2060" y="3450"/>
              <a:ext cx="7652" cy="1"/>
            </a:xfrm>
            <a:prstGeom prst="straightConnector1">
              <a:avLst/>
            </a:prstGeom>
            <a:noFill/>
            <a:ln w="9525">
              <a:solidFill>
                <a:srgbClr val="000000"/>
              </a:solidFill>
              <a:round/>
              <a:headEnd/>
              <a:tailEnd/>
            </a:ln>
          </p:spPr>
        </p:cxnSp>
        <p:cxnSp>
          <p:nvCxnSpPr>
            <p:cNvPr id="2056" name="AutoShape 8"/>
            <p:cNvCxnSpPr>
              <a:cxnSpLocks noChangeShapeType="1"/>
              <a:stCxn id="2054" idx="0"/>
              <a:endCxn id="2054" idx="2"/>
            </p:cNvCxnSpPr>
            <p:nvPr/>
          </p:nvCxnSpPr>
          <p:spPr bwMode="auto">
            <a:xfrm>
              <a:off x="5886" y="1407"/>
              <a:ext cx="1" cy="4086"/>
            </a:xfrm>
            <a:prstGeom prst="straightConnector1">
              <a:avLst/>
            </a:prstGeom>
            <a:noFill/>
            <a:ln w="9525">
              <a:solidFill>
                <a:srgbClr val="000000"/>
              </a:solidFill>
              <a:round/>
              <a:headEnd/>
              <a:tailEnd/>
            </a:ln>
          </p:spPr>
        </p:cxnSp>
        <p:sp>
          <p:nvSpPr>
            <p:cNvPr id="2057" name="Text Box 9"/>
            <p:cNvSpPr txBox="1">
              <a:spLocks noChangeArrowheads="1"/>
            </p:cNvSpPr>
            <p:nvPr/>
          </p:nvSpPr>
          <p:spPr bwMode="auto">
            <a:xfrm>
              <a:off x="233" y="1255"/>
              <a:ext cx="1358" cy="41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Max</a:t>
              </a:r>
              <a:endParaRPr kumimoji="0" lang="ru-RU" sz="2000" b="0" i="0" u="none" strike="noStrike" cap="none" normalizeH="0" baseline="0" smtClean="0">
                <a:ln>
                  <a:noFill/>
                </a:ln>
                <a:solidFill>
                  <a:schemeClr val="tx1"/>
                </a:solidFill>
                <a:effectLst/>
                <a:latin typeface="Arial" pitchFamily="34" charset="0"/>
                <a:cs typeface="Arial" pitchFamily="34" charset="0"/>
              </a:endParaRPr>
            </a:p>
          </p:txBody>
        </p:sp>
        <p:sp>
          <p:nvSpPr>
            <p:cNvPr id="2058" name="Text Box 10"/>
            <p:cNvSpPr txBox="1">
              <a:spLocks noChangeArrowheads="1"/>
            </p:cNvSpPr>
            <p:nvPr/>
          </p:nvSpPr>
          <p:spPr bwMode="auto">
            <a:xfrm>
              <a:off x="232" y="5523"/>
              <a:ext cx="1359" cy="421"/>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Min</a:t>
              </a:r>
              <a:endParaRPr kumimoji="0" lang="ru-RU" sz="2000" b="0" i="0" u="none" strike="noStrike" cap="none" normalizeH="0" baseline="0" smtClean="0">
                <a:ln>
                  <a:noFill/>
                </a:ln>
                <a:solidFill>
                  <a:schemeClr val="tx1"/>
                </a:solidFill>
                <a:effectLst/>
                <a:latin typeface="Arial" pitchFamily="34" charset="0"/>
                <a:cs typeface="Arial" pitchFamily="34" charset="0"/>
              </a:endParaRPr>
            </a:p>
          </p:txBody>
        </p:sp>
        <p:sp>
          <p:nvSpPr>
            <p:cNvPr id="2059" name="Text Box 11"/>
            <p:cNvSpPr txBox="1">
              <a:spLocks noChangeArrowheads="1"/>
            </p:cNvSpPr>
            <p:nvPr/>
          </p:nvSpPr>
          <p:spPr bwMode="auto">
            <a:xfrm>
              <a:off x="385" y="2076"/>
              <a:ext cx="1105" cy="3265"/>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cs typeface="Arial" pitchFamily="34" charset="0"/>
                </a:rPr>
                <a:t>Социальные преимущества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Text Box 12"/>
            <p:cNvSpPr txBox="1">
              <a:spLocks noChangeArrowheads="1"/>
            </p:cNvSpPr>
            <p:nvPr/>
          </p:nvSpPr>
          <p:spPr bwMode="auto">
            <a:xfrm>
              <a:off x="3515" y="6229"/>
              <a:ext cx="4890" cy="58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latin typeface="Calibri" pitchFamily="34" charset="0"/>
                  <a:cs typeface="Arial" pitchFamily="34" charset="0"/>
                </a:rPr>
                <a:t>Экономические преимущества</a:t>
              </a:r>
              <a:endParaRPr kumimoji="0" lang="ru-RU" sz="2000" b="0" i="0" u="none" strike="noStrike" cap="none" normalizeH="0" baseline="0" smtClean="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1155" y="6128"/>
              <a:ext cx="1424" cy="7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smtClean="0">
                  <a:ln>
                    <a:noFill/>
                  </a:ln>
                  <a:solidFill>
                    <a:schemeClr val="tx1"/>
                  </a:solidFill>
                  <a:effectLst/>
                  <a:latin typeface="Calibri" pitchFamily="34" charset="0"/>
                  <a:cs typeface="Arial" pitchFamily="34" charset="0"/>
                </a:rPr>
                <a:t>отсутствие прибыли</a:t>
              </a:r>
              <a:endParaRPr kumimoji="0" lang="ru-RU" sz="2000" b="0" i="0" u="none" strike="noStrike" cap="none" normalizeH="0" baseline="0" smtClean="0">
                <a:ln>
                  <a:noFill/>
                </a:ln>
                <a:solidFill>
                  <a:schemeClr val="tx1"/>
                </a:solidFill>
                <a:effectLst/>
                <a:latin typeface="Arial" pitchFamily="34" charset="0"/>
                <a:cs typeface="Arial" pitchFamily="34" charset="0"/>
              </a:endParaRPr>
            </a:p>
          </p:txBody>
        </p:sp>
        <p:sp>
          <p:nvSpPr>
            <p:cNvPr id="2062" name="Text Box 14"/>
            <p:cNvSpPr txBox="1">
              <a:spLocks noChangeArrowheads="1"/>
            </p:cNvSpPr>
            <p:nvPr/>
          </p:nvSpPr>
          <p:spPr bwMode="auto">
            <a:xfrm>
              <a:off x="9147" y="6128"/>
              <a:ext cx="1424" cy="77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smtClean="0">
                  <a:ln>
                    <a:noFill/>
                  </a:ln>
                  <a:solidFill>
                    <a:schemeClr val="tx1"/>
                  </a:solidFill>
                  <a:effectLst/>
                  <a:latin typeface="Calibri" pitchFamily="34" charset="0"/>
                  <a:cs typeface="Arial" pitchFamily="34" charset="0"/>
                </a:rPr>
                <a:t>получение прибыли</a:t>
              </a:r>
              <a:endParaRPr kumimoji="0" lang="ru-RU" sz="2000" b="0" i="0" u="none" strike="noStrike" cap="none" normalizeH="0" baseline="0" smtClean="0">
                <a:ln>
                  <a:noFill/>
                </a:ln>
                <a:solidFill>
                  <a:schemeClr val="tx1"/>
                </a:solidFill>
                <a:effectLst/>
                <a:latin typeface="Arial" pitchFamily="34" charset="0"/>
                <a:cs typeface="Arial" pitchFamily="34" charset="0"/>
              </a:endParaRPr>
            </a:p>
          </p:txBody>
        </p:sp>
        <p:sp>
          <p:nvSpPr>
            <p:cNvPr id="2063" name="Text Box 15"/>
            <p:cNvSpPr txBox="1">
              <a:spLocks noChangeArrowheads="1"/>
            </p:cNvSpPr>
            <p:nvPr/>
          </p:nvSpPr>
          <p:spPr bwMode="auto">
            <a:xfrm>
              <a:off x="6614" y="1792"/>
              <a:ext cx="2428" cy="1171"/>
            </a:xfrm>
            <a:prstGeom prst="rect">
              <a:avLst/>
            </a:prstGeom>
            <a:solidFill>
              <a:srgbClr val="BFBFB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smtClean="0">
                  <a:ln>
                    <a:noFill/>
                  </a:ln>
                  <a:solidFill>
                    <a:schemeClr val="tx1"/>
                  </a:solidFill>
                  <a:effectLst/>
                  <a:latin typeface="Calibri" pitchFamily="34" charset="0"/>
                  <a:cs typeface="Arial" pitchFamily="34" charset="0"/>
                </a:rPr>
                <a:t>Устойчивое положение бизнеса</a:t>
              </a:r>
              <a:endParaRPr kumimoji="0" lang="ru-RU" sz="2000" b="0" i="0" u="none" strike="noStrike" cap="none" normalizeH="0" baseline="0" smtClean="0">
                <a:ln>
                  <a:noFill/>
                </a:ln>
                <a:solidFill>
                  <a:schemeClr val="tx1"/>
                </a:solidFill>
                <a:effectLst/>
                <a:latin typeface="Arial" pitchFamily="34" charset="0"/>
                <a:cs typeface="Arial" pitchFamily="34" charset="0"/>
              </a:endParaRPr>
            </a:p>
          </p:txBody>
        </p:sp>
      </p:grpSp>
      <p:sp>
        <p:nvSpPr>
          <p:cNvPr id="20" name="TextBox 19"/>
          <p:cNvSpPr txBox="1"/>
          <p:nvPr/>
        </p:nvSpPr>
        <p:spPr>
          <a:xfrm rot="16200000">
            <a:off x="3347864" y="2636912"/>
            <a:ext cx="184731" cy="369332"/>
          </a:xfrm>
          <a:prstGeom prst="rect">
            <a:avLst/>
          </a:prstGeom>
          <a:noFill/>
        </p:spPr>
        <p:txBody>
          <a:bodyPr wrap="none" rtlCol="0">
            <a:spAutoFit/>
          </a:bodyPr>
          <a:lstStyle/>
          <a:p>
            <a:endParaRPr lang="ru-RU" dirty="0"/>
          </a:p>
        </p:txBody>
      </p:sp>
      <p:pic>
        <p:nvPicPr>
          <p:cNvPr id="21" name="Рисунок 20" descr="vazhno.jpg"/>
          <p:cNvPicPr>
            <a:picLocks noChangeAspect="1"/>
          </p:cNvPicPr>
          <p:nvPr/>
        </p:nvPicPr>
        <p:blipFill>
          <a:blip r:embed="rId2" cstate="print"/>
          <a:stretch>
            <a:fillRect/>
          </a:stretch>
        </p:blipFill>
        <p:spPr>
          <a:xfrm>
            <a:off x="3923928" y="2132856"/>
            <a:ext cx="1091572" cy="109157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solidFill>
                  <a:schemeClr val="tx1"/>
                </a:solidFill>
                <a:latin typeface="Arial Black" pitchFamily="34" charset="0"/>
              </a:rPr>
              <a:t>Внешние факторы влияния, входящие в </a:t>
            </a:r>
            <a:r>
              <a:rPr lang="en-US" sz="1800" dirty="0" smtClean="0">
                <a:solidFill>
                  <a:schemeClr val="tx1"/>
                </a:solidFill>
                <a:latin typeface="Arial Black" pitchFamily="34" charset="0"/>
              </a:rPr>
              <a:t>PESTEL</a:t>
            </a:r>
            <a:r>
              <a:rPr lang="ru-RU" sz="1800" dirty="0" smtClean="0">
                <a:solidFill>
                  <a:schemeClr val="tx1"/>
                </a:solidFill>
                <a:latin typeface="Arial Black" pitchFamily="34" charset="0"/>
              </a:rPr>
              <a:t>-анализ (</a:t>
            </a:r>
            <a:r>
              <a:rPr lang="ru-RU" sz="1800" dirty="0" err="1" smtClean="0">
                <a:solidFill>
                  <a:schemeClr val="tx1"/>
                </a:solidFill>
                <a:latin typeface="Arial Black" pitchFamily="34" charset="0"/>
              </a:rPr>
              <a:t>Political</a:t>
            </a:r>
            <a:r>
              <a:rPr lang="ru-RU" sz="1800" dirty="0" smtClean="0">
                <a:solidFill>
                  <a:schemeClr val="tx1"/>
                </a:solidFill>
                <a:latin typeface="Arial Black" pitchFamily="34" charset="0"/>
              </a:rPr>
              <a:t>, </a:t>
            </a:r>
            <a:r>
              <a:rPr lang="en-US" sz="1800" dirty="0" smtClean="0">
                <a:solidFill>
                  <a:schemeClr val="tx1"/>
                </a:solidFill>
                <a:latin typeface="Arial Black" pitchFamily="34" charset="0"/>
              </a:rPr>
              <a:t>Economic</a:t>
            </a:r>
            <a:r>
              <a:rPr lang="ru-RU" sz="1800" dirty="0" smtClean="0">
                <a:solidFill>
                  <a:schemeClr val="tx1"/>
                </a:solidFill>
                <a:latin typeface="Arial Black" pitchFamily="34" charset="0"/>
              </a:rPr>
              <a:t>, </a:t>
            </a:r>
            <a:r>
              <a:rPr lang="en-US" sz="1800" dirty="0" smtClean="0">
                <a:solidFill>
                  <a:schemeClr val="tx1"/>
                </a:solidFill>
                <a:latin typeface="Arial Black" pitchFamily="34" charset="0"/>
              </a:rPr>
              <a:t>Social</a:t>
            </a:r>
            <a:r>
              <a:rPr lang="ru-RU" sz="1800" dirty="0" smtClean="0">
                <a:solidFill>
                  <a:schemeClr val="tx1"/>
                </a:solidFill>
                <a:latin typeface="Arial Black" pitchFamily="34" charset="0"/>
              </a:rPr>
              <a:t>, </a:t>
            </a:r>
            <a:r>
              <a:rPr lang="en-US" sz="1800" dirty="0" smtClean="0">
                <a:solidFill>
                  <a:schemeClr val="tx1"/>
                </a:solidFill>
                <a:latin typeface="Arial Black" pitchFamily="34" charset="0"/>
              </a:rPr>
              <a:t>Technological</a:t>
            </a:r>
            <a:r>
              <a:rPr lang="ru-RU" sz="1800" dirty="0" smtClean="0">
                <a:solidFill>
                  <a:schemeClr val="tx1"/>
                </a:solidFill>
                <a:latin typeface="Arial Black" pitchFamily="34" charset="0"/>
              </a:rPr>
              <a:t>, </a:t>
            </a:r>
            <a:r>
              <a:rPr lang="ru-RU" sz="1800" dirty="0" err="1" smtClean="0">
                <a:solidFill>
                  <a:schemeClr val="tx1"/>
                </a:solidFill>
                <a:latin typeface="Arial Black" pitchFamily="34" charset="0"/>
              </a:rPr>
              <a:t>Environmental</a:t>
            </a:r>
            <a:r>
              <a:rPr lang="ru-RU" sz="1800" dirty="0" smtClean="0">
                <a:solidFill>
                  <a:schemeClr val="tx1"/>
                </a:solidFill>
                <a:latin typeface="Arial Black" pitchFamily="34" charset="0"/>
              </a:rPr>
              <a:t>, </a:t>
            </a:r>
            <a:r>
              <a:rPr lang="ru-RU" sz="1800" dirty="0" err="1" smtClean="0">
                <a:solidFill>
                  <a:schemeClr val="tx1"/>
                </a:solidFill>
                <a:latin typeface="Arial Black" pitchFamily="34" charset="0"/>
              </a:rPr>
              <a:t>Lega</a:t>
            </a:r>
            <a:r>
              <a:rPr lang="en-US" sz="1800" dirty="0" smtClean="0">
                <a:solidFill>
                  <a:schemeClr val="tx1"/>
                </a:solidFill>
                <a:latin typeface="Arial Black" pitchFamily="34" charset="0"/>
              </a:rPr>
              <a:t>l</a:t>
            </a:r>
            <a:r>
              <a:rPr lang="ru-RU" sz="1800" dirty="0" smtClean="0">
                <a:solidFill>
                  <a:schemeClr val="tx1"/>
                </a:solidFill>
                <a:latin typeface="Arial Black" pitchFamily="34" charset="0"/>
              </a:rPr>
              <a:t>)</a:t>
            </a:r>
            <a:endParaRPr lang="ru-RU" sz="1800" dirty="0">
              <a:solidFill>
                <a:schemeClr val="tx1"/>
              </a:solidFill>
              <a:latin typeface="Arial Black" pitchFamily="34" charset="0"/>
            </a:endParaRPr>
          </a:p>
        </p:txBody>
      </p:sp>
      <p:sp>
        <p:nvSpPr>
          <p:cNvPr id="3" name="Содержимое 2"/>
          <p:cNvSpPr>
            <a:spLocks noGrp="1"/>
          </p:cNvSpPr>
          <p:nvPr>
            <p:ph sz="quarter" idx="1"/>
          </p:nvPr>
        </p:nvSpPr>
        <p:spPr/>
        <p:txBody>
          <a:bodyPr/>
          <a:lstStyle/>
          <a:p>
            <a:r>
              <a:rPr lang="ru-RU" dirty="0" smtClean="0">
                <a:solidFill>
                  <a:schemeClr val="accent1">
                    <a:lumMod val="50000"/>
                  </a:schemeClr>
                </a:solidFill>
                <a:latin typeface="Arial Black" pitchFamily="34" charset="0"/>
              </a:rPr>
              <a:t>Передающая сторона</a:t>
            </a:r>
            <a:endParaRPr lang="ru-RU" dirty="0">
              <a:solidFill>
                <a:schemeClr val="accent1">
                  <a:lumMod val="50000"/>
                </a:schemeClr>
              </a:solidFill>
              <a:latin typeface="Arial Black" pitchFamily="34" charset="0"/>
            </a:endParaRPr>
          </a:p>
        </p:txBody>
      </p:sp>
      <p:grpSp>
        <p:nvGrpSpPr>
          <p:cNvPr id="3074" name="Group 2"/>
          <p:cNvGrpSpPr>
            <a:grpSpLocks noChangeAspect="1"/>
          </p:cNvGrpSpPr>
          <p:nvPr/>
        </p:nvGrpSpPr>
        <p:grpSpPr bwMode="auto">
          <a:xfrm>
            <a:off x="827584" y="2348880"/>
            <a:ext cx="7648149" cy="3816424"/>
            <a:chOff x="476" y="2786"/>
            <a:chExt cx="11247" cy="5612"/>
          </a:xfrm>
        </p:grpSpPr>
        <p:sp>
          <p:nvSpPr>
            <p:cNvPr id="3075" name="AutoShape 3"/>
            <p:cNvSpPr>
              <a:spLocks noChangeAspect="1" noChangeArrowheads="1"/>
            </p:cNvSpPr>
            <p:nvPr/>
          </p:nvSpPr>
          <p:spPr bwMode="auto">
            <a:xfrm>
              <a:off x="476" y="2786"/>
              <a:ext cx="11247" cy="56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sz="2400"/>
            </a:p>
          </p:txBody>
        </p:sp>
        <p:sp>
          <p:nvSpPr>
            <p:cNvPr id="3076" name="Oval 4"/>
            <p:cNvSpPr>
              <a:spLocks noChangeArrowheads="1"/>
            </p:cNvSpPr>
            <p:nvPr/>
          </p:nvSpPr>
          <p:spPr bwMode="auto">
            <a:xfrm>
              <a:off x="4503" y="4931"/>
              <a:ext cx="2883" cy="121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Calibri" pitchFamily="34" charset="0"/>
                  <a:cs typeface="Arial" pitchFamily="34" charset="0"/>
                </a:rPr>
                <a:t>Организация</a:t>
              </a:r>
              <a:endParaRPr kumimoji="0" lang="ru-RU" sz="2800" b="1"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2447" y="3465"/>
              <a:ext cx="2768" cy="8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Политические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факторы</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689" y="5122"/>
              <a:ext cx="2770" cy="8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Факторы окружающей среды</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3079" name="Rectangle 7"/>
            <p:cNvSpPr>
              <a:spLocks noChangeArrowheads="1"/>
            </p:cNvSpPr>
            <p:nvPr/>
          </p:nvSpPr>
          <p:spPr bwMode="auto">
            <a:xfrm>
              <a:off x="2276" y="6540"/>
              <a:ext cx="2769" cy="8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Технологические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факторы</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3080" name="Rectangle 8"/>
            <p:cNvSpPr>
              <a:spLocks noChangeArrowheads="1"/>
            </p:cNvSpPr>
            <p:nvPr/>
          </p:nvSpPr>
          <p:spPr bwMode="auto">
            <a:xfrm>
              <a:off x="6946" y="6540"/>
              <a:ext cx="2768" cy="8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Социальные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факторы</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3081" name="Rectangle 9"/>
            <p:cNvSpPr>
              <a:spLocks noChangeArrowheads="1"/>
            </p:cNvSpPr>
            <p:nvPr/>
          </p:nvSpPr>
          <p:spPr bwMode="auto">
            <a:xfrm>
              <a:off x="8520" y="5128"/>
              <a:ext cx="2768" cy="8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Экономические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факторы</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3082" name="Rectangle 10"/>
            <p:cNvSpPr>
              <a:spLocks noChangeArrowheads="1"/>
            </p:cNvSpPr>
            <p:nvPr/>
          </p:nvSpPr>
          <p:spPr bwMode="auto">
            <a:xfrm>
              <a:off x="7136" y="3465"/>
              <a:ext cx="2770" cy="8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Правовые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Calibri" pitchFamily="34" charset="0"/>
                  <a:cs typeface="Arial" pitchFamily="34" charset="0"/>
                </a:rPr>
                <a:t>факторы</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3083" name="AutoShape 11"/>
            <p:cNvCxnSpPr>
              <a:cxnSpLocks noChangeShapeType="1"/>
              <a:stCxn id="3077" idx="2"/>
              <a:endCxn id="3076" idx="1"/>
            </p:cNvCxnSpPr>
            <p:nvPr/>
          </p:nvCxnSpPr>
          <p:spPr bwMode="auto">
            <a:xfrm>
              <a:off x="3831" y="4305"/>
              <a:ext cx="1094" cy="804"/>
            </a:xfrm>
            <a:prstGeom prst="straightConnector1">
              <a:avLst/>
            </a:prstGeom>
            <a:noFill/>
            <a:ln w="9525">
              <a:solidFill>
                <a:srgbClr val="000000"/>
              </a:solidFill>
              <a:round/>
              <a:headEnd/>
              <a:tailEnd type="triangle" w="med" len="med"/>
            </a:ln>
          </p:spPr>
        </p:cxnSp>
        <p:cxnSp>
          <p:nvCxnSpPr>
            <p:cNvPr id="3084" name="AutoShape 12"/>
            <p:cNvCxnSpPr>
              <a:cxnSpLocks noChangeShapeType="1"/>
              <a:stCxn id="3078" idx="3"/>
              <a:endCxn id="3076" idx="2"/>
            </p:cNvCxnSpPr>
            <p:nvPr/>
          </p:nvCxnSpPr>
          <p:spPr bwMode="auto">
            <a:xfrm flipV="1">
              <a:off x="3459" y="5539"/>
              <a:ext cx="1044" cy="3"/>
            </a:xfrm>
            <a:prstGeom prst="straightConnector1">
              <a:avLst/>
            </a:prstGeom>
            <a:noFill/>
            <a:ln w="9525">
              <a:solidFill>
                <a:srgbClr val="000000"/>
              </a:solidFill>
              <a:round/>
              <a:headEnd/>
              <a:tailEnd type="triangle" w="med" len="med"/>
            </a:ln>
          </p:spPr>
        </p:cxnSp>
        <p:cxnSp>
          <p:nvCxnSpPr>
            <p:cNvPr id="3085" name="AutoShape 13"/>
            <p:cNvCxnSpPr>
              <a:cxnSpLocks noChangeShapeType="1"/>
              <a:stCxn id="3079" idx="0"/>
              <a:endCxn id="3076" idx="3"/>
            </p:cNvCxnSpPr>
            <p:nvPr/>
          </p:nvCxnSpPr>
          <p:spPr bwMode="auto">
            <a:xfrm flipV="1">
              <a:off x="3661" y="5969"/>
              <a:ext cx="1264" cy="571"/>
            </a:xfrm>
            <a:prstGeom prst="straightConnector1">
              <a:avLst/>
            </a:prstGeom>
            <a:noFill/>
            <a:ln w="9525">
              <a:solidFill>
                <a:srgbClr val="000000"/>
              </a:solidFill>
              <a:round/>
              <a:headEnd/>
              <a:tailEnd type="triangle" w="med" len="med"/>
            </a:ln>
          </p:spPr>
        </p:cxnSp>
        <p:cxnSp>
          <p:nvCxnSpPr>
            <p:cNvPr id="3086" name="AutoShape 14"/>
            <p:cNvCxnSpPr>
              <a:cxnSpLocks noChangeShapeType="1"/>
              <a:stCxn id="3082" idx="2"/>
              <a:endCxn id="3076" idx="7"/>
            </p:cNvCxnSpPr>
            <p:nvPr/>
          </p:nvCxnSpPr>
          <p:spPr bwMode="auto">
            <a:xfrm flipH="1">
              <a:off x="6964" y="4305"/>
              <a:ext cx="1557" cy="804"/>
            </a:xfrm>
            <a:prstGeom prst="straightConnector1">
              <a:avLst/>
            </a:prstGeom>
            <a:noFill/>
            <a:ln w="9525">
              <a:solidFill>
                <a:srgbClr val="000000"/>
              </a:solidFill>
              <a:round/>
              <a:headEnd/>
              <a:tailEnd type="triangle" w="med" len="med"/>
            </a:ln>
          </p:spPr>
        </p:cxnSp>
        <p:cxnSp>
          <p:nvCxnSpPr>
            <p:cNvPr id="3087" name="AutoShape 15"/>
            <p:cNvCxnSpPr>
              <a:cxnSpLocks noChangeShapeType="1"/>
              <a:stCxn id="3081" idx="1"/>
              <a:endCxn id="3076" idx="6"/>
            </p:cNvCxnSpPr>
            <p:nvPr/>
          </p:nvCxnSpPr>
          <p:spPr bwMode="auto">
            <a:xfrm flipH="1" flipV="1">
              <a:off x="7386" y="5539"/>
              <a:ext cx="1134" cy="9"/>
            </a:xfrm>
            <a:prstGeom prst="straightConnector1">
              <a:avLst/>
            </a:prstGeom>
            <a:noFill/>
            <a:ln w="9525">
              <a:solidFill>
                <a:srgbClr val="000000"/>
              </a:solidFill>
              <a:round/>
              <a:headEnd/>
              <a:tailEnd type="triangle" w="med" len="med"/>
            </a:ln>
          </p:spPr>
        </p:cxnSp>
        <p:cxnSp>
          <p:nvCxnSpPr>
            <p:cNvPr id="3088" name="AutoShape 16"/>
            <p:cNvCxnSpPr>
              <a:cxnSpLocks noChangeShapeType="1"/>
              <a:stCxn id="3080" idx="0"/>
              <a:endCxn id="3076" idx="5"/>
            </p:cNvCxnSpPr>
            <p:nvPr/>
          </p:nvCxnSpPr>
          <p:spPr bwMode="auto">
            <a:xfrm flipH="1" flipV="1">
              <a:off x="6964" y="5969"/>
              <a:ext cx="1366" cy="571"/>
            </a:xfrm>
            <a:prstGeom prst="straightConnector1">
              <a:avLst/>
            </a:prstGeom>
            <a:noFill/>
            <a:ln w="9525">
              <a:solidFill>
                <a:srgbClr val="000000"/>
              </a:solidFill>
              <a:round/>
              <a:headEnd/>
              <a:tailEnd type="triangle" w="med" len="med"/>
            </a:ln>
          </p:spPr>
        </p:cxnSp>
      </p:grpSp>
      <p:sp>
        <p:nvSpPr>
          <p:cNvPr id="19" name="Прямоугольник 18"/>
          <p:cNvSpPr/>
          <p:nvPr/>
        </p:nvSpPr>
        <p:spPr>
          <a:xfrm>
            <a:off x="2555776" y="1916832"/>
            <a:ext cx="4572000" cy="646331"/>
          </a:xfrm>
          <a:prstGeom prst="rect">
            <a:avLst/>
          </a:prstGeom>
        </p:spPr>
        <p:txBody>
          <a:bodyPr>
            <a:spAutoFit/>
          </a:bodyPr>
          <a:lstStyle/>
          <a:p>
            <a:r>
              <a:rPr lang="ru-RU" dirty="0" smtClean="0"/>
              <a:t>полное соблюдение правовых норм по передачи прав на использование</a:t>
            </a:r>
            <a:endParaRPr lang="ru-RU" dirty="0"/>
          </a:p>
        </p:txBody>
      </p:sp>
      <p:sp>
        <p:nvSpPr>
          <p:cNvPr id="20" name="Прямоугольник 19"/>
          <p:cNvSpPr/>
          <p:nvPr/>
        </p:nvSpPr>
        <p:spPr>
          <a:xfrm>
            <a:off x="4211960" y="5445224"/>
            <a:ext cx="4572000" cy="1200329"/>
          </a:xfrm>
          <a:prstGeom prst="rect">
            <a:avLst/>
          </a:prstGeom>
        </p:spPr>
        <p:txBody>
          <a:bodyPr>
            <a:spAutoFit/>
          </a:bodyPr>
          <a:lstStyle/>
          <a:p>
            <a:r>
              <a:rPr lang="ru-RU" dirty="0" smtClean="0"/>
              <a:t>оценивается экономическая ситуация на рынке, социальная обстановка в стране, а также социальная активность на этапе внедрения</a:t>
            </a:r>
            <a:endParaRPr lang="ru-RU" dirty="0"/>
          </a:p>
        </p:txBody>
      </p:sp>
      <p:pic>
        <p:nvPicPr>
          <p:cNvPr id="21" name="Рисунок 20" descr="vazhno.jpg"/>
          <p:cNvPicPr>
            <a:picLocks noChangeAspect="1"/>
          </p:cNvPicPr>
          <p:nvPr/>
        </p:nvPicPr>
        <p:blipFill>
          <a:blip r:embed="rId2" cstate="print"/>
          <a:stretch>
            <a:fillRect/>
          </a:stretch>
        </p:blipFill>
        <p:spPr>
          <a:xfrm>
            <a:off x="827584" y="2276872"/>
            <a:ext cx="1091572" cy="109157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solidFill>
                  <a:schemeClr val="tx1"/>
                </a:solidFill>
                <a:latin typeface="Arial Black" pitchFamily="34" charset="0"/>
              </a:rPr>
              <a:t>Модель </a:t>
            </a:r>
            <a:r>
              <a:rPr lang="en-US" sz="1800" dirty="0" smtClean="0">
                <a:solidFill>
                  <a:schemeClr val="tx1"/>
                </a:solidFill>
                <a:latin typeface="Arial Black" pitchFamily="34" charset="0"/>
              </a:rPr>
              <a:t>SWOT</a:t>
            </a:r>
            <a:r>
              <a:rPr lang="ru-RU" sz="1800" dirty="0" smtClean="0">
                <a:solidFill>
                  <a:schemeClr val="tx1"/>
                </a:solidFill>
                <a:latin typeface="Arial Black" pitchFamily="34" charset="0"/>
              </a:rPr>
              <a:t>-анализ </a:t>
            </a:r>
            <a:br>
              <a:rPr lang="ru-RU" sz="1800" dirty="0" smtClean="0">
                <a:solidFill>
                  <a:schemeClr val="tx1"/>
                </a:solidFill>
                <a:latin typeface="Arial Black" pitchFamily="34" charset="0"/>
              </a:rPr>
            </a:br>
            <a:r>
              <a:rPr lang="ru-RU" sz="1800" dirty="0" smtClean="0">
                <a:solidFill>
                  <a:schemeClr val="tx1"/>
                </a:solidFill>
                <a:latin typeface="Arial Black" pitchFamily="34" charset="0"/>
              </a:rPr>
              <a:t>(</a:t>
            </a:r>
            <a:r>
              <a:rPr lang="ru-RU" sz="1800" dirty="0" err="1" smtClean="0">
                <a:solidFill>
                  <a:schemeClr val="tx1"/>
                </a:solidFill>
                <a:latin typeface="Arial Black" pitchFamily="34" charset="0"/>
              </a:rPr>
              <a:t>strengths</a:t>
            </a:r>
            <a:r>
              <a:rPr lang="ru-RU" sz="1800" dirty="0" smtClean="0">
                <a:solidFill>
                  <a:schemeClr val="tx1"/>
                </a:solidFill>
                <a:latin typeface="Arial Black" pitchFamily="34" charset="0"/>
              </a:rPr>
              <a:t>, </a:t>
            </a:r>
            <a:r>
              <a:rPr lang="ru-RU" sz="1800" dirty="0" err="1" smtClean="0">
                <a:solidFill>
                  <a:schemeClr val="tx1"/>
                </a:solidFill>
                <a:latin typeface="Arial Black" pitchFamily="34" charset="0"/>
              </a:rPr>
              <a:t>weaknesses</a:t>
            </a:r>
            <a:r>
              <a:rPr lang="ru-RU" sz="1800" dirty="0" smtClean="0">
                <a:solidFill>
                  <a:schemeClr val="tx1"/>
                </a:solidFill>
                <a:latin typeface="Arial Black" pitchFamily="34" charset="0"/>
              </a:rPr>
              <a:t>, </a:t>
            </a:r>
            <a:r>
              <a:rPr lang="ru-RU" sz="1800" dirty="0" err="1" smtClean="0">
                <a:solidFill>
                  <a:schemeClr val="tx1"/>
                </a:solidFill>
                <a:latin typeface="Arial Black" pitchFamily="34" charset="0"/>
              </a:rPr>
              <a:t>opportunities</a:t>
            </a:r>
            <a:r>
              <a:rPr lang="ru-RU" sz="1800" dirty="0" smtClean="0">
                <a:solidFill>
                  <a:schemeClr val="tx1"/>
                </a:solidFill>
                <a:latin typeface="Arial Black" pitchFamily="34" charset="0"/>
              </a:rPr>
              <a:t>, </a:t>
            </a:r>
            <a:r>
              <a:rPr lang="ru-RU" sz="1800" dirty="0" err="1" smtClean="0">
                <a:solidFill>
                  <a:schemeClr val="tx1"/>
                </a:solidFill>
                <a:latin typeface="Arial Black" pitchFamily="34" charset="0"/>
              </a:rPr>
              <a:t>threats</a:t>
            </a:r>
            <a:r>
              <a:rPr lang="ru-RU" sz="1800" dirty="0" smtClean="0">
                <a:solidFill>
                  <a:schemeClr val="tx1"/>
                </a:solidFill>
                <a:latin typeface="Arial Black" pitchFamily="34" charset="0"/>
              </a:rPr>
              <a:t>)</a:t>
            </a:r>
          </a:p>
        </p:txBody>
      </p:sp>
      <p:sp>
        <p:nvSpPr>
          <p:cNvPr id="3" name="Содержимое 2"/>
          <p:cNvSpPr>
            <a:spLocks noGrp="1"/>
          </p:cNvSpPr>
          <p:nvPr>
            <p:ph sz="quarter" idx="1"/>
          </p:nvPr>
        </p:nvSpPr>
        <p:spPr/>
        <p:txBody>
          <a:bodyPr>
            <a:normAutofit/>
          </a:bodyPr>
          <a:lstStyle/>
          <a:p>
            <a:r>
              <a:rPr lang="ru-RU" dirty="0" smtClean="0">
                <a:solidFill>
                  <a:schemeClr val="accent1">
                    <a:lumMod val="50000"/>
                  </a:schemeClr>
                </a:solidFill>
                <a:latin typeface="Arial Black" pitchFamily="34" charset="0"/>
              </a:rPr>
              <a:t>Принимающая сторона</a:t>
            </a:r>
          </a:p>
        </p:txBody>
      </p:sp>
      <p:grpSp>
        <p:nvGrpSpPr>
          <p:cNvPr id="4098" name="Group 2"/>
          <p:cNvGrpSpPr>
            <a:grpSpLocks noChangeAspect="1"/>
          </p:cNvGrpSpPr>
          <p:nvPr/>
        </p:nvGrpSpPr>
        <p:grpSpPr bwMode="auto">
          <a:xfrm>
            <a:off x="2195736" y="1844824"/>
            <a:ext cx="6948264" cy="3473685"/>
            <a:chOff x="1118" y="6930"/>
            <a:chExt cx="9829" cy="5612"/>
          </a:xfrm>
        </p:grpSpPr>
        <p:sp>
          <p:nvSpPr>
            <p:cNvPr id="4099" name="AutoShape 3"/>
            <p:cNvSpPr>
              <a:spLocks noChangeAspect="1" noChangeArrowheads="1"/>
            </p:cNvSpPr>
            <p:nvPr/>
          </p:nvSpPr>
          <p:spPr bwMode="auto">
            <a:xfrm>
              <a:off x="1118" y="6930"/>
              <a:ext cx="9829" cy="5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sz="2400"/>
            </a:p>
          </p:txBody>
        </p:sp>
        <p:sp>
          <p:nvSpPr>
            <p:cNvPr id="4100" name="Rectangle 4"/>
            <p:cNvSpPr>
              <a:spLocks noChangeArrowheads="1"/>
            </p:cNvSpPr>
            <p:nvPr/>
          </p:nvSpPr>
          <p:spPr bwMode="auto">
            <a:xfrm>
              <a:off x="3545" y="7179"/>
              <a:ext cx="6532" cy="50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sz="2400"/>
            </a:p>
          </p:txBody>
        </p:sp>
        <p:sp>
          <p:nvSpPr>
            <p:cNvPr id="4101" name="Rectangle 5"/>
            <p:cNvSpPr>
              <a:spLocks noChangeArrowheads="1"/>
            </p:cNvSpPr>
            <p:nvPr/>
          </p:nvSpPr>
          <p:spPr bwMode="auto">
            <a:xfrm>
              <a:off x="1590" y="7179"/>
              <a:ext cx="1955" cy="50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b="0" i="0" u="none" strike="noStrike" cap="none" normalizeH="0" baseline="0" smtClean="0">
                  <a:ln>
                    <a:noFill/>
                  </a:ln>
                  <a:solidFill>
                    <a:schemeClr val="tx1"/>
                  </a:solidFill>
                  <a:effectLst/>
                  <a:latin typeface="Calibri" pitchFamily="34" charset="0"/>
                  <a:cs typeface="Arial" pitchFamily="34" charset="0"/>
                </a:rPr>
                <a:t>Внутренние факторы</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4102" name="AutoShape 6"/>
            <p:cNvCxnSpPr>
              <a:cxnSpLocks noChangeShapeType="1"/>
              <a:stCxn id="4101" idx="1"/>
              <a:endCxn id="4101" idx="3"/>
            </p:cNvCxnSpPr>
            <p:nvPr/>
          </p:nvCxnSpPr>
          <p:spPr bwMode="auto">
            <a:xfrm>
              <a:off x="1590" y="9715"/>
              <a:ext cx="1955" cy="1"/>
            </a:xfrm>
            <a:prstGeom prst="straightConnector1">
              <a:avLst/>
            </a:prstGeom>
            <a:noFill/>
            <a:ln w="9525">
              <a:solidFill>
                <a:srgbClr val="000000"/>
              </a:solidFill>
              <a:round/>
              <a:headEnd/>
              <a:tailEnd/>
            </a:ln>
          </p:spPr>
        </p:cxnSp>
        <p:sp>
          <p:nvSpPr>
            <p:cNvPr id="4103" name="AutoShape 7"/>
            <p:cNvSpPr>
              <a:spLocks noChangeArrowheads="1"/>
            </p:cNvSpPr>
            <p:nvPr/>
          </p:nvSpPr>
          <p:spPr bwMode="auto">
            <a:xfrm>
              <a:off x="3636" y="7266"/>
              <a:ext cx="3072" cy="2365"/>
            </a:xfrm>
            <a:prstGeom prst="roundRect">
              <a:avLst>
                <a:gd name="adj" fmla="val 16667"/>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smtClean="0">
                  <a:ln>
                    <a:noFill/>
                  </a:ln>
                  <a:solidFill>
                    <a:schemeClr val="tx1"/>
                  </a:solidFill>
                  <a:effectLst/>
                  <a:latin typeface="Calibri" pitchFamily="34" charset="0"/>
                  <a:cs typeface="Arial" pitchFamily="34" charset="0"/>
                </a:rPr>
                <a:t>Преимущества</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4104" name="AutoShape 8"/>
            <p:cNvSpPr>
              <a:spLocks noChangeArrowheads="1"/>
            </p:cNvSpPr>
            <p:nvPr/>
          </p:nvSpPr>
          <p:spPr bwMode="auto">
            <a:xfrm>
              <a:off x="6792" y="7266"/>
              <a:ext cx="3072" cy="2365"/>
            </a:xfrm>
            <a:prstGeom prst="roundRect">
              <a:avLst>
                <a:gd name="adj" fmla="val 16667"/>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smtClean="0">
                  <a:ln>
                    <a:noFill/>
                  </a:ln>
                  <a:solidFill>
                    <a:schemeClr val="tx1"/>
                  </a:solidFill>
                  <a:effectLst/>
                  <a:latin typeface="Calibri" pitchFamily="34" charset="0"/>
                  <a:cs typeface="Arial" pitchFamily="34" charset="0"/>
                </a:rPr>
                <a:t>Недостатки</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4105" name="AutoShape 9"/>
            <p:cNvSpPr>
              <a:spLocks noChangeArrowheads="1"/>
            </p:cNvSpPr>
            <p:nvPr/>
          </p:nvSpPr>
          <p:spPr bwMode="auto">
            <a:xfrm>
              <a:off x="3636" y="9800"/>
              <a:ext cx="3072" cy="2365"/>
            </a:xfrm>
            <a:prstGeom prst="roundRect">
              <a:avLst>
                <a:gd name="adj" fmla="val 16667"/>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smtClean="0">
                  <a:ln>
                    <a:noFill/>
                  </a:ln>
                  <a:solidFill>
                    <a:schemeClr val="tx1"/>
                  </a:solidFill>
                  <a:effectLst/>
                  <a:latin typeface="Calibri" pitchFamily="34" charset="0"/>
                  <a:cs typeface="Arial" pitchFamily="34" charset="0"/>
                </a:rPr>
                <a:t>Возможности</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4106" name="AutoShape 10"/>
            <p:cNvSpPr>
              <a:spLocks noChangeArrowheads="1"/>
            </p:cNvSpPr>
            <p:nvPr/>
          </p:nvSpPr>
          <p:spPr bwMode="auto">
            <a:xfrm>
              <a:off x="6792" y="9800"/>
              <a:ext cx="3072" cy="2365"/>
            </a:xfrm>
            <a:prstGeom prst="roundRect">
              <a:avLst>
                <a:gd name="adj" fmla="val 16667"/>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b="1" i="0" u="none" strike="noStrike" cap="none" normalizeH="0" baseline="0" smtClean="0">
                  <a:ln>
                    <a:noFill/>
                  </a:ln>
                  <a:solidFill>
                    <a:schemeClr val="tx1"/>
                  </a:solidFill>
                  <a:effectLst/>
                  <a:latin typeface="Calibri" pitchFamily="34" charset="0"/>
                  <a:cs typeface="Arial" pitchFamily="34" charset="0"/>
                </a:rPr>
                <a:t>Угрозы</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sp>
          <p:nvSpPr>
            <p:cNvPr id="4107" name="Rectangle 11"/>
            <p:cNvSpPr>
              <a:spLocks noChangeArrowheads="1"/>
            </p:cNvSpPr>
            <p:nvPr/>
          </p:nvSpPr>
          <p:spPr bwMode="auto">
            <a:xfrm>
              <a:off x="1590" y="9716"/>
              <a:ext cx="1955" cy="25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b="0" i="0" u="none" strike="noStrike" cap="none" normalizeH="0" baseline="0" smtClean="0">
                  <a:ln>
                    <a:noFill/>
                  </a:ln>
                  <a:solidFill>
                    <a:schemeClr val="tx1"/>
                  </a:solidFill>
                  <a:effectLst/>
                  <a:latin typeface="Calibri" pitchFamily="34" charset="0"/>
                  <a:cs typeface="Arial" pitchFamily="34" charset="0"/>
                </a:rPr>
                <a:t>Внешние факторы</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grpSp>
      <p:sp>
        <p:nvSpPr>
          <p:cNvPr id="14" name="Прямоугольник 13"/>
          <p:cNvSpPr/>
          <p:nvPr/>
        </p:nvSpPr>
        <p:spPr>
          <a:xfrm>
            <a:off x="323528" y="5229200"/>
            <a:ext cx="8496944" cy="1200329"/>
          </a:xfrm>
          <a:prstGeom prst="rect">
            <a:avLst/>
          </a:prstGeom>
        </p:spPr>
        <p:txBody>
          <a:bodyPr wrap="square">
            <a:spAutoFit/>
          </a:bodyPr>
          <a:lstStyle/>
          <a:p>
            <a:r>
              <a:rPr lang="ru-RU" dirty="0" smtClean="0"/>
              <a:t>1) на первом этапе – оценить ситуацию организацию по всем четырем компонентам;</a:t>
            </a:r>
          </a:p>
          <a:p>
            <a:r>
              <a:rPr lang="ru-RU" dirty="0" smtClean="0"/>
              <a:t>2) на втором – сделать подобную оценку после внедрения технологий или же на моменте согласованности передачи технологии. </a:t>
            </a:r>
            <a:endParaRPr lang="ru-RU" dirty="0"/>
          </a:p>
        </p:txBody>
      </p:sp>
      <p:pic>
        <p:nvPicPr>
          <p:cNvPr id="15" name="Рисунок 14" descr="vazhno.jpg"/>
          <p:cNvPicPr>
            <a:picLocks noChangeAspect="1"/>
          </p:cNvPicPr>
          <p:nvPr/>
        </p:nvPicPr>
        <p:blipFill>
          <a:blip r:embed="rId2" cstate="print"/>
          <a:stretch>
            <a:fillRect/>
          </a:stretch>
        </p:blipFill>
        <p:spPr>
          <a:xfrm>
            <a:off x="1259632" y="2060848"/>
            <a:ext cx="1091572" cy="109157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solidFill>
                  <a:schemeClr val="tx1"/>
                </a:solidFill>
                <a:latin typeface="Arial Black" pitchFamily="34" charset="0"/>
              </a:rPr>
              <a:t>Динамический (дисконтированный) метод оценки эффективности технологического </a:t>
            </a:r>
            <a:r>
              <a:rPr lang="ru-RU" sz="2000" dirty="0" err="1" smtClean="0">
                <a:solidFill>
                  <a:schemeClr val="tx1"/>
                </a:solidFill>
                <a:latin typeface="Arial Black" pitchFamily="34" charset="0"/>
              </a:rPr>
              <a:t>трансфера</a:t>
            </a:r>
            <a:endParaRPr lang="ru-RU" sz="2000" dirty="0" smtClean="0">
              <a:solidFill>
                <a:schemeClr val="tx1"/>
              </a:solidFill>
              <a:latin typeface="Arial Black" pitchFamily="34" charset="0"/>
            </a:endParaRPr>
          </a:p>
        </p:txBody>
      </p:sp>
      <p:sp>
        <p:nvSpPr>
          <p:cNvPr id="3" name="Содержимое 2"/>
          <p:cNvSpPr>
            <a:spLocks noGrp="1"/>
          </p:cNvSpPr>
          <p:nvPr>
            <p:ph sz="quarter" idx="1"/>
          </p:nvPr>
        </p:nvSpPr>
        <p:spPr/>
        <p:txBody>
          <a:bodyPr>
            <a:normAutofit/>
          </a:bodyPr>
          <a:lstStyle/>
          <a:p>
            <a:pPr>
              <a:buBlip>
                <a:blip r:embed="rId2"/>
              </a:buBlip>
            </a:pPr>
            <a:r>
              <a:rPr lang="ru-RU" sz="1800" dirty="0" smtClean="0">
                <a:latin typeface="Arial" pitchFamily="34" charset="0"/>
                <a:cs typeface="Arial" pitchFamily="34" charset="0"/>
              </a:rPr>
              <a:t>Главной целью передачи технологии, и как результат ее дальнейшее внедрение, является улучшение качества производства или продукта, то есть в общем, </a:t>
            </a:r>
            <a:r>
              <a:rPr lang="ru-RU" sz="1800" dirty="0" smtClean="0">
                <a:latin typeface="Arial Black" pitchFamily="34" charset="0"/>
                <a:cs typeface="Arial" pitchFamily="34" charset="0"/>
              </a:rPr>
              <a:t>повышение эффективности</a:t>
            </a:r>
            <a:r>
              <a:rPr lang="ru-RU" sz="1800" dirty="0" smtClean="0">
                <a:latin typeface="Arial" pitchFamily="34" charset="0"/>
                <a:cs typeface="Arial" pitchFamily="34" charset="0"/>
              </a:rPr>
              <a:t>. </a:t>
            </a:r>
          </a:p>
          <a:p>
            <a:pPr>
              <a:buBlip>
                <a:blip r:embed="rId2"/>
              </a:buBlip>
            </a:pPr>
            <a:r>
              <a:rPr lang="ru-RU" sz="1800" dirty="0" smtClean="0">
                <a:latin typeface="Arial" pitchFamily="34" charset="0"/>
                <a:cs typeface="Arial" pitchFamily="34" charset="0"/>
              </a:rPr>
              <a:t>Экономические результаты по </a:t>
            </a:r>
            <a:r>
              <a:rPr lang="ru-RU" sz="1800" dirty="0" err="1" smtClean="0">
                <a:latin typeface="Arial" pitchFamily="34" charset="0"/>
                <a:cs typeface="Arial" pitchFamily="34" charset="0"/>
              </a:rPr>
              <a:t>трансферу</a:t>
            </a:r>
            <a:r>
              <a:rPr lang="ru-RU" sz="1800" dirty="0" smtClean="0">
                <a:latin typeface="Arial" pitchFamily="34" charset="0"/>
                <a:cs typeface="Arial" pitchFamily="34" charset="0"/>
              </a:rPr>
              <a:t> технологий имеют достаточно </a:t>
            </a:r>
            <a:r>
              <a:rPr lang="ru-RU" sz="1800" dirty="0" smtClean="0">
                <a:latin typeface="Arial Black" pitchFamily="34" charset="0"/>
                <a:cs typeface="Arial" pitchFamily="34" charset="0"/>
              </a:rPr>
              <a:t>длительный характер проявления</a:t>
            </a:r>
            <a:r>
              <a:rPr lang="ru-RU" sz="1800" dirty="0" smtClean="0">
                <a:latin typeface="Arial" pitchFamily="34" charset="0"/>
                <a:cs typeface="Arial" pitchFamily="34" charset="0"/>
              </a:rPr>
              <a:t>, в силу того, что это происходит только после полной реализации технологии на рынке.</a:t>
            </a:r>
          </a:p>
          <a:p>
            <a:pPr>
              <a:buBlip>
                <a:blip r:embed="rId2"/>
              </a:buBlip>
            </a:pPr>
            <a:r>
              <a:rPr lang="ru-RU" sz="1800" dirty="0" smtClean="0">
                <a:latin typeface="Arial" pitchFamily="34" charset="0"/>
                <a:cs typeface="Arial" pitchFamily="34" charset="0"/>
              </a:rPr>
              <a:t>Таким образом, процесс </a:t>
            </a:r>
            <a:r>
              <a:rPr lang="ru-RU" sz="1800" dirty="0" err="1" smtClean="0">
                <a:latin typeface="Arial" pitchFamily="34" charset="0"/>
                <a:cs typeface="Arial" pitchFamily="34" charset="0"/>
              </a:rPr>
              <a:t>трансфера</a:t>
            </a:r>
            <a:r>
              <a:rPr lang="ru-RU" sz="1800" dirty="0" smtClean="0">
                <a:latin typeface="Arial" pitchFamily="34" charset="0"/>
                <a:cs typeface="Arial" pitchFamily="34" charset="0"/>
              </a:rPr>
              <a:t> технологий может быть рассмотрен с точки зрения </a:t>
            </a:r>
            <a:r>
              <a:rPr lang="ru-RU" sz="1800" b="1" dirty="0" smtClean="0">
                <a:latin typeface="Arial Black" pitchFamily="34" charset="0"/>
                <a:cs typeface="Arial" pitchFamily="34" charset="0"/>
              </a:rPr>
              <a:t>инвестиционного проекта</a:t>
            </a:r>
            <a:r>
              <a:rPr lang="ru-RU" sz="1800" dirty="0" smtClean="0">
                <a:latin typeface="Arial" pitchFamily="34" charset="0"/>
                <a:cs typeface="Arial" pitchFamily="34" charset="0"/>
              </a:rPr>
              <a:t>.</a:t>
            </a:r>
          </a:p>
          <a:p>
            <a:pPr marL="273050" indent="-6350">
              <a:buNone/>
            </a:pPr>
            <a:endParaRPr lang="ru-RU" sz="2000" dirty="0" smtClean="0">
              <a:solidFill>
                <a:schemeClr val="accent1">
                  <a:lumMod val="50000"/>
                </a:schemeClr>
              </a:solidFill>
              <a:latin typeface="Arial Black" pitchFamily="34" charset="0"/>
            </a:endParaRPr>
          </a:p>
          <a:p>
            <a:pPr marL="273050" indent="-6350">
              <a:buNone/>
            </a:pPr>
            <a:r>
              <a:rPr lang="ru-RU" sz="2000" dirty="0" smtClean="0">
                <a:solidFill>
                  <a:schemeClr val="accent1">
                    <a:lumMod val="50000"/>
                  </a:schemeClr>
                </a:solidFill>
                <a:latin typeface="Arial Black" pitchFamily="34" charset="0"/>
              </a:rPr>
              <a:t>Основными показателями, которые используются для расчета по дисконтированному методу, являются:</a:t>
            </a:r>
          </a:p>
          <a:p>
            <a:pPr marL="723900" indent="-457200">
              <a:buFont typeface="+mj-lt"/>
              <a:buAutoNum type="arabicParenR"/>
            </a:pPr>
            <a:r>
              <a:rPr lang="en-US" sz="2000" dirty="0" smtClean="0">
                <a:solidFill>
                  <a:schemeClr val="accent1">
                    <a:lumMod val="50000"/>
                  </a:schemeClr>
                </a:solidFill>
                <a:latin typeface="Arial Black" pitchFamily="34" charset="0"/>
              </a:rPr>
              <a:t>Net Present Value</a:t>
            </a:r>
            <a:r>
              <a:rPr lang="ru-RU" sz="2000" dirty="0" smtClean="0">
                <a:solidFill>
                  <a:schemeClr val="accent1">
                    <a:lumMod val="50000"/>
                  </a:schemeClr>
                </a:solidFill>
                <a:latin typeface="Arial Black" pitchFamily="34" charset="0"/>
              </a:rPr>
              <a:t> (</a:t>
            </a:r>
            <a:r>
              <a:rPr lang="en-US" sz="2000" dirty="0" smtClean="0">
                <a:solidFill>
                  <a:schemeClr val="accent1">
                    <a:lumMod val="50000"/>
                  </a:schemeClr>
                </a:solidFill>
                <a:latin typeface="Arial Black" pitchFamily="34" charset="0"/>
              </a:rPr>
              <a:t>NPV</a:t>
            </a:r>
            <a:r>
              <a:rPr lang="ru-RU" sz="2000" dirty="0" smtClean="0">
                <a:solidFill>
                  <a:schemeClr val="accent1">
                    <a:lumMod val="50000"/>
                  </a:schemeClr>
                </a:solidFill>
                <a:latin typeface="Arial Black" pitchFamily="34" charset="0"/>
              </a:rPr>
              <a:t>);</a:t>
            </a:r>
          </a:p>
          <a:p>
            <a:pPr marL="723900" indent="-457200">
              <a:buFont typeface="+mj-lt"/>
              <a:buAutoNum type="arabicParenR"/>
            </a:pPr>
            <a:r>
              <a:rPr lang="en-US" sz="2000" dirty="0" smtClean="0">
                <a:solidFill>
                  <a:schemeClr val="accent1">
                    <a:lumMod val="50000"/>
                  </a:schemeClr>
                </a:solidFill>
                <a:latin typeface="Arial Black" pitchFamily="34" charset="0"/>
              </a:rPr>
              <a:t>Internal Rate of Return</a:t>
            </a:r>
            <a:r>
              <a:rPr lang="ru-RU" sz="2000" dirty="0" smtClean="0">
                <a:solidFill>
                  <a:schemeClr val="accent1">
                    <a:lumMod val="50000"/>
                  </a:schemeClr>
                </a:solidFill>
                <a:latin typeface="Arial Black" pitchFamily="34" charset="0"/>
              </a:rPr>
              <a:t> (</a:t>
            </a:r>
            <a:r>
              <a:rPr lang="en-US" sz="2000" dirty="0" smtClean="0">
                <a:solidFill>
                  <a:schemeClr val="accent1">
                    <a:lumMod val="50000"/>
                  </a:schemeClr>
                </a:solidFill>
                <a:latin typeface="Arial Black" pitchFamily="34" charset="0"/>
              </a:rPr>
              <a:t>IRR</a:t>
            </a:r>
            <a:r>
              <a:rPr lang="ru-RU" sz="2000" dirty="0" smtClean="0">
                <a:solidFill>
                  <a:schemeClr val="accent1">
                    <a:lumMod val="50000"/>
                  </a:schemeClr>
                </a:solidFill>
                <a:latin typeface="Arial Black" pitchFamily="34" charset="0"/>
              </a:rPr>
              <a:t>);</a:t>
            </a:r>
          </a:p>
          <a:p>
            <a:pPr marL="723900" indent="-457200">
              <a:buFont typeface="+mj-lt"/>
              <a:buAutoNum type="arabicParenR"/>
            </a:pPr>
            <a:r>
              <a:rPr lang="en-US" sz="2000" dirty="0" smtClean="0">
                <a:solidFill>
                  <a:schemeClr val="accent1">
                    <a:lumMod val="50000"/>
                  </a:schemeClr>
                </a:solidFill>
                <a:latin typeface="Arial Black" pitchFamily="34" charset="0"/>
              </a:rPr>
              <a:t>Profitability Index</a:t>
            </a:r>
            <a:r>
              <a:rPr lang="ru-RU" sz="2000" dirty="0" smtClean="0">
                <a:solidFill>
                  <a:schemeClr val="accent1">
                    <a:lumMod val="50000"/>
                  </a:schemeClr>
                </a:solidFill>
                <a:latin typeface="Arial Black" pitchFamily="34" charset="0"/>
              </a:rPr>
              <a:t> (</a:t>
            </a:r>
            <a:r>
              <a:rPr lang="en-US" sz="2000" dirty="0" smtClean="0">
                <a:solidFill>
                  <a:schemeClr val="accent1">
                    <a:lumMod val="50000"/>
                  </a:schemeClr>
                </a:solidFill>
                <a:latin typeface="Arial Black" pitchFamily="34" charset="0"/>
              </a:rPr>
              <a:t>PI</a:t>
            </a:r>
            <a:r>
              <a:rPr lang="ru-RU" sz="2000" dirty="0" smtClean="0">
                <a:solidFill>
                  <a:schemeClr val="accent1">
                    <a:lumMod val="50000"/>
                  </a:schemeClr>
                </a:solidFill>
                <a:latin typeface="Arial Black" pitchFamily="34" charset="0"/>
              </a:rPr>
              <a:t>).</a:t>
            </a:r>
          </a:p>
          <a:p>
            <a:pPr>
              <a:buBlip>
                <a:blip r:embed="rId2"/>
              </a:buBlip>
            </a:pPr>
            <a:endParaRPr lang="ru-RU" sz="2000" dirty="0">
              <a:latin typeface="Arial" pitchFamily="34" charset="0"/>
              <a:cs typeface="Arial" pitchFamily="34" charset="0"/>
            </a:endParaRPr>
          </a:p>
        </p:txBody>
      </p:sp>
      <p:pic>
        <p:nvPicPr>
          <p:cNvPr id="4" name="Рисунок 3" descr="vazhno.jpg"/>
          <p:cNvPicPr>
            <a:picLocks noChangeAspect="1"/>
          </p:cNvPicPr>
          <p:nvPr/>
        </p:nvPicPr>
        <p:blipFill>
          <a:blip r:embed="rId3" cstate="print"/>
          <a:stretch>
            <a:fillRect/>
          </a:stretch>
        </p:blipFill>
        <p:spPr>
          <a:xfrm>
            <a:off x="5580112" y="5085184"/>
            <a:ext cx="1091572" cy="109157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chemeClr val="tx1"/>
                </a:solidFill>
                <a:latin typeface="Arial Black" pitchFamily="34" charset="0"/>
              </a:rPr>
              <a:t>Международный технологический </a:t>
            </a:r>
            <a:r>
              <a:rPr lang="ru-RU" sz="2400" dirty="0" err="1" smtClean="0">
                <a:solidFill>
                  <a:schemeClr val="tx1"/>
                </a:solidFill>
                <a:latin typeface="Arial Black" pitchFamily="34" charset="0"/>
              </a:rPr>
              <a:t>трансфер</a:t>
            </a:r>
            <a:r>
              <a:rPr lang="ru-RU" sz="2400" dirty="0" smtClean="0">
                <a:solidFill>
                  <a:schemeClr val="tx1"/>
                </a:solidFill>
                <a:latin typeface="Arial Black" pitchFamily="34" charset="0"/>
              </a:rPr>
              <a:t>, его особенности</a:t>
            </a:r>
            <a:endParaRPr lang="ru-RU" sz="2400" dirty="0">
              <a:solidFill>
                <a:schemeClr val="tx1"/>
              </a:solidFill>
              <a:latin typeface="Arial Black" pitchFamily="34" charset="0"/>
            </a:endParaRPr>
          </a:p>
        </p:txBody>
      </p:sp>
      <p:sp>
        <p:nvSpPr>
          <p:cNvPr id="3" name="Содержимое 2"/>
          <p:cNvSpPr>
            <a:spLocks noGrp="1"/>
          </p:cNvSpPr>
          <p:nvPr>
            <p:ph sz="quarter" idx="1"/>
          </p:nvPr>
        </p:nvSpPr>
        <p:spPr/>
        <p:txBody>
          <a:bodyPr>
            <a:normAutofit/>
          </a:bodyPr>
          <a:lstStyle/>
          <a:p>
            <a:pPr marL="273050" indent="617538">
              <a:buNone/>
            </a:pPr>
            <a:r>
              <a:rPr lang="ru-RU" sz="2100" i="1" dirty="0" smtClean="0"/>
              <a:t>Международный технологический </a:t>
            </a:r>
            <a:r>
              <a:rPr lang="ru-RU" sz="2100" i="1" dirty="0" err="1" smtClean="0"/>
              <a:t>трансфер</a:t>
            </a:r>
            <a:r>
              <a:rPr lang="ru-RU" sz="2100" dirty="0" smtClean="0"/>
              <a:t> — </a:t>
            </a:r>
            <a:r>
              <a:rPr lang="ru-RU" sz="2100" dirty="0" err="1" smtClean="0"/>
              <a:t>межстрановое</a:t>
            </a:r>
            <a:r>
              <a:rPr lang="ru-RU" sz="2100" dirty="0" smtClean="0"/>
              <a:t> передвижение научно-технических достижений на коммерческой или безвозмездной основе.</a:t>
            </a:r>
          </a:p>
          <a:p>
            <a:pPr marL="273050" indent="617538">
              <a:buNone/>
            </a:pPr>
            <a:r>
              <a:rPr lang="ru-RU" sz="2100" dirty="0" smtClean="0"/>
              <a:t>Международное производственное и научно-техническое сотрудничество имеет два уровня предпосылок:</a:t>
            </a:r>
          </a:p>
          <a:p>
            <a:pPr lvl="0"/>
            <a:r>
              <a:rPr lang="ru-RU" sz="2100" dirty="0" smtClean="0"/>
              <a:t>на уровне страны;</a:t>
            </a:r>
          </a:p>
          <a:p>
            <a:pPr lvl="0"/>
            <a:r>
              <a:rPr lang="ru-RU" sz="2100" dirty="0" smtClean="0"/>
              <a:t>локальные на уровне организаций.</a:t>
            </a:r>
            <a:endParaRPr lang="ru-RU" sz="2100" dirty="0"/>
          </a:p>
        </p:txBody>
      </p:sp>
      <p:sp>
        <p:nvSpPr>
          <p:cNvPr id="5" name="Прямоугольник 4"/>
          <p:cNvSpPr/>
          <p:nvPr/>
        </p:nvSpPr>
        <p:spPr>
          <a:xfrm>
            <a:off x="2771800" y="4221088"/>
            <a:ext cx="5544616" cy="1754326"/>
          </a:xfrm>
          <a:prstGeom prst="rect">
            <a:avLst/>
          </a:prstGeom>
        </p:spPr>
        <p:txBody>
          <a:bodyPr wrap="square">
            <a:spAutoFit/>
          </a:bodyPr>
          <a:lstStyle/>
          <a:p>
            <a:r>
              <a:rPr lang="ru-RU" i="1" dirty="0" smtClean="0"/>
              <a:t>Предпосылки на уровне страны – это неравномерность развития стран мирового хозяйства в научно-технической сфере, что, прежде всего, связано с недостаточным объемом затрат на НИОКР в большинстве стран и с различием целей их применения. </a:t>
            </a:r>
            <a:endParaRPr lang="ru-RU"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77500" lnSpcReduction="20000"/>
          </a:bodyPr>
          <a:lstStyle/>
          <a:p>
            <a:pPr marL="92075" indent="533400">
              <a:buNone/>
            </a:pPr>
            <a:r>
              <a:rPr lang="ru-RU" dirty="0" smtClean="0"/>
              <a:t>В промышленно развитых странах приобретение технологии способствует модернизации производственного аппарата в различных отраслях, </a:t>
            </a:r>
            <a:r>
              <a:rPr lang="ru-RU" dirty="0" smtClean="0">
                <a:solidFill>
                  <a:schemeClr val="accent6">
                    <a:lumMod val="50000"/>
                  </a:schemeClr>
                </a:solidFill>
                <a:latin typeface="Arial Black" pitchFamily="34" charset="0"/>
              </a:rPr>
              <a:t>усиление конкурентных позиций</a:t>
            </a:r>
            <a:r>
              <a:rPr lang="ru-RU" dirty="0" smtClean="0"/>
              <a:t>.</a:t>
            </a:r>
          </a:p>
          <a:p>
            <a:pPr marL="92075" indent="533400">
              <a:buNone/>
            </a:pPr>
            <a:r>
              <a:rPr lang="ru-RU" dirty="0" smtClean="0"/>
              <a:t>Для развивающихся стран – это </a:t>
            </a:r>
            <a:r>
              <a:rPr lang="ru-RU" dirty="0" smtClean="0">
                <a:solidFill>
                  <a:schemeClr val="accent6">
                    <a:lumMod val="50000"/>
                  </a:schemeClr>
                </a:solidFill>
                <a:latin typeface="Arial Black" pitchFamily="34" charset="0"/>
              </a:rPr>
              <a:t>средство преодоления технологической отсталости</a:t>
            </a:r>
            <a:r>
              <a:rPr lang="ru-RU" dirty="0" smtClean="0"/>
              <a:t> и создания собственной промышленности, ориентированной на удовлетворение внутренних потребностей.</a:t>
            </a:r>
          </a:p>
          <a:p>
            <a:pPr marL="273050" indent="536575">
              <a:buNone/>
            </a:pPr>
            <a:endParaRPr lang="ru-RU" dirty="0" smtClean="0">
              <a:solidFill>
                <a:schemeClr val="accent3">
                  <a:lumMod val="50000"/>
                </a:schemeClr>
              </a:solidFill>
              <a:latin typeface="Arial Black" pitchFamily="34" charset="0"/>
            </a:endParaRPr>
          </a:p>
          <a:p>
            <a:pPr marL="273050" indent="536575">
              <a:buNone/>
            </a:pPr>
            <a:r>
              <a:rPr lang="ru-RU" dirty="0" err="1" smtClean="0">
                <a:solidFill>
                  <a:schemeClr val="accent3">
                    <a:lumMod val="50000"/>
                  </a:schemeClr>
                </a:solidFill>
                <a:latin typeface="Arial Black" pitchFamily="34" charset="0"/>
              </a:rPr>
              <a:t>Межстрановые</a:t>
            </a:r>
            <a:r>
              <a:rPr lang="ru-RU" dirty="0" smtClean="0">
                <a:solidFill>
                  <a:schemeClr val="accent3">
                    <a:lumMod val="50000"/>
                  </a:schemeClr>
                </a:solidFill>
                <a:latin typeface="Arial Black" pitchFamily="34" charset="0"/>
              </a:rPr>
              <a:t> различия носят количественный и качественный характер</a:t>
            </a:r>
            <a:r>
              <a:rPr lang="ru-RU" dirty="0" smtClean="0"/>
              <a:t>:</a:t>
            </a:r>
          </a:p>
          <a:p>
            <a:pPr marL="514350" indent="-514350">
              <a:buFont typeface="+mj-lt"/>
              <a:buAutoNum type="arabicPeriod"/>
            </a:pPr>
            <a:r>
              <a:rPr lang="ru-RU" dirty="0" smtClean="0"/>
              <a:t>Количественные различия касаются объемов средств, выделяемых на научно-техническое развитие и импорт технологий.</a:t>
            </a:r>
          </a:p>
          <a:p>
            <a:pPr marL="514350" indent="-514350">
              <a:buFont typeface="+mj-lt"/>
              <a:buAutoNum type="arabicPeriod"/>
            </a:pPr>
            <a:r>
              <a:rPr lang="ru-RU" dirty="0" smtClean="0"/>
              <a:t>Качественные различия касаются направлений исследований, разработок, ориентации экспорта и импорта научно-технической продукции и т.д.</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700" dirty="0" smtClean="0">
                <a:solidFill>
                  <a:schemeClr val="tx1"/>
                </a:solidFill>
                <a:latin typeface="Arial Black" pitchFamily="34" charset="0"/>
              </a:rPr>
              <a:t>Типы стратегий инновационного развития</a:t>
            </a:r>
            <a:endParaRPr lang="ru-RU" dirty="0">
              <a:solidFill>
                <a:schemeClr val="tx1"/>
              </a:solidFill>
              <a:latin typeface="Arial Black" pitchFamily="34" charset="0"/>
            </a:endParaRPr>
          </a:p>
        </p:txBody>
      </p:sp>
      <p:sp>
        <p:nvSpPr>
          <p:cNvPr id="3" name="Содержимое 2"/>
          <p:cNvSpPr>
            <a:spLocks noGrp="1"/>
          </p:cNvSpPr>
          <p:nvPr>
            <p:ph sz="quarter" idx="1"/>
          </p:nvPr>
        </p:nvSpPr>
        <p:spPr/>
        <p:txBody>
          <a:bodyPr>
            <a:normAutofit fontScale="55000" lnSpcReduction="20000"/>
          </a:bodyPr>
          <a:lstStyle/>
          <a:p>
            <a:r>
              <a:rPr lang="ru-RU" b="1" i="1" dirty="0" smtClean="0"/>
              <a:t>Стратегия «переноса»</a:t>
            </a:r>
            <a:r>
              <a:rPr lang="ru-RU" dirty="0" smtClean="0"/>
              <a:t> заключается в использовании зарубежного научно-технического потенциала и переносе нововведений в собственную экономику. Она осуществлялась в послевоенный период Японией, которая закупала у США, Англии и Франции лицензии на высокоэффективные технологии для освоения производства новейшей продукции, имевшей спрос за рубежом. На этой основе Япония создавала собственный потенциал, обеспечивший в дальнейшем весь инновационный цикл – от фундаментальных исследований и разработок до реализации их результатов внутри страны и на мировом рынке. В итоге экспорт японских технологий превысил их импорт, а страна, наряду с некоторыми другими, обладает передовой фундаментальной наукой.</a:t>
            </a:r>
          </a:p>
          <a:p>
            <a:r>
              <a:rPr lang="ru-RU" b="1" i="1" dirty="0" smtClean="0"/>
              <a:t>Стратегия «заимствования»</a:t>
            </a:r>
            <a:r>
              <a:rPr lang="ru-RU" dirty="0" smtClean="0"/>
              <a:t> состоит в том, что, располагая дешевой рабочей силой и используя собственный научно-технический потенциал, страны осваивают производство продукции, производившейся ранее в более развитых странах, последовательно наращивая собственное инженерно-техническое обеспечение производства. Далее становится возможным проводить свои НИОКР, сочетая государственную и рыночную формы собственности. Такая стратегия принята в Китае и ряде стран Юго-Восточной Азии. Примером служит создание конкурентоспособной автомобильной промышленности, высокоэффективных средств вычислительной техники, бытовой электроники в Южной Корее.</a:t>
            </a:r>
          </a:p>
          <a:p>
            <a:r>
              <a:rPr lang="ru-RU" b="1" i="1" dirty="0" smtClean="0"/>
              <a:t>Стратегии «наращивания»</a:t>
            </a:r>
            <a:r>
              <a:rPr lang="ru-RU" dirty="0" smtClean="0"/>
              <a:t> придерживаются США, ФРГ, Англия, Франция. На базе использования собственного научно-технического потенциала, привлечения зарубежных ученых и специалистов, интегрирования фундаментальной и прикладной науки эти страны постоянно создают новый продукт, высокие технологии, реализуемые в производстве и социальной сфере.</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chemeClr val="tx1"/>
                </a:solidFill>
                <a:latin typeface="Arial Black" pitchFamily="34" charset="0"/>
              </a:rPr>
              <a:t>Предпосылки международного научно-технического обмена на уровне организаций</a:t>
            </a:r>
            <a:endParaRPr lang="ru-RU" sz="2400" dirty="0">
              <a:solidFill>
                <a:schemeClr val="tx1"/>
              </a:solidFill>
              <a:latin typeface="Arial Black" pitchFamily="34" charset="0"/>
            </a:endParaRPr>
          </a:p>
        </p:txBody>
      </p:sp>
      <p:sp>
        <p:nvSpPr>
          <p:cNvPr id="3" name="Содержимое 2"/>
          <p:cNvSpPr>
            <a:spLocks noGrp="1"/>
          </p:cNvSpPr>
          <p:nvPr>
            <p:ph sz="quarter" idx="1"/>
          </p:nvPr>
        </p:nvSpPr>
        <p:spPr/>
        <p:txBody>
          <a:bodyPr>
            <a:normAutofit/>
          </a:bodyPr>
          <a:lstStyle/>
          <a:p>
            <a:pPr lvl="1"/>
            <a:r>
              <a:rPr lang="ru-RU" sz="2000" b="1" dirty="0" smtClean="0">
                <a:solidFill>
                  <a:schemeClr val="tx1"/>
                </a:solidFill>
                <a:latin typeface="Arial Black" pitchFamily="34" charset="0"/>
              </a:rPr>
              <a:t>Повышение порога ресурсов, необходимых для решения конкретных научно-технических проблем.</a:t>
            </a:r>
            <a:endParaRPr lang="ru-RU" sz="1200" b="1" dirty="0" smtClean="0">
              <a:solidFill>
                <a:schemeClr val="tx1"/>
              </a:solidFill>
              <a:latin typeface="Arial Black" pitchFamily="34" charset="0"/>
            </a:endParaRPr>
          </a:p>
          <a:p>
            <a:pPr lvl="1"/>
            <a:r>
              <a:rPr lang="ru-RU" sz="2000" b="1" dirty="0" smtClean="0">
                <a:solidFill>
                  <a:schemeClr val="tx1"/>
                </a:solidFill>
                <a:latin typeface="Arial Black" pitchFamily="34" charset="0"/>
              </a:rPr>
              <a:t>Узость материально-технической базы отдельной организации.</a:t>
            </a:r>
            <a:endParaRPr lang="ru-RU" sz="1200" b="1" dirty="0" smtClean="0">
              <a:solidFill>
                <a:schemeClr val="tx1"/>
              </a:solidFill>
              <a:latin typeface="Arial Black" pitchFamily="34" charset="0"/>
            </a:endParaRPr>
          </a:p>
          <a:p>
            <a:pPr lvl="1"/>
            <a:r>
              <a:rPr lang="ru-RU" sz="2000" b="1" dirty="0" smtClean="0">
                <a:solidFill>
                  <a:schemeClr val="tx1"/>
                </a:solidFill>
                <a:latin typeface="Arial Black" pitchFamily="34" charset="0"/>
              </a:rPr>
              <a:t>Неподготовленность имеющихся производственных систем к использованию новых технических решений.</a:t>
            </a:r>
            <a:endParaRPr lang="ru-RU" sz="1200" b="1" dirty="0" smtClean="0">
              <a:solidFill>
                <a:schemeClr val="tx1"/>
              </a:solidFill>
              <a:latin typeface="Arial Black" pitchFamily="34" charset="0"/>
            </a:endParaRPr>
          </a:p>
          <a:p>
            <a:pPr lvl="1"/>
            <a:r>
              <a:rPr lang="ru-RU" sz="2000" b="1" dirty="0" smtClean="0">
                <a:solidFill>
                  <a:schemeClr val="tx1"/>
                </a:solidFill>
                <a:latin typeface="Arial Black" pitchFamily="34" charset="0"/>
              </a:rPr>
              <a:t>Несоответствие полученных научно-технических результатов стратегии развития организации.</a:t>
            </a:r>
            <a:endParaRPr lang="ru-RU" sz="1200" b="1" dirty="0" smtClean="0">
              <a:solidFill>
                <a:schemeClr val="tx1"/>
              </a:solidFill>
              <a:latin typeface="Arial Black" pitchFamily="34" charset="0"/>
            </a:endParaRPr>
          </a:p>
          <a:p>
            <a:pPr lvl="1"/>
            <a:r>
              <a:rPr lang="ru-RU" sz="2000" b="1" dirty="0" smtClean="0">
                <a:solidFill>
                  <a:schemeClr val="tx1"/>
                </a:solidFill>
                <a:latin typeface="Arial Black" pitchFamily="34" charset="0"/>
              </a:rPr>
              <a:t>Новые стратегические возможности, открывающиеся в результате участия в международной передаче технологии.</a:t>
            </a:r>
            <a:endParaRPr lang="ru-RU" sz="1200" b="1" dirty="0" smtClean="0">
              <a:solidFill>
                <a:schemeClr val="tx1"/>
              </a:solidFill>
              <a:latin typeface="Arial Black" pitchFamily="34" charset="0"/>
            </a:endParaRPr>
          </a:p>
          <a:p>
            <a:endParaRPr lang="ru-RU" sz="2400" dirty="0" smtClean="0">
              <a:latin typeface="Arial Black"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chemeClr val="tx1"/>
                </a:solidFill>
                <a:latin typeface="Arial Black" pitchFamily="34" charset="0"/>
              </a:rPr>
              <a:t>Виды международного технологического </a:t>
            </a:r>
            <a:r>
              <a:rPr lang="ru-RU" sz="2400" dirty="0" err="1" smtClean="0">
                <a:solidFill>
                  <a:schemeClr val="tx1"/>
                </a:solidFill>
                <a:latin typeface="Arial Black" pitchFamily="34" charset="0"/>
              </a:rPr>
              <a:t>трансфера</a:t>
            </a:r>
            <a:endParaRPr lang="ru-RU" sz="2400" dirty="0">
              <a:solidFill>
                <a:schemeClr val="tx1"/>
              </a:solidFill>
              <a:latin typeface="Arial Black" pitchFamily="34" charset="0"/>
            </a:endParaRPr>
          </a:p>
        </p:txBody>
      </p:sp>
      <p:sp>
        <p:nvSpPr>
          <p:cNvPr id="3" name="Содержимое 2"/>
          <p:cNvSpPr>
            <a:spLocks noGrp="1"/>
          </p:cNvSpPr>
          <p:nvPr>
            <p:ph sz="quarter" idx="1"/>
          </p:nvPr>
        </p:nvSpPr>
        <p:spPr/>
        <p:txBody>
          <a:bodyPr>
            <a:normAutofit fontScale="92500" lnSpcReduction="10000"/>
          </a:bodyPr>
          <a:lstStyle/>
          <a:p>
            <a:r>
              <a:rPr lang="ru-RU" dirty="0" smtClean="0"/>
              <a:t>в «чистом виде» – в виде знаний, опыта, научно-технической информации, </a:t>
            </a:r>
          </a:p>
          <a:p>
            <a:r>
              <a:rPr lang="ru-RU" dirty="0" smtClean="0"/>
              <a:t>в «овеществленном» – в материалах, машинах, оборудовании. </a:t>
            </a:r>
          </a:p>
          <a:p>
            <a:endParaRPr lang="ru-RU" dirty="0" smtClean="0"/>
          </a:p>
          <a:p>
            <a:r>
              <a:rPr lang="ru-RU" dirty="0" smtClean="0"/>
              <a:t>на коммерческой основе через предоставление иностранному партнеру результатов научно-технической деятельности;</a:t>
            </a:r>
          </a:p>
          <a:p>
            <a:r>
              <a:rPr lang="ru-RU" dirty="0" smtClean="0"/>
              <a:t>в некоммерческой форме технологического обмена, путем проведения  научных  конференций, выставок, ярмарок и других мероприятий.</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ru-RU" sz="2400" dirty="0" smtClean="0">
                <a:latin typeface="Arial Black" pitchFamily="34" charset="0"/>
              </a:rPr>
              <a:t>патент; патентное соглашение;</a:t>
            </a:r>
          </a:p>
          <a:p>
            <a:r>
              <a:rPr lang="ru-RU" sz="2400" dirty="0" smtClean="0">
                <a:latin typeface="Arial Black" pitchFamily="34" charset="0"/>
              </a:rPr>
              <a:t>лицензия; лицензионное соглашение;</a:t>
            </a:r>
          </a:p>
          <a:p>
            <a:r>
              <a:rPr lang="ru-RU" sz="2400" dirty="0" smtClean="0">
                <a:latin typeface="Arial Black" pitchFamily="34" charset="0"/>
              </a:rPr>
              <a:t>передача «ноу-хау»;</a:t>
            </a:r>
          </a:p>
          <a:p>
            <a:r>
              <a:rPr lang="ru-RU" sz="2400" dirty="0" smtClean="0">
                <a:latin typeface="Arial Black" pitchFamily="34" charset="0"/>
              </a:rPr>
              <a:t>лизинг; </a:t>
            </a:r>
            <a:r>
              <a:rPr lang="ru-RU" sz="2400" dirty="0" err="1" smtClean="0">
                <a:latin typeface="Arial Black" pitchFamily="34" charset="0"/>
              </a:rPr>
              <a:t>франчайзинг</a:t>
            </a:r>
            <a:r>
              <a:rPr lang="ru-RU" sz="2400" dirty="0" smtClean="0">
                <a:latin typeface="Arial Black" pitchFamily="34" charset="0"/>
              </a:rPr>
              <a:t>;</a:t>
            </a:r>
          </a:p>
          <a:p>
            <a:r>
              <a:rPr lang="ru-RU" sz="2400" dirty="0" smtClean="0">
                <a:latin typeface="Arial Black" pitchFamily="34" charset="0"/>
              </a:rPr>
              <a:t>предоставление наукоемких услуг в разных сферах типа </a:t>
            </a:r>
            <a:r>
              <a:rPr lang="ru-RU" sz="2400" dirty="0" err="1" smtClean="0">
                <a:latin typeface="Arial Black" pitchFamily="34" charset="0"/>
              </a:rPr>
              <a:t>инжиринга</a:t>
            </a:r>
            <a:r>
              <a:rPr lang="ru-RU" sz="2400" dirty="0" smtClean="0">
                <a:latin typeface="Arial Black" pitchFamily="34" charset="0"/>
              </a:rPr>
              <a:t>, консалтинга, менеджмента;</a:t>
            </a:r>
          </a:p>
          <a:p>
            <a:r>
              <a:rPr lang="ru-RU" sz="2400" dirty="0" smtClean="0">
                <a:latin typeface="Arial Black" pitchFamily="34" charset="0"/>
              </a:rPr>
              <a:t>подготовка персонала и др. </a:t>
            </a:r>
            <a:endParaRPr lang="ru-RU" sz="2400" dirty="0">
              <a:latin typeface="Arial Black" pitchFamily="34" charset="0"/>
            </a:endParaRPr>
          </a:p>
        </p:txBody>
      </p:sp>
      <p:sp>
        <p:nvSpPr>
          <p:cNvPr id="4" name="Заголовок 1"/>
          <p:cNvSpPr>
            <a:spLocks noGrp="1"/>
          </p:cNvSpPr>
          <p:nvPr>
            <p:ph type="title"/>
          </p:nvPr>
        </p:nvSpPr>
        <p:spPr>
          <a:xfrm>
            <a:off x="251520" y="332656"/>
            <a:ext cx="8534400" cy="758952"/>
          </a:xfrm>
        </p:spPr>
        <p:txBody>
          <a:bodyPr>
            <a:noAutofit/>
          </a:bodyPr>
          <a:lstStyle/>
          <a:p>
            <a:r>
              <a:rPr lang="ru-RU" sz="2400" dirty="0" smtClean="0">
                <a:solidFill>
                  <a:schemeClr val="tx1"/>
                </a:solidFill>
                <a:latin typeface="Arial Black" pitchFamily="34" charset="0"/>
              </a:rPr>
              <a:t>Формы международного технологического </a:t>
            </a:r>
            <a:r>
              <a:rPr lang="ru-RU" sz="2400" dirty="0" err="1" smtClean="0">
                <a:solidFill>
                  <a:schemeClr val="tx1"/>
                </a:solidFill>
                <a:latin typeface="Arial Black" pitchFamily="34" charset="0"/>
              </a:rPr>
              <a:t>трансфера</a:t>
            </a:r>
            <a:endParaRPr lang="ru-RU" sz="2400" dirty="0">
              <a:solidFill>
                <a:schemeClr val="tx1"/>
              </a:solidFill>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115616" y="5373216"/>
            <a:ext cx="7618048" cy="1013864"/>
          </a:xfrm>
        </p:spPr>
        <p:txBody>
          <a:bodyPr>
            <a:normAutofit/>
          </a:bodyPr>
          <a:lstStyle/>
          <a:p>
            <a:pPr marL="273050" indent="-6350">
              <a:buNone/>
            </a:pPr>
            <a:r>
              <a:rPr lang="ru-RU" sz="1800" i="1" dirty="0" smtClean="0">
                <a:latin typeface="Arial" pitchFamily="34" charset="0"/>
                <a:cs typeface="Arial" pitchFamily="34" charset="0"/>
              </a:rPr>
              <a:t>Задача </a:t>
            </a:r>
            <a:r>
              <a:rPr lang="ru-RU" sz="1800" i="1" dirty="0" smtClean="0">
                <a:latin typeface="Arial" pitchFamily="34" charset="0"/>
                <a:cs typeface="Arial" pitchFamily="34" charset="0"/>
                <a:sym typeface="Symbol"/>
              </a:rPr>
              <a:t> </a:t>
            </a:r>
            <a:r>
              <a:rPr lang="ru-RU" sz="1800" i="1" dirty="0" smtClean="0">
                <a:latin typeface="Arial" pitchFamily="34" charset="0"/>
                <a:cs typeface="Arial" pitchFamily="34" charset="0"/>
              </a:rPr>
              <a:t>изучить всю цепочку перехода от новой фундаментальной идеи до конкретного товарного продукта, подстегивающего экономический рост</a:t>
            </a:r>
            <a:endParaRPr lang="ru-RU" sz="1800" i="1" dirty="0">
              <a:latin typeface="Arial" pitchFamily="34" charset="0"/>
              <a:cs typeface="Arial" pitchFamily="34" charset="0"/>
            </a:endParaRPr>
          </a:p>
        </p:txBody>
      </p:sp>
      <p:sp>
        <p:nvSpPr>
          <p:cNvPr id="5" name="Прямоугольник 4"/>
          <p:cNvSpPr/>
          <p:nvPr/>
        </p:nvSpPr>
        <p:spPr>
          <a:xfrm>
            <a:off x="251520" y="1484784"/>
            <a:ext cx="4968552" cy="923330"/>
          </a:xfrm>
          <a:prstGeom prst="rect">
            <a:avLst/>
          </a:prstGeom>
        </p:spPr>
        <p:txBody>
          <a:bodyPr wrap="square">
            <a:spAutoFit/>
          </a:bodyPr>
          <a:lstStyle/>
          <a:p>
            <a:r>
              <a:rPr lang="ru-RU" b="1" dirty="0" smtClean="0"/>
              <a:t>Инновации, генерируемые независимо и вне экономики и ее нужд, вызывают экономический рост</a:t>
            </a:r>
          </a:p>
        </p:txBody>
      </p:sp>
      <p:sp>
        <p:nvSpPr>
          <p:cNvPr id="6" name="Прямоугольник 5"/>
          <p:cNvSpPr/>
          <p:nvPr/>
        </p:nvSpPr>
        <p:spPr>
          <a:xfrm>
            <a:off x="395536" y="2420888"/>
            <a:ext cx="8190656" cy="1323439"/>
          </a:xfrm>
          <a:prstGeom prst="rect">
            <a:avLst/>
          </a:prstGeom>
        </p:spPr>
        <p:txBody>
          <a:bodyPr wrap="square">
            <a:spAutoFit/>
          </a:bodyPr>
          <a:lstStyle/>
          <a:p>
            <a:r>
              <a:rPr lang="ru-RU" sz="2000" dirty="0" smtClean="0">
                <a:latin typeface="Arial" pitchFamily="34" charset="0"/>
                <a:cs typeface="Arial" pitchFamily="34" charset="0"/>
              </a:rPr>
              <a:t>Линейная модель инновационного процесса отделяет, изолирует процесс создания новшества от процесса его освоения и использования обществом и это тормозит процесс экономического развития, оторванный от питающего родника инноваций.</a:t>
            </a:r>
          </a:p>
        </p:txBody>
      </p:sp>
      <p:pic>
        <p:nvPicPr>
          <p:cNvPr id="7" name="Рисунок 6" descr="l2pic1.png"/>
          <p:cNvPicPr>
            <a:picLocks noChangeAspect="1"/>
          </p:cNvPicPr>
          <p:nvPr/>
        </p:nvPicPr>
        <p:blipFill>
          <a:blip r:embed="rId2" cstate="print"/>
          <a:stretch>
            <a:fillRect/>
          </a:stretch>
        </p:blipFill>
        <p:spPr>
          <a:xfrm>
            <a:off x="2267744" y="3861048"/>
            <a:ext cx="6624736" cy="1502055"/>
          </a:xfrm>
          <a:prstGeom prst="rect">
            <a:avLst/>
          </a:prstGeom>
        </p:spPr>
      </p:pic>
      <p:sp>
        <p:nvSpPr>
          <p:cNvPr id="9" name="Прямоугольник 8"/>
          <p:cNvSpPr/>
          <p:nvPr/>
        </p:nvSpPr>
        <p:spPr>
          <a:xfrm>
            <a:off x="179512" y="3933056"/>
            <a:ext cx="2016224" cy="1384995"/>
          </a:xfrm>
          <a:prstGeom prst="rect">
            <a:avLst/>
          </a:prstGeom>
        </p:spPr>
        <p:txBody>
          <a:bodyPr wrap="square">
            <a:spAutoFit/>
          </a:bodyPr>
          <a:lstStyle/>
          <a:p>
            <a:pPr algn="r"/>
            <a:r>
              <a:rPr lang="ru-RU" sz="1400" b="1" dirty="0" smtClean="0">
                <a:solidFill>
                  <a:schemeClr val="accent4">
                    <a:lumMod val="50000"/>
                  </a:schemeClr>
                </a:solidFill>
              </a:rPr>
              <a:t>Фундаментальные исследования расположены в начале причинно-следственной цепочки</a:t>
            </a:r>
            <a:endParaRPr lang="ru-RU" sz="1400" b="1" dirty="0">
              <a:solidFill>
                <a:schemeClr val="accent4">
                  <a:lumMod val="5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solidFill>
                  <a:schemeClr val="tx1"/>
                </a:solidFill>
                <a:latin typeface="Arial Black" pitchFamily="34" charset="0"/>
              </a:rPr>
              <a:t>Субъекты и объекты международного</a:t>
            </a:r>
            <a:r>
              <a:rPr lang="ru-RU" sz="3200" dirty="0" smtClean="0">
                <a:solidFill>
                  <a:schemeClr val="tx1"/>
                </a:solidFill>
              </a:rPr>
              <a:t> </a:t>
            </a:r>
            <a:r>
              <a:rPr lang="ru-RU" sz="2000" dirty="0" smtClean="0">
                <a:solidFill>
                  <a:schemeClr val="tx1"/>
                </a:solidFill>
                <a:latin typeface="Arial Black" pitchFamily="34" charset="0"/>
              </a:rPr>
              <a:t>технологического </a:t>
            </a:r>
            <a:r>
              <a:rPr lang="ru-RU" sz="2000" dirty="0" err="1" smtClean="0">
                <a:solidFill>
                  <a:schemeClr val="tx1"/>
                </a:solidFill>
                <a:latin typeface="Arial Black" pitchFamily="34" charset="0"/>
              </a:rPr>
              <a:t>трансфера</a:t>
            </a:r>
            <a:endParaRPr lang="ru-RU" sz="2000" dirty="0" smtClean="0">
              <a:solidFill>
                <a:schemeClr val="tx1"/>
              </a:solidFill>
              <a:latin typeface="Arial Black" pitchFamily="34" charset="0"/>
            </a:endParaRPr>
          </a:p>
        </p:txBody>
      </p:sp>
      <p:sp>
        <p:nvSpPr>
          <p:cNvPr id="3" name="Содержимое 2"/>
          <p:cNvSpPr>
            <a:spLocks noGrp="1"/>
          </p:cNvSpPr>
          <p:nvPr>
            <p:ph sz="quarter" idx="1"/>
          </p:nvPr>
        </p:nvSpPr>
        <p:spPr/>
        <p:txBody>
          <a:bodyPr>
            <a:normAutofit fontScale="70000" lnSpcReduction="20000"/>
          </a:bodyPr>
          <a:lstStyle/>
          <a:p>
            <a:pPr marL="273050" indent="-6350">
              <a:buNone/>
            </a:pPr>
            <a:r>
              <a:rPr lang="ru-RU" b="1" dirty="0" smtClean="0"/>
              <a:t>Субъекты международного технологического </a:t>
            </a:r>
            <a:r>
              <a:rPr lang="ru-RU" b="1" dirty="0" err="1" smtClean="0"/>
              <a:t>трансфера</a:t>
            </a:r>
            <a:r>
              <a:rPr lang="ru-RU" dirty="0" smtClean="0"/>
              <a:t>: </a:t>
            </a:r>
          </a:p>
          <a:p>
            <a:pPr marL="273050" indent="-273050"/>
            <a:r>
              <a:rPr lang="ru-RU" dirty="0" smtClean="0"/>
              <a:t>международные организации,</a:t>
            </a:r>
          </a:p>
          <a:p>
            <a:r>
              <a:rPr lang="ru-RU" dirty="0" smtClean="0"/>
              <a:t>межгосударственные образования,</a:t>
            </a:r>
          </a:p>
          <a:p>
            <a:r>
              <a:rPr lang="ru-RU" dirty="0" smtClean="0"/>
              <a:t>интеграционные группировки,</a:t>
            </a:r>
          </a:p>
          <a:p>
            <a:r>
              <a:rPr lang="ru-RU" dirty="0" smtClean="0"/>
              <a:t>государства,</a:t>
            </a:r>
          </a:p>
          <a:p>
            <a:r>
              <a:rPr lang="ru-RU" dirty="0" smtClean="0"/>
              <a:t>транснациональные компании,</a:t>
            </a:r>
          </a:p>
          <a:p>
            <a:r>
              <a:rPr lang="ru-RU" dirty="0" smtClean="0"/>
              <a:t>национальные фирмы и научно-технические  комплексы,</a:t>
            </a:r>
          </a:p>
          <a:p>
            <a:r>
              <a:rPr lang="ru-RU" dirty="0" smtClean="0"/>
              <a:t>венчурные фирмы,</a:t>
            </a:r>
          </a:p>
          <a:p>
            <a:r>
              <a:rPr lang="ru-RU" dirty="0" smtClean="0"/>
              <a:t>университеты и научные заведения,</a:t>
            </a:r>
          </a:p>
          <a:p>
            <a:r>
              <a:rPr lang="ru-RU" dirty="0" err="1" smtClean="0"/>
              <a:t>бизнес-центры</a:t>
            </a:r>
            <a:r>
              <a:rPr lang="ru-RU" dirty="0" smtClean="0"/>
              <a:t>,</a:t>
            </a:r>
          </a:p>
          <a:p>
            <a:r>
              <a:rPr lang="ru-RU" dirty="0" smtClean="0"/>
              <a:t>отдельные </a:t>
            </a:r>
            <a:r>
              <a:rPr lang="ru-RU" dirty="0" err="1" smtClean="0"/>
              <a:t>инноваторы</a:t>
            </a:r>
            <a:r>
              <a:rPr lang="ru-RU" dirty="0" smtClean="0"/>
              <a:t> – индивидуумы. </a:t>
            </a:r>
          </a:p>
          <a:p>
            <a:pPr marL="273050" indent="-6350">
              <a:buNone/>
            </a:pPr>
            <a:r>
              <a:rPr lang="ru-RU" b="1" dirty="0" smtClean="0"/>
              <a:t>Объекты мирового рынка технологий:</a:t>
            </a:r>
          </a:p>
          <a:p>
            <a:r>
              <a:rPr lang="ru-RU" dirty="0" smtClean="0"/>
              <a:t>результаты интеллектуального труда в овеществленной (оборудование, агрегаты, инструменты, технологические линии и т.д.) и </a:t>
            </a:r>
            <a:r>
              <a:rPr lang="ru-RU" dirty="0" err="1" smtClean="0"/>
              <a:t>неовеществленной</a:t>
            </a:r>
            <a:r>
              <a:rPr lang="ru-RU" dirty="0" smtClean="0"/>
              <a:t> (разного рода техническая документация, знание, опыт и т.д.) формах.</a:t>
            </a:r>
            <a:endParaRPr lang="ru-RU" dirty="0"/>
          </a:p>
        </p:txBody>
      </p:sp>
      <p:sp>
        <p:nvSpPr>
          <p:cNvPr id="4" name="Прямоугольник 3"/>
          <p:cNvSpPr/>
          <p:nvPr/>
        </p:nvSpPr>
        <p:spPr>
          <a:xfrm>
            <a:off x="4139952" y="5805264"/>
            <a:ext cx="4572000" cy="523220"/>
          </a:xfrm>
          <a:prstGeom prst="rect">
            <a:avLst/>
          </a:prstGeom>
        </p:spPr>
        <p:txBody>
          <a:bodyPr>
            <a:spAutoFit/>
          </a:bodyPr>
          <a:lstStyle/>
          <a:p>
            <a:r>
              <a:rPr lang="ru-RU" sz="1400" dirty="0" smtClean="0">
                <a:solidFill>
                  <a:schemeClr val="tx2">
                    <a:lumMod val="75000"/>
                  </a:schemeClr>
                </a:solidFill>
                <a:latin typeface="Arial Black" pitchFamily="34" charset="0"/>
              </a:rPr>
              <a:t>Международная федерация инженеров-консультантов (строительство)</a:t>
            </a:r>
          </a:p>
        </p:txBody>
      </p:sp>
      <p:sp>
        <p:nvSpPr>
          <p:cNvPr id="5" name="Прямоугольник 4"/>
          <p:cNvSpPr/>
          <p:nvPr/>
        </p:nvSpPr>
        <p:spPr>
          <a:xfrm>
            <a:off x="5508104" y="2132856"/>
            <a:ext cx="3347864" cy="738664"/>
          </a:xfrm>
          <a:prstGeom prst="rect">
            <a:avLst/>
          </a:prstGeom>
        </p:spPr>
        <p:txBody>
          <a:bodyPr wrap="square">
            <a:spAutoFit/>
          </a:bodyPr>
          <a:lstStyle/>
          <a:p>
            <a:r>
              <a:rPr lang="ru-RU" sz="1400" dirty="0" smtClean="0">
                <a:solidFill>
                  <a:schemeClr val="tx2">
                    <a:lumMod val="75000"/>
                  </a:schemeClr>
                </a:solidFill>
                <a:latin typeface="Arial Black" pitchFamily="34" charset="0"/>
              </a:rPr>
              <a:t>Международная организация по предпринимательству и инвестициям</a:t>
            </a:r>
          </a:p>
        </p:txBody>
      </p:sp>
      <p:sp>
        <p:nvSpPr>
          <p:cNvPr id="6" name="Прямоугольник 5"/>
          <p:cNvSpPr/>
          <p:nvPr/>
        </p:nvSpPr>
        <p:spPr>
          <a:xfrm>
            <a:off x="467544" y="6093296"/>
            <a:ext cx="3816424" cy="523220"/>
          </a:xfrm>
          <a:prstGeom prst="rect">
            <a:avLst/>
          </a:prstGeom>
        </p:spPr>
        <p:txBody>
          <a:bodyPr wrap="square">
            <a:spAutoFit/>
          </a:bodyPr>
          <a:lstStyle/>
          <a:p>
            <a:r>
              <a:rPr lang="ru-RU" sz="1400" dirty="0" smtClean="0">
                <a:latin typeface="Arial Black" pitchFamily="34" charset="0"/>
              </a:rPr>
              <a:t>Международная организация морской спутниковой связи</a:t>
            </a:r>
            <a:endParaRPr lang="ru-RU" sz="1400" dirty="0">
              <a:latin typeface="Arial Black" pitchFamily="34" charset="0"/>
            </a:endParaRPr>
          </a:p>
        </p:txBody>
      </p:sp>
      <p:sp>
        <p:nvSpPr>
          <p:cNvPr id="7" name="Прямоугольник 6"/>
          <p:cNvSpPr/>
          <p:nvPr/>
        </p:nvSpPr>
        <p:spPr>
          <a:xfrm>
            <a:off x="5436096" y="3573016"/>
            <a:ext cx="3384376" cy="738664"/>
          </a:xfrm>
          <a:prstGeom prst="rect">
            <a:avLst/>
          </a:prstGeom>
        </p:spPr>
        <p:txBody>
          <a:bodyPr wrap="square">
            <a:spAutoFit/>
          </a:bodyPr>
          <a:lstStyle/>
          <a:p>
            <a:r>
              <a:rPr lang="ru-RU" sz="1400" dirty="0" smtClean="0">
                <a:solidFill>
                  <a:schemeClr val="tx2">
                    <a:lumMod val="75000"/>
                  </a:schemeClr>
                </a:solidFill>
                <a:latin typeface="Arial Black" pitchFamily="34" charset="0"/>
              </a:rPr>
              <a:t>Всемирная ассоциация операторов атомных электростанций</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8534400" cy="758952"/>
          </a:xfrm>
        </p:spPr>
        <p:txBody>
          <a:bodyPr>
            <a:noAutofit/>
          </a:bodyPr>
          <a:lstStyle/>
          <a:p>
            <a:r>
              <a:rPr lang="ru-RU" sz="2000" dirty="0" smtClean="0">
                <a:solidFill>
                  <a:schemeClr val="tx1"/>
                </a:solidFill>
                <a:latin typeface="Arial Black" pitchFamily="34" charset="0"/>
              </a:rPr>
              <a:t>Государственное регулирование или контроль за международными передачами технологии, предпосылки:</a:t>
            </a:r>
            <a:endParaRPr lang="ru-RU" sz="2000" dirty="0">
              <a:solidFill>
                <a:schemeClr val="tx1"/>
              </a:solidFill>
              <a:latin typeface="Arial Black" pitchFamily="34" charset="0"/>
            </a:endParaRPr>
          </a:p>
        </p:txBody>
      </p:sp>
      <p:sp>
        <p:nvSpPr>
          <p:cNvPr id="3" name="Содержимое 2"/>
          <p:cNvSpPr>
            <a:spLocks noGrp="1"/>
          </p:cNvSpPr>
          <p:nvPr>
            <p:ph sz="quarter" idx="1"/>
          </p:nvPr>
        </p:nvSpPr>
        <p:spPr/>
        <p:txBody>
          <a:bodyPr>
            <a:normAutofit fontScale="62500" lnSpcReduction="20000"/>
          </a:bodyPr>
          <a:lstStyle/>
          <a:p>
            <a:pPr>
              <a:buNone/>
            </a:pPr>
            <a:r>
              <a:rPr lang="ru-RU" dirty="0" smtClean="0"/>
              <a:t>1)</a:t>
            </a:r>
            <a:r>
              <a:rPr lang="ru-RU" b="1" dirty="0" smtClean="0"/>
              <a:t>  Стремление удержать технологическое лидерство</a:t>
            </a:r>
            <a:r>
              <a:rPr lang="ru-RU" dirty="0" smtClean="0"/>
              <a:t>. Политика ограничения методами государственной политики вывоза передовой технологии традиционно исходит из концепции технологического лидерства, в соответствии с которой страна, лидирующая в той или иной технологической сфере, имеет относительное преимущество перед другими странами в производстве технологически емкой продукции.</a:t>
            </a:r>
          </a:p>
          <a:p>
            <a:pPr>
              <a:buNone/>
            </a:pPr>
            <a:r>
              <a:rPr lang="ru-RU" dirty="0" smtClean="0"/>
              <a:t>2) </a:t>
            </a:r>
            <a:r>
              <a:rPr lang="ru-RU" b="1" dirty="0" smtClean="0"/>
              <a:t>Соображения национальной безопасности</a:t>
            </a:r>
            <a:r>
              <a:rPr lang="ru-RU" dirty="0" smtClean="0"/>
              <a:t>. Государственный контроль направлен, прежде всего, на предотвращение попадания технологии производства вооружений и технологии «двойного назначения» в страны, правительства которых проводят враждебную политику или в отношении которых существуют данные о возможности перехода к такой политике в будущем.</a:t>
            </a:r>
          </a:p>
          <a:p>
            <a:pPr>
              <a:buNone/>
            </a:pPr>
            <a:r>
              <a:rPr lang="ru-RU" dirty="0" smtClean="0"/>
              <a:t>3) </a:t>
            </a:r>
            <a:r>
              <a:rPr lang="ru-RU" b="1" dirty="0" smtClean="0"/>
              <a:t>Условия международных соглашений</a:t>
            </a:r>
            <a:r>
              <a:rPr lang="ru-RU" dirty="0" smtClean="0"/>
              <a:t>. Во исполнение многосторонних соглашений страны-участницы вводят государственный контроль над продажей технологии, которая потенциально может быть использована для создания химического, бактериологического, ракетного оружия. В соответствии с международными соглашениями подлежит особому контролю вывоз технологий и научно-технической информации, которые могут быть применены для создания материалов, оборудования, имеющих мирное значение, но могут быть использованы для создания оружия массового уничтожения.</a:t>
            </a:r>
          </a:p>
          <a:p>
            <a:pPr>
              <a:buNone/>
            </a:pP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chemeClr val="tx1"/>
                </a:solidFill>
                <a:latin typeface="Arial Black" pitchFamily="34" charset="0"/>
              </a:rPr>
              <a:t>Экономическая целесообразность экспорта технологии</a:t>
            </a:r>
          </a:p>
        </p:txBody>
      </p:sp>
      <p:sp>
        <p:nvSpPr>
          <p:cNvPr id="3" name="Содержимое 2"/>
          <p:cNvSpPr>
            <a:spLocks noGrp="1"/>
          </p:cNvSpPr>
          <p:nvPr>
            <p:ph sz="quarter" idx="1"/>
          </p:nvPr>
        </p:nvSpPr>
        <p:spPr>
          <a:xfrm>
            <a:off x="179512" y="1412776"/>
            <a:ext cx="8784976" cy="4782272"/>
          </a:xfrm>
        </p:spPr>
        <p:txBody>
          <a:bodyPr>
            <a:noAutofit/>
          </a:bodyPr>
          <a:lstStyle/>
          <a:p>
            <a:pPr lvl="0"/>
            <a:r>
              <a:rPr lang="ru-RU" sz="1400" b="1" dirty="0" smtClean="0"/>
              <a:t>средство увеличения дохода</a:t>
            </a:r>
            <a:r>
              <a:rPr lang="ru-RU" sz="1400" dirty="0" smtClean="0"/>
              <a:t>: при отсутствии условий реализации новой технологии в форме производства и сбыта той или иной продукции, ее можно реализовать в качестве самостоятельного продукта;</a:t>
            </a:r>
          </a:p>
          <a:p>
            <a:pPr lvl="0"/>
            <a:r>
              <a:rPr lang="ru-RU" sz="1400" b="1" dirty="0" smtClean="0"/>
              <a:t>форма борьбы за товарный рынок</a:t>
            </a:r>
            <a:r>
              <a:rPr lang="ru-RU" sz="1400" dirty="0" smtClean="0"/>
              <a:t>. Первоначально из-за отсутствия капитала выпуск и реализацию продукта за рубежом трудно организовать в достаточных количествах, но покупатели на зарубежном рынке будут уже знакомы с товаром, ранее выпускавшимся по лицензии;</a:t>
            </a:r>
          </a:p>
          <a:p>
            <a:pPr lvl="0"/>
            <a:r>
              <a:rPr lang="ru-RU" sz="1400" b="1" dirty="0" smtClean="0"/>
              <a:t>способ обойти проблемы экспорта товара в материальной форме</a:t>
            </a:r>
            <a:r>
              <a:rPr lang="ru-RU" sz="1400" dirty="0" smtClean="0"/>
              <a:t>. На пути международного перемещения технологий стоит меньше барьеров и ограничений по сравнению с движением товаров и капиталов. Поэтому внешнюю экспансию легче осуществить, продав лицензию за границу. Передача новой технологии за рубеж выступает как форма борьбы за иностранные товарные рынки, позволяющая обойти таможенные и иные барьеры;</a:t>
            </a:r>
          </a:p>
          <a:p>
            <a:pPr lvl="0"/>
            <a:r>
              <a:rPr lang="ru-RU" sz="1400" b="1" dirty="0" smtClean="0"/>
              <a:t>средство расширения товарного экспорта</a:t>
            </a:r>
            <a:r>
              <a:rPr lang="ru-RU" sz="1400" dirty="0" smtClean="0"/>
              <a:t>, если заключается лицензионное соглашение, предусматривающее поставку оборудования, материалов, компонентов. Реализация технологий за рубеж часто сопровождается дополнительными поставками сырья, оборудования, полуфабрикатов и т.д. Следовательно, продавец технологий получает возможность увеличить выпуск продукции на экспорт;</a:t>
            </a:r>
          </a:p>
          <a:p>
            <a:pPr lvl="0"/>
            <a:r>
              <a:rPr lang="ru-RU" sz="1400" b="1" dirty="0" smtClean="0"/>
              <a:t>способ установления контроля над зарубежной фирмой </a:t>
            </a:r>
            <a:r>
              <a:rPr lang="ru-RU" sz="1400" dirty="0" smtClean="0"/>
              <a:t>через такие условия лицензионного соглашения, как объем выпуска товаров покупателем лицензии, участие его в прибылях, контроль за техническими условиями производства и др.;</a:t>
            </a:r>
          </a:p>
          <a:p>
            <a:pPr lvl="0"/>
            <a:r>
              <a:rPr lang="ru-RU" sz="1400" b="1" dirty="0" smtClean="0"/>
              <a:t>способ обеспечения доступа к другому новшеству через перекрестное лицензирование фирм</a:t>
            </a:r>
            <a:r>
              <a:rPr lang="ru-RU" sz="1400" dirty="0" smtClean="0"/>
              <a:t>;</a:t>
            </a:r>
          </a:p>
          <a:p>
            <a:pPr lvl="0"/>
            <a:r>
              <a:rPr lang="ru-RU" sz="1400" b="1" dirty="0" smtClean="0"/>
              <a:t>возможность более эффективного совершенствования объекта лицензии </a:t>
            </a:r>
            <a:r>
              <a:rPr lang="ru-RU" sz="1400" dirty="0" smtClean="0"/>
              <a:t>с участием партнера-покупателя.</a:t>
            </a:r>
          </a:p>
          <a:p>
            <a:endParaRPr lang="ru-RU"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solidFill>
                  <a:schemeClr val="tx1"/>
                </a:solidFill>
                <a:latin typeface="Arial Black" pitchFamily="34" charset="0"/>
              </a:rPr>
              <a:t>Экономическая целесообразность импорта технологий </a:t>
            </a:r>
            <a:endParaRPr lang="ru-RU" dirty="0">
              <a:solidFill>
                <a:schemeClr val="tx1"/>
              </a:solidFill>
              <a:latin typeface="Arial Black" pitchFamily="34" charset="0"/>
            </a:endParaRPr>
          </a:p>
        </p:txBody>
      </p:sp>
      <p:sp>
        <p:nvSpPr>
          <p:cNvPr id="3" name="Содержимое 2"/>
          <p:cNvSpPr>
            <a:spLocks noGrp="1"/>
          </p:cNvSpPr>
          <p:nvPr>
            <p:ph sz="quarter" idx="1"/>
          </p:nvPr>
        </p:nvSpPr>
        <p:spPr>
          <a:xfrm>
            <a:off x="301752" y="1527048"/>
            <a:ext cx="8503920" cy="4854280"/>
          </a:xfrm>
        </p:spPr>
        <p:txBody>
          <a:bodyPr>
            <a:normAutofit fontScale="62500" lnSpcReduction="20000"/>
          </a:bodyPr>
          <a:lstStyle/>
          <a:p>
            <a:pPr lvl="0"/>
            <a:r>
              <a:rPr lang="ru-RU" b="1" dirty="0" smtClean="0"/>
              <a:t>доступ к новшествам высокого технического уровня</a:t>
            </a:r>
            <a:r>
              <a:rPr lang="ru-RU" dirty="0" smtClean="0"/>
              <a:t>. Приобретая новые технологии, покупатель получает возможность ликвидировать в короткие сроки свое техническое отставание в той или иной области;</a:t>
            </a:r>
          </a:p>
          <a:p>
            <a:pPr lvl="0"/>
            <a:r>
              <a:rPr lang="ru-RU" b="1" dirty="0" smtClean="0"/>
              <a:t>средство экономии затрат на НИОКР</a:t>
            </a:r>
            <a:r>
              <a:rPr lang="ru-RU" dirty="0" smtClean="0"/>
              <a:t>, в том числе, и во времени. Масштабные научно-исследовательские и опытно-конструкторские работы требуют значительных затрат денежных средств, они продолжительны во времени, а предполагаемые их результаты не всегда определенны. Поэтому часто проще купить, чем сделать самому;</a:t>
            </a:r>
          </a:p>
          <a:p>
            <a:pPr lvl="0"/>
            <a:r>
              <a:rPr lang="ru-RU" b="1" dirty="0" smtClean="0"/>
              <a:t>малые издержки по освоению производства продукции</a:t>
            </a:r>
            <a:r>
              <a:rPr lang="ru-RU" dirty="0" smtClean="0"/>
              <a:t>. Объясняется это тем, что на продажу поступают обычно практически отработанные технологии. К тому же покупатель может рассчитывать на помощь лицензиара при освоении новых технологических процессов;</a:t>
            </a:r>
          </a:p>
          <a:p>
            <a:pPr lvl="0"/>
            <a:r>
              <a:rPr lang="ru-RU" b="1" dirty="0" smtClean="0"/>
              <a:t>средство уменьшения расходов на товарный импорт </a:t>
            </a:r>
            <a:r>
              <a:rPr lang="ru-RU" dirty="0" smtClean="0"/>
              <a:t>и одновременно средство привлечения национального капитала и рабочей силы;</a:t>
            </a:r>
          </a:p>
          <a:p>
            <a:pPr lvl="0"/>
            <a:r>
              <a:rPr lang="ru-RU" b="1" dirty="0" smtClean="0"/>
              <a:t>условие расширения экспорта продукции, выпускаемой по зарубежным технологиям</a:t>
            </a:r>
            <a:r>
              <a:rPr lang="ru-RU" dirty="0" smtClean="0"/>
              <a:t>: во многих странах доля изделий, выпускаемых по лицензиям, в валютном экспорте превышает долю национальных изделий. Практика показывает, что изделия, производимые по зарубежной технологии, отличаются высокой конкурентоспособностью. Поэтому часть выпуска новых изделий направляется на внешний рынок, увеличивая экспортные возможности покупателя новой технологии</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179511" y="2060849"/>
          <a:ext cx="8712970" cy="4478274"/>
        </p:xfrm>
        <a:graphic>
          <a:graphicData uri="http://schemas.openxmlformats.org/drawingml/2006/table">
            <a:tbl>
              <a:tblPr>
                <a:tableStyleId>{775DCB02-9BB8-47FD-8907-85C794F793BA}</a:tableStyleId>
              </a:tblPr>
              <a:tblGrid>
                <a:gridCol w="1056117"/>
                <a:gridCol w="1408157"/>
                <a:gridCol w="1760196"/>
                <a:gridCol w="1584176"/>
                <a:gridCol w="1144128"/>
                <a:gridCol w="1760196"/>
              </a:tblGrid>
              <a:tr h="210515">
                <a:tc>
                  <a:txBody>
                    <a:bodyPr/>
                    <a:lstStyle/>
                    <a:p>
                      <a:pPr algn="r">
                        <a:lnSpc>
                          <a:spcPct val="115000"/>
                        </a:lnSpc>
                        <a:spcAft>
                          <a:spcPts val="0"/>
                        </a:spcAft>
                      </a:pPr>
                      <a:r>
                        <a:rPr lang="ru-RU" sz="1200" dirty="0">
                          <a:latin typeface="Arial" pitchFamily="34" charset="0"/>
                          <a:cs typeface="Arial" pitchFamily="34" charset="0"/>
                        </a:rPr>
                        <a:t>Процесс</a:t>
                      </a:r>
                      <a:endParaRPr lang="ru-RU" sz="2000"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b="1" dirty="0">
                          <a:latin typeface="Arial" pitchFamily="34" charset="0"/>
                          <a:cs typeface="Arial" pitchFamily="34" charset="0"/>
                        </a:rPr>
                        <a:t>ИССЛЕДОВАНИЕ</a:t>
                      </a:r>
                      <a:endParaRPr lang="ru-RU" sz="2000" b="1" dirty="0">
                        <a:latin typeface="Arial" pitchFamily="34" charset="0"/>
                        <a:ea typeface="Calibri"/>
                        <a:cs typeface="Arial" pitchFamily="34" charset="0"/>
                      </a:endParaRPr>
                    </a:p>
                  </a:txBody>
                  <a:tcPr marL="9525" marR="9525" marT="9525" marB="9525" anchor="ctr"/>
                </a:tc>
                <a:tc>
                  <a:txBody>
                    <a:bodyPr/>
                    <a:lstStyle/>
                    <a:p>
                      <a:pPr algn="ctr">
                        <a:lnSpc>
                          <a:spcPct val="115000"/>
                        </a:lnSpc>
                        <a:spcAft>
                          <a:spcPts val="0"/>
                        </a:spcAft>
                      </a:pPr>
                      <a:r>
                        <a:rPr lang="ru-RU" sz="2000" b="1" dirty="0" smtClean="0">
                          <a:latin typeface="Arial" pitchFamily="34" charset="0"/>
                          <a:ea typeface="+mn-ea"/>
                          <a:cs typeface="Arial" pitchFamily="34" charset="0"/>
                        </a:rPr>
                        <a:t>⇒</a:t>
                      </a:r>
                      <a:endParaRPr lang="ru-RU" sz="2000" b="1"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b="1" dirty="0">
                          <a:latin typeface="Arial" pitchFamily="34" charset="0"/>
                          <a:cs typeface="Arial" pitchFamily="34" charset="0"/>
                        </a:rPr>
                        <a:t>РАЗРАБОТКА</a:t>
                      </a:r>
                      <a:endParaRPr lang="ru-RU" sz="2000" b="1" dirty="0">
                        <a:latin typeface="Arial" pitchFamily="34" charset="0"/>
                        <a:ea typeface="Calibri"/>
                        <a:cs typeface="Arial" pitchFamily="34" charset="0"/>
                      </a:endParaRPr>
                    </a:p>
                  </a:txBody>
                  <a:tcPr marL="9525" marR="9525" marT="9525" marB="9525"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2000" b="1" dirty="0" smtClean="0">
                          <a:latin typeface="Arial" pitchFamily="34" charset="0"/>
                          <a:ea typeface="+mn-ea"/>
                          <a:cs typeface="Arial" pitchFamily="34" charset="0"/>
                        </a:rPr>
                        <a:t>⇒</a:t>
                      </a:r>
                      <a:endParaRPr lang="ru-RU" sz="2000" b="1"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b="1" dirty="0" smtClean="0">
                          <a:latin typeface="Arial" pitchFamily="34" charset="0"/>
                          <a:cs typeface="Arial" pitchFamily="34" charset="0"/>
                        </a:rPr>
                        <a:t>РАСПРОСТРАНЕНИЕ</a:t>
                      </a:r>
                      <a:endParaRPr lang="ru-RU" sz="2000" b="1" dirty="0">
                        <a:latin typeface="Arial" pitchFamily="34" charset="0"/>
                        <a:ea typeface="Calibri"/>
                        <a:cs typeface="Arial" pitchFamily="34" charset="0"/>
                      </a:endParaRPr>
                    </a:p>
                  </a:txBody>
                  <a:tcPr marL="9525" marR="9525" marT="9525" marB="9525" anchor="ctr"/>
                </a:tc>
              </a:tr>
              <a:tr h="210515">
                <a:tc>
                  <a:txBody>
                    <a:bodyPr/>
                    <a:lstStyle/>
                    <a:p>
                      <a:pPr>
                        <a:lnSpc>
                          <a:spcPct val="115000"/>
                        </a:lnSpc>
                        <a:spcAft>
                          <a:spcPts val="0"/>
                        </a:spcAft>
                      </a:pPr>
                      <a:r>
                        <a:rPr lang="ru-RU" sz="1200" dirty="0">
                          <a:latin typeface="Arial" pitchFamily="34" charset="0"/>
                          <a:cs typeface="Arial" pitchFamily="34" charset="0"/>
                        </a:rPr>
                        <a:t>Блок</a:t>
                      </a:r>
                      <a:endParaRPr lang="ru-RU" sz="2000"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dirty="0">
                          <a:latin typeface="Arial" pitchFamily="34" charset="0"/>
                          <a:cs typeface="Arial" pitchFamily="34" charset="0"/>
                        </a:rPr>
                        <a:t> </a:t>
                      </a:r>
                      <a:endParaRPr lang="ru-RU" sz="2000"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a:latin typeface="Arial" pitchFamily="34" charset="0"/>
                          <a:cs typeface="Arial" pitchFamily="34" charset="0"/>
                        </a:rPr>
                        <a:t> </a:t>
                      </a:r>
                      <a:endParaRPr lang="ru-RU" sz="200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dirty="0">
                          <a:latin typeface="Arial" pitchFamily="34" charset="0"/>
                          <a:cs typeface="Arial" pitchFamily="34" charset="0"/>
                        </a:rPr>
                        <a:t> </a:t>
                      </a:r>
                      <a:endParaRPr lang="ru-RU" sz="2000"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dirty="0">
                          <a:latin typeface="Arial" pitchFamily="34" charset="0"/>
                          <a:cs typeface="Arial" pitchFamily="34" charset="0"/>
                        </a:rPr>
                        <a:t> </a:t>
                      </a:r>
                      <a:endParaRPr lang="ru-RU" sz="2000"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dirty="0">
                          <a:latin typeface="Arial" pitchFamily="34" charset="0"/>
                          <a:cs typeface="Arial" pitchFamily="34" charset="0"/>
                        </a:rPr>
                        <a:t> </a:t>
                      </a:r>
                      <a:endParaRPr lang="ru-RU" sz="2000" dirty="0">
                        <a:latin typeface="Arial" pitchFamily="34" charset="0"/>
                        <a:ea typeface="Calibri"/>
                        <a:cs typeface="Arial" pitchFamily="34" charset="0"/>
                      </a:endParaRPr>
                    </a:p>
                  </a:txBody>
                  <a:tcPr marL="9525" marR="9525" marT="9525" marB="9525" anchor="ctr"/>
                </a:tc>
              </a:tr>
              <a:tr h="1216861">
                <a:tc>
                  <a:txBody>
                    <a:bodyPr/>
                    <a:lstStyle/>
                    <a:p>
                      <a:pPr>
                        <a:lnSpc>
                          <a:spcPct val="115000"/>
                        </a:lnSpc>
                        <a:spcAft>
                          <a:spcPts val="0"/>
                        </a:spcAft>
                      </a:pPr>
                      <a:r>
                        <a:rPr lang="ru-RU" sz="1200" b="1" dirty="0">
                          <a:latin typeface="Arial" pitchFamily="34" charset="0"/>
                          <a:cs typeface="Arial" pitchFamily="34" charset="0"/>
                        </a:rPr>
                        <a:t>Местоположение</a:t>
                      </a:r>
                      <a:endParaRPr lang="ru-RU" sz="2000" b="1"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a:latin typeface="Arial" pitchFamily="34" charset="0"/>
                          <a:cs typeface="Arial" pitchFamily="34" charset="0"/>
                        </a:rPr>
                        <a:t>Университетские, государственные, частные исследовательские лаборатории</a:t>
                      </a:r>
                      <a:endParaRPr lang="ru-RU" sz="200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100" dirty="0">
                          <a:latin typeface="Arial" pitchFamily="34" charset="0"/>
                          <a:cs typeface="Arial" pitchFamily="34" charset="0"/>
                        </a:rPr>
                        <a:t>Университетские, государственные исследовательские лаборатории, промышленные (частные) исследовательские лаборатории</a:t>
                      </a:r>
                      <a:endParaRPr lang="ru-RU" sz="2000"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a:latin typeface="Arial" pitchFamily="34" charset="0"/>
                          <a:cs typeface="Arial" pitchFamily="34" charset="0"/>
                        </a:rPr>
                        <a:t>Промышленные лаборатории НИОКР</a:t>
                      </a:r>
                      <a:endParaRPr lang="ru-RU" sz="200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dirty="0">
                          <a:latin typeface="Arial" pitchFamily="34" charset="0"/>
                          <a:cs typeface="Arial" pitchFamily="34" charset="0"/>
                        </a:rPr>
                        <a:t>Заводы и учреждения и т.д.</a:t>
                      </a:r>
                      <a:endParaRPr lang="ru-RU" sz="2000"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a:latin typeface="Arial" pitchFamily="34" charset="0"/>
                          <a:cs typeface="Arial" pitchFamily="34" charset="0"/>
                        </a:rPr>
                        <a:t>Заводы, предприятия по производству и обслуживанию, магазины, рынки</a:t>
                      </a:r>
                      <a:endParaRPr lang="ru-RU" sz="2000">
                        <a:latin typeface="Arial" pitchFamily="34" charset="0"/>
                        <a:ea typeface="Calibri"/>
                        <a:cs typeface="Arial" pitchFamily="34" charset="0"/>
                      </a:endParaRPr>
                    </a:p>
                  </a:txBody>
                  <a:tcPr marL="9525" marR="9525" marT="9525" marB="9525" anchor="ctr"/>
                </a:tc>
              </a:tr>
              <a:tr h="1349774">
                <a:tc>
                  <a:txBody>
                    <a:bodyPr/>
                    <a:lstStyle/>
                    <a:p>
                      <a:pPr>
                        <a:lnSpc>
                          <a:spcPct val="115000"/>
                        </a:lnSpc>
                        <a:spcAft>
                          <a:spcPts val="0"/>
                        </a:spcAft>
                      </a:pPr>
                      <a:r>
                        <a:rPr lang="ru-RU" sz="1200" b="1" dirty="0">
                          <a:latin typeface="Arial" pitchFamily="34" charset="0"/>
                          <a:cs typeface="Arial" pitchFamily="34" charset="0"/>
                        </a:rPr>
                        <a:t>Исполнители работы. Технический персонал лабораторий.</a:t>
                      </a:r>
                      <a:endParaRPr lang="ru-RU" sz="2000" b="1"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dirty="0">
                          <a:latin typeface="Arial" pitchFamily="34" charset="0"/>
                          <a:cs typeface="Arial" pitchFamily="34" charset="0"/>
                        </a:rPr>
                        <a:t>Ученые в лабораториях, поддерживаемые техническим персоналом</a:t>
                      </a:r>
                      <a:endParaRPr lang="ru-RU" sz="2000"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a:latin typeface="Arial" pitchFamily="34" charset="0"/>
                          <a:cs typeface="Arial" pitchFamily="34" charset="0"/>
                        </a:rPr>
                        <a:t>Ученые и инженеры в лабораториях, поддерживаемые техническим персоналом</a:t>
                      </a:r>
                      <a:endParaRPr lang="ru-RU" sz="200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a:latin typeface="Arial" pitchFamily="34" charset="0"/>
                          <a:cs typeface="Arial" pitchFamily="34" charset="0"/>
                        </a:rPr>
                        <a:t>Ученые и инженеры в лабораториях; инженеры и техники, проектирующие, изготавливающие и испытывающие прототипы</a:t>
                      </a:r>
                      <a:endParaRPr lang="ru-RU" sz="200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a:latin typeface="Arial" pitchFamily="34" charset="0"/>
                          <a:cs typeface="Arial" pitchFamily="34" charset="0"/>
                        </a:rPr>
                        <a:t>Менеджеры по производству, высококвалифицированные рабочие, рабочие на конвейере</a:t>
                      </a:r>
                      <a:endParaRPr lang="ru-RU" sz="200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a:latin typeface="Arial" pitchFamily="34" charset="0"/>
                          <a:cs typeface="Arial" pitchFamily="34" charset="0"/>
                        </a:rPr>
                        <a:t>Те же, но на большом числе заводов; торговый персонал, пользователи и т.п.</a:t>
                      </a:r>
                      <a:endParaRPr lang="ru-RU" sz="2000">
                        <a:latin typeface="Arial" pitchFamily="34" charset="0"/>
                        <a:ea typeface="Calibri"/>
                        <a:cs typeface="Arial" pitchFamily="34" charset="0"/>
                      </a:endParaRPr>
                    </a:p>
                  </a:txBody>
                  <a:tcPr marL="9525" marR="9525" marT="9525" marB="9525" anchor="ctr"/>
                </a:tc>
              </a:tr>
              <a:tr h="590268">
                <a:tc>
                  <a:txBody>
                    <a:bodyPr/>
                    <a:lstStyle/>
                    <a:p>
                      <a:pPr>
                        <a:lnSpc>
                          <a:spcPct val="115000"/>
                        </a:lnSpc>
                        <a:spcAft>
                          <a:spcPts val="0"/>
                        </a:spcAft>
                      </a:pPr>
                      <a:r>
                        <a:rPr lang="ru-RU" sz="1200" b="1" dirty="0">
                          <a:latin typeface="Arial" pitchFamily="34" charset="0"/>
                          <a:cs typeface="Arial" pitchFamily="34" charset="0"/>
                        </a:rPr>
                        <a:t>Результаты на выходе</a:t>
                      </a:r>
                      <a:endParaRPr lang="ru-RU" sz="2000" b="1"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a:latin typeface="Arial" pitchFamily="34" charset="0"/>
                          <a:cs typeface="Arial" pitchFamily="34" charset="0"/>
                        </a:rPr>
                        <a:t>Научные знания, идеи, научные статьи</a:t>
                      </a:r>
                      <a:endParaRPr lang="ru-RU" sz="200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a:latin typeface="Arial" pitchFamily="34" charset="0"/>
                          <a:cs typeface="Arial" pitchFamily="34" charset="0"/>
                        </a:rPr>
                        <a:t>Патенты, научные статьи</a:t>
                      </a:r>
                      <a:endParaRPr lang="ru-RU" sz="200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dirty="0">
                          <a:latin typeface="Arial" pitchFamily="34" charset="0"/>
                          <a:cs typeface="Arial" pitchFamily="34" charset="0"/>
                        </a:rPr>
                        <a:t>Патенты, чертежи, технические условия</a:t>
                      </a:r>
                      <a:endParaRPr lang="ru-RU" sz="2000" dirty="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a:latin typeface="Arial" pitchFamily="34" charset="0"/>
                          <a:cs typeface="Arial" pitchFamily="34" charset="0"/>
                        </a:rPr>
                        <a:t>Новые продукты и процессы</a:t>
                      </a:r>
                      <a:endParaRPr lang="ru-RU" sz="2000">
                        <a:latin typeface="Arial" pitchFamily="34" charset="0"/>
                        <a:ea typeface="Calibri"/>
                        <a:cs typeface="Arial" pitchFamily="34" charset="0"/>
                      </a:endParaRPr>
                    </a:p>
                  </a:txBody>
                  <a:tcPr marL="9525" marR="9525" marT="9525" marB="9525" anchor="ctr"/>
                </a:tc>
                <a:tc>
                  <a:txBody>
                    <a:bodyPr/>
                    <a:lstStyle/>
                    <a:p>
                      <a:pPr>
                        <a:lnSpc>
                          <a:spcPct val="115000"/>
                        </a:lnSpc>
                        <a:spcAft>
                          <a:spcPts val="0"/>
                        </a:spcAft>
                      </a:pPr>
                      <a:r>
                        <a:rPr lang="ru-RU" sz="1200">
                          <a:latin typeface="Arial" pitchFamily="34" charset="0"/>
                          <a:cs typeface="Arial" pitchFamily="34" charset="0"/>
                        </a:rPr>
                        <a:t>Более широкая доступность продуктов и процессов</a:t>
                      </a:r>
                      <a:endParaRPr lang="ru-RU" sz="2000">
                        <a:latin typeface="Arial" pitchFamily="34" charset="0"/>
                        <a:ea typeface="Calibri"/>
                        <a:cs typeface="Arial" pitchFamily="34" charset="0"/>
                      </a:endParaRPr>
                    </a:p>
                  </a:txBody>
                  <a:tcPr marL="9525" marR="9525" marT="9525" marB="9525" anchor="ctr"/>
                </a:tc>
              </a:tr>
              <a:tr h="286466">
                <a:tc>
                  <a:txBody>
                    <a:bodyPr/>
                    <a:lstStyle/>
                    <a:p>
                      <a:pPr>
                        <a:lnSpc>
                          <a:spcPct val="115000"/>
                        </a:lnSpc>
                        <a:spcAft>
                          <a:spcPts val="0"/>
                        </a:spcAft>
                      </a:pPr>
                      <a:r>
                        <a:rPr lang="ru-RU" sz="1200">
                          <a:latin typeface="Arial" pitchFamily="34" charset="0"/>
                          <a:cs typeface="Arial" pitchFamily="34" charset="0"/>
                        </a:rPr>
                        <a:t> </a:t>
                      </a:r>
                      <a:endParaRPr lang="ru-RU" sz="2000">
                        <a:latin typeface="Arial" pitchFamily="34" charset="0"/>
                        <a:ea typeface="Calibri"/>
                        <a:cs typeface="Arial" pitchFamily="34" charset="0"/>
                      </a:endParaRPr>
                    </a:p>
                  </a:txBody>
                  <a:tcPr marL="9525" marR="9525" marT="9525" marB="9525" anchor="ctr"/>
                </a:tc>
                <a:tc>
                  <a:txBody>
                    <a:bodyPr/>
                    <a:lstStyle/>
                    <a:p>
                      <a:pPr algn="ctr">
                        <a:lnSpc>
                          <a:spcPct val="115000"/>
                        </a:lnSpc>
                        <a:spcAft>
                          <a:spcPts val="0"/>
                        </a:spcAft>
                      </a:pPr>
                      <a:r>
                        <a:rPr lang="ru-RU" sz="1200" b="1" dirty="0">
                          <a:latin typeface="Arial" pitchFamily="34" charset="0"/>
                          <a:cs typeface="Arial" pitchFamily="34" charset="0"/>
                        </a:rPr>
                        <a:t>НАУКА</a:t>
                      </a:r>
                      <a:endParaRPr lang="ru-RU" sz="2000" b="1" dirty="0">
                        <a:latin typeface="Arial" pitchFamily="34" charset="0"/>
                        <a:ea typeface="Calibri"/>
                        <a:cs typeface="Arial" pitchFamily="34" charset="0"/>
                      </a:endParaRPr>
                    </a:p>
                  </a:txBody>
                  <a:tcPr marL="9525" marR="9525" marT="9525" marB="9525" anchor="ctr"/>
                </a:tc>
                <a:tc>
                  <a:txBody>
                    <a:bodyPr/>
                    <a:lstStyle/>
                    <a:p>
                      <a:pPr algn="ctr">
                        <a:lnSpc>
                          <a:spcPct val="115000"/>
                        </a:lnSpc>
                      </a:pPr>
                      <a:endParaRPr lang="ru-RU" sz="2000" b="1" dirty="0">
                        <a:latin typeface="Arial" pitchFamily="34" charset="0"/>
                        <a:cs typeface="Arial" pitchFamily="34" charset="0"/>
                      </a:endParaRPr>
                    </a:p>
                  </a:txBody>
                  <a:tcPr marL="9525" marR="9525" marT="9525" marB="9525" anchor="ctr"/>
                </a:tc>
                <a:tc>
                  <a:txBody>
                    <a:bodyPr/>
                    <a:lstStyle/>
                    <a:p>
                      <a:pPr algn="ctr">
                        <a:lnSpc>
                          <a:spcPct val="115000"/>
                        </a:lnSpc>
                        <a:spcAft>
                          <a:spcPts val="0"/>
                        </a:spcAft>
                      </a:pPr>
                      <a:r>
                        <a:rPr lang="ru-RU" sz="1200" b="1" dirty="0">
                          <a:latin typeface="Arial" pitchFamily="34" charset="0"/>
                          <a:cs typeface="Arial" pitchFamily="34" charset="0"/>
                        </a:rPr>
                        <a:t>ТЕХНОЛОГИЯ</a:t>
                      </a:r>
                      <a:endParaRPr lang="ru-RU" sz="2000" b="1" dirty="0">
                        <a:latin typeface="Arial" pitchFamily="34" charset="0"/>
                        <a:ea typeface="Calibri"/>
                        <a:cs typeface="Arial" pitchFamily="34" charset="0"/>
                      </a:endParaRPr>
                    </a:p>
                  </a:txBody>
                  <a:tcPr marL="9525" marR="9525" marT="9525" marB="9525" anchor="ctr"/>
                </a:tc>
                <a:tc>
                  <a:txBody>
                    <a:bodyPr/>
                    <a:lstStyle/>
                    <a:p>
                      <a:pPr algn="ctr">
                        <a:lnSpc>
                          <a:spcPct val="115000"/>
                        </a:lnSpc>
                      </a:pPr>
                      <a:endParaRPr lang="ru-RU" sz="2000" b="1" dirty="0">
                        <a:latin typeface="Arial" pitchFamily="34" charset="0"/>
                        <a:cs typeface="Arial" pitchFamily="34" charset="0"/>
                      </a:endParaRPr>
                    </a:p>
                  </a:txBody>
                  <a:tcPr marL="9525" marR="9525" marT="9525" marB="9525" anchor="ctr"/>
                </a:tc>
                <a:tc>
                  <a:txBody>
                    <a:bodyPr/>
                    <a:lstStyle/>
                    <a:p>
                      <a:pPr algn="ctr">
                        <a:lnSpc>
                          <a:spcPct val="115000"/>
                        </a:lnSpc>
                        <a:spcAft>
                          <a:spcPts val="0"/>
                        </a:spcAft>
                      </a:pPr>
                      <a:r>
                        <a:rPr lang="ru-RU" sz="1200" b="1" dirty="0">
                          <a:latin typeface="Arial" pitchFamily="34" charset="0"/>
                          <a:cs typeface="Arial" pitchFamily="34" charset="0"/>
                        </a:rPr>
                        <a:t>РЫНОК</a:t>
                      </a:r>
                      <a:endParaRPr lang="ru-RU" sz="2000" b="1" dirty="0">
                        <a:latin typeface="Arial" pitchFamily="34" charset="0"/>
                        <a:ea typeface="Calibri"/>
                        <a:cs typeface="Arial" pitchFamily="34" charset="0"/>
                      </a:endParaRPr>
                    </a:p>
                  </a:txBody>
                  <a:tcPr marL="9525" marR="9525" marT="9525" marB="9525" anchor="ctr"/>
                </a:tc>
              </a:tr>
            </a:tbl>
          </a:graphicData>
        </a:graphic>
      </p:graphicFrame>
      <p:sp>
        <p:nvSpPr>
          <p:cNvPr id="5" name="Прямоугольник 4"/>
          <p:cNvSpPr/>
          <p:nvPr/>
        </p:nvSpPr>
        <p:spPr>
          <a:xfrm>
            <a:off x="395536" y="1484784"/>
            <a:ext cx="8352928" cy="369332"/>
          </a:xfrm>
          <a:prstGeom prst="rect">
            <a:avLst/>
          </a:prstGeom>
        </p:spPr>
        <p:txBody>
          <a:bodyPr wrap="square">
            <a:spAutoFit/>
          </a:bodyPr>
          <a:lstStyle/>
          <a:p>
            <a:r>
              <a:rPr lang="ru-RU" dirty="0" smtClean="0">
                <a:latin typeface="Arial" pitchFamily="34" charset="0"/>
                <a:cs typeface="Arial" pitchFamily="34" charset="0"/>
              </a:rPr>
              <a:t>Линейная модель </a:t>
            </a:r>
            <a:r>
              <a:rPr lang="ru-RU" dirty="0" err="1" smtClean="0">
                <a:latin typeface="Arial" pitchFamily="34" charset="0"/>
                <a:cs typeface="Arial" pitchFamily="34" charset="0"/>
              </a:rPr>
              <a:t>трансфера</a:t>
            </a:r>
            <a:r>
              <a:rPr lang="ru-RU" dirty="0" smtClean="0">
                <a:latin typeface="Arial" pitchFamily="34" charset="0"/>
                <a:cs typeface="Arial" pitchFamily="34" charset="0"/>
              </a:rPr>
              <a:t> технологии в современном понимании</a:t>
            </a:r>
            <a:endParaRPr lang="ru-RU"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6386" name="Oval 2"/>
          <p:cNvSpPr>
            <a:spLocks noChangeArrowheads="1"/>
          </p:cNvSpPr>
          <p:nvPr/>
        </p:nvSpPr>
        <p:spPr bwMode="auto">
          <a:xfrm rot="2366443">
            <a:off x="3983797" y="2243803"/>
            <a:ext cx="2259013" cy="3995738"/>
          </a:xfrm>
          <a:prstGeom prst="ellipse">
            <a:avLst/>
          </a:prstGeom>
          <a:solidFill>
            <a:schemeClr val="accent6">
              <a:lumMod val="40000"/>
              <a:lumOff val="60000"/>
            </a:schemeClr>
          </a:solidFill>
          <a:ln w="9525">
            <a:solidFill>
              <a:schemeClr val="tx1"/>
            </a:solidFill>
            <a:round/>
            <a:headEnd/>
            <a:tailEnd/>
          </a:ln>
        </p:spPr>
        <p:txBody>
          <a:bodyPr wrap="none" anchor="ctr"/>
          <a:lstStyle/>
          <a:p>
            <a:endParaRPr lang="ru-RU"/>
          </a:p>
        </p:txBody>
      </p:sp>
      <p:sp>
        <p:nvSpPr>
          <p:cNvPr id="16387" name="Line 4"/>
          <p:cNvSpPr>
            <a:spLocks noChangeShapeType="1"/>
          </p:cNvSpPr>
          <p:nvPr/>
        </p:nvSpPr>
        <p:spPr bwMode="auto">
          <a:xfrm>
            <a:off x="1676400" y="5638800"/>
            <a:ext cx="5329238" cy="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ru-RU"/>
          </a:p>
        </p:txBody>
      </p:sp>
      <p:sp>
        <p:nvSpPr>
          <p:cNvPr id="16388" name="Line 5"/>
          <p:cNvSpPr>
            <a:spLocks noChangeShapeType="1"/>
          </p:cNvSpPr>
          <p:nvPr/>
        </p:nvSpPr>
        <p:spPr bwMode="auto">
          <a:xfrm>
            <a:off x="3924300" y="3213100"/>
            <a:ext cx="4535488"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ru-RU"/>
          </a:p>
        </p:txBody>
      </p:sp>
      <p:sp>
        <p:nvSpPr>
          <p:cNvPr id="16389" name="Text Box 6"/>
          <p:cNvSpPr txBox="1">
            <a:spLocks noChangeArrowheads="1"/>
          </p:cNvSpPr>
          <p:nvPr/>
        </p:nvSpPr>
        <p:spPr bwMode="auto">
          <a:xfrm>
            <a:off x="838200" y="5181600"/>
            <a:ext cx="2879725" cy="396875"/>
          </a:xfrm>
          <a:prstGeom prst="rect">
            <a:avLst/>
          </a:prstGeom>
          <a:noFill/>
          <a:ln w="9525">
            <a:noFill/>
            <a:miter lim="800000"/>
            <a:headEnd/>
            <a:tailEnd/>
          </a:ln>
        </p:spPr>
        <p:txBody>
          <a:bodyPr>
            <a:spAutoFit/>
          </a:bodyPr>
          <a:lstStyle/>
          <a:p>
            <a:pPr>
              <a:spcBef>
                <a:spcPct val="50000"/>
              </a:spcBef>
            </a:pPr>
            <a:r>
              <a:rPr kumimoji="0" lang="ru-RU" sz="2000" b="1" dirty="0">
                <a:solidFill>
                  <a:schemeClr val="accent4">
                    <a:lumMod val="50000"/>
                  </a:schemeClr>
                </a:solidFill>
                <a:latin typeface="Arial" charset="0"/>
              </a:rPr>
              <a:t>Научный процесс</a:t>
            </a:r>
          </a:p>
        </p:txBody>
      </p:sp>
      <p:sp>
        <p:nvSpPr>
          <p:cNvPr id="16390" name="Text Box 7"/>
          <p:cNvSpPr txBox="1">
            <a:spLocks noChangeArrowheads="1"/>
          </p:cNvSpPr>
          <p:nvPr/>
        </p:nvSpPr>
        <p:spPr bwMode="auto">
          <a:xfrm>
            <a:off x="1187450" y="2781300"/>
            <a:ext cx="2881313" cy="457200"/>
          </a:xfrm>
          <a:prstGeom prst="rect">
            <a:avLst/>
          </a:prstGeom>
          <a:noFill/>
          <a:ln w="9525">
            <a:noFill/>
            <a:miter lim="800000"/>
            <a:headEnd/>
            <a:tailEnd/>
          </a:ln>
        </p:spPr>
        <p:txBody>
          <a:bodyPr>
            <a:spAutoFit/>
          </a:bodyPr>
          <a:lstStyle/>
          <a:p>
            <a:pPr>
              <a:spcBef>
                <a:spcPct val="50000"/>
              </a:spcBef>
            </a:pPr>
            <a:r>
              <a:rPr kumimoji="0" lang="ru-RU" sz="2400" b="1" dirty="0">
                <a:solidFill>
                  <a:schemeClr val="accent2">
                    <a:lumMod val="50000"/>
                  </a:schemeClr>
                </a:solidFill>
                <a:latin typeface="Arial" charset="0"/>
              </a:rPr>
              <a:t>Бизнес процесс</a:t>
            </a:r>
          </a:p>
        </p:txBody>
      </p:sp>
      <p:sp>
        <p:nvSpPr>
          <p:cNvPr id="16391" name="Line 8"/>
          <p:cNvSpPr>
            <a:spLocks noChangeShapeType="1"/>
          </p:cNvSpPr>
          <p:nvPr/>
        </p:nvSpPr>
        <p:spPr bwMode="auto">
          <a:xfrm flipV="1">
            <a:off x="4495800" y="3276598"/>
            <a:ext cx="1828800" cy="2286001"/>
          </a:xfrm>
          <a:prstGeom prst="line">
            <a:avLst/>
          </a:prstGeom>
          <a:ln>
            <a:headEnd/>
            <a:tailEnd type="stealth" w="med" len="med"/>
          </a:ln>
        </p:spPr>
        <p:style>
          <a:lnRef idx="1">
            <a:schemeClr val="dk1"/>
          </a:lnRef>
          <a:fillRef idx="0">
            <a:schemeClr val="dk1"/>
          </a:fillRef>
          <a:effectRef idx="0">
            <a:schemeClr val="dk1"/>
          </a:effectRef>
          <a:fontRef idx="minor">
            <a:schemeClr val="tx1"/>
          </a:fontRef>
        </p:style>
        <p:txBody>
          <a:bodyPr/>
          <a:lstStyle/>
          <a:p>
            <a:endParaRPr lang="ru-RU"/>
          </a:p>
        </p:txBody>
      </p:sp>
      <p:sp>
        <p:nvSpPr>
          <p:cNvPr id="16392" name="Text Box 9"/>
          <p:cNvSpPr txBox="1">
            <a:spLocks noChangeArrowheads="1"/>
          </p:cNvSpPr>
          <p:nvPr/>
        </p:nvSpPr>
        <p:spPr bwMode="auto">
          <a:xfrm>
            <a:off x="762000" y="5791200"/>
            <a:ext cx="2144712" cy="581025"/>
          </a:xfrm>
          <a:prstGeom prst="rect">
            <a:avLst/>
          </a:prstGeom>
          <a:noFill/>
          <a:ln w="9525">
            <a:noFill/>
            <a:miter lim="800000"/>
            <a:headEnd/>
            <a:tailEnd/>
          </a:ln>
        </p:spPr>
        <p:txBody>
          <a:bodyPr>
            <a:spAutoFit/>
          </a:bodyPr>
          <a:lstStyle/>
          <a:p>
            <a:pPr algn="ctr">
              <a:spcBef>
                <a:spcPct val="50000"/>
              </a:spcBef>
            </a:pPr>
            <a:r>
              <a:rPr kumimoji="0" lang="ru-RU" sz="1600" b="1" dirty="0">
                <a:solidFill>
                  <a:schemeClr val="accent4">
                    <a:lumMod val="50000"/>
                  </a:schemeClr>
                </a:solidFill>
                <a:latin typeface="Arial" charset="0"/>
              </a:rPr>
              <a:t>Фундаментальные исследования</a:t>
            </a:r>
          </a:p>
        </p:txBody>
      </p:sp>
      <p:sp>
        <p:nvSpPr>
          <p:cNvPr id="16393" name="Text Box 10"/>
          <p:cNvSpPr txBox="1">
            <a:spLocks noChangeArrowheads="1"/>
          </p:cNvSpPr>
          <p:nvPr/>
        </p:nvSpPr>
        <p:spPr bwMode="auto">
          <a:xfrm>
            <a:off x="3779838" y="5157788"/>
            <a:ext cx="1008062" cy="457200"/>
          </a:xfrm>
          <a:prstGeom prst="rect">
            <a:avLst/>
          </a:prstGeom>
          <a:noFill/>
          <a:ln w="9525">
            <a:noFill/>
            <a:miter lim="800000"/>
            <a:headEnd/>
            <a:tailEnd/>
          </a:ln>
        </p:spPr>
        <p:txBody>
          <a:bodyPr>
            <a:spAutoFit/>
          </a:bodyPr>
          <a:lstStyle/>
          <a:p>
            <a:pPr>
              <a:spcBef>
                <a:spcPct val="50000"/>
              </a:spcBef>
            </a:pPr>
            <a:r>
              <a:rPr kumimoji="0" lang="ru-RU" sz="2400" b="1" dirty="0">
                <a:solidFill>
                  <a:srgbClr val="FF0000"/>
                </a:solidFill>
                <a:latin typeface="Arial" charset="0"/>
              </a:rPr>
              <a:t>Идея</a:t>
            </a:r>
          </a:p>
        </p:txBody>
      </p:sp>
      <p:sp>
        <p:nvSpPr>
          <p:cNvPr id="16394" name="Text Box 11"/>
          <p:cNvSpPr txBox="1">
            <a:spLocks noChangeArrowheads="1"/>
          </p:cNvSpPr>
          <p:nvPr/>
        </p:nvSpPr>
        <p:spPr bwMode="auto">
          <a:xfrm>
            <a:off x="4067944" y="4437112"/>
            <a:ext cx="1295400" cy="366713"/>
          </a:xfrm>
          <a:prstGeom prst="rect">
            <a:avLst/>
          </a:prstGeom>
          <a:noFill/>
          <a:ln w="9525">
            <a:noFill/>
            <a:miter lim="800000"/>
            <a:headEnd/>
            <a:tailEnd/>
          </a:ln>
        </p:spPr>
        <p:txBody>
          <a:bodyPr>
            <a:spAutoFit/>
          </a:bodyPr>
          <a:lstStyle/>
          <a:p>
            <a:pPr algn="ctr">
              <a:spcBef>
                <a:spcPct val="50000"/>
              </a:spcBef>
            </a:pPr>
            <a:r>
              <a:rPr kumimoji="0" lang="ru-RU" b="1" dirty="0" smtClean="0">
                <a:solidFill>
                  <a:schemeClr val="bg2">
                    <a:lumMod val="10000"/>
                  </a:schemeClr>
                </a:solidFill>
                <a:latin typeface="Arial" charset="0"/>
              </a:rPr>
              <a:t>ОКР</a:t>
            </a:r>
            <a:endParaRPr kumimoji="0" lang="ru-RU" b="1" dirty="0">
              <a:solidFill>
                <a:schemeClr val="bg2">
                  <a:lumMod val="10000"/>
                </a:schemeClr>
              </a:solidFill>
              <a:latin typeface="Arial" charset="0"/>
            </a:endParaRPr>
          </a:p>
        </p:txBody>
      </p:sp>
      <p:sp>
        <p:nvSpPr>
          <p:cNvPr id="16395" name="Text Box 12"/>
          <p:cNvSpPr txBox="1">
            <a:spLocks noChangeArrowheads="1"/>
          </p:cNvSpPr>
          <p:nvPr/>
        </p:nvSpPr>
        <p:spPr bwMode="auto">
          <a:xfrm>
            <a:off x="4139952" y="3717032"/>
            <a:ext cx="1511994" cy="369332"/>
          </a:xfrm>
          <a:prstGeom prst="rect">
            <a:avLst/>
          </a:prstGeom>
          <a:noFill/>
          <a:ln w="9525">
            <a:noFill/>
            <a:miter lim="800000"/>
            <a:headEnd/>
            <a:tailEnd/>
          </a:ln>
        </p:spPr>
        <p:txBody>
          <a:bodyPr wrap="square">
            <a:spAutoFit/>
          </a:bodyPr>
          <a:lstStyle/>
          <a:p>
            <a:pPr algn="r">
              <a:spcBef>
                <a:spcPct val="50000"/>
              </a:spcBef>
            </a:pPr>
            <a:r>
              <a:rPr kumimoji="0" lang="ru-RU" b="1" dirty="0" smtClean="0">
                <a:solidFill>
                  <a:schemeClr val="bg2">
                    <a:lumMod val="10000"/>
                  </a:schemeClr>
                </a:solidFill>
                <a:latin typeface="Arial" charset="0"/>
              </a:rPr>
              <a:t>Освоение</a:t>
            </a:r>
            <a:endParaRPr kumimoji="0" lang="ru-RU" b="1" dirty="0">
              <a:solidFill>
                <a:schemeClr val="bg2">
                  <a:lumMod val="10000"/>
                </a:schemeClr>
              </a:solidFill>
              <a:latin typeface="Arial" charset="0"/>
            </a:endParaRPr>
          </a:p>
        </p:txBody>
      </p:sp>
      <p:sp>
        <p:nvSpPr>
          <p:cNvPr id="16396" name="Text Box 13"/>
          <p:cNvSpPr txBox="1">
            <a:spLocks noChangeArrowheads="1"/>
          </p:cNvSpPr>
          <p:nvPr/>
        </p:nvSpPr>
        <p:spPr bwMode="auto">
          <a:xfrm>
            <a:off x="2971800" y="5867400"/>
            <a:ext cx="1727200" cy="581025"/>
          </a:xfrm>
          <a:prstGeom prst="rect">
            <a:avLst/>
          </a:prstGeom>
          <a:noFill/>
          <a:ln w="9525" algn="ctr">
            <a:noFill/>
            <a:miter lim="800000"/>
            <a:headEnd/>
            <a:tailEnd/>
          </a:ln>
        </p:spPr>
        <p:txBody>
          <a:bodyPr>
            <a:spAutoFit/>
          </a:bodyPr>
          <a:lstStyle/>
          <a:p>
            <a:pPr algn="ctr">
              <a:spcBef>
                <a:spcPct val="50000"/>
              </a:spcBef>
            </a:pPr>
            <a:r>
              <a:rPr kumimoji="0" lang="ru-RU" sz="1600" b="1" dirty="0">
                <a:solidFill>
                  <a:schemeClr val="accent1">
                    <a:lumMod val="50000"/>
                  </a:schemeClr>
                </a:solidFill>
                <a:latin typeface="Arial" charset="0"/>
              </a:rPr>
              <a:t>Прикладные исследования</a:t>
            </a:r>
          </a:p>
        </p:txBody>
      </p:sp>
      <p:sp>
        <p:nvSpPr>
          <p:cNvPr id="16397" name="Text Box 14"/>
          <p:cNvSpPr txBox="1">
            <a:spLocks noChangeArrowheads="1"/>
          </p:cNvSpPr>
          <p:nvPr/>
        </p:nvSpPr>
        <p:spPr bwMode="auto">
          <a:xfrm>
            <a:off x="7010400" y="2420938"/>
            <a:ext cx="1954213" cy="641350"/>
          </a:xfrm>
          <a:prstGeom prst="rect">
            <a:avLst/>
          </a:prstGeom>
          <a:noFill/>
          <a:ln w="9525">
            <a:noFill/>
            <a:miter lim="800000"/>
            <a:headEnd/>
            <a:tailEnd/>
          </a:ln>
        </p:spPr>
        <p:txBody>
          <a:bodyPr>
            <a:spAutoFit/>
          </a:bodyPr>
          <a:lstStyle/>
          <a:p>
            <a:pPr>
              <a:spcBef>
                <a:spcPct val="50000"/>
              </a:spcBef>
            </a:pPr>
            <a:r>
              <a:rPr kumimoji="0" lang="ru-RU" b="1" dirty="0">
                <a:latin typeface="Arial" charset="0"/>
              </a:rPr>
              <a:t>Массовое производство</a:t>
            </a:r>
          </a:p>
        </p:txBody>
      </p:sp>
      <p:sp>
        <p:nvSpPr>
          <p:cNvPr id="16398" name="Oval 15"/>
          <p:cNvSpPr>
            <a:spLocks noChangeArrowheads="1"/>
          </p:cNvSpPr>
          <p:nvPr/>
        </p:nvSpPr>
        <p:spPr bwMode="auto">
          <a:xfrm>
            <a:off x="4343400" y="5486400"/>
            <a:ext cx="217488" cy="288925"/>
          </a:xfrm>
          <a:prstGeom prst="ellipse">
            <a:avLst/>
          </a:prstGeom>
          <a:solidFill>
            <a:srgbClr val="FF0000"/>
          </a:solidFill>
          <a:ln w="9525">
            <a:solidFill>
              <a:schemeClr val="tx1"/>
            </a:solidFill>
            <a:round/>
            <a:headEnd/>
            <a:tailEnd/>
          </a:ln>
        </p:spPr>
        <p:txBody>
          <a:bodyPr wrap="none" anchor="ctr"/>
          <a:lstStyle/>
          <a:p>
            <a:endParaRPr lang="ru-RU"/>
          </a:p>
        </p:txBody>
      </p:sp>
      <p:sp>
        <p:nvSpPr>
          <p:cNvPr id="16399" name="Oval 16"/>
          <p:cNvSpPr>
            <a:spLocks noChangeArrowheads="1"/>
          </p:cNvSpPr>
          <p:nvPr/>
        </p:nvSpPr>
        <p:spPr bwMode="auto">
          <a:xfrm>
            <a:off x="6300788" y="3068638"/>
            <a:ext cx="217487" cy="288925"/>
          </a:xfrm>
          <a:prstGeom prst="ellipse">
            <a:avLst/>
          </a:prstGeom>
          <a:solidFill>
            <a:srgbClr val="FF0000"/>
          </a:solidFill>
          <a:ln w="9525">
            <a:solidFill>
              <a:schemeClr val="tx1"/>
            </a:solidFill>
            <a:round/>
            <a:headEnd/>
            <a:tailEnd/>
          </a:ln>
        </p:spPr>
        <p:txBody>
          <a:bodyPr wrap="none" anchor="ctr"/>
          <a:lstStyle/>
          <a:p>
            <a:endParaRPr lang="ru-RU"/>
          </a:p>
        </p:txBody>
      </p:sp>
      <p:sp>
        <p:nvSpPr>
          <p:cNvPr id="16400" name="Text Box 17"/>
          <p:cNvSpPr txBox="1">
            <a:spLocks noChangeArrowheads="1"/>
          </p:cNvSpPr>
          <p:nvPr/>
        </p:nvSpPr>
        <p:spPr bwMode="auto">
          <a:xfrm>
            <a:off x="5292725" y="2708275"/>
            <a:ext cx="1152525" cy="457200"/>
          </a:xfrm>
          <a:prstGeom prst="rect">
            <a:avLst/>
          </a:prstGeom>
          <a:noFill/>
          <a:ln w="9525">
            <a:noFill/>
            <a:miter lim="800000"/>
            <a:headEnd/>
            <a:tailEnd/>
          </a:ln>
        </p:spPr>
        <p:txBody>
          <a:bodyPr>
            <a:spAutoFit/>
          </a:bodyPr>
          <a:lstStyle/>
          <a:p>
            <a:pPr>
              <a:spcBef>
                <a:spcPct val="50000"/>
              </a:spcBef>
            </a:pPr>
            <a:r>
              <a:rPr kumimoji="0" lang="ru-RU" sz="2400" b="1">
                <a:solidFill>
                  <a:srgbClr val="FF0000"/>
                </a:solidFill>
                <a:latin typeface="Arial" charset="0"/>
              </a:rPr>
              <a:t>Товар</a:t>
            </a:r>
          </a:p>
        </p:txBody>
      </p:sp>
      <p:sp>
        <p:nvSpPr>
          <p:cNvPr id="132116" name="Rectangle 20"/>
          <p:cNvSpPr>
            <a:spLocks noGrp="1" noChangeArrowheads="1"/>
          </p:cNvSpPr>
          <p:nvPr>
            <p:ph type="title"/>
          </p:nvPr>
        </p:nvSpPr>
        <p:spPr>
          <a:xfrm>
            <a:off x="251520" y="1700808"/>
            <a:ext cx="5040560" cy="758952"/>
          </a:xfrm>
        </p:spPr>
        <p:txBody>
          <a:bodyPr>
            <a:noAutofit/>
          </a:bodyPr>
          <a:lstStyle/>
          <a:p>
            <a:pPr eaLnBrk="1" hangingPunct="1">
              <a:defRPr/>
            </a:pPr>
            <a:r>
              <a:rPr lang="ru-RU" sz="2800" dirty="0" smtClean="0">
                <a:solidFill>
                  <a:schemeClr val="tx1"/>
                </a:solidFill>
                <a:latin typeface="Arial Black" pitchFamily="34" charset="0"/>
              </a:rPr>
              <a:t>Этапы инновационной деятельности</a:t>
            </a:r>
          </a:p>
        </p:txBody>
      </p:sp>
      <p:sp>
        <p:nvSpPr>
          <p:cNvPr id="21" name="Правая фигурная скобка 20"/>
          <p:cNvSpPr/>
          <p:nvPr/>
        </p:nvSpPr>
        <p:spPr>
          <a:xfrm rot="2342447">
            <a:off x="5495873" y="3008706"/>
            <a:ext cx="288000" cy="2961946"/>
          </a:xfrm>
          <a:prstGeom prst="rightBrace">
            <a:avLst>
              <a:gd name="adj1" fmla="val 8333"/>
              <a:gd name="adj2" fmla="val 54148"/>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ru-RU"/>
          </a:p>
        </p:txBody>
      </p:sp>
      <p:sp>
        <p:nvSpPr>
          <p:cNvPr id="22" name="TextBox 21"/>
          <p:cNvSpPr txBox="1"/>
          <p:nvPr/>
        </p:nvSpPr>
        <p:spPr>
          <a:xfrm>
            <a:off x="5796136" y="4509120"/>
            <a:ext cx="1872208" cy="923330"/>
          </a:xfrm>
          <a:prstGeom prst="rect">
            <a:avLst/>
          </a:prstGeom>
          <a:noFill/>
        </p:spPr>
        <p:txBody>
          <a:bodyPr wrap="square" rtlCol="0">
            <a:spAutoFit/>
          </a:bodyPr>
          <a:lstStyle/>
          <a:p>
            <a:r>
              <a:rPr lang="ru-RU" dirty="0" err="1" smtClean="0">
                <a:solidFill>
                  <a:srgbClr val="C00000"/>
                </a:solidFill>
                <a:latin typeface="Arial Black" pitchFamily="34" charset="0"/>
                <a:cs typeface="Arial" pitchFamily="34" charset="0"/>
              </a:rPr>
              <a:t>Трансфер</a:t>
            </a:r>
            <a:r>
              <a:rPr lang="ru-RU" dirty="0" smtClean="0">
                <a:solidFill>
                  <a:srgbClr val="C00000"/>
                </a:solidFill>
                <a:latin typeface="Arial Black" pitchFamily="34" charset="0"/>
                <a:cs typeface="Arial" pitchFamily="34" charset="0"/>
              </a:rPr>
              <a:t> технологии</a:t>
            </a:r>
          </a:p>
          <a:p>
            <a:r>
              <a:rPr lang="ru-RU" dirty="0" smtClean="0">
                <a:solidFill>
                  <a:schemeClr val="accent4">
                    <a:lumMod val="50000"/>
                  </a:schemeClr>
                </a:solidFill>
                <a:latin typeface="Arial Black" pitchFamily="34" charset="0"/>
                <a:cs typeface="Arial" pitchFamily="34" charset="0"/>
              </a:rPr>
              <a:t>(маркетинг)</a:t>
            </a:r>
            <a:endParaRPr lang="ru-RU" dirty="0">
              <a:solidFill>
                <a:schemeClr val="accent4">
                  <a:lumMod val="50000"/>
                </a:schemeClr>
              </a:solidFill>
              <a:latin typeface="Arial Black" pitchFamily="34" charset="0"/>
              <a:cs typeface="Arial" pitchFamily="34" charset="0"/>
            </a:endParaRPr>
          </a:p>
        </p:txBody>
      </p:sp>
      <p:sp>
        <p:nvSpPr>
          <p:cNvPr id="23" name="Text Box 12"/>
          <p:cNvSpPr txBox="1">
            <a:spLocks noChangeArrowheads="1"/>
          </p:cNvSpPr>
          <p:nvPr/>
        </p:nvSpPr>
        <p:spPr bwMode="auto">
          <a:xfrm>
            <a:off x="4499992" y="3284984"/>
            <a:ext cx="1511994" cy="369332"/>
          </a:xfrm>
          <a:prstGeom prst="rect">
            <a:avLst/>
          </a:prstGeom>
          <a:noFill/>
          <a:ln w="9525">
            <a:noFill/>
            <a:miter lim="800000"/>
            <a:headEnd/>
            <a:tailEnd/>
          </a:ln>
        </p:spPr>
        <p:txBody>
          <a:bodyPr wrap="square">
            <a:spAutoFit/>
          </a:bodyPr>
          <a:lstStyle/>
          <a:p>
            <a:pPr algn="r">
              <a:spcBef>
                <a:spcPct val="50000"/>
              </a:spcBef>
            </a:pPr>
            <a:r>
              <a:rPr kumimoji="0" lang="ru-RU" b="1" dirty="0" smtClean="0">
                <a:solidFill>
                  <a:schemeClr val="bg2">
                    <a:lumMod val="10000"/>
                  </a:schemeClr>
                </a:solidFill>
                <a:latin typeface="Arial" charset="0"/>
              </a:rPr>
              <a:t>Подготовка</a:t>
            </a:r>
            <a:endParaRPr kumimoji="0" lang="ru-RU" b="1" dirty="0">
              <a:solidFill>
                <a:schemeClr val="bg2">
                  <a:lumMod val="10000"/>
                </a:schemeClr>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2pic2.png"/>
          <p:cNvPicPr>
            <a:picLocks noGrp="1" noChangeAspect="1"/>
          </p:cNvPicPr>
          <p:nvPr>
            <p:ph sz="quarter" idx="1"/>
          </p:nvPr>
        </p:nvPicPr>
        <p:blipFill>
          <a:blip r:embed="rId2" cstate="print"/>
          <a:stretch>
            <a:fillRect/>
          </a:stretch>
        </p:blipFill>
        <p:spPr>
          <a:xfrm>
            <a:off x="3203848" y="1844824"/>
            <a:ext cx="5686425" cy="1381125"/>
          </a:xfrm>
        </p:spPr>
      </p:pic>
      <p:sp>
        <p:nvSpPr>
          <p:cNvPr id="5" name="Прямоугольник 4"/>
          <p:cNvSpPr/>
          <p:nvPr/>
        </p:nvSpPr>
        <p:spPr>
          <a:xfrm>
            <a:off x="3923928" y="1484784"/>
            <a:ext cx="4983287" cy="369332"/>
          </a:xfrm>
          <a:prstGeom prst="rect">
            <a:avLst/>
          </a:prstGeom>
        </p:spPr>
        <p:txBody>
          <a:bodyPr wrap="none">
            <a:spAutoFit/>
          </a:bodyPr>
          <a:lstStyle/>
          <a:p>
            <a:r>
              <a:rPr lang="ru-RU" dirty="0" smtClean="0">
                <a:latin typeface="Arial" pitchFamily="34" charset="0"/>
                <a:cs typeface="Arial" pitchFamily="34" charset="0"/>
              </a:rPr>
              <a:t>Рыночная модель инновационного процесса</a:t>
            </a:r>
            <a:endParaRPr lang="ru-RU" dirty="0"/>
          </a:p>
        </p:txBody>
      </p:sp>
      <p:sp>
        <p:nvSpPr>
          <p:cNvPr id="7" name="Прямоугольник 6"/>
          <p:cNvSpPr/>
          <p:nvPr/>
        </p:nvSpPr>
        <p:spPr>
          <a:xfrm>
            <a:off x="179512" y="1412776"/>
            <a:ext cx="3096344" cy="1600438"/>
          </a:xfrm>
          <a:prstGeom prst="rect">
            <a:avLst/>
          </a:prstGeom>
        </p:spPr>
        <p:txBody>
          <a:bodyPr wrap="square">
            <a:spAutoFit/>
          </a:bodyPr>
          <a:lstStyle/>
          <a:p>
            <a:pPr algn="r"/>
            <a:r>
              <a:rPr lang="ru-RU" sz="1400" b="1" dirty="0" smtClean="0">
                <a:solidFill>
                  <a:schemeClr val="accent4">
                    <a:lumMod val="50000"/>
                  </a:schemeClr>
                </a:solidFill>
              </a:rPr>
              <a:t>Инициатором инновационного процессы является «сигнал рынка», то есть инновационный продукт появляется вследствие возникновения спроса на него у потребителя</a:t>
            </a:r>
          </a:p>
        </p:txBody>
      </p:sp>
      <p:pic>
        <p:nvPicPr>
          <p:cNvPr id="8" name="Рисунок 7" descr="136.jpg"/>
          <p:cNvPicPr>
            <a:picLocks noChangeAspect="1"/>
          </p:cNvPicPr>
          <p:nvPr/>
        </p:nvPicPr>
        <p:blipFill>
          <a:blip r:embed="rId3" cstate="print"/>
          <a:stretch>
            <a:fillRect/>
          </a:stretch>
        </p:blipFill>
        <p:spPr>
          <a:xfrm>
            <a:off x="251520" y="4221088"/>
            <a:ext cx="5760640" cy="2009620"/>
          </a:xfrm>
          <a:prstGeom prst="rect">
            <a:avLst/>
          </a:prstGeom>
        </p:spPr>
      </p:pic>
      <p:sp>
        <p:nvSpPr>
          <p:cNvPr id="9" name="Прямоугольник 8"/>
          <p:cNvSpPr/>
          <p:nvPr/>
        </p:nvSpPr>
        <p:spPr>
          <a:xfrm>
            <a:off x="6012160" y="4221088"/>
            <a:ext cx="3024336" cy="2031325"/>
          </a:xfrm>
          <a:prstGeom prst="rect">
            <a:avLst/>
          </a:prstGeom>
        </p:spPr>
        <p:txBody>
          <a:bodyPr wrap="square">
            <a:spAutoFit/>
          </a:bodyPr>
          <a:lstStyle/>
          <a:p>
            <a:r>
              <a:rPr lang="ru-RU" sz="1400" b="1" dirty="0" smtClean="0">
                <a:solidFill>
                  <a:schemeClr val="accent4">
                    <a:lumMod val="50000"/>
                  </a:schemeClr>
                </a:solidFill>
              </a:rPr>
              <a:t>Сопряжённая модель.</a:t>
            </a:r>
          </a:p>
          <a:p>
            <a:r>
              <a:rPr lang="ru-RU" sz="1400" b="1" dirty="0" smtClean="0">
                <a:solidFill>
                  <a:schemeClr val="accent4">
                    <a:lumMod val="50000"/>
                  </a:schemeClr>
                </a:solidFill>
              </a:rPr>
              <a:t>В значительной степени комбинация первого и второго поколений с акцентом на связи технологических способностей и возможностей с потребностями рынка</a:t>
            </a:r>
          </a:p>
        </p:txBody>
      </p:sp>
      <p:sp>
        <p:nvSpPr>
          <p:cNvPr id="11" name="Прямоугольник 10"/>
          <p:cNvSpPr/>
          <p:nvPr/>
        </p:nvSpPr>
        <p:spPr>
          <a:xfrm>
            <a:off x="251520" y="6309320"/>
            <a:ext cx="5534977" cy="369332"/>
          </a:xfrm>
          <a:prstGeom prst="rect">
            <a:avLst/>
          </a:prstGeom>
        </p:spPr>
        <p:txBody>
          <a:bodyPr wrap="none">
            <a:spAutoFit/>
          </a:bodyPr>
          <a:lstStyle/>
          <a:p>
            <a:r>
              <a:rPr lang="ru-RU" dirty="0" smtClean="0">
                <a:latin typeface="Arial" pitchFamily="34" charset="0"/>
                <a:cs typeface="Arial" pitchFamily="34" charset="0"/>
              </a:rPr>
              <a:t>Интерактивная модель инновационного процесса</a:t>
            </a:r>
            <a:endParaRPr lang="ru-RU" dirty="0"/>
          </a:p>
        </p:txBody>
      </p:sp>
      <p:sp>
        <p:nvSpPr>
          <p:cNvPr id="12" name="Прямоугольник 11"/>
          <p:cNvSpPr/>
          <p:nvPr/>
        </p:nvSpPr>
        <p:spPr>
          <a:xfrm>
            <a:off x="1547664" y="3212976"/>
            <a:ext cx="7182544" cy="830997"/>
          </a:xfrm>
          <a:prstGeom prst="rect">
            <a:avLst/>
          </a:prstGeom>
        </p:spPr>
        <p:txBody>
          <a:bodyPr wrap="square">
            <a:spAutoFit/>
          </a:bodyPr>
          <a:lstStyle/>
          <a:p>
            <a:r>
              <a:rPr lang="ru-RU" sz="1600" i="1" dirty="0" smtClean="0"/>
              <a:t>Кроме "толкающей" силы инноваций, стимулирующих экономический рост, существенную роль играет и "тянущая" сила спроса, возникающего в обществе в ответ на освоение очередной инновации</a:t>
            </a:r>
            <a:endParaRPr lang="ru-RU" sz="16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2pic4.png"/>
          <p:cNvPicPr>
            <a:picLocks noGrp="1" noChangeAspect="1"/>
          </p:cNvPicPr>
          <p:nvPr>
            <p:ph sz="quarter" idx="1"/>
          </p:nvPr>
        </p:nvPicPr>
        <p:blipFill>
          <a:blip r:embed="rId2" cstate="print"/>
          <a:stretch>
            <a:fillRect/>
          </a:stretch>
        </p:blipFill>
        <p:spPr>
          <a:xfrm>
            <a:off x="323528" y="1484784"/>
            <a:ext cx="3456384" cy="3107669"/>
          </a:xfrm>
        </p:spPr>
      </p:pic>
      <p:sp>
        <p:nvSpPr>
          <p:cNvPr id="5" name="Прямоугольник 4"/>
          <p:cNvSpPr/>
          <p:nvPr/>
        </p:nvSpPr>
        <p:spPr>
          <a:xfrm>
            <a:off x="3779912" y="1700808"/>
            <a:ext cx="5040560" cy="646331"/>
          </a:xfrm>
          <a:prstGeom prst="rect">
            <a:avLst/>
          </a:prstGeom>
        </p:spPr>
        <p:txBody>
          <a:bodyPr wrap="square">
            <a:spAutoFit/>
          </a:bodyPr>
          <a:lstStyle/>
          <a:p>
            <a:r>
              <a:rPr lang="ru-RU" dirty="0" smtClean="0">
                <a:latin typeface="Arial" pitchFamily="34" charset="0"/>
                <a:cs typeface="Arial" pitchFamily="34" charset="0"/>
              </a:rPr>
              <a:t>Интеграционная модель инновационного процесса</a:t>
            </a:r>
            <a:endParaRPr lang="ru-RU" dirty="0"/>
          </a:p>
        </p:txBody>
      </p:sp>
      <p:sp>
        <p:nvSpPr>
          <p:cNvPr id="6" name="Прямоугольник 5"/>
          <p:cNvSpPr/>
          <p:nvPr/>
        </p:nvSpPr>
        <p:spPr>
          <a:xfrm>
            <a:off x="3851920" y="2636912"/>
            <a:ext cx="4572000" cy="1600438"/>
          </a:xfrm>
          <a:prstGeom prst="rect">
            <a:avLst/>
          </a:prstGeom>
        </p:spPr>
        <p:txBody>
          <a:bodyPr>
            <a:spAutoFit/>
          </a:bodyPr>
          <a:lstStyle/>
          <a:p>
            <a:r>
              <a:rPr lang="ru-RU" sz="1400" b="1" dirty="0" smtClean="0">
                <a:solidFill>
                  <a:schemeClr val="accent4">
                    <a:lumMod val="50000"/>
                  </a:schemeClr>
                </a:solidFill>
              </a:rPr>
              <a:t>В данных моделях акцент делался на интеграцию исследований и разработок с производством и на более тесное сотрудничество с поставщиками и покупателями. Итогом развития подобной модели стало появление совместных предприятий и стратегических альянсов.</a:t>
            </a:r>
          </a:p>
        </p:txBody>
      </p:sp>
      <p:pic>
        <p:nvPicPr>
          <p:cNvPr id="11" name="Picture 3" descr="Ket4"/>
          <p:cNvPicPr>
            <a:picLocks noChangeAspect="1" noChangeArrowheads="1"/>
          </p:cNvPicPr>
          <p:nvPr/>
        </p:nvPicPr>
        <p:blipFill>
          <a:blip r:embed="rId3" cstate="print"/>
          <a:srcRect/>
          <a:stretch>
            <a:fillRect/>
          </a:stretch>
        </p:blipFill>
        <p:spPr bwMode="auto">
          <a:xfrm>
            <a:off x="4716016" y="4221088"/>
            <a:ext cx="4283968" cy="2507322"/>
          </a:xfrm>
          <a:prstGeom prst="rect">
            <a:avLst/>
          </a:prstGeom>
          <a:noFill/>
        </p:spPr>
      </p:pic>
      <p:sp>
        <p:nvSpPr>
          <p:cNvPr id="12" name="Rectangle 2"/>
          <p:cNvSpPr txBox="1">
            <a:spLocks noChangeArrowheads="1"/>
          </p:cNvSpPr>
          <p:nvPr/>
        </p:nvSpPr>
        <p:spPr bwMode="auto">
          <a:xfrm>
            <a:off x="251520" y="5445224"/>
            <a:ext cx="4449688"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ru-RU" b="1" i="0" u="none" strike="noStrike" kern="0" cap="none" spc="0" normalizeH="0" baseline="0" noProof="0" dirty="0" smtClean="0">
                <a:ln>
                  <a:noFill/>
                </a:ln>
                <a:solidFill>
                  <a:schemeClr val="tx1"/>
                </a:solidFill>
                <a:effectLst/>
                <a:uLnTx/>
                <a:uFillTx/>
                <a:latin typeface="+mj-lt"/>
                <a:ea typeface="+mj-ea"/>
                <a:cs typeface="+mj-cs"/>
              </a:rPr>
              <a:t>Спиральная модель управления инновационными проектами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default3"/>
          <p:cNvPicPr>
            <a:picLocks noChangeAspect="1" noChangeArrowheads="1"/>
          </p:cNvPicPr>
          <p:nvPr/>
        </p:nvPicPr>
        <p:blipFill>
          <a:blip r:embed="rId2" cstate="print"/>
          <a:srcRect/>
          <a:stretch>
            <a:fillRect/>
          </a:stretch>
        </p:blipFill>
        <p:spPr bwMode="auto">
          <a:xfrm>
            <a:off x="3131840" y="0"/>
            <a:ext cx="6172200" cy="6858000"/>
          </a:xfrm>
          <a:prstGeom prst="rect">
            <a:avLst/>
          </a:prstGeom>
          <a:solidFill>
            <a:schemeClr val="bg2"/>
          </a:solidFill>
          <a:ln w="9525">
            <a:noFill/>
            <a:miter lim="800000"/>
            <a:headEnd/>
            <a:tailEnd/>
          </a:ln>
        </p:spPr>
      </p:pic>
      <p:pic>
        <p:nvPicPr>
          <p:cNvPr id="48131" name="Picture 5" descr="Внимание1"/>
          <p:cNvPicPr>
            <a:picLocks noChangeAspect="1" noChangeArrowheads="1"/>
          </p:cNvPicPr>
          <p:nvPr/>
        </p:nvPicPr>
        <p:blipFill>
          <a:blip r:embed="rId3" cstate="print"/>
          <a:srcRect/>
          <a:stretch>
            <a:fillRect/>
          </a:stretch>
        </p:blipFill>
        <p:spPr bwMode="auto">
          <a:xfrm>
            <a:off x="7696200" y="914400"/>
            <a:ext cx="957473" cy="838200"/>
          </a:xfrm>
          <a:prstGeom prst="rect">
            <a:avLst/>
          </a:prstGeom>
          <a:noFill/>
          <a:ln w="9525">
            <a:noFill/>
            <a:miter lim="800000"/>
            <a:headEnd/>
            <a:tailEnd/>
          </a:ln>
        </p:spPr>
      </p:pic>
      <p:sp>
        <p:nvSpPr>
          <p:cNvPr id="5" name="AutoShape 2"/>
          <p:cNvSpPr>
            <a:spLocks noGrp="1" noChangeArrowheads="1"/>
          </p:cNvSpPr>
          <p:nvPr>
            <p:ph type="title"/>
          </p:nvPr>
        </p:nvSpPr>
        <p:spPr>
          <a:xfrm>
            <a:off x="251520" y="0"/>
            <a:ext cx="2699792" cy="1124744"/>
          </a:xfrm>
        </p:spPr>
        <p:txBody>
          <a:bodyPr/>
          <a:lstStyle/>
          <a:p>
            <a:pPr eaLnBrk="1" hangingPunct="1"/>
            <a:r>
              <a:rPr lang="ru-RU" sz="1800" dirty="0" smtClean="0">
                <a:solidFill>
                  <a:srgbClr val="C00000"/>
                </a:solidFill>
                <a:latin typeface="Arial Black" pitchFamily="34" charset="0"/>
              </a:rPr>
              <a:t>Модели инновационного процесса</a:t>
            </a:r>
          </a:p>
        </p:txBody>
      </p:sp>
      <p:sp>
        <p:nvSpPr>
          <p:cNvPr id="7" name="Прямоугольник 6"/>
          <p:cNvSpPr/>
          <p:nvPr/>
        </p:nvSpPr>
        <p:spPr>
          <a:xfrm>
            <a:off x="827584" y="1700808"/>
            <a:ext cx="2819400" cy="2031325"/>
          </a:xfrm>
          <a:prstGeom prst="rect">
            <a:avLst/>
          </a:prstGeom>
        </p:spPr>
        <p:txBody>
          <a:bodyPr wrap="square">
            <a:spAutoFit/>
          </a:bodyPr>
          <a:lstStyle/>
          <a:p>
            <a:r>
              <a:rPr lang="ru-RU" sz="1400" i="1" dirty="0" smtClean="0"/>
              <a:t>Кибернетика изучает сложные, динамические системы, которые представляют собой множество подсистем и элементов, соединенных между собой цепью причинно-следственных взаимозависимостей</a:t>
            </a:r>
            <a:endParaRPr lang="ru-RU" sz="1400" dirty="0"/>
          </a:p>
        </p:txBody>
      </p:sp>
      <p:sp>
        <p:nvSpPr>
          <p:cNvPr id="8" name="Прямоугольник 7"/>
          <p:cNvSpPr/>
          <p:nvPr/>
        </p:nvSpPr>
        <p:spPr>
          <a:xfrm>
            <a:off x="251520" y="4509120"/>
            <a:ext cx="3240360" cy="1877437"/>
          </a:xfrm>
          <a:prstGeom prst="rect">
            <a:avLst/>
          </a:prstGeom>
        </p:spPr>
        <p:txBody>
          <a:bodyPr wrap="square">
            <a:spAutoFit/>
          </a:bodyPr>
          <a:lstStyle/>
          <a:p>
            <a:r>
              <a:rPr lang="ru-RU" sz="1400" i="1" dirty="0" smtClean="0"/>
              <a:t>Сеть взаимосвязей и взаимовлияний субъектов и объектов инновационного процесса, который в действительности является интерактивным практически на всех этапах </a:t>
            </a:r>
            <a:r>
              <a:rPr lang="ru-RU" sz="1400" i="1" dirty="0" err="1" smtClean="0"/>
              <a:t>трансфера</a:t>
            </a:r>
            <a:r>
              <a:rPr lang="ru-RU" sz="1400" i="1" dirty="0" smtClean="0"/>
              <a:t> технологий</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563</TotalTime>
  <Words>3222</Words>
  <Application>Microsoft Office PowerPoint</Application>
  <PresentationFormat>Экран (4:3)</PresentationFormat>
  <Paragraphs>293</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Официальная</vt:lpstr>
      <vt:lpstr>6.4. Организация и эффективность технологического трансфера</vt:lpstr>
      <vt:lpstr>Технологический трансфер: понятие, место и роль в инновационном процессе</vt:lpstr>
      <vt:lpstr>Слайд 3</vt:lpstr>
      <vt:lpstr>Слайд 4</vt:lpstr>
      <vt:lpstr>Слайд 5</vt:lpstr>
      <vt:lpstr>Этапы инновационной деятельности</vt:lpstr>
      <vt:lpstr>Слайд 7</vt:lpstr>
      <vt:lpstr>Слайд 8</vt:lpstr>
      <vt:lpstr>Модели инновационного процесса</vt:lpstr>
      <vt:lpstr>Слайд 10</vt:lpstr>
      <vt:lpstr>Слайд 11</vt:lpstr>
      <vt:lpstr>Слайд 12</vt:lpstr>
      <vt:lpstr>Слайд 13</vt:lpstr>
      <vt:lpstr>Слайд 14</vt:lpstr>
      <vt:lpstr>Слайд 15</vt:lpstr>
      <vt:lpstr>Слайд 16</vt:lpstr>
      <vt:lpstr>Слайд 17</vt:lpstr>
      <vt:lpstr>Слайд 18</vt:lpstr>
      <vt:lpstr>Организация и эффективность технологического трансфера</vt:lpstr>
      <vt:lpstr>Трансфер технологий в инновационной процессе</vt:lpstr>
      <vt:lpstr>Трансфер технологий в инновационной процессе</vt:lpstr>
      <vt:lpstr>Объекты интеллектуальной собственности как объект трансфера технологий</vt:lpstr>
      <vt:lpstr>Способы коммерциализации объектов интеллектуальной собственности</vt:lpstr>
      <vt:lpstr>Объекты трансфера технологий</vt:lpstr>
      <vt:lpstr>Количественный метод оценки трансфера технологий</vt:lpstr>
      <vt:lpstr>Система уравнений для трех этапов инновационного цикла</vt:lpstr>
      <vt:lpstr>Научно-исследовательский комплекс (НИК) X1+P1=W1</vt:lpstr>
      <vt:lpstr>Малые и средние компании инновационного развития X2+P2=W2+Y2</vt:lpstr>
      <vt:lpstr>Производство (промышленные организации, серийное или массовое производство)  X3+P3=Y3</vt:lpstr>
      <vt:lpstr>Качественный метод оценки трансфера технологий</vt:lpstr>
      <vt:lpstr>Внешние факторы влияния, входящие в PESTEL-анализ (Political, Economic, Social, Technological, Environmental, Legal)</vt:lpstr>
      <vt:lpstr>Модель SWOT-анализ  (strengths, weaknesses, opportunities, threats)</vt:lpstr>
      <vt:lpstr>Динамический (дисконтированный) метод оценки эффективности технологического трансфера</vt:lpstr>
      <vt:lpstr>Международный технологический трансфер, его особенности</vt:lpstr>
      <vt:lpstr>Слайд 35</vt:lpstr>
      <vt:lpstr>Типы стратегий инновационного развития</vt:lpstr>
      <vt:lpstr>Предпосылки международного научно-технического обмена на уровне организаций</vt:lpstr>
      <vt:lpstr>Виды международного технологического трансфера</vt:lpstr>
      <vt:lpstr>Формы международного технологического трансфера</vt:lpstr>
      <vt:lpstr>Субъекты и объекты международного технологического трансфера</vt:lpstr>
      <vt:lpstr>Государственное регулирование или контроль за международными передачами технологии, предпосылки:</vt:lpstr>
      <vt:lpstr>Экономическая целесообразность экспорта технологии</vt:lpstr>
      <vt:lpstr>Экономическая целесообразность импорта технологий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Компьютер</dc:creator>
  <cp:lastModifiedBy>asus</cp:lastModifiedBy>
  <cp:revision>38</cp:revision>
  <dcterms:created xsi:type="dcterms:W3CDTF">2015-11-25T19:00:36Z</dcterms:created>
  <dcterms:modified xsi:type="dcterms:W3CDTF">2016-04-16T16:40:18Z</dcterms:modified>
</cp:coreProperties>
</file>