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0" r:id="rId1"/>
  </p:sldMasterIdLst>
  <p:notesMasterIdLst>
    <p:notesMasterId r:id="rId13"/>
  </p:notesMasterIdLst>
  <p:sldIdLst>
    <p:sldId id="533" r:id="rId2"/>
    <p:sldId id="534" r:id="rId3"/>
    <p:sldId id="535" r:id="rId4"/>
    <p:sldId id="536" r:id="rId5"/>
    <p:sldId id="498" r:id="rId6"/>
    <p:sldId id="501" r:id="rId7"/>
    <p:sldId id="504" r:id="rId8"/>
    <p:sldId id="505" r:id="rId9"/>
    <p:sldId id="506" r:id="rId10"/>
    <p:sldId id="507" r:id="rId11"/>
    <p:sldId id="52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663300"/>
    <a:srgbClr val="FF9900"/>
    <a:srgbClr val="660033"/>
    <a:srgbClr val="FFCCFF"/>
    <a:srgbClr val="FFCC99"/>
    <a:srgbClr val="000066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4058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D9773-0A34-4E4F-9AC0-CF65B7A1FBDE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D9686ED-64A2-4B7E-BCA3-979B48191FC0}">
      <dgm:prSet custT="1"/>
      <dgm:spPr/>
      <dgm:t>
        <a:bodyPr/>
        <a:lstStyle/>
        <a:p>
          <a:pPr rtl="0"/>
          <a:r>
            <a:rPr lang="ru-RU" sz="1600" b="1" dirty="0" smtClean="0"/>
            <a:t>уровня использования технического потенциала в главных технологиях;</a:t>
          </a:r>
          <a:endParaRPr lang="ru-RU" sz="1600" b="1" dirty="0"/>
        </a:p>
      </dgm:t>
    </dgm:pt>
    <dgm:pt modelId="{D7D48655-8E49-4585-847F-7E878D59B1AF}" type="parTrans" cxnId="{2B0EB79A-6816-4F98-8D69-A82D13790D55}">
      <dgm:prSet/>
      <dgm:spPr/>
      <dgm:t>
        <a:bodyPr/>
        <a:lstStyle/>
        <a:p>
          <a:endParaRPr lang="ru-RU" sz="1600" b="1"/>
        </a:p>
      </dgm:t>
    </dgm:pt>
    <dgm:pt modelId="{DD967843-5646-4B54-AA92-419D468427FC}" type="sibTrans" cxnId="{2B0EB79A-6816-4F98-8D69-A82D13790D55}">
      <dgm:prSet/>
      <dgm:spPr/>
      <dgm:t>
        <a:bodyPr/>
        <a:lstStyle/>
        <a:p>
          <a:endParaRPr lang="ru-RU" sz="1600" b="1"/>
        </a:p>
      </dgm:t>
    </dgm:pt>
    <dgm:pt modelId="{E8204279-4790-47E2-A6C2-03BDCDEDC364}">
      <dgm:prSet custT="1"/>
      <dgm:spPr/>
      <dgm:t>
        <a:bodyPr/>
        <a:lstStyle/>
        <a:p>
          <a:pPr rtl="0"/>
          <a:r>
            <a:rPr lang="ru-RU" sz="1600" b="1" dirty="0" smtClean="0"/>
            <a:t>прямых и косвенных конкурентов;</a:t>
          </a:r>
          <a:endParaRPr lang="ru-RU" sz="1600" b="1" dirty="0"/>
        </a:p>
      </dgm:t>
    </dgm:pt>
    <dgm:pt modelId="{26E4A53B-7E94-4FCA-AD88-B15E8C5E7B31}" type="parTrans" cxnId="{39FA4E04-0483-4EEE-8F29-F5AE7380AC09}">
      <dgm:prSet/>
      <dgm:spPr/>
      <dgm:t>
        <a:bodyPr/>
        <a:lstStyle/>
        <a:p>
          <a:endParaRPr lang="ru-RU" sz="1600" b="1"/>
        </a:p>
      </dgm:t>
    </dgm:pt>
    <dgm:pt modelId="{5BF62CA6-898A-4346-8633-BA1AABB165D6}" type="sibTrans" cxnId="{39FA4E04-0483-4EEE-8F29-F5AE7380AC09}">
      <dgm:prSet/>
      <dgm:spPr/>
      <dgm:t>
        <a:bodyPr/>
        <a:lstStyle/>
        <a:p>
          <a:endParaRPr lang="ru-RU" sz="1600" b="1"/>
        </a:p>
      </dgm:t>
    </dgm:pt>
    <dgm:pt modelId="{E8AD3A09-1FC2-4DB9-B1DC-7FE186F5AEDA}">
      <dgm:prSet custT="1"/>
      <dgm:spPr/>
      <dgm:t>
        <a:bodyPr/>
        <a:lstStyle/>
        <a:p>
          <a:pPr rtl="0"/>
          <a:r>
            <a:rPr lang="ru-RU" sz="1600" b="1" dirty="0" smtClean="0"/>
            <a:t>пределов возможностей конкурентов, наличия путей их обхода и своих пределов технологии;</a:t>
          </a:r>
          <a:endParaRPr lang="ru-RU" sz="1600" b="1" dirty="0"/>
        </a:p>
      </dgm:t>
    </dgm:pt>
    <dgm:pt modelId="{211FED40-BF87-442C-8C5C-B6D1122AF2EE}" type="parTrans" cxnId="{9BED355A-7ED9-4D9A-8272-EFE2AC414B34}">
      <dgm:prSet/>
      <dgm:spPr/>
      <dgm:t>
        <a:bodyPr/>
        <a:lstStyle/>
        <a:p>
          <a:endParaRPr lang="ru-RU" sz="1600" b="1"/>
        </a:p>
      </dgm:t>
    </dgm:pt>
    <dgm:pt modelId="{CBF5E92C-245F-447A-8CA5-C7398ECCF04D}" type="sibTrans" cxnId="{9BED355A-7ED9-4D9A-8272-EFE2AC414B34}">
      <dgm:prSet/>
      <dgm:spPr/>
      <dgm:t>
        <a:bodyPr/>
        <a:lstStyle/>
        <a:p>
          <a:endParaRPr lang="ru-RU" sz="1600" b="1"/>
        </a:p>
      </dgm:t>
    </dgm:pt>
    <dgm:pt modelId="{DCEC6F42-9CBB-4752-890C-B2BC98DD80D6}">
      <dgm:prSet custT="1"/>
      <dgm:spPr/>
      <dgm:t>
        <a:bodyPr/>
        <a:lstStyle/>
        <a:p>
          <a:pPr rtl="0"/>
          <a:r>
            <a:rPr lang="ru-RU" sz="1600" b="1" dirty="0" smtClean="0"/>
            <a:t>технической отдачи НИОКР;</a:t>
          </a:r>
          <a:endParaRPr lang="ru-RU" sz="1600" b="1" dirty="0"/>
        </a:p>
      </dgm:t>
    </dgm:pt>
    <dgm:pt modelId="{3D125619-7E5F-41C5-B837-257A028873B5}" type="parTrans" cxnId="{B34AED36-00C1-4769-BF3D-2049202683DD}">
      <dgm:prSet/>
      <dgm:spPr/>
      <dgm:t>
        <a:bodyPr/>
        <a:lstStyle/>
        <a:p>
          <a:endParaRPr lang="ru-RU" sz="1600" b="1"/>
        </a:p>
      </dgm:t>
    </dgm:pt>
    <dgm:pt modelId="{C3E6294E-C666-4909-8445-BBA7FC86AF21}" type="sibTrans" cxnId="{B34AED36-00C1-4769-BF3D-2049202683DD}">
      <dgm:prSet/>
      <dgm:spPr/>
      <dgm:t>
        <a:bodyPr/>
        <a:lstStyle/>
        <a:p>
          <a:endParaRPr lang="ru-RU" sz="1600" b="1"/>
        </a:p>
      </dgm:t>
    </dgm:pt>
    <dgm:pt modelId="{78994D40-D14C-4914-B855-6D5AC5A1E173}">
      <dgm:prSet custT="1"/>
      <dgm:spPr/>
      <dgm:t>
        <a:bodyPr/>
        <a:lstStyle/>
        <a:p>
          <a:pPr rtl="0"/>
          <a:r>
            <a:rPr lang="ru-RU" sz="1600" b="1" dirty="0" smtClean="0"/>
            <a:t>экономических последствий внедрения новых технологий, как собственной фирмой, так и конкурентами;</a:t>
          </a:r>
          <a:endParaRPr lang="ru-RU" sz="1600" b="1" dirty="0"/>
        </a:p>
      </dgm:t>
    </dgm:pt>
    <dgm:pt modelId="{883DBCCF-A229-48B4-B122-00FBEF173090}" type="parTrans" cxnId="{6920B3EA-D8A0-44B4-8ADC-7D609D2A4D25}">
      <dgm:prSet/>
      <dgm:spPr/>
      <dgm:t>
        <a:bodyPr/>
        <a:lstStyle/>
        <a:p>
          <a:endParaRPr lang="ru-RU" sz="1600" b="1"/>
        </a:p>
      </dgm:t>
    </dgm:pt>
    <dgm:pt modelId="{612201CC-FAB2-499D-A41A-E3995D605882}" type="sibTrans" cxnId="{6920B3EA-D8A0-44B4-8ADC-7D609D2A4D25}">
      <dgm:prSet/>
      <dgm:spPr/>
      <dgm:t>
        <a:bodyPr/>
        <a:lstStyle/>
        <a:p>
          <a:endParaRPr lang="ru-RU" sz="1600" b="1"/>
        </a:p>
      </dgm:t>
    </dgm:pt>
    <dgm:pt modelId="{CFC6AE6A-FCF7-4DA5-ACF5-C6ADCB8269D5}">
      <dgm:prSet custT="1"/>
      <dgm:spPr/>
      <dgm:t>
        <a:bodyPr/>
        <a:lstStyle/>
        <a:p>
          <a:pPr rtl="0"/>
          <a:r>
            <a:rPr lang="ru-RU" sz="1600" b="1" dirty="0" smtClean="0"/>
            <a:t>технологии, наиболее уязвимой к атаке конкурентов.</a:t>
          </a:r>
          <a:endParaRPr lang="ru-RU" sz="1600" b="1" dirty="0"/>
        </a:p>
      </dgm:t>
    </dgm:pt>
    <dgm:pt modelId="{9B2F08BD-DD49-4606-9AAC-2A37B5515B74}" type="parTrans" cxnId="{4193176C-D3DE-4682-B8CC-ED84AA112703}">
      <dgm:prSet/>
      <dgm:spPr/>
      <dgm:t>
        <a:bodyPr/>
        <a:lstStyle/>
        <a:p>
          <a:endParaRPr lang="ru-RU" sz="1600" b="1"/>
        </a:p>
      </dgm:t>
    </dgm:pt>
    <dgm:pt modelId="{A3FB03B8-F88C-40BA-B693-CADF7BC513ED}" type="sibTrans" cxnId="{4193176C-D3DE-4682-B8CC-ED84AA112703}">
      <dgm:prSet/>
      <dgm:spPr/>
      <dgm:t>
        <a:bodyPr/>
        <a:lstStyle/>
        <a:p>
          <a:endParaRPr lang="ru-RU" sz="1600" b="1"/>
        </a:p>
      </dgm:t>
    </dgm:pt>
    <dgm:pt modelId="{013BC20F-2F0A-44B4-B027-B4A0E53B0E66}" type="pres">
      <dgm:prSet presAssocID="{257D9773-0A34-4E4F-9AC0-CF65B7A1FB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4C0FB7-A09D-436E-8D1F-A82049E646B6}" type="pres">
      <dgm:prSet presAssocID="{0D9686ED-64A2-4B7E-BCA3-979B48191FC0}" presName="parentLin" presStyleCnt="0"/>
      <dgm:spPr/>
    </dgm:pt>
    <dgm:pt modelId="{E7A54DBE-F879-4095-B29F-CDA3D53EA9C2}" type="pres">
      <dgm:prSet presAssocID="{0D9686ED-64A2-4B7E-BCA3-979B48191FC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D2BFE5D-83AB-4950-9B0B-47EE2A4D1D8E}" type="pres">
      <dgm:prSet presAssocID="{0D9686ED-64A2-4B7E-BCA3-979B48191FC0}" presName="parentText" presStyleLbl="node1" presStyleIdx="0" presStyleCnt="6" custScaleX="1318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CAC3A-C5E3-4F5E-A83A-0E882FB0D977}" type="pres">
      <dgm:prSet presAssocID="{0D9686ED-64A2-4B7E-BCA3-979B48191FC0}" presName="negativeSpace" presStyleCnt="0"/>
      <dgm:spPr/>
    </dgm:pt>
    <dgm:pt modelId="{F8ACF713-8763-433D-84CB-F14146B1F6E5}" type="pres">
      <dgm:prSet presAssocID="{0D9686ED-64A2-4B7E-BCA3-979B48191FC0}" presName="childText" presStyleLbl="conFgAcc1" presStyleIdx="0" presStyleCnt="6">
        <dgm:presLayoutVars>
          <dgm:bulletEnabled val="1"/>
        </dgm:presLayoutVars>
      </dgm:prSet>
      <dgm:spPr/>
    </dgm:pt>
    <dgm:pt modelId="{60372D16-E3D6-447A-9F7F-37563A265845}" type="pres">
      <dgm:prSet presAssocID="{DD967843-5646-4B54-AA92-419D468427FC}" presName="spaceBetweenRectangles" presStyleCnt="0"/>
      <dgm:spPr/>
    </dgm:pt>
    <dgm:pt modelId="{5CF9D8B5-1EE3-4A20-A8B6-7C0333E28907}" type="pres">
      <dgm:prSet presAssocID="{E8204279-4790-47E2-A6C2-03BDCDEDC364}" presName="parentLin" presStyleCnt="0"/>
      <dgm:spPr/>
    </dgm:pt>
    <dgm:pt modelId="{16DBF24C-A0E2-473E-A746-2DE0EE74855F}" type="pres">
      <dgm:prSet presAssocID="{E8204279-4790-47E2-A6C2-03BDCDEDC36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C801BBA-B407-43E9-BD4E-77F537EAB512}" type="pres">
      <dgm:prSet presAssocID="{E8204279-4790-47E2-A6C2-03BDCDEDC36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0505C-6A51-4CF8-BA35-62257E99774E}" type="pres">
      <dgm:prSet presAssocID="{E8204279-4790-47E2-A6C2-03BDCDEDC364}" presName="negativeSpace" presStyleCnt="0"/>
      <dgm:spPr/>
    </dgm:pt>
    <dgm:pt modelId="{612DA997-BA6E-4D65-894E-16C794970FBA}" type="pres">
      <dgm:prSet presAssocID="{E8204279-4790-47E2-A6C2-03BDCDEDC364}" presName="childText" presStyleLbl="conFgAcc1" presStyleIdx="1" presStyleCnt="6">
        <dgm:presLayoutVars>
          <dgm:bulletEnabled val="1"/>
        </dgm:presLayoutVars>
      </dgm:prSet>
      <dgm:spPr/>
    </dgm:pt>
    <dgm:pt modelId="{F982F614-9D36-4A36-BD4A-D313F81A34BE}" type="pres">
      <dgm:prSet presAssocID="{5BF62CA6-898A-4346-8633-BA1AABB165D6}" presName="spaceBetweenRectangles" presStyleCnt="0"/>
      <dgm:spPr/>
    </dgm:pt>
    <dgm:pt modelId="{270E2271-8840-4C0D-8CDE-A6B718DCD155}" type="pres">
      <dgm:prSet presAssocID="{E8AD3A09-1FC2-4DB9-B1DC-7FE186F5AEDA}" presName="parentLin" presStyleCnt="0"/>
      <dgm:spPr/>
    </dgm:pt>
    <dgm:pt modelId="{4028BEC5-C2B1-4D33-994D-327645537AE7}" type="pres">
      <dgm:prSet presAssocID="{E8AD3A09-1FC2-4DB9-B1DC-7FE186F5AEDA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4BE9A52-4541-4C0D-9659-DE306BF75BD9}" type="pres">
      <dgm:prSet presAssocID="{E8AD3A09-1FC2-4DB9-B1DC-7FE186F5AEDA}" presName="parentText" presStyleLbl="node1" presStyleIdx="2" presStyleCnt="6" custScaleX="127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7FF78-8E92-4462-A1AB-DEE818E17CE9}" type="pres">
      <dgm:prSet presAssocID="{E8AD3A09-1FC2-4DB9-B1DC-7FE186F5AEDA}" presName="negativeSpace" presStyleCnt="0"/>
      <dgm:spPr/>
    </dgm:pt>
    <dgm:pt modelId="{F7012622-5DF3-4EC9-8AF7-27DFD30D0710}" type="pres">
      <dgm:prSet presAssocID="{E8AD3A09-1FC2-4DB9-B1DC-7FE186F5AEDA}" presName="childText" presStyleLbl="conFgAcc1" presStyleIdx="2" presStyleCnt="6">
        <dgm:presLayoutVars>
          <dgm:bulletEnabled val="1"/>
        </dgm:presLayoutVars>
      </dgm:prSet>
      <dgm:spPr/>
    </dgm:pt>
    <dgm:pt modelId="{71BAA1FD-E108-4372-8804-1176D2FF0F2B}" type="pres">
      <dgm:prSet presAssocID="{CBF5E92C-245F-447A-8CA5-C7398ECCF04D}" presName="spaceBetweenRectangles" presStyleCnt="0"/>
      <dgm:spPr/>
    </dgm:pt>
    <dgm:pt modelId="{15829FA3-4010-472B-912F-774AC4B23205}" type="pres">
      <dgm:prSet presAssocID="{DCEC6F42-9CBB-4752-890C-B2BC98DD80D6}" presName="parentLin" presStyleCnt="0"/>
      <dgm:spPr/>
    </dgm:pt>
    <dgm:pt modelId="{9694C5B2-1FF8-4274-B706-E5734C644518}" type="pres">
      <dgm:prSet presAssocID="{DCEC6F42-9CBB-4752-890C-B2BC98DD80D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FEB0CDF-4291-4033-BA45-7A59C6240BEE}" type="pres">
      <dgm:prSet presAssocID="{DCEC6F42-9CBB-4752-890C-B2BC98DD80D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22553-EE84-43ED-B3A4-4357B8D4CB1D}" type="pres">
      <dgm:prSet presAssocID="{DCEC6F42-9CBB-4752-890C-B2BC98DD80D6}" presName="negativeSpace" presStyleCnt="0"/>
      <dgm:spPr/>
    </dgm:pt>
    <dgm:pt modelId="{57B149BF-D458-4B6C-8A4D-2E5398F58564}" type="pres">
      <dgm:prSet presAssocID="{DCEC6F42-9CBB-4752-890C-B2BC98DD80D6}" presName="childText" presStyleLbl="conFgAcc1" presStyleIdx="3" presStyleCnt="6">
        <dgm:presLayoutVars>
          <dgm:bulletEnabled val="1"/>
        </dgm:presLayoutVars>
      </dgm:prSet>
      <dgm:spPr/>
    </dgm:pt>
    <dgm:pt modelId="{58EA2B44-5F35-48E8-93FA-26455C4C44DC}" type="pres">
      <dgm:prSet presAssocID="{C3E6294E-C666-4909-8445-BBA7FC86AF21}" presName="spaceBetweenRectangles" presStyleCnt="0"/>
      <dgm:spPr/>
    </dgm:pt>
    <dgm:pt modelId="{E7E16F5C-B6C4-4CDE-B73C-8AC3DE46927E}" type="pres">
      <dgm:prSet presAssocID="{78994D40-D14C-4914-B855-6D5AC5A1E173}" presName="parentLin" presStyleCnt="0"/>
      <dgm:spPr/>
    </dgm:pt>
    <dgm:pt modelId="{19332072-AFCD-49BB-8FE9-FAD1D956CA4D}" type="pres">
      <dgm:prSet presAssocID="{78994D40-D14C-4914-B855-6D5AC5A1E173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191F8D36-4281-42D8-87C9-61D0D44E35EB}" type="pres">
      <dgm:prSet presAssocID="{78994D40-D14C-4914-B855-6D5AC5A1E173}" presName="parentText" presStyleLbl="node1" presStyleIdx="4" presStyleCnt="6" custScaleX="1274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3DF6F-0A2E-4ED9-A50C-A76C8907F623}" type="pres">
      <dgm:prSet presAssocID="{78994D40-D14C-4914-B855-6D5AC5A1E173}" presName="negativeSpace" presStyleCnt="0"/>
      <dgm:spPr/>
    </dgm:pt>
    <dgm:pt modelId="{39432D2B-BDD0-4677-ADFB-E5B462C8FEEC}" type="pres">
      <dgm:prSet presAssocID="{78994D40-D14C-4914-B855-6D5AC5A1E173}" presName="childText" presStyleLbl="conFgAcc1" presStyleIdx="4" presStyleCnt="6">
        <dgm:presLayoutVars>
          <dgm:bulletEnabled val="1"/>
        </dgm:presLayoutVars>
      </dgm:prSet>
      <dgm:spPr/>
    </dgm:pt>
    <dgm:pt modelId="{2181286F-F08C-475A-AA3B-E8410F029DCF}" type="pres">
      <dgm:prSet presAssocID="{612201CC-FAB2-499D-A41A-E3995D605882}" presName="spaceBetweenRectangles" presStyleCnt="0"/>
      <dgm:spPr/>
    </dgm:pt>
    <dgm:pt modelId="{EBB8B961-152D-42F3-831A-1E6199C49EE6}" type="pres">
      <dgm:prSet presAssocID="{CFC6AE6A-FCF7-4DA5-ACF5-C6ADCB8269D5}" presName="parentLin" presStyleCnt="0"/>
      <dgm:spPr/>
    </dgm:pt>
    <dgm:pt modelId="{FA773636-90A2-40D4-8493-4FF15FFEF723}" type="pres">
      <dgm:prSet presAssocID="{CFC6AE6A-FCF7-4DA5-ACF5-C6ADCB8269D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84BB813A-3119-4157-B1C6-0B19F799CCC5}" type="pres">
      <dgm:prSet presAssocID="{CFC6AE6A-FCF7-4DA5-ACF5-C6ADCB8269D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5CA89-E30F-452C-94FF-5446F4DE75D8}" type="pres">
      <dgm:prSet presAssocID="{CFC6AE6A-FCF7-4DA5-ACF5-C6ADCB8269D5}" presName="negativeSpace" presStyleCnt="0"/>
      <dgm:spPr/>
    </dgm:pt>
    <dgm:pt modelId="{184FD23F-3E8E-4F72-BA91-568CF9B16409}" type="pres">
      <dgm:prSet presAssocID="{CFC6AE6A-FCF7-4DA5-ACF5-C6ADCB8269D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B0EB79A-6816-4F98-8D69-A82D13790D55}" srcId="{257D9773-0A34-4E4F-9AC0-CF65B7A1FBDE}" destId="{0D9686ED-64A2-4B7E-BCA3-979B48191FC0}" srcOrd="0" destOrd="0" parTransId="{D7D48655-8E49-4585-847F-7E878D59B1AF}" sibTransId="{DD967843-5646-4B54-AA92-419D468427FC}"/>
    <dgm:cxn modelId="{26650D8C-AB1F-42BF-807C-7B7FBB694D3E}" type="presOf" srcId="{0D9686ED-64A2-4B7E-BCA3-979B48191FC0}" destId="{E7A54DBE-F879-4095-B29F-CDA3D53EA9C2}" srcOrd="0" destOrd="0" presId="urn:microsoft.com/office/officeart/2005/8/layout/list1"/>
    <dgm:cxn modelId="{B34AED36-00C1-4769-BF3D-2049202683DD}" srcId="{257D9773-0A34-4E4F-9AC0-CF65B7A1FBDE}" destId="{DCEC6F42-9CBB-4752-890C-B2BC98DD80D6}" srcOrd="3" destOrd="0" parTransId="{3D125619-7E5F-41C5-B837-257A028873B5}" sibTransId="{C3E6294E-C666-4909-8445-BBA7FC86AF21}"/>
    <dgm:cxn modelId="{9BED355A-7ED9-4D9A-8272-EFE2AC414B34}" srcId="{257D9773-0A34-4E4F-9AC0-CF65B7A1FBDE}" destId="{E8AD3A09-1FC2-4DB9-B1DC-7FE186F5AEDA}" srcOrd="2" destOrd="0" parTransId="{211FED40-BF87-442C-8C5C-B6D1122AF2EE}" sibTransId="{CBF5E92C-245F-447A-8CA5-C7398ECCF04D}"/>
    <dgm:cxn modelId="{39FA4E04-0483-4EEE-8F29-F5AE7380AC09}" srcId="{257D9773-0A34-4E4F-9AC0-CF65B7A1FBDE}" destId="{E8204279-4790-47E2-A6C2-03BDCDEDC364}" srcOrd="1" destOrd="0" parTransId="{26E4A53B-7E94-4FCA-AD88-B15E8C5E7B31}" sibTransId="{5BF62CA6-898A-4346-8633-BA1AABB165D6}"/>
    <dgm:cxn modelId="{39329AFF-671E-462C-8B2B-9F53B581296E}" type="presOf" srcId="{0D9686ED-64A2-4B7E-BCA3-979B48191FC0}" destId="{FD2BFE5D-83AB-4950-9B0B-47EE2A4D1D8E}" srcOrd="1" destOrd="0" presId="urn:microsoft.com/office/officeart/2005/8/layout/list1"/>
    <dgm:cxn modelId="{2D6150AC-763E-4ABB-8FED-F569504F418C}" type="presOf" srcId="{DCEC6F42-9CBB-4752-890C-B2BC98DD80D6}" destId="{9694C5B2-1FF8-4274-B706-E5734C644518}" srcOrd="0" destOrd="0" presId="urn:microsoft.com/office/officeart/2005/8/layout/list1"/>
    <dgm:cxn modelId="{9E1A27F5-FBC8-492B-B5B7-5E7F71B60B8F}" type="presOf" srcId="{257D9773-0A34-4E4F-9AC0-CF65B7A1FBDE}" destId="{013BC20F-2F0A-44B4-B027-B4A0E53B0E66}" srcOrd="0" destOrd="0" presId="urn:microsoft.com/office/officeart/2005/8/layout/list1"/>
    <dgm:cxn modelId="{2872F917-FD51-4F21-8EC7-83C7D51BA669}" type="presOf" srcId="{CFC6AE6A-FCF7-4DA5-ACF5-C6ADCB8269D5}" destId="{84BB813A-3119-4157-B1C6-0B19F799CCC5}" srcOrd="1" destOrd="0" presId="urn:microsoft.com/office/officeart/2005/8/layout/list1"/>
    <dgm:cxn modelId="{CE303486-03E5-4F24-9A30-C8D4FB9EBBBA}" type="presOf" srcId="{E8204279-4790-47E2-A6C2-03BDCDEDC364}" destId="{1C801BBA-B407-43E9-BD4E-77F537EAB512}" srcOrd="1" destOrd="0" presId="urn:microsoft.com/office/officeart/2005/8/layout/list1"/>
    <dgm:cxn modelId="{E8451630-A20C-44A9-8775-383D9E3626AA}" type="presOf" srcId="{78994D40-D14C-4914-B855-6D5AC5A1E173}" destId="{191F8D36-4281-42D8-87C9-61D0D44E35EB}" srcOrd="1" destOrd="0" presId="urn:microsoft.com/office/officeart/2005/8/layout/list1"/>
    <dgm:cxn modelId="{5CEAB63C-AE64-4039-89C3-790F711B23C7}" type="presOf" srcId="{E8204279-4790-47E2-A6C2-03BDCDEDC364}" destId="{16DBF24C-A0E2-473E-A746-2DE0EE74855F}" srcOrd="0" destOrd="0" presId="urn:microsoft.com/office/officeart/2005/8/layout/list1"/>
    <dgm:cxn modelId="{4193176C-D3DE-4682-B8CC-ED84AA112703}" srcId="{257D9773-0A34-4E4F-9AC0-CF65B7A1FBDE}" destId="{CFC6AE6A-FCF7-4DA5-ACF5-C6ADCB8269D5}" srcOrd="5" destOrd="0" parTransId="{9B2F08BD-DD49-4606-9AAC-2A37B5515B74}" sibTransId="{A3FB03B8-F88C-40BA-B693-CADF7BC513ED}"/>
    <dgm:cxn modelId="{DA3F4DC3-E025-477E-8094-2EFC1BE4656A}" type="presOf" srcId="{CFC6AE6A-FCF7-4DA5-ACF5-C6ADCB8269D5}" destId="{FA773636-90A2-40D4-8493-4FF15FFEF723}" srcOrd="0" destOrd="0" presId="urn:microsoft.com/office/officeart/2005/8/layout/list1"/>
    <dgm:cxn modelId="{6920B3EA-D8A0-44B4-8ADC-7D609D2A4D25}" srcId="{257D9773-0A34-4E4F-9AC0-CF65B7A1FBDE}" destId="{78994D40-D14C-4914-B855-6D5AC5A1E173}" srcOrd="4" destOrd="0" parTransId="{883DBCCF-A229-48B4-B122-00FBEF173090}" sibTransId="{612201CC-FAB2-499D-A41A-E3995D605882}"/>
    <dgm:cxn modelId="{338F03F4-858B-4270-BC03-CA52CCD87C74}" type="presOf" srcId="{DCEC6F42-9CBB-4752-890C-B2BC98DD80D6}" destId="{DFEB0CDF-4291-4033-BA45-7A59C6240BEE}" srcOrd="1" destOrd="0" presId="urn:microsoft.com/office/officeart/2005/8/layout/list1"/>
    <dgm:cxn modelId="{90FE142A-4C76-40CD-8CE5-0C69E75E485F}" type="presOf" srcId="{E8AD3A09-1FC2-4DB9-B1DC-7FE186F5AEDA}" destId="{4028BEC5-C2B1-4D33-994D-327645537AE7}" srcOrd="0" destOrd="0" presId="urn:microsoft.com/office/officeart/2005/8/layout/list1"/>
    <dgm:cxn modelId="{8ED971C0-98EB-4FEC-A1C5-2C93E9EC2041}" type="presOf" srcId="{E8AD3A09-1FC2-4DB9-B1DC-7FE186F5AEDA}" destId="{C4BE9A52-4541-4C0D-9659-DE306BF75BD9}" srcOrd="1" destOrd="0" presId="urn:microsoft.com/office/officeart/2005/8/layout/list1"/>
    <dgm:cxn modelId="{D5DD58CE-0091-4994-BE1D-BA82918B2768}" type="presOf" srcId="{78994D40-D14C-4914-B855-6D5AC5A1E173}" destId="{19332072-AFCD-49BB-8FE9-FAD1D956CA4D}" srcOrd="0" destOrd="0" presId="urn:microsoft.com/office/officeart/2005/8/layout/list1"/>
    <dgm:cxn modelId="{20954B76-C322-418D-B712-FACADADD90B5}" type="presParOf" srcId="{013BC20F-2F0A-44B4-B027-B4A0E53B0E66}" destId="{484C0FB7-A09D-436E-8D1F-A82049E646B6}" srcOrd="0" destOrd="0" presId="urn:microsoft.com/office/officeart/2005/8/layout/list1"/>
    <dgm:cxn modelId="{752C8D10-0897-44B0-9545-59B1A5518AB3}" type="presParOf" srcId="{484C0FB7-A09D-436E-8D1F-A82049E646B6}" destId="{E7A54DBE-F879-4095-B29F-CDA3D53EA9C2}" srcOrd="0" destOrd="0" presId="urn:microsoft.com/office/officeart/2005/8/layout/list1"/>
    <dgm:cxn modelId="{1FACDF99-B0C3-4BD7-8019-B1B403EE7C2F}" type="presParOf" srcId="{484C0FB7-A09D-436E-8D1F-A82049E646B6}" destId="{FD2BFE5D-83AB-4950-9B0B-47EE2A4D1D8E}" srcOrd="1" destOrd="0" presId="urn:microsoft.com/office/officeart/2005/8/layout/list1"/>
    <dgm:cxn modelId="{09B48562-E978-4BFC-B40A-623277A2BA49}" type="presParOf" srcId="{013BC20F-2F0A-44B4-B027-B4A0E53B0E66}" destId="{B9FCAC3A-C5E3-4F5E-A83A-0E882FB0D977}" srcOrd="1" destOrd="0" presId="urn:microsoft.com/office/officeart/2005/8/layout/list1"/>
    <dgm:cxn modelId="{4D03AD02-A2C7-4540-926C-5EAEEA82270E}" type="presParOf" srcId="{013BC20F-2F0A-44B4-B027-B4A0E53B0E66}" destId="{F8ACF713-8763-433D-84CB-F14146B1F6E5}" srcOrd="2" destOrd="0" presId="urn:microsoft.com/office/officeart/2005/8/layout/list1"/>
    <dgm:cxn modelId="{103DFC35-C0A0-41AD-A659-743522F43FF7}" type="presParOf" srcId="{013BC20F-2F0A-44B4-B027-B4A0E53B0E66}" destId="{60372D16-E3D6-447A-9F7F-37563A265845}" srcOrd="3" destOrd="0" presId="urn:microsoft.com/office/officeart/2005/8/layout/list1"/>
    <dgm:cxn modelId="{D79175FC-D35D-4DB8-9E5D-433F0343DA04}" type="presParOf" srcId="{013BC20F-2F0A-44B4-B027-B4A0E53B0E66}" destId="{5CF9D8B5-1EE3-4A20-A8B6-7C0333E28907}" srcOrd="4" destOrd="0" presId="urn:microsoft.com/office/officeart/2005/8/layout/list1"/>
    <dgm:cxn modelId="{5E72ECC5-5320-4499-B18C-87EA2D02616C}" type="presParOf" srcId="{5CF9D8B5-1EE3-4A20-A8B6-7C0333E28907}" destId="{16DBF24C-A0E2-473E-A746-2DE0EE74855F}" srcOrd="0" destOrd="0" presId="urn:microsoft.com/office/officeart/2005/8/layout/list1"/>
    <dgm:cxn modelId="{205D1A24-945E-489B-90E5-3B9592BBF687}" type="presParOf" srcId="{5CF9D8B5-1EE3-4A20-A8B6-7C0333E28907}" destId="{1C801BBA-B407-43E9-BD4E-77F537EAB512}" srcOrd="1" destOrd="0" presId="urn:microsoft.com/office/officeart/2005/8/layout/list1"/>
    <dgm:cxn modelId="{1998C605-AC00-4D8A-A19E-DED5B8C9FE98}" type="presParOf" srcId="{013BC20F-2F0A-44B4-B027-B4A0E53B0E66}" destId="{DDE0505C-6A51-4CF8-BA35-62257E99774E}" srcOrd="5" destOrd="0" presId="urn:microsoft.com/office/officeart/2005/8/layout/list1"/>
    <dgm:cxn modelId="{46A8266E-C91D-4C5F-919B-CB27A0FFF044}" type="presParOf" srcId="{013BC20F-2F0A-44B4-B027-B4A0E53B0E66}" destId="{612DA997-BA6E-4D65-894E-16C794970FBA}" srcOrd="6" destOrd="0" presId="urn:microsoft.com/office/officeart/2005/8/layout/list1"/>
    <dgm:cxn modelId="{04D2CC6A-334B-4153-BFF8-20D3F28556D2}" type="presParOf" srcId="{013BC20F-2F0A-44B4-B027-B4A0E53B0E66}" destId="{F982F614-9D36-4A36-BD4A-D313F81A34BE}" srcOrd="7" destOrd="0" presId="urn:microsoft.com/office/officeart/2005/8/layout/list1"/>
    <dgm:cxn modelId="{852263AA-DAC4-4F11-8512-654035D3A0A0}" type="presParOf" srcId="{013BC20F-2F0A-44B4-B027-B4A0E53B0E66}" destId="{270E2271-8840-4C0D-8CDE-A6B718DCD155}" srcOrd="8" destOrd="0" presId="urn:microsoft.com/office/officeart/2005/8/layout/list1"/>
    <dgm:cxn modelId="{37390B74-BAAC-4445-9A5B-AF310B482EDA}" type="presParOf" srcId="{270E2271-8840-4C0D-8CDE-A6B718DCD155}" destId="{4028BEC5-C2B1-4D33-994D-327645537AE7}" srcOrd="0" destOrd="0" presId="urn:microsoft.com/office/officeart/2005/8/layout/list1"/>
    <dgm:cxn modelId="{BAE8F997-BCD5-4918-AA06-1217C2A7AB85}" type="presParOf" srcId="{270E2271-8840-4C0D-8CDE-A6B718DCD155}" destId="{C4BE9A52-4541-4C0D-9659-DE306BF75BD9}" srcOrd="1" destOrd="0" presId="urn:microsoft.com/office/officeart/2005/8/layout/list1"/>
    <dgm:cxn modelId="{B97A49DE-924C-474B-B578-CF61C1855EA9}" type="presParOf" srcId="{013BC20F-2F0A-44B4-B027-B4A0E53B0E66}" destId="{4E37FF78-8E92-4462-A1AB-DEE818E17CE9}" srcOrd="9" destOrd="0" presId="urn:microsoft.com/office/officeart/2005/8/layout/list1"/>
    <dgm:cxn modelId="{3AEC93DA-84A4-41DA-A76D-D5FDCC89403D}" type="presParOf" srcId="{013BC20F-2F0A-44B4-B027-B4A0E53B0E66}" destId="{F7012622-5DF3-4EC9-8AF7-27DFD30D0710}" srcOrd="10" destOrd="0" presId="urn:microsoft.com/office/officeart/2005/8/layout/list1"/>
    <dgm:cxn modelId="{22F9D35C-8B44-47F0-93F5-AA7A1D7E3A75}" type="presParOf" srcId="{013BC20F-2F0A-44B4-B027-B4A0E53B0E66}" destId="{71BAA1FD-E108-4372-8804-1176D2FF0F2B}" srcOrd="11" destOrd="0" presId="urn:microsoft.com/office/officeart/2005/8/layout/list1"/>
    <dgm:cxn modelId="{590F1318-2A5B-4EEE-BE98-BD2637226B12}" type="presParOf" srcId="{013BC20F-2F0A-44B4-B027-B4A0E53B0E66}" destId="{15829FA3-4010-472B-912F-774AC4B23205}" srcOrd="12" destOrd="0" presId="urn:microsoft.com/office/officeart/2005/8/layout/list1"/>
    <dgm:cxn modelId="{6266E815-5092-4957-9602-6BAE3A321220}" type="presParOf" srcId="{15829FA3-4010-472B-912F-774AC4B23205}" destId="{9694C5B2-1FF8-4274-B706-E5734C644518}" srcOrd="0" destOrd="0" presId="urn:microsoft.com/office/officeart/2005/8/layout/list1"/>
    <dgm:cxn modelId="{856C8E39-5ED7-4674-8B47-70D03C2A3429}" type="presParOf" srcId="{15829FA3-4010-472B-912F-774AC4B23205}" destId="{DFEB0CDF-4291-4033-BA45-7A59C6240BEE}" srcOrd="1" destOrd="0" presId="urn:microsoft.com/office/officeart/2005/8/layout/list1"/>
    <dgm:cxn modelId="{C9A3EC92-7841-4937-AE88-33B9318F5B9A}" type="presParOf" srcId="{013BC20F-2F0A-44B4-B027-B4A0E53B0E66}" destId="{9ED22553-EE84-43ED-B3A4-4357B8D4CB1D}" srcOrd="13" destOrd="0" presId="urn:microsoft.com/office/officeart/2005/8/layout/list1"/>
    <dgm:cxn modelId="{CB2D1BFA-DD78-4C87-BD01-012D6104BFE8}" type="presParOf" srcId="{013BC20F-2F0A-44B4-B027-B4A0E53B0E66}" destId="{57B149BF-D458-4B6C-8A4D-2E5398F58564}" srcOrd="14" destOrd="0" presId="urn:microsoft.com/office/officeart/2005/8/layout/list1"/>
    <dgm:cxn modelId="{79F3EFE1-8B58-450A-97BA-49E774979477}" type="presParOf" srcId="{013BC20F-2F0A-44B4-B027-B4A0E53B0E66}" destId="{58EA2B44-5F35-48E8-93FA-26455C4C44DC}" srcOrd="15" destOrd="0" presId="urn:microsoft.com/office/officeart/2005/8/layout/list1"/>
    <dgm:cxn modelId="{5933E360-CF05-48DE-BE94-5C2FEF9AC5A6}" type="presParOf" srcId="{013BC20F-2F0A-44B4-B027-B4A0E53B0E66}" destId="{E7E16F5C-B6C4-4CDE-B73C-8AC3DE46927E}" srcOrd="16" destOrd="0" presId="urn:microsoft.com/office/officeart/2005/8/layout/list1"/>
    <dgm:cxn modelId="{4CB86857-0DDE-4588-A28E-93F3F69B8F84}" type="presParOf" srcId="{E7E16F5C-B6C4-4CDE-B73C-8AC3DE46927E}" destId="{19332072-AFCD-49BB-8FE9-FAD1D956CA4D}" srcOrd="0" destOrd="0" presId="urn:microsoft.com/office/officeart/2005/8/layout/list1"/>
    <dgm:cxn modelId="{882A004E-BF19-4176-8D13-FB24952FCDC7}" type="presParOf" srcId="{E7E16F5C-B6C4-4CDE-B73C-8AC3DE46927E}" destId="{191F8D36-4281-42D8-87C9-61D0D44E35EB}" srcOrd="1" destOrd="0" presId="urn:microsoft.com/office/officeart/2005/8/layout/list1"/>
    <dgm:cxn modelId="{6F11FC36-77A4-41FB-B21F-48E8413CB56F}" type="presParOf" srcId="{013BC20F-2F0A-44B4-B027-B4A0E53B0E66}" destId="{8E23DF6F-0A2E-4ED9-A50C-A76C8907F623}" srcOrd="17" destOrd="0" presId="urn:microsoft.com/office/officeart/2005/8/layout/list1"/>
    <dgm:cxn modelId="{5051B3AA-0E3C-42B3-826D-331E12A99F67}" type="presParOf" srcId="{013BC20F-2F0A-44B4-B027-B4A0E53B0E66}" destId="{39432D2B-BDD0-4677-ADFB-E5B462C8FEEC}" srcOrd="18" destOrd="0" presId="urn:microsoft.com/office/officeart/2005/8/layout/list1"/>
    <dgm:cxn modelId="{47FC239A-A7AF-4000-93B9-934C8D61FEFC}" type="presParOf" srcId="{013BC20F-2F0A-44B4-B027-B4A0E53B0E66}" destId="{2181286F-F08C-475A-AA3B-E8410F029DCF}" srcOrd="19" destOrd="0" presId="urn:microsoft.com/office/officeart/2005/8/layout/list1"/>
    <dgm:cxn modelId="{8453EC36-33A0-49F7-9054-613AA519B5D9}" type="presParOf" srcId="{013BC20F-2F0A-44B4-B027-B4A0E53B0E66}" destId="{EBB8B961-152D-42F3-831A-1E6199C49EE6}" srcOrd="20" destOrd="0" presId="urn:microsoft.com/office/officeart/2005/8/layout/list1"/>
    <dgm:cxn modelId="{A7A62223-0539-426C-9DDA-AE7C39564117}" type="presParOf" srcId="{EBB8B961-152D-42F3-831A-1E6199C49EE6}" destId="{FA773636-90A2-40D4-8493-4FF15FFEF723}" srcOrd="0" destOrd="0" presId="urn:microsoft.com/office/officeart/2005/8/layout/list1"/>
    <dgm:cxn modelId="{E50F9D83-5CBF-41AC-8933-214AB6153E6A}" type="presParOf" srcId="{EBB8B961-152D-42F3-831A-1E6199C49EE6}" destId="{84BB813A-3119-4157-B1C6-0B19F799CCC5}" srcOrd="1" destOrd="0" presId="urn:microsoft.com/office/officeart/2005/8/layout/list1"/>
    <dgm:cxn modelId="{17DB9E34-C1D9-4966-BAF4-08E72CAFCD34}" type="presParOf" srcId="{013BC20F-2F0A-44B4-B027-B4A0E53B0E66}" destId="{8645CA89-E30F-452C-94FF-5446F4DE75D8}" srcOrd="21" destOrd="0" presId="urn:microsoft.com/office/officeart/2005/8/layout/list1"/>
    <dgm:cxn modelId="{32A6A2B6-8E75-48F5-9A21-E5DEB5D89A48}" type="presParOf" srcId="{013BC20F-2F0A-44B4-B027-B4A0E53B0E66}" destId="{184FD23F-3E8E-4F72-BA91-568CF9B16409}" srcOrd="2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ACF713-8763-433D-84CB-F14146B1F6E5}">
      <dsp:nvSpPr>
        <dsp:cNvPr id="0" name=""/>
        <dsp:cNvSpPr/>
      </dsp:nvSpPr>
      <dsp:spPr>
        <a:xfrm>
          <a:off x="0" y="282419"/>
          <a:ext cx="8915400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2BFE5D-83AB-4950-9B0B-47EE2A4D1D8E}">
      <dsp:nvSpPr>
        <dsp:cNvPr id="0" name=""/>
        <dsp:cNvSpPr/>
      </dsp:nvSpPr>
      <dsp:spPr>
        <a:xfrm>
          <a:off x="445770" y="75779"/>
          <a:ext cx="8225348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уровня использования технического потенциала в главных технологиях;</a:t>
          </a:r>
          <a:endParaRPr lang="ru-RU" sz="1600" b="1" kern="1200" dirty="0"/>
        </a:p>
      </dsp:txBody>
      <dsp:txXfrm>
        <a:off x="445770" y="75779"/>
        <a:ext cx="8225348" cy="413280"/>
      </dsp:txXfrm>
    </dsp:sp>
    <dsp:sp modelId="{612DA997-BA6E-4D65-894E-16C794970FBA}">
      <dsp:nvSpPr>
        <dsp:cNvPr id="0" name=""/>
        <dsp:cNvSpPr/>
      </dsp:nvSpPr>
      <dsp:spPr>
        <a:xfrm>
          <a:off x="0" y="917460"/>
          <a:ext cx="8915400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801BBA-B407-43E9-BD4E-77F537EAB512}">
      <dsp:nvSpPr>
        <dsp:cNvPr id="0" name=""/>
        <dsp:cNvSpPr/>
      </dsp:nvSpPr>
      <dsp:spPr>
        <a:xfrm>
          <a:off x="445770" y="710819"/>
          <a:ext cx="624078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прямых и косвенных конкурентов;</a:t>
          </a:r>
          <a:endParaRPr lang="ru-RU" sz="1600" b="1" kern="1200" dirty="0"/>
        </a:p>
      </dsp:txBody>
      <dsp:txXfrm>
        <a:off x="445770" y="710819"/>
        <a:ext cx="6240780" cy="413280"/>
      </dsp:txXfrm>
    </dsp:sp>
    <dsp:sp modelId="{F7012622-5DF3-4EC9-8AF7-27DFD30D0710}">
      <dsp:nvSpPr>
        <dsp:cNvPr id="0" name=""/>
        <dsp:cNvSpPr/>
      </dsp:nvSpPr>
      <dsp:spPr>
        <a:xfrm>
          <a:off x="0" y="1552500"/>
          <a:ext cx="8915400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BE9A52-4541-4C0D-9659-DE306BF75BD9}">
      <dsp:nvSpPr>
        <dsp:cNvPr id="0" name=""/>
        <dsp:cNvSpPr/>
      </dsp:nvSpPr>
      <dsp:spPr>
        <a:xfrm>
          <a:off x="445770" y="1345860"/>
          <a:ext cx="7959615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пределов возможностей конкурентов, наличия путей их обхода и своих пределов технологии;</a:t>
          </a:r>
          <a:endParaRPr lang="ru-RU" sz="1600" b="1" kern="1200" dirty="0"/>
        </a:p>
      </dsp:txBody>
      <dsp:txXfrm>
        <a:off x="445770" y="1345860"/>
        <a:ext cx="7959615" cy="413280"/>
      </dsp:txXfrm>
    </dsp:sp>
    <dsp:sp modelId="{57B149BF-D458-4B6C-8A4D-2E5398F58564}">
      <dsp:nvSpPr>
        <dsp:cNvPr id="0" name=""/>
        <dsp:cNvSpPr/>
      </dsp:nvSpPr>
      <dsp:spPr>
        <a:xfrm>
          <a:off x="0" y="2187540"/>
          <a:ext cx="8915400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EB0CDF-4291-4033-BA45-7A59C6240BEE}">
      <dsp:nvSpPr>
        <dsp:cNvPr id="0" name=""/>
        <dsp:cNvSpPr/>
      </dsp:nvSpPr>
      <dsp:spPr>
        <a:xfrm>
          <a:off x="445770" y="1980900"/>
          <a:ext cx="624078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технической отдачи НИОКР;</a:t>
          </a:r>
          <a:endParaRPr lang="ru-RU" sz="1600" b="1" kern="1200" dirty="0"/>
        </a:p>
      </dsp:txBody>
      <dsp:txXfrm>
        <a:off x="445770" y="1980900"/>
        <a:ext cx="6240780" cy="413280"/>
      </dsp:txXfrm>
    </dsp:sp>
    <dsp:sp modelId="{39432D2B-BDD0-4677-ADFB-E5B462C8FEEC}">
      <dsp:nvSpPr>
        <dsp:cNvPr id="0" name=""/>
        <dsp:cNvSpPr/>
      </dsp:nvSpPr>
      <dsp:spPr>
        <a:xfrm>
          <a:off x="0" y="2822580"/>
          <a:ext cx="8915400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1F8D36-4281-42D8-87C9-61D0D44E35EB}">
      <dsp:nvSpPr>
        <dsp:cNvPr id="0" name=""/>
        <dsp:cNvSpPr/>
      </dsp:nvSpPr>
      <dsp:spPr>
        <a:xfrm>
          <a:off x="445770" y="2615939"/>
          <a:ext cx="7955309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экономических последствий внедрения новых технологий, как собственной фирмой, так и конкурентами;</a:t>
          </a:r>
          <a:endParaRPr lang="ru-RU" sz="1600" b="1" kern="1200" dirty="0"/>
        </a:p>
      </dsp:txBody>
      <dsp:txXfrm>
        <a:off x="445770" y="2615939"/>
        <a:ext cx="7955309" cy="413280"/>
      </dsp:txXfrm>
    </dsp:sp>
    <dsp:sp modelId="{184FD23F-3E8E-4F72-BA91-568CF9B16409}">
      <dsp:nvSpPr>
        <dsp:cNvPr id="0" name=""/>
        <dsp:cNvSpPr/>
      </dsp:nvSpPr>
      <dsp:spPr>
        <a:xfrm>
          <a:off x="0" y="3457620"/>
          <a:ext cx="8915400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BB813A-3119-4157-B1C6-0B19F799CCC5}">
      <dsp:nvSpPr>
        <dsp:cNvPr id="0" name=""/>
        <dsp:cNvSpPr/>
      </dsp:nvSpPr>
      <dsp:spPr>
        <a:xfrm>
          <a:off x="445770" y="3250980"/>
          <a:ext cx="624078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технологии, наиболее уязвимой к атаке конкурентов.</a:t>
          </a:r>
          <a:endParaRPr lang="ru-RU" sz="1600" b="1" kern="1200" dirty="0"/>
        </a:p>
      </dsp:txBody>
      <dsp:txXfrm>
        <a:off x="445770" y="3250980"/>
        <a:ext cx="6240780" cy="413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EF88-DB7D-44EA-8BB5-7D8E319E297F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4A456-CA60-46F5-8388-296C6827A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678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35C16-DAD2-4322-8181-95B43FA1E3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7385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22814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7957473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064821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2641223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524839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CEA2A-6049-45B6-B380-A6A1764EB9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44365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0DF0-D985-420D-AC71-9ABCF90161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437878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43A62-1099-49FD-8B87-7D00D06196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040678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223FA-D0F1-4970-9478-8DC6717D74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33106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F0C6A-965A-4CF8-8219-3C89F6E44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286309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70B02-7AF3-4714-859C-0F2BB3B893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404248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8F34E-11F4-4AE5-A8AD-AD5E0EDBAC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04905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6A9C4-AF43-4F42-ACCC-5333201054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39984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D99E4-0EE4-4A9D-99D0-D21F60A98D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274001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C222C-8459-4E2D-A1B6-BD21DD6374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518726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12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  <p:sldLayoutId id="2147484414" r:id="rId14"/>
    <p:sldLayoutId id="2147484415" r:id="rId15"/>
    <p:sldLayoutId id="2147484416" r:id="rId16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&#1051;&#1077;&#1082;&#1094;&#1080;&#1103;%201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su.by/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i="1" dirty="0" smtClean="0">
                <a:latin typeface="Arial Black" pitchFamily="34" charset="0"/>
              </a:rPr>
              <a:t>8.2. </a:t>
            </a:r>
            <a:br>
              <a:rPr lang="ru-RU" sz="2400" i="1" dirty="0" smtClean="0">
                <a:latin typeface="Arial Black" pitchFamily="34" charset="0"/>
              </a:rPr>
            </a:br>
            <a:r>
              <a:rPr lang="ru-RU" sz="2400" i="1" dirty="0" smtClean="0">
                <a:latin typeface="Arial Black" pitchFamily="34" charset="0"/>
              </a:rPr>
              <a:t>Показатели эффективности результатов инновационной деятельности и факторы, ей препятствующие</a:t>
            </a:r>
            <a:endParaRPr lang="ru-RU" sz="2400" i="1" dirty="0">
              <a:latin typeface="Arial Black" pitchFamily="34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17526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ВЫВОДЫ: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066800"/>
            <a:ext cx="5715000" cy="3810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Приближение технологии к своему пределу означает для компании необходимость углубления исследований по поиску и реализации новой технологии.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Способность менеджеров распознавать пределы используемых технологий имеет решающее значение при определении успеха или неудач компании.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Важнейшее стратегическое решение заключается в выборе: «до каких пор» и насколько поддерживать существующую технологию, и когда начинать (срочно) осуществлять вложения в новую.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Для быстрого продвижения продукции на рынок необходимо вкладывать деньги в фундаментальные знания, лежащие в основе S-образной кривой</a:t>
            </a:r>
            <a:r>
              <a:rPr lang="ru-RU" sz="16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1600" b="1" dirty="0" smtClean="0"/>
          </a:p>
        </p:txBody>
      </p:sp>
      <p:pic>
        <p:nvPicPr>
          <p:cNvPr id="6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4800" y="4800600"/>
            <a:ext cx="731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2075" indent="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kumimoji="0" lang="ru-RU" sz="1600" b="1" dirty="0" smtClean="0">
                <a:latin typeface="Arial" charset="0"/>
              </a:rPr>
              <a:t>Наступление </a:t>
            </a:r>
            <a:r>
              <a:rPr kumimoji="0" lang="ru-RU" sz="1600" b="1" dirty="0">
                <a:latin typeface="Arial" charset="0"/>
              </a:rPr>
              <a:t>закономерных последствий – возникновение технологического разрыва </a:t>
            </a:r>
            <a:r>
              <a:rPr kumimoji="0" lang="ru-RU" sz="1600" b="1" dirty="0" smtClean="0">
                <a:latin typeface="Arial" charset="0"/>
              </a:rPr>
              <a:t>– </a:t>
            </a:r>
            <a:r>
              <a:rPr kumimoji="0" lang="ru-RU" sz="1600" b="1" dirty="0">
                <a:latin typeface="Arial" charset="0"/>
              </a:rPr>
              <a:t>это лишь «вопрос времени» и, чем позднее это произойдет, тем большим (</a:t>
            </a:r>
            <a:r>
              <a:rPr kumimoji="0" lang="ru-RU" sz="1600" b="1" u="sng" dirty="0">
                <a:latin typeface="Arial" charset="0"/>
              </a:rPr>
              <a:t>в некоторых отраслях навсегда</a:t>
            </a:r>
            <a:r>
              <a:rPr kumimoji="0" lang="ru-RU" sz="1600" b="1" dirty="0">
                <a:latin typeface="Arial" charset="0"/>
              </a:rPr>
              <a:t>) будет отставание от передовых </a:t>
            </a:r>
            <a:r>
              <a:rPr kumimoji="0" lang="ru-RU" sz="1600" b="1" dirty="0" smtClean="0">
                <a:latin typeface="Arial" charset="0"/>
              </a:rPr>
              <a:t>технологий (</a:t>
            </a:r>
            <a:r>
              <a:rPr kumimoji="0" lang="ru-RU" sz="1600" b="1" i="1" dirty="0" smtClean="0">
                <a:solidFill>
                  <a:srgbClr val="C00000"/>
                </a:solidFill>
                <a:latin typeface="Constantia" pitchFamily="18" charset="0"/>
              </a:rPr>
              <a:t>концепция «технологической пропасти»</a:t>
            </a:r>
            <a:r>
              <a:rPr kumimoji="0" lang="ru-RU" sz="1600" b="1" dirty="0" smtClean="0">
                <a:latin typeface="Arial" charset="0"/>
              </a:rPr>
              <a:t>)</a:t>
            </a:r>
            <a:endParaRPr kumimoji="0" lang="ru-RU" sz="1600" b="1" dirty="0">
              <a:latin typeface="Arial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533400" y="854977"/>
            <a:ext cx="70866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кономические факторы: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недостаток собственных денежных средств;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недостаток финансовой поддержки со стороны государства;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низкий платежеспособный спрос на новые продукты;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высокая стоимость нововведений;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высокий экономический риск;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длительные сроки окупаемости нововведений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роизводственные факторы: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низкий инновационный потенциал организации;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недостаток квалифицированного персонала;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недостаток информации о новых технологиях;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недостаток информации о рынках сбыта;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невосприимчивость организации к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нововведениям;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недостаток возможностей для кооперирования с другими организациями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ругие факторы: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низкий спрос на инновационную продукцию (работы, услуги);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несовершенство законодательства по вопросам регулирования и стимулирования инновационной деятельности;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неопределенность сроков инновационного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неразвитость инновационной инфраструктуры (посреднические, информационные, юридические, банковские, прочие услуги);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неразвитость рынка технологий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" y="152400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Факторы, препятствующие инновационной деятельности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link-icon_143874730.jpg">
            <a:hlinkClick r:id="rId4" action="ppaction://hlinkpres?slideindex=5&amp;slidetitle=Вопросы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34400" y="5943600"/>
            <a:ext cx="487680" cy="6096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6AFE4-0871-4AF2-BE30-06E77712640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09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/>
              <a:t>Инновационная продукция включает:</a:t>
            </a:r>
            <a:endParaRPr lang="ru-RU" sz="2000" i="1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ru-RU" sz="2000" b="1" i="1" dirty="0" smtClean="0">
                <a:solidFill>
                  <a:srgbClr val="000066"/>
                </a:solidFill>
              </a:rPr>
              <a:t>новая продукция (работы, услуги)</a:t>
            </a:r>
            <a:r>
              <a:rPr lang="ru-RU" sz="2000" dirty="0" smtClean="0"/>
              <a:t> – </a:t>
            </a:r>
            <a:r>
              <a:rPr lang="ru-RU" sz="1800" dirty="0" smtClean="0"/>
              <a:t>это продукция (работы, услуги), не имеющая аналогов на территории Республики Беларусь или за ее пределами;</a:t>
            </a:r>
            <a:endParaRPr lang="ru-RU" sz="1800" i="1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ru-RU" sz="2000" b="1" i="1" dirty="0" smtClean="0">
                <a:solidFill>
                  <a:srgbClr val="000066"/>
                </a:solidFill>
              </a:rPr>
              <a:t>продукция, подвергшаяся усовершенствованию в течение последних трех лет</a:t>
            </a:r>
            <a:r>
              <a:rPr lang="ru-RU" sz="2000" dirty="0" smtClean="0"/>
              <a:t>, </a:t>
            </a:r>
            <a:r>
              <a:rPr lang="ru-RU" sz="1800" dirty="0" smtClean="0"/>
              <a:t>включает уже существующую в республике (в мире) продукцию, параметры которой в значительной степени усовершенствованы или модифицированы</a:t>
            </a:r>
            <a:r>
              <a:rPr lang="ru-RU" sz="2000" dirty="0" smtClean="0"/>
              <a:t>;</a:t>
            </a:r>
            <a:endParaRPr lang="ru-RU" sz="2000" i="1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ru-RU" sz="2000" b="1" i="1" dirty="0" smtClean="0">
                <a:solidFill>
                  <a:srgbClr val="000066"/>
                </a:solidFill>
              </a:rPr>
              <a:t>прочая инновационная продукция</a:t>
            </a:r>
            <a:r>
              <a:rPr lang="ru-RU" sz="2000" dirty="0" smtClean="0"/>
              <a:t> —  </a:t>
            </a:r>
            <a:r>
              <a:rPr lang="ru-RU" sz="1800" dirty="0" smtClean="0"/>
              <a:t>это продукция, выпуск которой основан на внедрении новых или значительно улучшенных производственных методов, предполагающих применение нового производственного оборудования, новых методов организации производства или их совокупности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8382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800000"/>
                </a:solidFill>
              </a:rPr>
              <a:t>Инновационная продукция</a:t>
            </a:r>
            <a:r>
              <a:rPr lang="ru-RU" b="1" dirty="0" smtClean="0"/>
              <a:t> — это внедрение товара или услуги, являющихся новыми или, в течение последних трех лет, значительно улучшенными по части их свойства и способов использования</a:t>
            </a:r>
            <a:endParaRPr lang="ru-RU" dirty="0"/>
          </a:p>
        </p:txBody>
      </p:sp>
      <p:pic>
        <p:nvPicPr>
          <p:cNvPr id="8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6AFE4-0871-4AF2-BE30-06E77712640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6324600" cy="8651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1800" dirty="0" smtClean="0">
                <a:solidFill>
                  <a:srgbClr val="800000"/>
                </a:solidFill>
                <a:latin typeface="Arial Black" pitchFamily="34" charset="0"/>
              </a:rPr>
              <a:t>ИННОВАЦИОННОЙ ПРОДУКЦИЯ СЧИТАЕТСЯ В ТЕЧЕНИЕ ТРЕХ ЛЕТ С МОМЕНТА ПЕРВОЙ ОТГРУЗКИ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72390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b="1" i="1" dirty="0" smtClean="0"/>
              <a:t>К инновационной продукции относятся: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lnSpc>
                <a:spcPct val="110000"/>
              </a:lnSpc>
            </a:pPr>
            <a:r>
              <a:rPr lang="ru-RU" sz="1800" dirty="0" smtClean="0"/>
              <a:t>Товары и услуги значительно отличающиеся по своим характеристикам и предназначению от продукции, производящейся организацией ранее.</a:t>
            </a:r>
          </a:p>
          <a:p>
            <a:pPr eaLnBrk="1" hangingPunct="1">
              <a:lnSpc>
                <a:spcPct val="110000"/>
              </a:lnSpc>
            </a:pPr>
            <a:r>
              <a:rPr lang="ru-RU" sz="1800" dirty="0" smtClean="0"/>
              <a:t>Продукция, подвергнувшаяся незначительным изменениям технических характеристик с целью создания нового способа ее применения, позволяющего расширить область использования продукции.</a:t>
            </a:r>
          </a:p>
          <a:p>
            <a:pPr eaLnBrk="1" hangingPunct="1">
              <a:lnSpc>
                <a:spcPct val="110000"/>
              </a:lnSpc>
            </a:pPr>
            <a:r>
              <a:rPr lang="ru-RU" sz="1800" dirty="0" smtClean="0"/>
              <a:t>Продукция со значительными улучшениями существующих продуктов за счет изменений в материалах, компонентах и прочих характеристиках изделий, улучшающих их свойства.</a:t>
            </a:r>
          </a:p>
          <a:p>
            <a:pPr eaLnBrk="1" hangingPunct="1">
              <a:lnSpc>
                <a:spcPct val="110000"/>
              </a:lnSpc>
            </a:pPr>
            <a:r>
              <a:rPr lang="ru-RU" sz="1800" dirty="0" smtClean="0"/>
              <a:t>Инновационная продукция в сфере услуг может включать в себя значительные усовершенствования в способах их предоставления, дополнение уже существующих услуг новыми функциями или характеристиками или внедрение совершенно новых услуг</a:t>
            </a:r>
          </a:p>
        </p:txBody>
      </p:sp>
      <p:pic>
        <p:nvPicPr>
          <p:cNvPr id="6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6AFE4-0871-4AF2-BE30-06E77712640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6324600" cy="685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1800" dirty="0" smtClean="0">
                <a:solidFill>
                  <a:srgbClr val="000066"/>
                </a:solidFill>
                <a:latin typeface="Arial Black" pitchFamily="34" charset="0"/>
              </a:rPr>
              <a:t>Удельный вес отгруженной инновационной продукции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6781800" cy="38814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800000"/>
                </a:solidFill>
              </a:rPr>
              <a:t>Удельный вес отгруженной инновационной продукции</a:t>
            </a:r>
            <a:r>
              <a:rPr lang="ru-RU" dirty="0" smtClean="0"/>
              <a:t> (%) рассчитывается как отношение отгруженной инновационной продукции к объему отгруженной продукции организациями, основным видом деятельности которых является производство промышленной продукции, в фактических ценах на момент отгрузки, умноженное на 100.</a:t>
            </a:r>
          </a:p>
        </p:txBody>
      </p:sp>
      <p:pic>
        <p:nvPicPr>
          <p:cNvPr id="6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4267200"/>
            <a:ext cx="7239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Отгруженная инновационная продукция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стоимость той продукции (работы, услуги), которая фактически отгружена, выполнена, оказана в отчетном периоде потребителям (включая продукцию, сданную по акту заказчику на месте) независимо от того, поступили деньги на счет продавца или нет.</a:t>
            </a:r>
            <a:endParaRPr kumimoji="0" lang="ru-RU" sz="16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Объем отгруженной продукции (работ, услуг)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представляет собой стоимость промышленной продукции (работ, услуг), которая фактически отгружена, выполнена или оказана в отчетном периоде потребителям, в том числе по товарообменным операциям (включая продукцию, сданную по акту заказчику на месте) независимо от того, поступили деньги на счет организации-изготовителя или нет.</a:t>
            </a:r>
          </a:p>
        </p:txBody>
      </p: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381000" y="3124200"/>
          <a:ext cx="6832600" cy="862013"/>
        </p:xfrm>
        <a:graphic>
          <a:graphicData uri="http://schemas.openxmlformats.org/presentationml/2006/ole">
            <p:oleObj spid="_x0000_s131074" name="Формула" r:id="rId5" imgW="3720960" imgH="469800" progId="Equation.3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4" descr="tabl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219200"/>
            <a:ext cx="4681537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35814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1800" dirty="0" smtClean="0"/>
              <a:t>Жизненный цикл технологии и технологический разрыв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191000" cy="1828800"/>
          </a:xfrm>
        </p:spPr>
        <p:txBody>
          <a:bodyPr>
            <a:normAutofit/>
          </a:bodyPr>
          <a:lstStyle/>
          <a:p>
            <a:pPr marL="0" indent="3651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b="1" dirty="0" smtClean="0"/>
              <a:t>     Графическая зависимость между затратами на технологию (разработка, внедрение и совершенствование) и результатами от этих затрат (технико-экономические показатели) имеет вид «S – образной» кривой</a:t>
            </a:r>
          </a:p>
        </p:txBody>
      </p:sp>
      <p:pic>
        <p:nvPicPr>
          <p:cNvPr id="6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3048000"/>
            <a:ext cx="4572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800000"/>
                </a:solidFill>
              </a:rPr>
              <a:t>На первой стадии происходит развитие технологии</a:t>
            </a:r>
            <a:r>
              <a:rPr lang="ru-RU" sz="1600" b="1" dirty="0" smtClean="0"/>
              <a:t>.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Стадия характеризуется относительно медленными темпами развития технологии, однако, на ней закладывается основа дальнейшего бурного роста результатов этого развития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4114800"/>
            <a:ext cx="8458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lang="ru-RU" sz="1700" b="1" dirty="0" smtClean="0">
                <a:solidFill>
                  <a:srgbClr val="800000"/>
                </a:solidFill>
              </a:rPr>
              <a:t>На второй стадии рост отдачи от затрат на развитие технологии 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носит скачкообразный характер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lang="ru-RU" sz="1700" b="1" dirty="0" smtClean="0">
                <a:solidFill>
                  <a:srgbClr val="800000"/>
                </a:solidFill>
              </a:rPr>
              <a:t>Третья стадия — достижение предела развития технологии*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ru-RU" sz="1500" b="1" dirty="0" smtClean="0">
                <a:solidFill>
                  <a:schemeClr val="accent6">
                    <a:lumMod val="50000"/>
                  </a:schemeClr>
                </a:solidFill>
              </a:rPr>
              <a:t>Наблюдения общего характера позволяют говорить о существенном замедлении темпов развития процессов через некоторое время их существования.</a:t>
            </a:r>
          </a:p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  <a:r>
              <a:rPr lang="ru-RU" sz="1700" b="1" dirty="0" smtClean="0">
                <a:solidFill>
                  <a:srgbClr val="800000"/>
                </a:solidFill>
              </a:rPr>
              <a:t>*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На определенном этапе развития технологии попытки ее совершенствования требуют все больших затрат, а самого совершенствования практически не происходит, т. е. затраты превышают результат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6705600" cy="1447800"/>
          </a:xfrm>
        </p:spPr>
        <p:txBody>
          <a:bodyPr>
            <a:normAutofit/>
          </a:bodyPr>
          <a:lstStyle/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Достижение какой – либо технологией предела своего развития всегда означает неизбежное приближение реализации другой – новой технологии, которая может более эффективно решить прогрессирующие потребности потребителя</a:t>
            </a:r>
          </a:p>
        </p:txBody>
      </p:sp>
      <p:pic>
        <p:nvPicPr>
          <p:cNvPr id="6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505200" y="2209800"/>
            <a:ext cx="49530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5334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5334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Когда появляется новая технология, она замещает зрелую (работающую) и имеет свою S – образную кривую. Тот графический интервал, где новая технология замещает зрелую, называется «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технологическим разрывом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</a:p>
        </p:txBody>
      </p:sp>
      <p:pic>
        <p:nvPicPr>
          <p:cNvPr id="12" name="Picture 4" descr="rol innovaci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0"/>
            <a:ext cx="5867400" cy="358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486401" cy="42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810000"/>
            <a:ext cx="4953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S-</a:t>
            </a:r>
            <a:r>
              <a:rPr lang="ru-RU" dirty="0" smtClean="0"/>
              <a:t>образные кривые развития технологии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76800" y="2514600"/>
            <a:ext cx="3352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/>
              <a:t>Зрелость технологии приближает технологический разрыв, т.е. ее приближение к пределу, - вот что открывает для конкурентов возможность догнать признанного лидера рынка</a:t>
            </a:r>
            <a:endParaRPr lang="ru-RU" sz="1600" b="1" dirty="0"/>
          </a:p>
        </p:txBody>
      </p:sp>
      <p:pic>
        <p:nvPicPr>
          <p:cNvPr id="7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4724400"/>
            <a:ext cx="73914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365125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битве могут участвовать три-четыре и более технологий, причем одни из них </a:t>
            </a:r>
            <a:r>
              <a:rPr kumimoji="0" lang="ru-RU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обороняются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другие </a:t>
            </a:r>
            <a:r>
              <a:rPr kumimoji="0" lang="ru-RU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атакуют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365125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Нередко друг с другом воюет несколько технологий, стремящихся вытеснить старую технологию с определенного сегмента рынка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1676400"/>
            <a:ext cx="35052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5125" defTabSz="4572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defRPr/>
            </a:pPr>
            <a:r>
              <a:rPr lang="ru-RU" b="1" dirty="0" smtClean="0">
                <a:solidFill>
                  <a:srgbClr val="800000"/>
                </a:solidFill>
              </a:rPr>
              <a:t>Для периодов технологических разрывов характерен «хаос»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4953000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Технологические разрывы и управление ими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47800"/>
            <a:ext cx="6096000" cy="7620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800000"/>
                </a:solidFill>
              </a:rPr>
              <a:t>Поведение компании в период возможного приближения технологического разрыва: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2209800"/>
            <a:ext cx="7315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 indent="-358775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>
                <a:latin typeface="+mn-lt"/>
              </a:rPr>
              <a:t>анализ возможностей повышения отдачи НИОКР без перехода на новую технологию;</a:t>
            </a:r>
          </a:p>
          <a:p>
            <a:pPr marL="358775" lvl="0" indent="-358775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>
                <a:latin typeface="+mn-lt"/>
              </a:rPr>
              <a:t>перераспределение расходов на НИОКР между старой и новой технологиями;</a:t>
            </a:r>
          </a:p>
          <a:p>
            <a:pPr marL="358775" lvl="0" indent="-358775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>
                <a:latin typeface="+mn-lt"/>
              </a:rPr>
              <a:t>заключение договоров с фирмами, создавшими новую технологию и продукты, с соответствующим переводом их из конкурентов в поставщики;</a:t>
            </a:r>
          </a:p>
          <a:p>
            <a:pPr marL="358775" lvl="0" indent="-358775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>
                <a:latin typeface="+mn-lt"/>
              </a:rPr>
              <a:t>приобретение технологий по лицензионным договорам;</a:t>
            </a:r>
          </a:p>
          <a:p>
            <a:pPr marL="358775" lvl="0" indent="-358775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>
                <a:latin typeface="+mn-lt"/>
              </a:rPr>
              <a:t>энергичная защита собственного бизнеса с помощью активного маркетинга и снижения издержек;</a:t>
            </a:r>
          </a:p>
          <a:p>
            <a:pPr marL="358775" lvl="0" indent="-358775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>
                <a:latin typeface="+mn-lt"/>
              </a:rPr>
              <a:t>кооперация компаний при разработке новых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53340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Ярким примером последнего вида реакции на действия конкурентов с использованием разработок чужих фирм при создании новой продукции служит создание корпорацией IBM персонального компьютера. Для этого IBM закупила монитор у фирмы </a:t>
            </a:r>
            <a:r>
              <a:rPr lang="ru-RU" sz="1600" i="1" dirty="0" err="1" smtClean="0"/>
              <a:t>Matsusita</a:t>
            </a:r>
            <a:r>
              <a:rPr lang="ru-RU" sz="1600" i="1" dirty="0" smtClean="0"/>
              <a:t>, флоппи-диск – у </a:t>
            </a:r>
            <a:r>
              <a:rPr lang="ru-RU" sz="1600" i="1" dirty="0" err="1" smtClean="0"/>
              <a:t>Tandon</a:t>
            </a:r>
            <a:r>
              <a:rPr lang="ru-RU" sz="1600" i="1" dirty="0" smtClean="0"/>
              <a:t>, микропроцессор – у </a:t>
            </a:r>
            <a:r>
              <a:rPr lang="ru-RU" sz="1600" i="1" dirty="0" err="1" smtClean="0"/>
              <a:t>Intel</a:t>
            </a:r>
            <a:r>
              <a:rPr lang="ru-RU" sz="1600" i="1" dirty="0" smtClean="0"/>
              <a:t>, печатающее устройство – у </a:t>
            </a:r>
            <a:r>
              <a:rPr lang="ru-RU" sz="1600" i="1" dirty="0" err="1" smtClean="0"/>
              <a:t>Epson</a:t>
            </a:r>
            <a:r>
              <a:rPr lang="ru-RU" sz="1600" i="1" dirty="0" smtClean="0"/>
              <a:t>, операционную систему – у </a:t>
            </a:r>
            <a:r>
              <a:rPr lang="ru-RU" sz="1600" i="1" dirty="0" err="1" smtClean="0"/>
              <a:t>Microsoft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  <p:pic>
        <p:nvPicPr>
          <p:cNvPr id="7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6172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Управление технологическими разрывами предполагает знание:</a:t>
            </a:r>
            <a:endParaRPr lang="ru-RU" sz="2200" dirty="0">
              <a:solidFill>
                <a:srgbClr val="800000"/>
              </a:solidFill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8915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logo_lef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1058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2_Грань</vt:lpstr>
      <vt:lpstr>Формула</vt:lpstr>
      <vt:lpstr>8.2.  Показатели эффективности результатов инновационной деятельности и факторы, ей препятствующие</vt:lpstr>
      <vt:lpstr>Слайд 2</vt:lpstr>
      <vt:lpstr>ИННОВАЦИОННОЙ ПРОДУКЦИЯ СЧИТАЕТСЯ В ТЕЧЕНИЕ ТРЕХ ЛЕТ С МОМЕНТА ПЕРВОЙ ОТГРУЗКИ</vt:lpstr>
      <vt:lpstr>Удельный вес отгруженной инновационной продукции</vt:lpstr>
      <vt:lpstr>Жизненный цикл технологии и технологический разрыв</vt:lpstr>
      <vt:lpstr>Слайд 6</vt:lpstr>
      <vt:lpstr>Слайд 7</vt:lpstr>
      <vt:lpstr>Технологические разрывы и управление ими</vt:lpstr>
      <vt:lpstr>Управление технологическими разрывами предполагает знание:</vt:lpstr>
      <vt:lpstr>ВЫВОДЫ: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Компьютер</dc:creator>
  <cp:lastModifiedBy>asus</cp:lastModifiedBy>
  <cp:revision>182</cp:revision>
  <cp:lastPrinted>1601-01-01T00:00:00Z</cp:lastPrinted>
  <dcterms:created xsi:type="dcterms:W3CDTF">1601-01-01T00:00:00Z</dcterms:created>
  <dcterms:modified xsi:type="dcterms:W3CDTF">2016-04-12T14:43:33Z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