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345" r:id="rId2"/>
    <p:sldId id="353" r:id="rId3"/>
    <p:sldId id="346" r:id="rId4"/>
    <p:sldId id="347" r:id="rId5"/>
    <p:sldId id="348" r:id="rId6"/>
    <p:sldId id="349" r:id="rId7"/>
    <p:sldId id="350" r:id="rId8"/>
    <p:sldId id="351" r:id="rId9"/>
    <p:sldId id="352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9900"/>
    <a:srgbClr val="A50021"/>
    <a:srgbClr val="FF0000"/>
    <a:srgbClr val="6600CC"/>
    <a:srgbClr val="33CC33"/>
    <a:srgbClr val="660033"/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287" autoAdjust="0"/>
  </p:normalViewPr>
  <p:slideViewPr>
    <p:cSldViewPr>
      <p:cViewPr>
        <p:scale>
          <a:sx n="90" d="100"/>
          <a:sy n="90" d="100"/>
        </p:scale>
        <p:origin x="-81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68450" y="4454525"/>
            <a:ext cx="7573963" cy="952500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6415088"/>
            <a:ext cx="9142413" cy="4413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6" name="Freeform 4"/>
          <p:cNvSpPr>
            <a:spLocks/>
          </p:cNvSpPr>
          <p:nvPr/>
        </p:nvSpPr>
        <p:spPr bwMode="auto">
          <a:xfrm>
            <a:off x="7573963" y="5902325"/>
            <a:ext cx="1570037" cy="955675"/>
          </a:xfrm>
          <a:custGeom>
            <a:avLst/>
            <a:gdLst/>
            <a:ahLst/>
            <a:cxnLst>
              <a:cxn ang="0">
                <a:pos x="243" y="0"/>
              </a:cxn>
              <a:cxn ang="0">
                <a:pos x="988" y="346"/>
              </a:cxn>
              <a:cxn ang="0">
                <a:pos x="953" y="600"/>
              </a:cxn>
              <a:cxn ang="0">
                <a:pos x="0" y="601"/>
              </a:cxn>
              <a:cxn ang="0">
                <a:pos x="243" y="0"/>
              </a:cxn>
            </a:cxnLst>
            <a:rect l="0" t="0" r="r" b="b"/>
            <a:pathLst>
              <a:path w="989" h="602">
                <a:moveTo>
                  <a:pt x="243" y="0"/>
                </a:moveTo>
                <a:lnTo>
                  <a:pt x="988" y="346"/>
                </a:lnTo>
                <a:lnTo>
                  <a:pt x="953" y="600"/>
                </a:lnTo>
                <a:lnTo>
                  <a:pt x="0" y="601"/>
                </a:lnTo>
                <a:lnTo>
                  <a:pt x="243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7575550" y="6176963"/>
            <a:ext cx="1568450" cy="681037"/>
          </a:xfrm>
          <a:custGeom>
            <a:avLst/>
            <a:gdLst/>
            <a:ahLst/>
            <a:cxnLst>
              <a:cxn ang="0">
                <a:pos x="0" y="428"/>
              </a:cxn>
              <a:cxn ang="0">
                <a:pos x="427" y="0"/>
              </a:cxn>
              <a:cxn ang="0">
                <a:pos x="987" y="219"/>
              </a:cxn>
              <a:cxn ang="0">
                <a:pos x="987" y="428"/>
              </a:cxn>
              <a:cxn ang="0">
                <a:pos x="0" y="428"/>
              </a:cxn>
            </a:cxnLst>
            <a:rect l="0" t="0" r="r" b="b"/>
            <a:pathLst>
              <a:path w="988" h="429">
                <a:moveTo>
                  <a:pt x="0" y="428"/>
                </a:moveTo>
                <a:lnTo>
                  <a:pt x="427" y="0"/>
                </a:lnTo>
                <a:lnTo>
                  <a:pt x="987" y="219"/>
                </a:lnTo>
                <a:lnTo>
                  <a:pt x="987" y="428"/>
                </a:lnTo>
                <a:lnTo>
                  <a:pt x="0" y="428"/>
                </a:lnTo>
              </a:path>
            </a:pathLst>
          </a:custGeom>
          <a:solidFill>
            <a:schemeClr val="folHlink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2413" cy="1295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0" y="0"/>
            <a:ext cx="2211388" cy="685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92" y="240"/>
              </a:cxn>
              <a:cxn ang="0">
                <a:pos x="288" y="4319"/>
              </a:cxn>
              <a:cxn ang="0">
                <a:pos x="0" y="4319"/>
              </a:cxn>
              <a:cxn ang="0">
                <a:pos x="0" y="0"/>
              </a:cxn>
            </a:cxnLst>
            <a:rect l="0" t="0" r="r" b="b"/>
            <a:pathLst>
              <a:path w="1393" h="4320">
                <a:moveTo>
                  <a:pt x="0" y="0"/>
                </a:moveTo>
                <a:lnTo>
                  <a:pt x="1392" y="240"/>
                </a:lnTo>
                <a:lnTo>
                  <a:pt x="288" y="4319"/>
                </a:lnTo>
                <a:lnTo>
                  <a:pt x="0" y="4319"/>
                </a:lnTo>
                <a:lnTo>
                  <a:pt x="0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3175" y="-15875"/>
            <a:ext cx="1522413" cy="6873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8" y="346"/>
              </a:cxn>
              <a:cxn ang="0">
                <a:pos x="286" y="4329"/>
              </a:cxn>
              <a:cxn ang="0">
                <a:pos x="0" y="4329"/>
              </a:cxn>
              <a:cxn ang="0">
                <a:pos x="0" y="0"/>
              </a:cxn>
            </a:cxnLst>
            <a:rect l="0" t="0" r="r" b="b"/>
            <a:pathLst>
              <a:path w="959" h="4330">
                <a:moveTo>
                  <a:pt x="0" y="0"/>
                </a:moveTo>
                <a:lnTo>
                  <a:pt x="958" y="346"/>
                </a:lnTo>
                <a:lnTo>
                  <a:pt x="286" y="4329"/>
                </a:lnTo>
                <a:lnTo>
                  <a:pt x="0" y="4329"/>
                </a:lnTo>
                <a:lnTo>
                  <a:pt x="0" y="0"/>
                </a:lnTo>
              </a:path>
            </a:pathLst>
          </a:custGeom>
          <a:solidFill>
            <a:schemeClr val="folHlink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600200" y="4495800"/>
            <a:ext cx="6781800" cy="9144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 anchor="ctr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72400" y="6415088"/>
            <a:ext cx="1371600" cy="4238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72E79-7896-4693-8785-15B342FB97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2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11363-D343-40F7-830B-64098765FB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69163" y="0"/>
            <a:ext cx="1716087" cy="60785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17725" y="0"/>
            <a:ext cx="4999038" cy="60785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AA099-9891-47CA-8BAB-C95EB5BC99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7725" y="0"/>
            <a:ext cx="6867525" cy="10652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2209800" y="1927225"/>
            <a:ext cx="6775450" cy="415131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0181F-123D-4CF1-B0F4-3403CB9B7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61449-39E6-4870-A862-0FDC430CD4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6EA4D-C95B-451B-A1DB-6C8B3A992E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09800" y="1927225"/>
            <a:ext cx="3311525" cy="4151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73725" y="1927225"/>
            <a:ext cx="3311525" cy="4151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311DF-A0DD-4545-964E-16B1AB4360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83274-2AF8-40C0-8939-4C1A7DA624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91ADD-4A24-4A42-AB12-6057BB2F12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9E834-0C9F-4219-99BA-ACA21739C8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B87BA-AE2E-4809-BB2D-71E04E0B72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63EEE-FAFA-4B81-A17F-F3E6FB0C1D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6415088"/>
            <a:ext cx="9142413" cy="4413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6147" name="Freeform 3"/>
          <p:cNvSpPr>
            <a:spLocks/>
          </p:cNvSpPr>
          <p:nvPr/>
        </p:nvSpPr>
        <p:spPr bwMode="auto">
          <a:xfrm>
            <a:off x="7573963" y="5902325"/>
            <a:ext cx="1570037" cy="955675"/>
          </a:xfrm>
          <a:custGeom>
            <a:avLst/>
            <a:gdLst/>
            <a:ahLst/>
            <a:cxnLst>
              <a:cxn ang="0">
                <a:pos x="243" y="0"/>
              </a:cxn>
              <a:cxn ang="0">
                <a:pos x="988" y="346"/>
              </a:cxn>
              <a:cxn ang="0">
                <a:pos x="953" y="600"/>
              </a:cxn>
              <a:cxn ang="0">
                <a:pos x="0" y="601"/>
              </a:cxn>
              <a:cxn ang="0">
                <a:pos x="243" y="0"/>
              </a:cxn>
            </a:cxnLst>
            <a:rect l="0" t="0" r="r" b="b"/>
            <a:pathLst>
              <a:path w="989" h="602">
                <a:moveTo>
                  <a:pt x="243" y="0"/>
                </a:moveTo>
                <a:lnTo>
                  <a:pt x="988" y="346"/>
                </a:lnTo>
                <a:lnTo>
                  <a:pt x="953" y="600"/>
                </a:lnTo>
                <a:lnTo>
                  <a:pt x="0" y="601"/>
                </a:lnTo>
                <a:lnTo>
                  <a:pt x="243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148" name="Freeform 4"/>
          <p:cNvSpPr>
            <a:spLocks/>
          </p:cNvSpPr>
          <p:nvPr/>
        </p:nvSpPr>
        <p:spPr bwMode="auto">
          <a:xfrm>
            <a:off x="7575550" y="6176963"/>
            <a:ext cx="1568450" cy="681037"/>
          </a:xfrm>
          <a:custGeom>
            <a:avLst/>
            <a:gdLst/>
            <a:ahLst/>
            <a:cxnLst>
              <a:cxn ang="0">
                <a:pos x="0" y="428"/>
              </a:cxn>
              <a:cxn ang="0">
                <a:pos x="427" y="0"/>
              </a:cxn>
              <a:cxn ang="0">
                <a:pos x="987" y="219"/>
              </a:cxn>
              <a:cxn ang="0">
                <a:pos x="987" y="428"/>
              </a:cxn>
              <a:cxn ang="0">
                <a:pos x="0" y="428"/>
              </a:cxn>
            </a:cxnLst>
            <a:rect l="0" t="0" r="r" b="b"/>
            <a:pathLst>
              <a:path w="988" h="429">
                <a:moveTo>
                  <a:pt x="0" y="428"/>
                </a:moveTo>
                <a:lnTo>
                  <a:pt x="427" y="0"/>
                </a:lnTo>
                <a:lnTo>
                  <a:pt x="987" y="219"/>
                </a:lnTo>
                <a:lnTo>
                  <a:pt x="987" y="428"/>
                </a:lnTo>
                <a:lnTo>
                  <a:pt x="0" y="428"/>
                </a:lnTo>
              </a:path>
            </a:pathLst>
          </a:custGeom>
          <a:solidFill>
            <a:schemeClr val="folHlink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2413" cy="1295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6150" name="Freeform 6"/>
          <p:cNvSpPr>
            <a:spLocks/>
          </p:cNvSpPr>
          <p:nvPr/>
        </p:nvSpPr>
        <p:spPr bwMode="auto">
          <a:xfrm>
            <a:off x="0" y="0"/>
            <a:ext cx="2211388" cy="685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92" y="240"/>
              </a:cxn>
              <a:cxn ang="0">
                <a:pos x="288" y="4319"/>
              </a:cxn>
              <a:cxn ang="0">
                <a:pos x="0" y="4319"/>
              </a:cxn>
              <a:cxn ang="0">
                <a:pos x="0" y="0"/>
              </a:cxn>
            </a:cxnLst>
            <a:rect l="0" t="0" r="r" b="b"/>
            <a:pathLst>
              <a:path w="1393" h="4320">
                <a:moveTo>
                  <a:pt x="0" y="0"/>
                </a:moveTo>
                <a:lnTo>
                  <a:pt x="1392" y="240"/>
                </a:lnTo>
                <a:lnTo>
                  <a:pt x="288" y="4319"/>
                </a:lnTo>
                <a:lnTo>
                  <a:pt x="0" y="4319"/>
                </a:lnTo>
                <a:lnTo>
                  <a:pt x="0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9438" y="6415088"/>
            <a:ext cx="15938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27263" y="6415088"/>
            <a:ext cx="509111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117725" y="0"/>
            <a:ext cx="6867525" cy="106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54" name="Freeform 10"/>
          <p:cNvSpPr>
            <a:spLocks/>
          </p:cNvSpPr>
          <p:nvPr/>
        </p:nvSpPr>
        <p:spPr bwMode="auto">
          <a:xfrm>
            <a:off x="0" y="-15875"/>
            <a:ext cx="1522413" cy="6873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8" y="346"/>
              </a:cxn>
              <a:cxn ang="0">
                <a:pos x="286" y="4329"/>
              </a:cxn>
              <a:cxn ang="0">
                <a:pos x="0" y="4329"/>
              </a:cxn>
              <a:cxn ang="0">
                <a:pos x="0" y="0"/>
              </a:cxn>
            </a:cxnLst>
            <a:rect l="0" t="0" r="r" b="b"/>
            <a:pathLst>
              <a:path w="959" h="4330">
                <a:moveTo>
                  <a:pt x="0" y="0"/>
                </a:moveTo>
                <a:lnTo>
                  <a:pt x="958" y="346"/>
                </a:lnTo>
                <a:lnTo>
                  <a:pt x="286" y="4329"/>
                </a:lnTo>
                <a:lnTo>
                  <a:pt x="0" y="4329"/>
                </a:lnTo>
                <a:lnTo>
                  <a:pt x="0" y="0"/>
                </a:lnTo>
              </a:path>
            </a:pathLst>
          </a:custGeom>
          <a:solidFill>
            <a:schemeClr val="folHlink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09800" y="1927225"/>
            <a:ext cx="6775450" cy="415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3213" y="6415088"/>
            <a:ext cx="969962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pPr>
              <a:defRPr/>
            </a:pPr>
            <a:fld id="{F807ACA1-5C49-4CA5-9F56-2474863D03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u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u.by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u.by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hyperlink" Target="http://www.psu.by/" TargetMode="Externa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71670" y="1857364"/>
            <a:ext cx="4786346" cy="4075113"/>
          </a:xfrm>
        </p:spPr>
        <p:txBody>
          <a:bodyPr/>
          <a:lstStyle/>
          <a:p>
            <a:pPr algn="ctr">
              <a:buNone/>
            </a:pPr>
            <a:r>
              <a:rPr lang="ru-RU" sz="3200" i="1" dirty="0" smtClean="0">
                <a:solidFill>
                  <a:srgbClr val="000066"/>
                </a:solidFill>
                <a:latin typeface="Arial Black" pitchFamily="34" charset="0"/>
              </a:rPr>
              <a:t>Тема 8. </a:t>
            </a:r>
          </a:p>
          <a:p>
            <a:pPr algn="ctr">
              <a:buNone/>
            </a:pPr>
            <a:r>
              <a:rPr lang="ru-RU" sz="3200" i="1" dirty="0" smtClean="0">
                <a:solidFill>
                  <a:srgbClr val="000066"/>
                </a:solidFill>
                <a:latin typeface="Arial Black" pitchFamily="34" charset="0"/>
              </a:rPr>
              <a:t>	</a:t>
            </a:r>
          </a:p>
          <a:p>
            <a:pPr algn="ctr">
              <a:buNone/>
            </a:pPr>
            <a:r>
              <a:rPr lang="ru-RU" sz="3200" i="1" dirty="0" smtClean="0">
                <a:solidFill>
                  <a:srgbClr val="000066"/>
                </a:solidFill>
                <a:latin typeface="Arial Black" pitchFamily="34" charset="0"/>
              </a:rPr>
              <a:t>Эффективность в инновационном менеджменте</a:t>
            </a:r>
          </a:p>
        </p:txBody>
      </p:sp>
      <p:pic>
        <p:nvPicPr>
          <p:cNvPr id="14339" name="Picture 5" descr="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42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" descr="logo_lef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200" i="1" dirty="0" smtClean="0">
                <a:solidFill>
                  <a:srgbClr val="000066"/>
                </a:solidFill>
                <a:latin typeface="Arial Black" pitchFamily="34" charset="0"/>
              </a:rPr>
              <a:t>8.1. </a:t>
            </a:r>
          </a:p>
          <a:p>
            <a:pPr algn="ctr">
              <a:buNone/>
            </a:pPr>
            <a:r>
              <a:rPr lang="ru-RU" sz="2200" i="1" dirty="0" smtClean="0">
                <a:solidFill>
                  <a:srgbClr val="000066"/>
                </a:solidFill>
                <a:latin typeface="Arial Black" pitchFamily="34" charset="0"/>
              </a:rPr>
              <a:t>Эффективность и виды эффектов.</a:t>
            </a:r>
            <a:endParaRPr lang="ru-RU" sz="2200" i="1" dirty="0" smtClean="0">
              <a:solidFill>
                <a:srgbClr val="000066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ru-RU" sz="2200" i="1" dirty="0" smtClean="0">
                <a:solidFill>
                  <a:srgbClr val="000066"/>
                </a:solidFill>
                <a:latin typeface="Arial Black" pitchFamily="34" charset="0"/>
              </a:rPr>
              <a:t>Эффективность инвестиций в производство научно-технической продукции</a:t>
            </a:r>
          </a:p>
        </p:txBody>
      </p:sp>
      <p:pic>
        <p:nvPicPr>
          <p:cNvPr id="5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1000108"/>
            <a:ext cx="7848600" cy="1065213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000" b="1" i="1" dirty="0" smtClean="0">
                <a:solidFill>
                  <a:schemeClr val="tx2">
                    <a:lumMod val="95000"/>
                  </a:schemeClr>
                </a:solidFill>
              </a:rPr>
              <a:t>Экономический эффект от использования научно-технических разработок</a:t>
            </a:r>
            <a:r>
              <a:rPr lang="ru-RU" sz="2000" b="1" dirty="0" smtClean="0">
                <a:solidFill>
                  <a:schemeClr val="tx2">
                    <a:lumMod val="95000"/>
                  </a:schemeClr>
                </a:solidFill>
              </a:rPr>
              <a:t> </a:t>
            </a:r>
            <a:r>
              <a:rPr lang="ru-RU" sz="2000" b="1" i="1" dirty="0" smtClean="0">
                <a:solidFill>
                  <a:schemeClr val="tx2">
                    <a:lumMod val="95000"/>
                  </a:schemeClr>
                </a:solidFill>
              </a:rPr>
              <a:t>—</a:t>
            </a:r>
            <a:r>
              <a:rPr lang="ru-RU" sz="2000" b="1" dirty="0" smtClean="0">
                <a:solidFill>
                  <a:schemeClr val="tx2">
                    <a:lumMod val="95000"/>
                  </a:schemeClr>
                </a:solidFill>
              </a:rPr>
              <a:t> сопоставление результатов от их реализации и затрат по их получению за определенный промежуток времени</a:t>
            </a:r>
            <a:endParaRPr lang="ru-RU" sz="2000" b="1" dirty="0">
              <a:solidFill>
                <a:schemeClr val="tx2">
                  <a:lumMod val="9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95400" y="1981200"/>
            <a:ext cx="7543800" cy="4151313"/>
          </a:xfrm>
        </p:spPr>
        <p:txBody>
          <a:bodyPr/>
          <a:lstStyle/>
          <a:p>
            <a:pPr marL="457200" indent="-457200">
              <a:buNone/>
            </a:pPr>
            <a:endParaRPr lang="ru-RU" dirty="0" smtClean="0"/>
          </a:p>
          <a:p>
            <a:pPr marL="457200" indent="703263">
              <a:buNone/>
            </a:pPr>
            <a:r>
              <a:rPr lang="ru-RU" b="1" i="1" dirty="0" smtClean="0"/>
              <a:t>Экономическая эффективность коммерциализации проекта</a:t>
            </a:r>
            <a:r>
              <a:rPr lang="ru-RU" b="1" dirty="0" smtClean="0"/>
              <a:t> </a:t>
            </a:r>
            <a:r>
              <a:rPr lang="ru-RU" dirty="0" smtClean="0"/>
              <a:t>– отношение экономического эффекта к суммарным издержкам на создание, освоение и внедрение научной, научно-технической и инновационной продукции (инноваций).</a:t>
            </a:r>
          </a:p>
          <a:p>
            <a:pPr marL="457200" indent="-457200">
              <a:buNone/>
            </a:pPr>
            <a:endParaRPr lang="ru-RU" dirty="0"/>
          </a:p>
        </p:txBody>
      </p:sp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8153401" cy="1065213"/>
          </a:xfr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sz="2000" b="1" i="1" dirty="0" smtClean="0">
                <a:solidFill>
                  <a:srgbClr val="660033"/>
                </a:solidFill>
              </a:rPr>
              <a:t>Критерии оценки научно-технических разработок</a:t>
            </a:r>
            <a:r>
              <a:rPr lang="ru-RU" sz="2000" dirty="0" smtClean="0">
                <a:solidFill>
                  <a:srgbClr val="660033"/>
                </a:solidFill>
              </a:rPr>
              <a:t> </a:t>
            </a:r>
            <a:r>
              <a:rPr lang="ru-RU" sz="2000" i="1" dirty="0" smtClean="0">
                <a:solidFill>
                  <a:srgbClr val="660033"/>
                </a:solidFill>
              </a:rPr>
              <a:t>—</a:t>
            </a:r>
            <a:r>
              <a:rPr lang="ru-RU" sz="2000" dirty="0" smtClean="0">
                <a:solidFill>
                  <a:srgbClr val="660033"/>
                </a:solidFill>
              </a:rPr>
              <a:t> признаки, на основании которых определяется степень новизны и полезности результатов НИОКР </a:t>
            </a:r>
            <a:endParaRPr lang="ru-RU" sz="2000" dirty="0">
              <a:solidFill>
                <a:srgbClr val="66003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9200" y="1928802"/>
            <a:ext cx="7924800" cy="5105400"/>
          </a:xfrm>
        </p:spPr>
        <p:txBody>
          <a:bodyPr/>
          <a:lstStyle/>
          <a:p>
            <a:pPr>
              <a:buClr>
                <a:srgbClr val="FF3300"/>
              </a:buClr>
              <a:buSzPct val="96000"/>
            </a:pPr>
            <a:r>
              <a:rPr lang="ru-RU" sz="1800" b="1" i="1" dirty="0" smtClean="0"/>
              <a:t>Критерий новизны</a:t>
            </a:r>
            <a:r>
              <a:rPr lang="ru-RU" sz="1800" b="1" dirty="0" smtClean="0"/>
              <a:t> </a:t>
            </a:r>
            <a:r>
              <a:rPr lang="ru-RU" sz="1800" dirty="0" smtClean="0"/>
              <a:t>предполагает наличие в результатах разработок новых научных знаний (новой научной информации). Высшая степень новизны (абсолютная новизна, принципиально новая научная информация) соответствует открытиям, на которые </a:t>
            </a:r>
            <a:r>
              <a:rPr lang="ru-RU" sz="1800" u="sng" dirty="0" smtClean="0"/>
              <a:t>получены патенты</a:t>
            </a:r>
            <a:r>
              <a:rPr lang="ru-RU" sz="1800" dirty="0" smtClean="0"/>
              <a:t>.</a:t>
            </a:r>
          </a:p>
          <a:p>
            <a:pPr>
              <a:buClr>
                <a:srgbClr val="FF3300"/>
              </a:buClr>
              <a:buSzPct val="96000"/>
            </a:pPr>
            <a:r>
              <a:rPr lang="ru-RU" sz="1800" b="1" i="1" dirty="0" smtClean="0"/>
              <a:t>Критерий значимости</a:t>
            </a:r>
            <a:r>
              <a:rPr lang="ru-RU" sz="1800" b="1" dirty="0" smtClean="0"/>
              <a:t> </a:t>
            </a:r>
            <a:r>
              <a:rPr lang="ru-RU" sz="1800" dirty="0" smtClean="0"/>
              <a:t>для науки и практики реализуется через оценку масштабов влияния результатов научных исследований на науку, экономику, социальную сферу, экологию. </a:t>
            </a:r>
          </a:p>
          <a:p>
            <a:pPr>
              <a:buClr>
                <a:srgbClr val="FF3300"/>
              </a:buClr>
              <a:buSzPct val="96000"/>
            </a:pPr>
            <a:r>
              <a:rPr lang="ru-RU" sz="1800" b="1" i="1" dirty="0" smtClean="0"/>
              <a:t>Критерий объективности</a:t>
            </a:r>
            <a:r>
              <a:rPr lang="ru-RU" sz="1800" b="1" dirty="0" smtClean="0"/>
              <a:t> </a:t>
            </a:r>
            <a:r>
              <a:rPr lang="ru-RU" sz="1800" dirty="0" smtClean="0"/>
              <a:t>отражает степень обоснованности результата научного исследования, которая может выявляться посредством учета квалификации и компетентности разработчиков и экспертов.</a:t>
            </a:r>
          </a:p>
          <a:p>
            <a:pPr>
              <a:buClr>
                <a:srgbClr val="FF3300"/>
              </a:buClr>
              <a:buSzPct val="96000"/>
            </a:pPr>
            <a:r>
              <a:rPr lang="ru-RU" sz="1800" b="1" i="1" dirty="0" smtClean="0"/>
              <a:t>Критерий доказательности</a:t>
            </a:r>
            <a:r>
              <a:rPr lang="ru-RU" sz="1800" b="1" dirty="0" smtClean="0"/>
              <a:t> </a:t>
            </a:r>
            <a:r>
              <a:rPr lang="ru-RU" sz="1800" dirty="0" smtClean="0"/>
              <a:t>предполагает учет характера применяемой информации, способов ее получения и обработки (использование научной литературы, опыта, экспериментов, испытаний, математических методов). </a:t>
            </a:r>
          </a:p>
          <a:p>
            <a:pPr>
              <a:buClr>
                <a:srgbClr val="FF3300"/>
              </a:buClr>
              <a:buSzPct val="96000"/>
            </a:pPr>
            <a:r>
              <a:rPr lang="ru-RU" sz="1800" b="1" i="1" dirty="0" smtClean="0"/>
              <a:t>Критерий точности</a:t>
            </a:r>
            <a:r>
              <a:rPr lang="ru-RU" sz="1800" b="1" dirty="0" smtClean="0"/>
              <a:t> </a:t>
            </a:r>
            <a:r>
              <a:rPr lang="ru-RU" sz="1800" dirty="0" smtClean="0"/>
              <a:t>отражает степень соответствия модели (образца) стандартам (техническим условиям, техническому заданию, основным показателям бизнес-плана) и может характеризоваться от несоответствия до полного соответствия.</a:t>
            </a:r>
          </a:p>
          <a:p>
            <a:endParaRPr lang="ru-RU" sz="1800" dirty="0"/>
          </a:p>
        </p:txBody>
      </p:sp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6867525" cy="1065213"/>
          </a:xfrm>
        </p:spPr>
        <p:txBody>
          <a:bodyPr/>
          <a:lstStyle/>
          <a:p>
            <a:pPr algn="ctr"/>
            <a:r>
              <a:rPr lang="ru-RU" sz="2000" b="1" i="1" dirty="0" smtClean="0">
                <a:solidFill>
                  <a:srgbClr val="800000"/>
                </a:solidFill>
              </a:rPr>
              <a:t>Интегральный макроэкономический эффект определяется суммированием коммерческого и бюджетного эффекта</a:t>
            </a:r>
            <a:endParaRPr lang="ru-RU" sz="2000" dirty="0">
              <a:solidFill>
                <a:srgbClr val="8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24400" y="1371601"/>
            <a:ext cx="4114800" cy="2209800"/>
          </a:xfrm>
          <a:blipFill>
            <a:blip r:embed="rId2" cstate="print"/>
            <a:tile tx="0" ty="0" sx="100000" sy="100000" flip="none" algn="tl"/>
          </a:blipFill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>
              <a:buNone/>
            </a:pPr>
            <a:r>
              <a:rPr lang="ru-RU" sz="2000" b="1" i="1" dirty="0" smtClean="0">
                <a:latin typeface="+mn-lt"/>
              </a:rPr>
              <a:t>Коммерческая эффективность</a:t>
            </a:r>
            <a:r>
              <a:rPr lang="ru-RU" sz="2000" dirty="0" smtClean="0">
                <a:latin typeface="+mn-lt"/>
              </a:rPr>
              <a:t> отражает финансовые последствия реализации инновационного проекта</a:t>
            </a:r>
          </a:p>
          <a:p>
            <a:pPr indent="20638">
              <a:buNone/>
            </a:pPr>
            <a:r>
              <a:rPr lang="ru-RU" sz="2000" b="1" i="1" dirty="0" smtClean="0">
                <a:latin typeface="+mn-lt"/>
              </a:rPr>
              <a:t>для его непосредственных участников</a:t>
            </a:r>
            <a:endParaRPr lang="ru-RU" sz="2000" b="1" i="1" dirty="0">
              <a:latin typeface="+mn-lt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381000" y="1371600"/>
            <a:ext cx="4038600" cy="236220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tabLst/>
              <a:defRPr/>
            </a:pP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Бюджетная эффективность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отражает финансовые последствия осуществления инновационного проекта</a:t>
            </a:r>
            <a:endParaRPr kumimoji="0" lang="ru-RU" sz="2000" kern="0" dirty="0" smtClean="0">
              <a:latin typeface="+mn-lt"/>
              <a:ea typeface="+mn-ea"/>
              <a:cs typeface="+mn-cs"/>
            </a:endParaRPr>
          </a:p>
          <a:p>
            <a:pPr marL="342900" marR="0" lvl="0" indent="206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tabLst/>
              <a:defRPr/>
            </a:pP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для республиканского, регионального или местного бюджета</a:t>
            </a:r>
            <a:endParaRPr kumimoji="0" lang="ru-RU" sz="2000" b="1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76800" y="3886200"/>
            <a:ext cx="3886200" cy="163121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000" dirty="0" smtClean="0">
                <a:latin typeface="+mn-lt"/>
              </a:rPr>
              <a:t>Превышение суммы средств от реализации продукции над затратами по ее изготовлению, включая </a:t>
            </a:r>
            <a:r>
              <a:rPr lang="ru-RU" sz="2000" dirty="0" err="1" smtClean="0">
                <a:latin typeface="+mn-lt"/>
              </a:rPr>
              <a:t>прединвестиционные</a:t>
            </a:r>
            <a:r>
              <a:rPr lang="ru-RU" sz="2000" dirty="0" smtClean="0">
                <a:latin typeface="+mn-lt"/>
              </a:rPr>
              <a:t> и инвестиционные ресурсы.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7200" y="4038600"/>
            <a:ext cx="4114800" cy="1684051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r>
              <a:rPr lang="ru-RU" sz="2086" dirty="0" smtClean="0">
                <a:latin typeface="+mn-lt"/>
              </a:rPr>
              <a:t>Превышение доходов, вызванных ростом налогооблагаемой базы, над расходами бюджетных средств на организацию </a:t>
            </a:r>
            <a:r>
              <a:rPr lang="ru-RU" sz="2000" dirty="0" smtClean="0">
                <a:latin typeface="+mn-lt"/>
              </a:rPr>
              <a:t>проведения разработок</a:t>
            </a:r>
          </a:p>
        </p:txBody>
      </p:sp>
      <p:sp>
        <p:nvSpPr>
          <p:cNvPr id="7" name="Стрелка вниз 6"/>
          <p:cNvSpPr/>
          <p:nvPr/>
        </p:nvSpPr>
        <p:spPr bwMode="auto">
          <a:xfrm>
            <a:off x="1828800" y="3657600"/>
            <a:ext cx="990600" cy="45720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Стрелка вниз 7"/>
          <p:cNvSpPr/>
          <p:nvPr/>
        </p:nvSpPr>
        <p:spPr bwMode="auto">
          <a:xfrm>
            <a:off x="6324600" y="3429000"/>
            <a:ext cx="990600" cy="45720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57150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latin typeface="+mn-lt"/>
              </a:rPr>
              <a:t>Методические рекомендации по оценке эффективности научных, научно-технических и инновационных разработок, утв. постановлением Национальной академии наук Беларуси и Государственного комитета по науке и технологиям Республики Беларусь от 3.01.2008 № 1/1</a:t>
            </a:r>
            <a:endParaRPr lang="ru-RU" sz="1600" b="1" i="1" dirty="0">
              <a:latin typeface="+mn-lt"/>
            </a:endParaRPr>
          </a:p>
        </p:txBody>
      </p:sp>
      <p:pic>
        <p:nvPicPr>
          <p:cNvPr id="11" name="Picture 6" descr="logo_lef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929486" cy="13716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/>
            <a:r>
              <a:rPr lang="ru-RU" sz="1800" b="1" i="1" dirty="0" smtClean="0">
                <a:solidFill>
                  <a:srgbClr val="800000"/>
                </a:solidFill>
              </a:rPr>
              <a:t>Эффект определяется как разность между притоком денежных средств от инновационной деятельности и их оттоком по каждому этапу и за весь период реализации </a:t>
            </a:r>
            <a:r>
              <a:rPr lang="ru-RU" sz="1800" b="1" i="1" dirty="0" err="1" smtClean="0">
                <a:solidFill>
                  <a:srgbClr val="800000"/>
                </a:solidFill>
              </a:rPr>
              <a:t>инновациионного</a:t>
            </a:r>
            <a:r>
              <a:rPr lang="ru-RU" sz="1800" b="1" i="1" dirty="0" smtClean="0">
                <a:solidFill>
                  <a:srgbClr val="800000"/>
                </a:solidFill>
              </a:rPr>
              <a:t> проекта</a:t>
            </a:r>
            <a:endParaRPr lang="ru-RU" sz="1800" b="1" i="1" dirty="0">
              <a:solidFill>
                <a:srgbClr val="800000"/>
              </a:solidFill>
            </a:endParaRPr>
          </a:p>
        </p:txBody>
      </p:sp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7086600" y="1828800"/>
          <a:ext cx="1524000" cy="445954"/>
        </p:xfrm>
        <a:graphic>
          <a:graphicData uri="http://schemas.openxmlformats.org/presentationml/2006/ole">
            <p:oleObj spid="_x0000_s46097" name="Формула" r:id="rId3" imgW="736280" imgH="215806" progId="Equation.3">
              <p:embed/>
            </p:oleObj>
          </a:graphicData>
        </a:graphic>
      </p:graphicFrame>
      <p:graphicFrame>
        <p:nvGraphicFramePr>
          <p:cNvPr id="1028" name="Object 6"/>
          <p:cNvGraphicFramePr>
            <a:graphicFrameLocks noChangeAspect="1"/>
          </p:cNvGraphicFramePr>
          <p:nvPr/>
        </p:nvGraphicFramePr>
        <p:xfrm>
          <a:off x="6781800" y="3962400"/>
          <a:ext cx="1219200" cy="919397"/>
        </p:xfrm>
        <a:graphic>
          <a:graphicData uri="http://schemas.openxmlformats.org/presentationml/2006/ole">
            <p:oleObj spid="_x0000_s46098" name="Формула" r:id="rId4" imgW="571252" imgH="431613" progId="Equation.3">
              <p:embed/>
            </p:oleObj>
          </a:graphicData>
        </a:graphic>
      </p:graphicFrame>
      <p:graphicFrame>
        <p:nvGraphicFramePr>
          <p:cNvPr id="1029" name="Object 6"/>
          <p:cNvGraphicFramePr>
            <a:graphicFrameLocks noChangeAspect="1"/>
          </p:cNvGraphicFramePr>
          <p:nvPr/>
        </p:nvGraphicFramePr>
        <p:xfrm>
          <a:off x="6705600" y="5029200"/>
          <a:ext cx="1371600" cy="914400"/>
        </p:xfrm>
        <a:graphic>
          <a:graphicData uri="http://schemas.openxmlformats.org/presentationml/2006/ole">
            <p:oleObj spid="_x0000_s46099" name="Формула" r:id="rId5" imgW="634725" imgH="393529" progId="Equation.3">
              <p:embed/>
            </p:oleObj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828800" y="2438400"/>
            <a:ext cx="7162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tabLst>
                <a:tab pos="365760" algn="l"/>
              </a:tabLst>
            </a:pPr>
            <a:r>
              <a:rPr lang="ru-RU" sz="1600" i="1" dirty="0" smtClean="0"/>
              <a:t>Р</a:t>
            </a:r>
            <a:r>
              <a:rPr lang="ru-RU" sz="1600" i="1" baseline="-25000" dirty="0" smtClean="0"/>
              <a:t>Т</a:t>
            </a:r>
            <a:r>
              <a:rPr lang="ru-RU" sz="1600" i="1" dirty="0" smtClean="0"/>
              <a:t> – стоимостная оценка результатов использования разработки (ожидаемое или фактическое поступление средств) за расчетный период;</a:t>
            </a:r>
            <a:endParaRPr lang="ru-RU" i="1" dirty="0" smtClean="0"/>
          </a:p>
          <a:p>
            <a:pPr algn="just">
              <a:spcBef>
                <a:spcPts val="0"/>
              </a:spcBef>
              <a:spcAft>
                <a:spcPts val="0"/>
              </a:spcAft>
              <a:tabLst>
                <a:tab pos="365760" algn="l"/>
              </a:tabLst>
            </a:pPr>
            <a:r>
              <a:rPr lang="ru-RU" sz="1600" i="1" dirty="0" smtClean="0"/>
              <a:t>З</a:t>
            </a:r>
            <a:r>
              <a:rPr lang="ru-RU" sz="1600" i="1" baseline="-25000" dirty="0" smtClean="0"/>
              <a:t>Т</a:t>
            </a:r>
            <a:r>
              <a:rPr lang="ru-RU" sz="1600" i="1" dirty="0" smtClean="0"/>
              <a:t> – стоимостная оценка издержек на создание и использование результатов разработки за расчетный период</a:t>
            </a:r>
            <a:endParaRPr lang="ru-RU" i="1" dirty="0">
              <a:latin typeface="Times New Roman"/>
              <a:ea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00200" y="1600200"/>
            <a:ext cx="5181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365760" algn="l"/>
              </a:tabLst>
            </a:pPr>
            <a:r>
              <a:rPr lang="ru-RU" sz="2000" b="1" i="1" dirty="0" smtClean="0"/>
              <a:t>Суммарный экономический эффект</a:t>
            </a:r>
            <a:r>
              <a:rPr lang="ru-RU" sz="2000" b="1" dirty="0" smtClean="0"/>
              <a:t> </a:t>
            </a:r>
            <a:r>
              <a:rPr lang="ru-RU" sz="2000" dirty="0" smtClean="0"/>
              <a:t>от использования результатов разработок</a:t>
            </a:r>
            <a:endParaRPr lang="ru-RU" sz="1600" dirty="0">
              <a:latin typeface="Times New Roman"/>
              <a:ea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00200" y="3962400"/>
            <a:ext cx="533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Эффективность издержек</a:t>
            </a:r>
            <a:r>
              <a:rPr lang="ru-RU" b="1" dirty="0" smtClean="0"/>
              <a:t> </a:t>
            </a:r>
            <a:r>
              <a:rPr lang="ru-RU" dirty="0" smtClean="0"/>
              <a:t>на создание и использование результата разработки (вложенных инвестиций)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676400" y="5181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/>
              <a:t>Период окупаемости инвестиций</a:t>
            </a:r>
            <a:r>
              <a:rPr lang="ru-RU" b="1" dirty="0" smtClean="0"/>
              <a:t> </a:t>
            </a:r>
            <a:r>
              <a:rPr lang="ru-RU" dirty="0" smtClean="0"/>
              <a:t>в разработку</a:t>
            </a:r>
            <a:endParaRPr lang="ru-RU" dirty="0"/>
          </a:p>
        </p:txBody>
      </p:sp>
      <p:pic>
        <p:nvPicPr>
          <p:cNvPr id="14" name="Picture 6" descr="logo_left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6867525" cy="1065213"/>
          </a:xfrm>
        </p:spPr>
        <p:txBody>
          <a:bodyPr/>
          <a:lstStyle/>
          <a:p>
            <a:r>
              <a:rPr lang="ru-RU" sz="3200" b="1" i="1" dirty="0" smtClean="0">
                <a:solidFill>
                  <a:srgbClr val="FF3300"/>
                </a:solidFill>
              </a:rPr>
              <a:t>Бюджетная эффективность</a:t>
            </a:r>
            <a:r>
              <a:rPr lang="ru-RU" sz="3200" dirty="0" smtClean="0">
                <a:solidFill>
                  <a:srgbClr val="FF3300"/>
                </a:solidFill>
              </a:rPr>
              <a:t> </a:t>
            </a:r>
            <a:endParaRPr lang="ru-RU" dirty="0">
              <a:solidFill>
                <a:srgbClr val="FF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28800" y="1676400"/>
            <a:ext cx="6775450" cy="4876800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Бюджетный эффект (чистый доход бюджета) </a:t>
            </a:r>
            <a:r>
              <a:rPr lang="ru-RU" dirty="0" smtClean="0"/>
              <a:t>определяется как превышение поступлений (доходов) соответствующего бюджета над выбытием (расходами) бюджета в связи с коммерциализацией результатов разработки.</a:t>
            </a:r>
          </a:p>
          <a:p>
            <a:pPr indent="560388">
              <a:buNone/>
            </a:pPr>
            <a:endParaRPr lang="ru-RU" sz="2000" i="1" dirty="0" smtClean="0"/>
          </a:p>
          <a:p>
            <a:pPr indent="560388">
              <a:buNone/>
            </a:pPr>
            <a:r>
              <a:rPr lang="ru-RU" sz="2000" i="1" dirty="0" smtClean="0"/>
              <a:t>Срок окупаемости бюджетных средств </a:t>
            </a:r>
            <a:r>
              <a:rPr lang="ru-RU" sz="2000" dirty="0" smtClean="0"/>
              <a:t>равен продолжительности периода, в течение которого чистый дисконтированный доход бюджета становится равным и в дальнейшем превышает инвестиции из бюджета.</a:t>
            </a:r>
          </a:p>
          <a:p>
            <a:endParaRPr lang="ru-RU" dirty="0"/>
          </a:p>
        </p:txBody>
      </p:sp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762000"/>
            <a:ext cx="4040188" cy="381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000" dirty="0" smtClean="0">
                <a:solidFill>
                  <a:srgbClr val="800000"/>
                </a:solidFill>
              </a:rPr>
              <a:t>К доходам бюджета относятся: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1000" y="1295400"/>
            <a:ext cx="4114800" cy="5257800"/>
          </a:xfrm>
        </p:spPr>
        <p:txBody>
          <a:bodyPr/>
          <a:lstStyle/>
          <a:p>
            <a:pPr lvl="0">
              <a:buClr>
                <a:srgbClr val="FF0000"/>
              </a:buClr>
              <a:buSzPct val="88000"/>
              <a:buFont typeface="Wingdings" pitchFamily="2" charset="2"/>
              <a:buChar char=""/>
            </a:pPr>
            <a:r>
              <a:rPr lang="ru-RU" sz="1800" b="1" dirty="0" smtClean="0"/>
              <a:t>налоги, сборы в бюджет </a:t>
            </a:r>
            <a:r>
              <a:rPr lang="ru-RU" sz="1800" dirty="0" smtClean="0"/>
              <a:t>и отчисления во внебюджетные фонды, установленные действующим законодательством;</a:t>
            </a:r>
          </a:p>
          <a:p>
            <a:pPr lvl="0">
              <a:buClr>
                <a:srgbClr val="FF0000"/>
              </a:buClr>
              <a:buSzPct val="88000"/>
              <a:buFont typeface="Wingdings" pitchFamily="2" charset="2"/>
              <a:buChar char=""/>
            </a:pPr>
            <a:r>
              <a:rPr lang="ru-RU" sz="1800" b="1" dirty="0" smtClean="0"/>
              <a:t>экономия бюджетных средств на пособиях по безработице </a:t>
            </a:r>
            <a:r>
              <a:rPr lang="ru-RU" sz="1800" dirty="0" smtClean="0"/>
              <a:t>за счет организации нового производства и увеличения численности работающих;</a:t>
            </a:r>
          </a:p>
          <a:p>
            <a:pPr lvl="0">
              <a:buClr>
                <a:srgbClr val="FF0000"/>
              </a:buClr>
              <a:buSzPct val="88000"/>
              <a:buFont typeface="Wingdings" pitchFamily="2" charset="2"/>
              <a:buChar char=""/>
            </a:pPr>
            <a:r>
              <a:rPr lang="ru-RU" sz="1800" b="1" dirty="0" smtClean="0"/>
              <a:t>платежи в погашение налоговых кредитов</a:t>
            </a:r>
            <a:r>
              <a:rPr lang="ru-RU" sz="1800" dirty="0" smtClean="0"/>
              <a:t>;</a:t>
            </a:r>
          </a:p>
          <a:p>
            <a:pPr lvl="0">
              <a:buClr>
                <a:srgbClr val="FF0000"/>
              </a:buClr>
              <a:buSzPct val="88000"/>
              <a:buFont typeface="Wingdings" pitchFamily="2" charset="2"/>
              <a:buChar char=""/>
            </a:pPr>
            <a:r>
              <a:rPr lang="ru-RU" sz="1800" b="1" dirty="0" smtClean="0"/>
              <a:t>другие поступления</a:t>
            </a:r>
            <a:r>
              <a:rPr lang="ru-RU" sz="1800" dirty="0" smtClean="0"/>
              <a:t>, включая дивиденды по принадлежащим государству акциям и прочим ценным бумагам, выпущенным в связи с использованием результатов проекта.</a:t>
            </a:r>
          </a:p>
          <a:p>
            <a:pPr>
              <a:buClr>
                <a:srgbClr val="FF0000"/>
              </a:buClr>
              <a:buSzPct val="88000"/>
              <a:buFont typeface="Wingdings" pitchFamily="2" charset="2"/>
              <a:buChar char=""/>
            </a:pPr>
            <a:endParaRPr lang="ru-RU" sz="1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8200" y="762000"/>
            <a:ext cx="4041775" cy="381000"/>
          </a:xfr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r>
              <a:rPr lang="ru-RU" sz="2000" dirty="0" smtClean="0">
                <a:solidFill>
                  <a:schemeClr val="lt1"/>
                </a:solidFill>
              </a:rPr>
              <a:t>К расходам бюджета относятся: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1295400"/>
            <a:ext cx="4041775" cy="3951288"/>
          </a:xfrm>
        </p:spPr>
        <p:txBody>
          <a:bodyPr/>
          <a:lstStyle/>
          <a:p>
            <a:pPr lvl="0">
              <a:buClr>
                <a:schemeClr val="bg1">
                  <a:lumMod val="10000"/>
                </a:schemeClr>
              </a:buClr>
              <a:buSzPct val="90000"/>
              <a:buFont typeface="Wingdings" pitchFamily="2" charset="2"/>
              <a:buChar char=""/>
            </a:pPr>
            <a:r>
              <a:rPr lang="ru-RU" sz="1800" b="1" dirty="0" smtClean="0"/>
              <a:t>финансирование из бюджета </a:t>
            </a:r>
            <a:r>
              <a:rPr lang="ru-RU" sz="1800" dirty="0" smtClean="0"/>
              <a:t>на выполнение программы (инновационного проекта);</a:t>
            </a:r>
          </a:p>
          <a:p>
            <a:pPr lvl="0">
              <a:buClr>
                <a:schemeClr val="bg1">
                  <a:lumMod val="10000"/>
                </a:schemeClr>
              </a:buClr>
              <a:buSzPct val="90000"/>
              <a:buFont typeface="Wingdings" pitchFamily="2" charset="2"/>
              <a:buChar char=""/>
            </a:pPr>
            <a:r>
              <a:rPr lang="ru-RU" sz="1800" b="1" dirty="0" smtClean="0"/>
              <a:t>субсидирование</a:t>
            </a:r>
            <a:r>
              <a:rPr lang="ru-RU" sz="1800" dirty="0" smtClean="0"/>
              <a:t>;</a:t>
            </a:r>
          </a:p>
          <a:p>
            <a:pPr lvl="0">
              <a:buClr>
                <a:schemeClr val="bg1">
                  <a:lumMod val="10000"/>
                </a:schemeClr>
              </a:buClr>
              <a:buSzPct val="90000"/>
              <a:buFont typeface="Wingdings" pitchFamily="2" charset="2"/>
              <a:buChar char=""/>
            </a:pPr>
            <a:r>
              <a:rPr lang="ru-RU" sz="1800" b="1" dirty="0" smtClean="0"/>
              <a:t>расход дополнительных бюджетных средств на пособия по безработице</a:t>
            </a:r>
            <a:r>
              <a:rPr lang="ru-RU" sz="1800" dirty="0" smtClean="0"/>
              <a:t>, в связи с сокращением численности работающих в результате внедрения проекта;</a:t>
            </a:r>
          </a:p>
          <a:p>
            <a:pPr lvl="0">
              <a:buClr>
                <a:schemeClr val="bg1">
                  <a:lumMod val="10000"/>
                </a:schemeClr>
              </a:buClr>
              <a:buSzPct val="90000"/>
              <a:buFont typeface="Wingdings" pitchFamily="2" charset="2"/>
              <a:buChar char=""/>
            </a:pPr>
            <a:r>
              <a:rPr lang="ru-RU" sz="1800" b="1" dirty="0" smtClean="0"/>
              <a:t>другие выбытия</a:t>
            </a:r>
            <a:r>
              <a:rPr lang="ru-RU" sz="1800" dirty="0" smtClean="0"/>
              <a:t>, включая компенсации потерь коммерческим банкам по льготному кредитованию, приобретение части акций акционерного общества, выпущенных для реализации проекта.</a:t>
            </a:r>
          </a:p>
          <a:p>
            <a:endParaRPr lang="ru-RU" sz="1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285728"/>
            <a:ext cx="624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2400" b="1" kern="0" dirty="0" smtClean="0">
                <a:solidFill>
                  <a:srgbClr val="000000"/>
                </a:solidFill>
                <a:latin typeface="Times New Roman"/>
              </a:rPr>
              <a:t>При расчете бюджетной эффективности </a:t>
            </a:r>
            <a:endParaRPr lang="ru-RU" dirty="0"/>
          </a:p>
        </p:txBody>
      </p:sp>
      <p:pic>
        <p:nvPicPr>
          <p:cNvPr id="8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6867525" cy="1065213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bg1">
                    <a:lumMod val="10000"/>
                  </a:schemeClr>
                </a:solidFill>
              </a:rPr>
              <a:t>Социальные, экологические результаты научных, научно-технических и инновационных разработок</a:t>
            </a:r>
            <a:endParaRPr lang="ru-RU" b="1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71600"/>
            <a:ext cx="5181600" cy="5257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indent="20638">
              <a:buNone/>
            </a:pPr>
            <a:r>
              <a:rPr lang="ru-RU" sz="1600" b="1" dirty="0" smtClean="0"/>
              <a:t>Социальные оценки </a:t>
            </a:r>
            <a:r>
              <a:rPr lang="ru-RU" sz="1600" dirty="0" smtClean="0"/>
              <a:t>отражают вклад результатов разработок в улучшение социальной среды, в повышение качества жизни людей:</a:t>
            </a:r>
          </a:p>
          <a:p>
            <a:pPr lvl="0"/>
            <a:r>
              <a:rPr lang="ru-RU" sz="1600" b="1" i="1" dirty="0" smtClean="0"/>
              <a:t>уровня жизни </a:t>
            </a:r>
            <a:r>
              <a:rPr lang="ru-RU" sz="1600" dirty="0" smtClean="0"/>
              <a:t>– доходы населения; обеспеченность населения товарами; обеспечение жильем, объектами хозяйственно-бытового назначения и коммунальными услугами;</a:t>
            </a:r>
          </a:p>
          <a:p>
            <a:pPr lvl="0"/>
            <a:r>
              <a:rPr lang="ru-RU" sz="1600" b="1" i="1" dirty="0" smtClean="0"/>
              <a:t>образа жизни</a:t>
            </a:r>
            <a:r>
              <a:rPr lang="ru-RU" sz="1600" dirty="0" smtClean="0"/>
              <a:t> – занятость населения; подготовка кадров; обеспечение населения объектами просвещения, образования, культуры, искусства, спорта, транспортного обслуживания; социальная безопасность; </a:t>
            </a:r>
          </a:p>
          <a:p>
            <a:pPr lvl="0"/>
            <a:r>
              <a:rPr lang="ru-RU" sz="1600" b="1" i="1" dirty="0" smtClean="0"/>
              <a:t>здоровья и продолжительности жизни </a:t>
            </a:r>
            <a:r>
              <a:rPr lang="ru-RU" sz="1600" dirty="0" smtClean="0"/>
              <a:t>– улучшение условий труда (сокращение числа рабочих мест с тяжелыми, вредными и опасными условиями труда, профессиональных заболеваний и производственного травматизма); развитие сферы здравоохранения, уровень обслуживания. 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5105400" y="1371600"/>
            <a:ext cx="4038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206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tabLst/>
              <a:defRPr/>
            </a:pPr>
            <a:r>
              <a:rPr kumimoji="0" lang="ru-RU" sz="16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Экологическая оценка 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научных, научно-технических и инновационных разработок 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buChar char="u"/>
              <a:tabLst/>
              <a:defRPr/>
            </a:pPr>
            <a:r>
              <a:rPr kumimoji="0" lang="ru-RU" sz="1600" b="1" i="1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выбросов отходов в окружающую среду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buChar char="u"/>
              <a:tabLst/>
              <a:defRPr/>
            </a:pP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безотходности производства 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 счет замкнутого технологического цикла переработки ресурсов или благодаря переработке образующихся отходов;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buChar char="u"/>
              <a:tabLst/>
              <a:defRPr/>
            </a:pP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приближения к </a:t>
            </a:r>
            <a:r>
              <a:rPr kumimoji="0" lang="ru-RU" sz="16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биосферосовместимому</a:t>
            </a: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типу технологии 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оценки технологии с позиции степени перехода с </a:t>
            </a:r>
            <a:r>
              <a:rPr kumimoji="0" lang="ru-RU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природоперерабатывающего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типа и сокращения объема переработки природных ресурсов.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buChar char="u"/>
              <a:tabLst/>
              <a:defRPr/>
            </a:pP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mployee Orientation">
  <a:themeElements>
    <a:clrScheme name="Employee Orientation 5">
      <a:dk1>
        <a:srgbClr val="000000"/>
      </a:dk1>
      <a:lt1>
        <a:srgbClr val="CCECFF"/>
      </a:lt1>
      <a:dk2>
        <a:srgbClr val="FFFFFF"/>
      </a:dk2>
      <a:lt2>
        <a:srgbClr val="868686"/>
      </a:lt2>
      <a:accent1>
        <a:srgbClr val="00FFCC"/>
      </a:accent1>
      <a:accent2>
        <a:srgbClr val="969696"/>
      </a:accent2>
      <a:accent3>
        <a:srgbClr val="E2F4FF"/>
      </a:accent3>
      <a:accent4>
        <a:srgbClr val="000000"/>
      </a:accent4>
      <a:accent5>
        <a:srgbClr val="AAFFE2"/>
      </a:accent5>
      <a:accent6>
        <a:srgbClr val="878787"/>
      </a:accent6>
      <a:hlink>
        <a:srgbClr val="00FFCC"/>
      </a:hlink>
      <a:folHlink>
        <a:srgbClr val="99CCFF"/>
      </a:folHlink>
    </a:clrScheme>
    <a:fontScheme name="Employee Orientatio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mployee Orientation 1">
        <a:dk1>
          <a:srgbClr val="000000"/>
        </a:dk1>
        <a:lt1>
          <a:srgbClr val="0099CC"/>
        </a:lt1>
        <a:dk2>
          <a:srgbClr val="FFFFFF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AACAE2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3">
        <a:dk1>
          <a:srgbClr val="5F5F5F"/>
        </a:dk1>
        <a:lt1>
          <a:srgbClr val="FFFFFF"/>
        </a:lt1>
        <a:dk2>
          <a:srgbClr val="5F5F5F"/>
        </a:dk2>
        <a:lt2>
          <a:srgbClr val="808080"/>
        </a:lt2>
        <a:accent1>
          <a:srgbClr val="969696"/>
        </a:accent1>
        <a:accent2>
          <a:srgbClr val="000000"/>
        </a:accent2>
        <a:accent3>
          <a:srgbClr val="FFFFFF"/>
        </a:accent3>
        <a:accent4>
          <a:srgbClr val="505050"/>
        </a:accent4>
        <a:accent5>
          <a:srgbClr val="C9C9C9"/>
        </a:accent5>
        <a:accent6>
          <a:srgbClr val="000000"/>
        </a:accent6>
        <a:hlink>
          <a:srgbClr val="7777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1">
        <a:dk1>
          <a:srgbClr val="000000"/>
        </a:dk1>
        <a:lt1>
          <a:srgbClr val="0099CC"/>
        </a:lt1>
        <a:dk2>
          <a:srgbClr val="FFFFFF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AACAE2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3">
        <a:dk1>
          <a:srgbClr val="5F5F5F"/>
        </a:dk1>
        <a:lt1>
          <a:srgbClr val="FFFFFF"/>
        </a:lt1>
        <a:dk2>
          <a:srgbClr val="5F5F5F"/>
        </a:dk2>
        <a:lt2>
          <a:srgbClr val="808080"/>
        </a:lt2>
        <a:accent1>
          <a:srgbClr val="969696"/>
        </a:accent1>
        <a:accent2>
          <a:srgbClr val="000000"/>
        </a:accent2>
        <a:accent3>
          <a:srgbClr val="FFFFFF"/>
        </a:accent3>
        <a:accent4>
          <a:srgbClr val="505050"/>
        </a:accent4>
        <a:accent5>
          <a:srgbClr val="C9C9C9"/>
        </a:accent5>
        <a:accent6>
          <a:srgbClr val="000000"/>
        </a:accent6>
        <a:hlink>
          <a:srgbClr val="7777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4">
        <a:dk1>
          <a:srgbClr val="000000"/>
        </a:dk1>
        <a:lt1>
          <a:srgbClr val="CCFFFF"/>
        </a:lt1>
        <a:dk2>
          <a:srgbClr val="FFFFFF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E2FFFF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5">
        <a:dk1>
          <a:srgbClr val="000000"/>
        </a:dk1>
        <a:lt1>
          <a:srgbClr val="CCECFF"/>
        </a:lt1>
        <a:dk2>
          <a:srgbClr val="FFFFFF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E2F4FF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6">
        <a:dk1>
          <a:srgbClr val="000000"/>
        </a:dk1>
        <a:lt1>
          <a:srgbClr val="FFCCCC"/>
        </a:lt1>
        <a:dk2>
          <a:srgbClr val="FFFFFF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FFE2E2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7">
        <a:dk1>
          <a:srgbClr val="000000"/>
        </a:dk1>
        <a:lt1>
          <a:srgbClr val="CCFFCC"/>
        </a:lt1>
        <a:dk2>
          <a:srgbClr val="FFFFFF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E2FFE2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Employee Orientation 1">
    <a:dk1>
      <a:srgbClr val="000000"/>
    </a:dk1>
    <a:lt1>
      <a:srgbClr val="0099CC"/>
    </a:lt1>
    <a:dk2>
      <a:srgbClr val="FFFFFF"/>
    </a:dk2>
    <a:lt2>
      <a:srgbClr val="868686"/>
    </a:lt2>
    <a:accent1>
      <a:srgbClr val="00FFCC"/>
    </a:accent1>
    <a:accent2>
      <a:srgbClr val="969696"/>
    </a:accent2>
    <a:accent3>
      <a:srgbClr val="AACAE2"/>
    </a:accent3>
    <a:accent4>
      <a:srgbClr val="000000"/>
    </a:accent4>
    <a:accent5>
      <a:srgbClr val="AAFFE2"/>
    </a:accent5>
    <a:accent6>
      <a:srgbClr val="878787"/>
    </a:accent6>
    <a:hlink>
      <a:srgbClr val="00FFCC"/>
    </a:hlink>
    <a:folHlink>
      <a:srgbClr val="99CC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Employee Orientation</Template>
  <TotalTime>850</TotalTime>
  <Words>746</Words>
  <Application>Microsoft Office PowerPoint</Application>
  <PresentationFormat>Экран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Employee Orientation</vt:lpstr>
      <vt:lpstr>Формула</vt:lpstr>
      <vt:lpstr>Слайд 1</vt:lpstr>
      <vt:lpstr>Слайд 2</vt:lpstr>
      <vt:lpstr>Экономический эффект от использования научно-технических разработок — сопоставление результатов от их реализации и затрат по их получению за определенный промежуток времени</vt:lpstr>
      <vt:lpstr>Критерии оценки научно-технических разработок — признаки, на основании которых определяется степень новизны и полезности результатов НИОКР </vt:lpstr>
      <vt:lpstr>Интегральный макроэкономический эффект определяется суммированием коммерческого и бюджетного эффекта</vt:lpstr>
      <vt:lpstr>Эффект определяется как разность между притоком денежных средств от инновационной деятельности и их оттоком по каждому этапу и за весь период реализации инновациионного проекта</vt:lpstr>
      <vt:lpstr>Бюджетная эффективность </vt:lpstr>
      <vt:lpstr>Слайд 8</vt:lpstr>
      <vt:lpstr>Социальные, экологические результаты научных, научно-технических и инновационных разработок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asus</cp:lastModifiedBy>
  <cp:revision>118</cp:revision>
  <cp:lastPrinted>1601-01-01T00:00:00Z</cp:lastPrinted>
  <dcterms:created xsi:type="dcterms:W3CDTF">1601-01-01T00:00:00Z</dcterms:created>
  <dcterms:modified xsi:type="dcterms:W3CDTF">2016-04-17T07:20:15Z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