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368" r:id="rId2"/>
    <p:sldId id="369" r:id="rId3"/>
    <p:sldId id="361" r:id="rId4"/>
    <p:sldId id="363" r:id="rId5"/>
    <p:sldId id="364" r:id="rId6"/>
    <p:sldId id="365" r:id="rId7"/>
    <p:sldId id="366" r:id="rId8"/>
    <p:sldId id="367" r:id="rId9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800000"/>
    <a:srgbClr val="FF9900"/>
    <a:srgbClr val="A50021"/>
    <a:srgbClr val="FF0000"/>
    <a:srgbClr val="6600CC"/>
    <a:srgbClr val="660033"/>
    <a:srgbClr val="00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287" autoAdjust="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6272E79-7896-4693-8785-15B342FB97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D11363-D343-40F7-830B-64098765FB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B26AA099-9891-47CA-8BAB-C95EB5BC99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3D61449-39E6-4870-A862-0FDC430CD4E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446EA4D-C95B-451B-A1DB-6C8B3A992EE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E3B311DF-A0DD-4545-964E-16B1AB43601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0F983274-2AF8-40C0-8939-4C1A7DA6248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F291ADD-4A24-4A42-AB12-6057BB2F12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959E834-0C9F-4219-99BA-ACA21739C8B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5FB87BA-AE2E-4809-BB2D-71E04E0B72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9BE63EEE-FAFA-4B81-A17F-F3E6FB0C1DE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807ACA1-5C49-4CA5-9F56-2474863D03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Arial Black" pitchFamily="34" charset="0"/>
              </a:rPr>
              <a:t>Тема 9</a:t>
            </a:r>
            <a:endParaRPr lang="ru-RU" sz="40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2590800"/>
            <a:ext cx="8153400" cy="3505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latin typeface="Arial Black" pitchFamily="34" charset="0"/>
                <a:cs typeface="Times New Roman" pitchFamily="18" charset="0"/>
              </a:rPr>
              <a:t>Оценка в инновационном менеджменте</a:t>
            </a:r>
            <a:endParaRPr lang="ru-RU" sz="4000" dirty="0">
              <a:latin typeface="Arial Black" pitchFamily="34" charset="0"/>
            </a:endParaRPr>
          </a:p>
        </p:txBody>
      </p:sp>
      <p:pic>
        <p:nvPicPr>
          <p:cNvPr id="4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0"/>
            <a:ext cx="2743200" cy="106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2286000"/>
            <a:ext cx="8153400" cy="4191000"/>
          </a:xfrm>
          <a:solidFill>
            <a:srgbClr val="33CC33"/>
          </a:solidFill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ru-RU" b="1" dirty="0" smtClean="0">
                <a:latin typeface="Arial Black" pitchFamily="34" charset="0"/>
              </a:rPr>
              <a:t>9.1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ru-RU" b="1" dirty="0" smtClean="0"/>
              <a:t>МЕТОДИЧЕСКИЕ РЕКОМЕНДАЦИИ ПО ОЦЕНКЕ СТОИМОСТИ ОБЪЕКТОВ ИНТЕЛЛЕКТУАЛЬНОЙ СОБСТВЕННОСТИ  </a:t>
            </a:r>
          </a:p>
          <a:p>
            <a:pPr marL="0" indent="990600" algn="ctr" eaLnBrk="1" hangingPunct="1">
              <a:buFont typeface="Wingdings" pitchFamily="2" charset="2"/>
              <a:buNone/>
            </a:pPr>
            <a:r>
              <a:rPr lang="ru-RU" sz="2800" i="1" dirty="0" smtClean="0"/>
              <a:t>Приказ Государственного комитета по науке и технологиям Республики Беларусь 06.01.2011 № 3</a:t>
            </a:r>
          </a:p>
        </p:txBody>
      </p:sp>
      <p:pic>
        <p:nvPicPr>
          <p:cNvPr id="6" name="Picture 2" descr="https://content.schools.by/cache/ed/73/ed7326747a195b50342c200f71b5f63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0"/>
            <a:ext cx="2095500" cy="1190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981200"/>
            <a:ext cx="8382000" cy="4114800"/>
          </a:xfrm>
          <a:solidFill>
            <a:srgbClr val="00B050"/>
          </a:solidFill>
        </p:spPr>
        <p:txBody>
          <a:bodyPr>
            <a:normAutofit/>
          </a:bodyPr>
          <a:lstStyle/>
          <a:p>
            <a:pPr marL="0" indent="715963" algn="ctr" eaLnBrk="1" hangingPunct="1">
              <a:buFont typeface="Wingdings" pitchFamily="2" charset="2"/>
              <a:buNone/>
              <a:tabLst>
                <a:tab pos="92075" algn="l"/>
              </a:tabLst>
            </a:pPr>
            <a:r>
              <a:rPr lang="ru-RU" sz="2400" dirty="0" smtClean="0">
                <a:latin typeface="Arial Black" pitchFamily="34" charset="0"/>
              </a:rPr>
              <a:t>Объект интеллектуальной собственности </a:t>
            </a:r>
          </a:p>
          <a:p>
            <a:pPr marL="0" indent="715963" algn="just" eaLnBrk="1" hangingPunct="1">
              <a:buFont typeface="Wingdings" pitchFamily="2" charset="2"/>
              <a:buNone/>
              <a:tabLst>
                <a:tab pos="92075" algn="l"/>
              </a:tabLst>
            </a:pPr>
            <a:r>
              <a:rPr lang="ru-RU" sz="2400" dirty="0" smtClean="0">
                <a:latin typeface="Arial Black" pitchFamily="34" charset="0"/>
              </a:rPr>
              <a:t>– охраняемый результат интеллектуальной деятельности или средство индивидуализации участников гражданского оборота, товаров, работ или услуг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09600" y="4191000"/>
            <a:ext cx="8153400" cy="19812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0" marR="0" lvl="0" indent="625475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Стоимость лицензии </a:t>
            </a:r>
          </a:p>
          <a:p>
            <a:pPr marL="0" marR="0" lvl="0" indent="625475" algn="just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– стоимость права на использование ОИС, равная сумме лицензионных вознаграждений за срок действия лицензионного договора на дату оценки</a:t>
            </a:r>
          </a:p>
        </p:txBody>
      </p:sp>
      <p:pic>
        <p:nvPicPr>
          <p:cNvPr id="4" name="Picture 2" descr="https://content.schools.by/cache/ed/73/ed7326747a195b50342c200f71b5f63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0"/>
            <a:ext cx="2095500" cy="1190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66800" y="1981200"/>
            <a:ext cx="7772400" cy="4495800"/>
          </a:xfrm>
          <a:solidFill>
            <a:srgbClr val="33CC33"/>
          </a:solidFill>
        </p:spPr>
        <p:txBody>
          <a:bodyPr>
            <a:normAutofit/>
          </a:bodyPr>
          <a:lstStyle/>
          <a:p>
            <a:pPr marL="0" indent="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>
                <a:latin typeface="Arial Black" pitchFamily="34" charset="0"/>
              </a:rPr>
              <a:t>Лицензионное вознаграждение – </a:t>
            </a:r>
            <a:r>
              <a:rPr lang="ru-RU" sz="2400" dirty="0" err="1" smtClean="0">
                <a:solidFill>
                  <a:srgbClr val="FF0000"/>
                </a:solidFill>
                <a:latin typeface="Arial Black" pitchFamily="34" charset="0"/>
              </a:rPr>
              <a:t>вознаграждение</a:t>
            </a:r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 за предоставление права на использование ОИС.</a:t>
            </a:r>
          </a:p>
          <a:p>
            <a:pPr marL="0" indent="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400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 Black" pitchFamily="34" charset="0"/>
            </a:endParaRPr>
          </a:p>
          <a:p>
            <a:pPr marL="0" indent="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Лицензионное вознаграждение может устанавливаться в форме:</a:t>
            </a:r>
          </a:p>
          <a:p>
            <a:pPr marL="0" indent="533400" eaLnBrk="1" hangingPunct="1">
              <a:lnSpc>
                <a:spcPct val="80000"/>
              </a:lnSpc>
            </a:pPr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роялти;</a:t>
            </a:r>
          </a:p>
          <a:p>
            <a:pPr marL="0" indent="533400" eaLnBrk="1" hangingPunct="1">
              <a:lnSpc>
                <a:spcPct val="80000"/>
              </a:lnSpc>
            </a:pPr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паушальных платежей;</a:t>
            </a:r>
          </a:p>
          <a:p>
            <a:pPr marL="0" indent="533400" eaLnBrk="1" hangingPunct="1">
              <a:lnSpc>
                <a:spcPct val="80000"/>
              </a:lnSpc>
            </a:pPr>
            <a:r>
              <a:rPr lang="ru-RU" sz="2400" dirty="0" err="1" smtClean="0">
                <a:solidFill>
                  <a:srgbClr val="FF0000"/>
                </a:solidFill>
                <a:latin typeface="Arial Black" pitchFamily="34" charset="0"/>
              </a:rPr>
              <a:t>неденежной</a:t>
            </a:r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 форме;</a:t>
            </a:r>
          </a:p>
          <a:p>
            <a:pPr marL="0" indent="533400" eaLnBrk="1" hangingPunct="1">
              <a:lnSpc>
                <a:spcPct val="80000"/>
              </a:lnSpc>
            </a:pPr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комбинации указанных форм вознаграждения.</a:t>
            </a:r>
          </a:p>
        </p:txBody>
      </p:sp>
      <p:pic>
        <p:nvPicPr>
          <p:cNvPr id="3" name="Picture 2" descr="https://content.schools.by/cache/ed/73/ed7326747a195b50342c200f71b5f63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0"/>
            <a:ext cx="2095500" cy="1190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76400"/>
            <a:ext cx="8153400" cy="990600"/>
          </a:xfrm>
          <a:solidFill>
            <a:srgbClr val="33CC33"/>
          </a:solidFill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В патентно-лицензионной торговле выделяются две основные формы платежа: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endParaRPr lang="ru-RU" sz="2800" b="1" dirty="0" smtClean="0">
              <a:solidFill>
                <a:srgbClr val="FF00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2971800"/>
            <a:ext cx="8077200" cy="3429000"/>
          </a:xfrm>
          <a:solidFill>
            <a:srgbClr val="33CC33"/>
          </a:solidFill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000" u="sng" dirty="0" smtClean="0">
                <a:solidFill>
                  <a:srgbClr val="FF0000"/>
                </a:solidFill>
                <a:latin typeface="Arial Black" pitchFamily="34" charset="0"/>
              </a:rPr>
              <a:t>платежи по роялти </a:t>
            </a:r>
            <a:r>
              <a:rPr lang="ru-RU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– </a:t>
            </a:r>
            <a:r>
              <a:rPr lang="ru-RU" sz="2000" dirty="0" smtClean="0">
                <a:latin typeface="Arial Black" pitchFamily="34" charset="0"/>
              </a:rPr>
              <a:t>фиксированные процентные ставки, выплачиваемые лицензиатом через согласованные с лицензиаром интервалы времени (например, ежегодно), начиная с года использования предмета лицензии или его производственного освоения;</a:t>
            </a:r>
          </a:p>
          <a:p>
            <a:pPr eaLnBrk="1" hangingPunct="1">
              <a:lnSpc>
                <a:spcPct val="80000"/>
              </a:lnSpc>
            </a:pPr>
            <a:endParaRPr lang="ru-RU" sz="2000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 Black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u="sng" dirty="0" smtClean="0">
                <a:solidFill>
                  <a:srgbClr val="FF0000"/>
                </a:solidFill>
                <a:latin typeface="Arial Black" pitchFamily="34" charset="0"/>
              </a:rPr>
              <a:t>паушальный платеж </a:t>
            </a:r>
            <a:r>
              <a:rPr lang="ru-RU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– </a:t>
            </a:r>
            <a:r>
              <a:rPr lang="ru-RU" sz="2000" dirty="0" smtClean="0">
                <a:latin typeface="Arial Black" pitchFamily="34" charset="0"/>
              </a:rPr>
              <a:t>форма лицензионного вознаграждения, выплачиваемого в виде фиксированного платежа (единовременного или в рассрочку) вне зависимости от результатов освоения лицензии, объемов производства или реализации продукции по лицензии;</a:t>
            </a:r>
          </a:p>
        </p:txBody>
      </p:sp>
      <p:pic>
        <p:nvPicPr>
          <p:cNvPr id="4" name="Picture 2" descr="https://content.schools.by/cache/ed/73/ed7326747a195b50342c200f71b5f63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0"/>
            <a:ext cx="2095500" cy="1190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905000"/>
            <a:ext cx="8153400" cy="4191000"/>
          </a:xfrm>
          <a:solidFill>
            <a:srgbClr val="33CC33"/>
          </a:solidFill>
        </p:spPr>
        <p:txBody>
          <a:bodyPr>
            <a:normAutofit/>
          </a:bodyPr>
          <a:lstStyle/>
          <a:p>
            <a:pPr marL="0" indent="625475" eaLnBrk="1" hangingPunct="1">
              <a:buFont typeface="Wingdings" pitchFamily="2" charset="2"/>
              <a:buNone/>
            </a:pPr>
            <a:r>
              <a:rPr lang="ru-RU" sz="2400" dirty="0" smtClean="0">
                <a:latin typeface="Arial Black" pitchFamily="34" charset="0"/>
              </a:rPr>
              <a:t>Роялти могут устанавливаться в виде:</a:t>
            </a:r>
          </a:p>
          <a:p>
            <a:pPr marL="0" indent="625475" eaLnBrk="1" hangingPunct="1"/>
            <a:r>
              <a:rPr lang="ru-RU" sz="2400" dirty="0" smtClean="0">
                <a:latin typeface="Arial Black" pitchFamily="34" charset="0"/>
              </a:rPr>
              <a:t>процента от цены произведенной (реализованной) продукции по лицензии;</a:t>
            </a:r>
          </a:p>
          <a:p>
            <a:pPr marL="0" indent="625475" eaLnBrk="1" hangingPunct="1"/>
            <a:r>
              <a:rPr lang="ru-RU" sz="2400" dirty="0" smtClean="0">
                <a:latin typeface="Arial Black" pitchFamily="34" charset="0"/>
              </a:rPr>
              <a:t>твердо установленного (фиксированного) сбора с единицы произведенной (реализованной) по лицензии продукции или иной базы исчисления.</a:t>
            </a:r>
          </a:p>
        </p:txBody>
      </p:sp>
      <p:pic>
        <p:nvPicPr>
          <p:cNvPr id="4" name="Picture 2" descr="https://content.schools.by/cache/ed/73/ed7326747a195b50342c200f71b5f63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0"/>
            <a:ext cx="2095500" cy="1190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153400" cy="9906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  <a:ea typeface="+mn-ea"/>
                <a:cs typeface="+mn-cs"/>
              </a:rPr>
              <a:t>Если за базу роялти принимается объем реализации лицензионной продукции, расчет лицензионных платежей производится по формуле</a:t>
            </a:r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102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2971800"/>
            <a:ext cx="8229600" cy="2209800"/>
          </a:xfrm>
          <a:solidFill>
            <a:srgbClr val="33CC33"/>
          </a:solidFill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000" b="1" i="1" dirty="0" smtClean="0"/>
              <a:t>C</a:t>
            </a:r>
            <a:r>
              <a:rPr lang="en-US" sz="2000" b="1" i="1" dirty="0" smtClean="0"/>
              <a:t>R </a:t>
            </a:r>
            <a:r>
              <a:rPr lang="ru-RU" sz="2000" b="1" dirty="0" smtClean="0"/>
              <a:t>– цена лицензии, рассчитанная в виде роялти;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i="1" dirty="0" smtClean="0"/>
              <a:t>V</a:t>
            </a:r>
            <a:r>
              <a:rPr lang="en-US" sz="2000" b="1" i="1" dirty="0" smtClean="0"/>
              <a:t>t </a:t>
            </a:r>
            <a:r>
              <a:rPr lang="ru-RU" sz="2000" b="1" dirty="0" smtClean="0"/>
              <a:t>– планируемый объем реализуемой продукции в </a:t>
            </a:r>
            <a:r>
              <a:rPr lang="en-US" sz="2000" b="1" dirty="0" smtClean="0"/>
              <a:t>t</a:t>
            </a:r>
            <a:r>
              <a:rPr lang="ru-RU" sz="2000" b="1" dirty="0" smtClean="0"/>
              <a:t>-</a:t>
            </a:r>
            <a:r>
              <a:rPr lang="ru-RU" sz="2000" b="1" dirty="0" err="1" smtClean="0"/>
              <a:t>ом</a:t>
            </a:r>
            <a:r>
              <a:rPr lang="ru-RU" sz="2000" b="1" dirty="0" smtClean="0"/>
              <a:t> году;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i="1" dirty="0" smtClean="0"/>
              <a:t>Z</a:t>
            </a:r>
            <a:r>
              <a:rPr lang="en-US" sz="2000" b="1" i="1" dirty="0" smtClean="0"/>
              <a:t>t </a:t>
            </a:r>
            <a:r>
              <a:rPr lang="ru-RU" sz="2000" b="1" dirty="0" smtClean="0"/>
              <a:t>– цена единицы реализуемой продукции в </a:t>
            </a:r>
            <a:r>
              <a:rPr lang="en-US" sz="2000" b="1" dirty="0" smtClean="0"/>
              <a:t>t</a:t>
            </a:r>
            <a:r>
              <a:rPr lang="ru-RU" sz="2000" b="1" dirty="0" smtClean="0"/>
              <a:t>-</a:t>
            </a:r>
            <a:r>
              <a:rPr lang="ru-RU" sz="2000" b="1" dirty="0" err="1" smtClean="0"/>
              <a:t>ом</a:t>
            </a:r>
            <a:r>
              <a:rPr lang="ru-RU" sz="2000" b="1" dirty="0" smtClean="0"/>
              <a:t> году;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i="1" dirty="0" smtClean="0"/>
              <a:t>R </a:t>
            </a:r>
            <a:r>
              <a:rPr lang="ru-RU" sz="2000" b="1" dirty="0" smtClean="0"/>
              <a:t>– ставка роялти;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i="1" dirty="0" smtClean="0"/>
              <a:t>T</a:t>
            </a:r>
            <a:r>
              <a:rPr lang="en-US" sz="2000" b="1" dirty="0" smtClean="0"/>
              <a:t> </a:t>
            </a:r>
            <a:r>
              <a:rPr lang="ru-RU" sz="2000" b="1" dirty="0" smtClean="0"/>
              <a:t>– срок действия лицензионного договора;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i="1" dirty="0" smtClean="0"/>
              <a:t>It</a:t>
            </a:r>
            <a:r>
              <a:rPr lang="ru-RU" sz="2000" b="1" dirty="0" smtClean="0"/>
              <a:t> – индекс роста цен в </a:t>
            </a:r>
            <a:r>
              <a:rPr lang="en-US" sz="2000" b="1" dirty="0" smtClean="0"/>
              <a:t>t</a:t>
            </a:r>
            <a:r>
              <a:rPr lang="ru-RU" sz="2000" b="1" dirty="0" smtClean="0"/>
              <a:t>-</a:t>
            </a:r>
            <a:r>
              <a:rPr lang="ru-RU" sz="2000" b="1" dirty="0" err="1" smtClean="0"/>
              <a:t>ом</a:t>
            </a:r>
            <a:r>
              <a:rPr lang="ru-RU" sz="2000" b="1" dirty="0" smtClean="0"/>
              <a:t> году;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i="1" dirty="0" smtClean="0"/>
              <a:t>t </a:t>
            </a:r>
            <a:r>
              <a:rPr lang="ru-RU" sz="2000" b="1" dirty="0" smtClean="0"/>
              <a:t>– порядковый номер рассматриваемого периода.</a:t>
            </a:r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2133600" y="1676400"/>
          <a:ext cx="4648200" cy="1219200"/>
        </p:xfrm>
        <a:graphic>
          <a:graphicData uri="http://schemas.openxmlformats.org/presentationml/2006/ole">
            <p:oleObj spid="_x0000_s68616" name="Формула" r:id="rId3" imgW="1333500" imgH="431800" progId="Equation.3">
              <p:embed/>
            </p:oleObj>
          </a:graphicData>
        </a:graphic>
      </p:graphicFrame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7" name="Object 6"/>
          <p:cNvGraphicFramePr>
            <a:graphicFrameLocks noChangeAspect="1"/>
          </p:cNvGraphicFramePr>
          <p:nvPr/>
        </p:nvGraphicFramePr>
        <p:xfrm>
          <a:off x="533400" y="5334000"/>
          <a:ext cx="2209800" cy="1046163"/>
        </p:xfrm>
        <a:graphic>
          <a:graphicData uri="http://schemas.openxmlformats.org/presentationml/2006/ole">
            <p:oleObj spid="_x0000_s68617" name="Формула" r:id="rId4" imgW="901309" imgH="431613" progId="Equation.3">
              <p:embed/>
            </p:oleObj>
          </a:graphicData>
        </a:graphic>
      </p:graphicFrame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2917937" y="5867400"/>
            <a:ext cx="6226063" cy="369332"/>
          </a:xfrm>
          <a:prstGeom prst="rect">
            <a:avLst/>
          </a:prstGeom>
          <a:solidFill>
            <a:srgbClr val="33CC33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b="1" i="1" dirty="0" err="1" smtClean="0">
                <a:latin typeface="Arial" charset="0"/>
              </a:rPr>
              <a:t>i</a:t>
            </a:r>
            <a:r>
              <a:rPr kumimoji="0" lang="en-US" b="1" i="1" dirty="0" smtClean="0">
                <a:latin typeface="Arial" charset="0"/>
              </a:rPr>
              <a:t> </a:t>
            </a:r>
            <a:r>
              <a:rPr kumimoji="0" lang="ru-RU" b="1" dirty="0">
                <a:latin typeface="Arial" charset="0"/>
              </a:rPr>
              <a:t>– расчетный рост цен, обусловленный </a:t>
            </a:r>
            <a:r>
              <a:rPr kumimoji="0" lang="ru-RU" b="1" dirty="0" smtClean="0">
                <a:latin typeface="Arial" charset="0"/>
              </a:rPr>
              <a:t>инфляцией</a:t>
            </a:r>
            <a:endParaRPr kumimoji="0" lang="ru-RU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  <a:ea typeface="+mn-ea"/>
                <a:cs typeface="+mn-cs"/>
              </a:rPr>
              <a:t>Если за базу роялти принимается размер прибыли, расчет лицензионных платежей производится по формуле 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90600" y="2819400"/>
            <a:ext cx="7772400" cy="2292350"/>
          </a:xfrm>
          <a:solidFill>
            <a:srgbClr val="33CC33"/>
          </a:solidFill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ru-RU" sz="2000" b="1" dirty="0" smtClean="0"/>
              <a:t>C</a:t>
            </a:r>
            <a:r>
              <a:rPr lang="en-US" sz="2000" b="1" dirty="0" smtClean="0"/>
              <a:t>R </a:t>
            </a:r>
            <a:r>
              <a:rPr lang="ru-RU" sz="2000" b="1" dirty="0" smtClean="0"/>
              <a:t>– цена лицензии, рассчитанная в виде роялти;</a:t>
            </a:r>
          </a:p>
          <a:p>
            <a:pPr>
              <a:lnSpc>
                <a:spcPct val="80000"/>
              </a:lnSpc>
            </a:pPr>
            <a:r>
              <a:rPr lang="ru-RU" sz="2000" b="1" dirty="0" smtClean="0"/>
              <a:t>Пи, Пб – прибыль до и после использования объекта промышленной собственности соответственно; </a:t>
            </a:r>
          </a:p>
          <a:p>
            <a:pPr>
              <a:lnSpc>
                <a:spcPct val="80000"/>
              </a:lnSpc>
            </a:pPr>
            <a:r>
              <a:rPr lang="ru-RU" sz="2000" b="1" dirty="0" smtClean="0"/>
              <a:t>V</a:t>
            </a:r>
            <a:r>
              <a:rPr lang="en-US" sz="2000" b="1" dirty="0" smtClean="0"/>
              <a:t>t </a:t>
            </a:r>
            <a:r>
              <a:rPr lang="ru-RU" sz="2000" b="1" dirty="0" smtClean="0"/>
              <a:t>– планируемый объем реализуемой продукции в </a:t>
            </a:r>
            <a:r>
              <a:rPr lang="en-US" sz="2000" b="1" dirty="0" smtClean="0"/>
              <a:t>t</a:t>
            </a:r>
            <a:r>
              <a:rPr lang="ru-RU" sz="2000" b="1" dirty="0" smtClean="0"/>
              <a:t>-</a:t>
            </a:r>
            <a:r>
              <a:rPr lang="ru-RU" sz="2000" b="1" dirty="0" err="1" smtClean="0"/>
              <a:t>ом</a:t>
            </a:r>
            <a:r>
              <a:rPr lang="ru-RU" sz="2000" b="1" dirty="0" smtClean="0"/>
              <a:t> году;</a:t>
            </a:r>
          </a:p>
          <a:p>
            <a:pPr>
              <a:lnSpc>
                <a:spcPct val="80000"/>
              </a:lnSpc>
            </a:pPr>
            <a:r>
              <a:rPr lang="ru-RU" sz="2000" b="1" dirty="0" smtClean="0"/>
              <a:t>R – ставка роялти; </a:t>
            </a:r>
          </a:p>
          <a:p>
            <a:pPr>
              <a:lnSpc>
                <a:spcPct val="80000"/>
              </a:lnSpc>
            </a:pPr>
            <a:r>
              <a:rPr lang="en-US" sz="2000" b="1" dirty="0" smtClean="0"/>
              <a:t>T </a:t>
            </a:r>
            <a:r>
              <a:rPr lang="ru-RU" sz="2000" b="1" dirty="0" smtClean="0"/>
              <a:t>– срок действия лицензионного договора; </a:t>
            </a:r>
          </a:p>
          <a:p>
            <a:pPr>
              <a:lnSpc>
                <a:spcPct val="80000"/>
              </a:lnSpc>
            </a:pPr>
            <a:r>
              <a:rPr lang="en-US" sz="2000" b="1" dirty="0" err="1" smtClean="0"/>
              <a:t>kt</a:t>
            </a:r>
            <a:r>
              <a:rPr lang="ru-RU" sz="2000" b="1" dirty="0" smtClean="0"/>
              <a:t> – коэффициент дисконтирования (дисконтный множитель);</a:t>
            </a:r>
          </a:p>
          <a:p>
            <a:pPr>
              <a:lnSpc>
                <a:spcPct val="80000"/>
              </a:lnSpc>
            </a:pPr>
            <a:r>
              <a:rPr lang="en-US" sz="2000" b="1" dirty="0" smtClean="0"/>
              <a:t>t </a:t>
            </a:r>
            <a:r>
              <a:rPr lang="ru-RU" sz="2000" b="1" dirty="0" smtClean="0"/>
              <a:t>– порядковый номер рассматриваемого периода. </a:t>
            </a: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2438400" y="1676400"/>
          <a:ext cx="4572000" cy="1077913"/>
        </p:xfrm>
        <a:graphic>
          <a:graphicData uri="http://schemas.openxmlformats.org/presentationml/2006/ole">
            <p:oleObj spid="_x0000_s69640" name="Формула" r:id="rId3" imgW="1816100" imgH="431800" progId="Equation.3">
              <p:embed/>
            </p:oleObj>
          </a:graphicData>
        </a:graphic>
      </p:graphicFrame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457200" y="5410200"/>
          <a:ext cx="3962400" cy="1073150"/>
        </p:xfrm>
        <a:graphic>
          <a:graphicData uri="http://schemas.openxmlformats.org/presentationml/2006/ole">
            <p:oleObj spid="_x0000_s69641" name="Формула" r:id="rId4" imgW="1727200" imgH="469900" progId="Equation.3">
              <p:embed/>
            </p:oleObj>
          </a:graphicData>
        </a:graphic>
      </p:graphicFrame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4572000" y="5791200"/>
            <a:ext cx="3802259" cy="400110"/>
          </a:xfrm>
          <a:prstGeom prst="rect">
            <a:avLst/>
          </a:prstGeom>
          <a:solidFill>
            <a:srgbClr val="33CC33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kumimoji="0" lang="en-US" sz="2000" b="1" dirty="0" smtClean="0"/>
              <a:t>r</a:t>
            </a:r>
            <a:r>
              <a:rPr kumimoji="0" lang="ru-RU" sz="2000" b="1" dirty="0" smtClean="0"/>
              <a:t> – ставка дисконтирования</a:t>
            </a:r>
            <a:r>
              <a:rPr kumimoji="0" lang="ru-RU" sz="2000" b="1" dirty="0" smtClean="0">
                <a:latin typeface="Arial" charset="0"/>
              </a:rPr>
              <a:t> </a:t>
            </a:r>
            <a:endParaRPr kumimoji="0" lang="ru-RU" sz="20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Employee Orientation</Template>
  <TotalTime>787</TotalTime>
  <Words>378</Words>
  <Application>Microsoft Office PowerPoint</Application>
  <PresentationFormat>Экран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Обычная</vt:lpstr>
      <vt:lpstr>Формула</vt:lpstr>
      <vt:lpstr>Тема 9</vt:lpstr>
      <vt:lpstr>Слайд 2</vt:lpstr>
      <vt:lpstr>Слайд 3</vt:lpstr>
      <vt:lpstr>Слайд 4</vt:lpstr>
      <vt:lpstr>В патентно-лицензионной торговле выделяются две основные формы платежа: </vt:lpstr>
      <vt:lpstr>Слайд 6</vt:lpstr>
      <vt:lpstr>Если за базу роялти принимается объем реализации лицензионной продукции, расчет лицензионных платежей производится по формуле</vt:lpstr>
      <vt:lpstr>Если за базу роялти принимается размер прибыли, расчет лицензионных платежей производится по формуле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asus</cp:lastModifiedBy>
  <cp:revision>115</cp:revision>
  <cp:lastPrinted>1601-01-01T00:00:00Z</cp:lastPrinted>
  <dcterms:created xsi:type="dcterms:W3CDTF">1601-01-01T00:00:00Z</dcterms:created>
  <dcterms:modified xsi:type="dcterms:W3CDTF">2016-04-17T10:39:07Z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