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2.xml" ContentType="application/vnd.openxmlformats-officedocument.drawingml.diagramLayout+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diagrams/drawing10.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3"/>
  </p:notesMasterIdLst>
  <p:sldIdLst>
    <p:sldId id="256" r:id="rId2"/>
    <p:sldId id="440" r:id="rId3"/>
    <p:sldId id="298" r:id="rId4"/>
    <p:sldId id="302" r:id="rId5"/>
    <p:sldId id="442" r:id="rId6"/>
    <p:sldId id="301" r:id="rId7"/>
    <p:sldId id="303" r:id="rId8"/>
    <p:sldId id="304" r:id="rId9"/>
    <p:sldId id="305" r:id="rId10"/>
    <p:sldId id="306" r:id="rId11"/>
    <p:sldId id="307"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99"/>
    <a:srgbClr val="CCFF99"/>
    <a:srgbClr val="0000FF"/>
    <a:srgbClr val="FF9900"/>
    <a:srgbClr val="CCFFFF"/>
    <a:srgbClr val="FFFFCC"/>
    <a:srgbClr val="CCFFCC"/>
    <a:srgbClr val="008000"/>
    <a:srgbClr val="33CC33"/>
  </p:clrMru>
</p:presentationPr>
</file>

<file path=ppt/tableStyles.xml><?xml version="1.0" encoding="utf-8"?>
<a:tblStyleLst xmlns:a="http://schemas.openxmlformats.org/drawingml/2006/main" def="{5C22544A-7EE6-4342-B048-85BDC9FD1C3A}">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01" autoAdjust="0"/>
    <p:restoredTop sz="98549" autoAdjust="0"/>
  </p:normalViewPr>
  <p:slideViewPr>
    <p:cSldViewPr>
      <p:cViewPr>
        <p:scale>
          <a:sx n="80" d="100"/>
          <a:sy n="80" d="100"/>
        </p:scale>
        <p:origin x="-1110"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B814E5-782E-40F4-9B96-F356F70C60D0}" type="doc">
      <dgm:prSet loTypeId="urn:microsoft.com/office/officeart/2005/8/layout/vList2" loCatId="list" qsTypeId="urn:microsoft.com/office/officeart/2005/8/quickstyle/3d2" qsCatId="3D" csTypeId="urn:microsoft.com/office/officeart/2005/8/colors/accent1_2" csCatId="accent1"/>
      <dgm:spPr/>
      <dgm:t>
        <a:bodyPr/>
        <a:lstStyle/>
        <a:p>
          <a:endParaRPr lang="ru-RU"/>
        </a:p>
      </dgm:t>
    </dgm:pt>
    <dgm:pt modelId="{D3760A0F-7443-4E4F-8A42-A1F4D4CB3341}">
      <dgm:prSet/>
      <dgm:spPr/>
      <dgm:t>
        <a:bodyPr/>
        <a:lstStyle/>
        <a:p>
          <a:pPr rtl="0"/>
          <a:r>
            <a:rPr lang="ru-RU" dirty="0" smtClean="0">
              <a:solidFill>
                <a:schemeClr val="accent1">
                  <a:lumMod val="10000"/>
                </a:schemeClr>
              </a:solidFill>
              <a:latin typeface="Arial Black" pitchFamily="34" charset="0"/>
            </a:rPr>
            <a:t>1) расчет исходных данных (факторов, параметров); </a:t>
          </a:r>
          <a:endParaRPr lang="ru-RU" dirty="0">
            <a:solidFill>
              <a:schemeClr val="accent1">
                <a:lumMod val="10000"/>
              </a:schemeClr>
            </a:solidFill>
            <a:latin typeface="Arial Black" pitchFamily="34" charset="0"/>
          </a:endParaRPr>
        </a:p>
      </dgm:t>
    </dgm:pt>
    <dgm:pt modelId="{A3DE315C-9745-4106-A745-FBC2F1C2BEE7}" type="parTrans" cxnId="{C1710217-AEE5-492D-9F23-BBA3302CDEF5}">
      <dgm:prSet/>
      <dgm:spPr/>
      <dgm:t>
        <a:bodyPr/>
        <a:lstStyle/>
        <a:p>
          <a:endParaRPr lang="ru-RU">
            <a:solidFill>
              <a:schemeClr val="accent1">
                <a:lumMod val="10000"/>
              </a:schemeClr>
            </a:solidFill>
            <a:latin typeface="Arial Black" pitchFamily="34" charset="0"/>
          </a:endParaRPr>
        </a:p>
      </dgm:t>
    </dgm:pt>
    <dgm:pt modelId="{47072207-FE2E-4D16-8F92-D8128EF0C5CF}" type="sibTrans" cxnId="{C1710217-AEE5-492D-9F23-BBA3302CDEF5}">
      <dgm:prSet/>
      <dgm:spPr/>
      <dgm:t>
        <a:bodyPr/>
        <a:lstStyle/>
        <a:p>
          <a:endParaRPr lang="ru-RU">
            <a:solidFill>
              <a:schemeClr val="accent1">
                <a:lumMod val="10000"/>
              </a:schemeClr>
            </a:solidFill>
            <a:latin typeface="Arial Black" pitchFamily="34" charset="0"/>
          </a:endParaRPr>
        </a:p>
      </dgm:t>
    </dgm:pt>
    <dgm:pt modelId="{76E68A6E-4B29-46A3-A5DF-6290C2941638}">
      <dgm:prSet/>
      <dgm:spPr/>
      <dgm:t>
        <a:bodyPr/>
        <a:lstStyle/>
        <a:p>
          <a:pPr rtl="0"/>
          <a:r>
            <a:rPr lang="ru-RU" dirty="0" smtClean="0">
              <a:solidFill>
                <a:schemeClr val="accent1">
                  <a:lumMod val="10000"/>
                </a:schemeClr>
              </a:solidFill>
              <a:latin typeface="Arial Black" pitchFamily="34" charset="0"/>
            </a:rPr>
            <a:t>2) расчет критических точек инвестиционного проекта (крайнее безопасное значение параметра, при котором достигается безубыточный уровень производства); </a:t>
          </a:r>
          <a:endParaRPr lang="ru-RU" dirty="0">
            <a:solidFill>
              <a:schemeClr val="accent1">
                <a:lumMod val="10000"/>
              </a:schemeClr>
            </a:solidFill>
            <a:latin typeface="Arial Black" pitchFamily="34" charset="0"/>
          </a:endParaRPr>
        </a:p>
      </dgm:t>
    </dgm:pt>
    <dgm:pt modelId="{5928FD16-CD3D-4239-999D-B3C841EEFC2B}" type="parTrans" cxnId="{DF8142A3-7D36-423B-8633-7D29BDEE6820}">
      <dgm:prSet/>
      <dgm:spPr/>
      <dgm:t>
        <a:bodyPr/>
        <a:lstStyle/>
        <a:p>
          <a:endParaRPr lang="ru-RU">
            <a:solidFill>
              <a:schemeClr val="accent1">
                <a:lumMod val="10000"/>
              </a:schemeClr>
            </a:solidFill>
            <a:latin typeface="Arial Black" pitchFamily="34" charset="0"/>
          </a:endParaRPr>
        </a:p>
      </dgm:t>
    </dgm:pt>
    <dgm:pt modelId="{88AD6125-15AD-4D45-BF60-9993CDEC3A72}" type="sibTrans" cxnId="{DF8142A3-7D36-423B-8633-7D29BDEE6820}">
      <dgm:prSet/>
      <dgm:spPr/>
      <dgm:t>
        <a:bodyPr/>
        <a:lstStyle/>
        <a:p>
          <a:endParaRPr lang="ru-RU">
            <a:solidFill>
              <a:schemeClr val="accent1">
                <a:lumMod val="10000"/>
              </a:schemeClr>
            </a:solidFill>
            <a:latin typeface="Arial Black" pitchFamily="34" charset="0"/>
          </a:endParaRPr>
        </a:p>
      </dgm:t>
    </dgm:pt>
    <dgm:pt modelId="{1F8A891B-22BF-42E0-9EA4-80FB7D8DC5DB}">
      <dgm:prSet/>
      <dgm:spPr/>
      <dgm:t>
        <a:bodyPr/>
        <a:lstStyle/>
        <a:p>
          <a:pPr rtl="0"/>
          <a:r>
            <a:rPr lang="ru-RU" dirty="0" smtClean="0">
              <a:solidFill>
                <a:schemeClr val="accent1">
                  <a:lumMod val="10000"/>
                </a:schemeClr>
              </a:solidFill>
              <a:latin typeface="Arial Black" pitchFamily="34" charset="0"/>
            </a:rPr>
            <a:t>3) расчет чувствительного края по факторам (показывает, на сколько процентов может сократиться рассматриваемый показатель, чтобы организация не попала в зону убытков); </a:t>
          </a:r>
          <a:endParaRPr lang="ru-RU" dirty="0">
            <a:solidFill>
              <a:schemeClr val="accent1">
                <a:lumMod val="10000"/>
              </a:schemeClr>
            </a:solidFill>
            <a:latin typeface="Arial Black" pitchFamily="34" charset="0"/>
          </a:endParaRPr>
        </a:p>
      </dgm:t>
    </dgm:pt>
    <dgm:pt modelId="{C4FEBF88-9EB4-4DDB-A111-58C67AD550AF}" type="parTrans" cxnId="{CB7450CD-2B62-4103-8460-2B4DF185A2CE}">
      <dgm:prSet/>
      <dgm:spPr/>
      <dgm:t>
        <a:bodyPr/>
        <a:lstStyle/>
        <a:p>
          <a:endParaRPr lang="ru-RU">
            <a:solidFill>
              <a:schemeClr val="accent1">
                <a:lumMod val="10000"/>
              </a:schemeClr>
            </a:solidFill>
            <a:latin typeface="Arial Black" pitchFamily="34" charset="0"/>
          </a:endParaRPr>
        </a:p>
      </dgm:t>
    </dgm:pt>
    <dgm:pt modelId="{148A8C65-DAC6-41AB-969A-3D6243B02010}" type="sibTrans" cxnId="{CB7450CD-2B62-4103-8460-2B4DF185A2CE}">
      <dgm:prSet/>
      <dgm:spPr/>
      <dgm:t>
        <a:bodyPr/>
        <a:lstStyle/>
        <a:p>
          <a:endParaRPr lang="ru-RU">
            <a:solidFill>
              <a:schemeClr val="accent1">
                <a:lumMod val="10000"/>
              </a:schemeClr>
            </a:solidFill>
            <a:latin typeface="Arial Black" pitchFamily="34" charset="0"/>
          </a:endParaRPr>
        </a:p>
      </dgm:t>
    </dgm:pt>
    <dgm:pt modelId="{F68C85AE-F5CE-46C3-856C-D1867525CB0D}">
      <dgm:prSet/>
      <dgm:spPr/>
      <dgm:t>
        <a:bodyPr/>
        <a:lstStyle/>
        <a:p>
          <a:pPr rtl="0"/>
          <a:r>
            <a:rPr lang="ru-RU" dirty="0" smtClean="0">
              <a:solidFill>
                <a:schemeClr val="accent1">
                  <a:lumMod val="10000"/>
                </a:schemeClr>
              </a:solidFill>
              <a:latin typeface="Arial Black" pitchFamily="34" charset="0"/>
            </a:rPr>
            <a:t>4) ранжирование показателей проекта по степени их влияния на NPV. </a:t>
          </a:r>
          <a:endParaRPr lang="ru-RU" dirty="0">
            <a:solidFill>
              <a:schemeClr val="accent1">
                <a:lumMod val="10000"/>
              </a:schemeClr>
            </a:solidFill>
            <a:latin typeface="Arial Black" pitchFamily="34" charset="0"/>
          </a:endParaRPr>
        </a:p>
      </dgm:t>
    </dgm:pt>
    <dgm:pt modelId="{172FF320-D3A6-4EB1-99D5-10ED03412F64}" type="parTrans" cxnId="{D29F73CA-183C-40A0-8C0F-5902F1136625}">
      <dgm:prSet/>
      <dgm:spPr/>
      <dgm:t>
        <a:bodyPr/>
        <a:lstStyle/>
        <a:p>
          <a:endParaRPr lang="ru-RU">
            <a:solidFill>
              <a:schemeClr val="accent1">
                <a:lumMod val="10000"/>
              </a:schemeClr>
            </a:solidFill>
            <a:latin typeface="Arial Black" pitchFamily="34" charset="0"/>
          </a:endParaRPr>
        </a:p>
      </dgm:t>
    </dgm:pt>
    <dgm:pt modelId="{B545F50B-FFD0-400B-AE45-2116B86512CF}" type="sibTrans" cxnId="{D29F73CA-183C-40A0-8C0F-5902F1136625}">
      <dgm:prSet/>
      <dgm:spPr/>
      <dgm:t>
        <a:bodyPr/>
        <a:lstStyle/>
        <a:p>
          <a:endParaRPr lang="ru-RU">
            <a:solidFill>
              <a:schemeClr val="accent1">
                <a:lumMod val="10000"/>
              </a:schemeClr>
            </a:solidFill>
            <a:latin typeface="Arial Black" pitchFamily="34" charset="0"/>
          </a:endParaRPr>
        </a:p>
      </dgm:t>
    </dgm:pt>
    <dgm:pt modelId="{26857211-969A-4861-A016-8D1365204266}" type="pres">
      <dgm:prSet presAssocID="{6AB814E5-782E-40F4-9B96-F356F70C60D0}" presName="linear" presStyleCnt="0">
        <dgm:presLayoutVars>
          <dgm:animLvl val="lvl"/>
          <dgm:resizeHandles val="exact"/>
        </dgm:presLayoutVars>
      </dgm:prSet>
      <dgm:spPr/>
      <dgm:t>
        <a:bodyPr/>
        <a:lstStyle/>
        <a:p>
          <a:endParaRPr lang="ru-RU"/>
        </a:p>
      </dgm:t>
    </dgm:pt>
    <dgm:pt modelId="{9A3A9BFD-4671-47F1-AE8B-B2D06451F51D}" type="pres">
      <dgm:prSet presAssocID="{D3760A0F-7443-4E4F-8A42-A1F4D4CB3341}" presName="parentText" presStyleLbl="node1" presStyleIdx="0" presStyleCnt="4">
        <dgm:presLayoutVars>
          <dgm:chMax val="0"/>
          <dgm:bulletEnabled val="1"/>
        </dgm:presLayoutVars>
      </dgm:prSet>
      <dgm:spPr/>
      <dgm:t>
        <a:bodyPr/>
        <a:lstStyle/>
        <a:p>
          <a:endParaRPr lang="ru-RU"/>
        </a:p>
      </dgm:t>
    </dgm:pt>
    <dgm:pt modelId="{1EC737B1-5E7E-4F08-A476-253546DC11A5}" type="pres">
      <dgm:prSet presAssocID="{47072207-FE2E-4D16-8F92-D8128EF0C5CF}" presName="spacer" presStyleCnt="0"/>
      <dgm:spPr/>
    </dgm:pt>
    <dgm:pt modelId="{BBDBDA1A-3224-44A1-92A8-CA35215FF110}" type="pres">
      <dgm:prSet presAssocID="{76E68A6E-4B29-46A3-A5DF-6290C2941638}" presName="parentText" presStyleLbl="node1" presStyleIdx="1" presStyleCnt="4">
        <dgm:presLayoutVars>
          <dgm:chMax val="0"/>
          <dgm:bulletEnabled val="1"/>
        </dgm:presLayoutVars>
      </dgm:prSet>
      <dgm:spPr/>
      <dgm:t>
        <a:bodyPr/>
        <a:lstStyle/>
        <a:p>
          <a:endParaRPr lang="ru-RU"/>
        </a:p>
      </dgm:t>
    </dgm:pt>
    <dgm:pt modelId="{E6E7ADA3-B314-45E0-B087-65F51C8F6625}" type="pres">
      <dgm:prSet presAssocID="{88AD6125-15AD-4D45-BF60-9993CDEC3A72}" presName="spacer" presStyleCnt="0"/>
      <dgm:spPr/>
    </dgm:pt>
    <dgm:pt modelId="{9ED0D87B-8839-45B7-8AF1-6C3F69F38273}" type="pres">
      <dgm:prSet presAssocID="{1F8A891B-22BF-42E0-9EA4-80FB7D8DC5DB}" presName="parentText" presStyleLbl="node1" presStyleIdx="2" presStyleCnt="4">
        <dgm:presLayoutVars>
          <dgm:chMax val="0"/>
          <dgm:bulletEnabled val="1"/>
        </dgm:presLayoutVars>
      </dgm:prSet>
      <dgm:spPr/>
      <dgm:t>
        <a:bodyPr/>
        <a:lstStyle/>
        <a:p>
          <a:endParaRPr lang="ru-RU"/>
        </a:p>
      </dgm:t>
    </dgm:pt>
    <dgm:pt modelId="{76BA882E-BFE1-40F3-B74A-B0F7A75CDD71}" type="pres">
      <dgm:prSet presAssocID="{148A8C65-DAC6-41AB-969A-3D6243B02010}" presName="spacer" presStyleCnt="0"/>
      <dgm:spPr/>
    </dgm:pt>
    <dgm:pt modelId="{5846E108-69C7-4BE5-B0EF-4D619DAB9412}" type="pres">
      <dgm:prSet presAssocID="{F68C85AE-F5CE-46C3-856C-D1867525CB0D}" presName="parentText" presStyleLbl="node1" presStyleIdx="3" presStyleCnt="4">
        <dgm:presLayoutVars>
          <dgm:chMax val="0"/>
          <dgm:bulletEnabled val="1"/>
        </dgm:presLayoutVars>
      </dgm:prSet>
      <dgm:spPr/>
      <dgm:t>
        <a:bodyPr/>
        <a:lstStyle/>
        <a:p>
          <a:endParaRPr lang="ru-RU"/>
        </a:p>
      </dgm:t>
    </dgm:pt>
  </dgm:ptLst>
  <dgm:cxnLst>
    <dgm:cxn modelId="{05D871CC-4761-4CFD-A888-962DB0DA1A3C}" type="presOf" srcId="{F68C85AE-F5CE-46C3-856C-D1867525CB0D}" destId="{5846E108-69C7-4BE5-B0EF-4D619DAB9412}" srcOrd="0" destOrd="0" presId="urn:microsoft.com/office/officeart/2005/8/layout/vList2"/>
    <dgm:cxn modelId="{61074873-8A8E-4718-ACFE-5615A15CA20D}" type="presOf" srcId="{1F8A891B-22BF-42E0-9EA4-80FB7D8DC5DB}" destId="{9ED0D87B-8839-45B7-8AF1-6C3F69F38273}" srcOrd="0" destOrd="0" presId="urn:microsoft.com/office/officeart/2005/8/layout/vList2"/>
    <dgm:cxn modelId="{CB7450CD-2B62-4103-8460-2B4DF185A2CE}" srcId="{6AB814E5-782E-40F4-9B96-F356F70C60D0}" destId="{1F8A891B-22BF-42E0-9EA4-80FB7D8DC5DB}" srcOrd="2" destOrd="0" parTransId="{C4FEBF88-9EB4-4DDB-A111-58C67AD550AF}" sibTransId="{148A8C65-DAC6-41AB-969A-3D6243B02010}"/>
    <dgm:cxn modelId="{C1710217-AEE5-492D-9F23-BBA3302CDEF5}" srcId="{6AB814E5-782E-40F4-9B96-F356F70C60D0}" destId="{D3760A0F-7443-4E4F-8A42-A1F4D4CB3341}" srcOrd="0" destOrd="0" parTransId="{A3DE315C-9745-4106-A745-FBC2F1C2BEE7}" sibTransId="{47072207-FE2E-4D16-8F92-D8128EF0C5CF}"/>
    <dgm:cxn modelId="{D29F73CA-183C-40A0-8C0F-5902F1136625}" srcId="{6AB814E5-782E-40F4-9B96-F356F70C60D0}" destId="{F68C85AE-F5CE-46C3-856C-D1867525CB0D}" srcOrd="3" destOrd="0" parTransId="{172FF320-D3A6-4EB1-99D5-10ED03412F64}" sibTransId="{B545F50B-FFD0-400B-AE45-2116B86512CF}"/>
    <dgm:cxn modelId="{73EFD6D1-5403-4744-9B6B-331533F8B615}" type="presOf" srcId="{6AB814E5-782E-40F4-9B96-F356F70C60D0}" destId="{26857211-969A-4861-A016-8D1365204266}" srcOrd="0" destOrd="0" presId="urn:microsoft.com/office/officeart/2005/8/layout/vList2"/>
    <dgm:cxn modelId="{E70A7746-5AF5-4CAD-B5BC-902A2918B79F}" type="presOf" srcId="{76E68A6E-4B29-46A3-A5DF-6290C2941638}" destId="{BBDBDA1A-3224-44A1-92A8-CA35215FF110}" srcOrd="0" destOrd="0" presId="urn:microsoft.com/office/officeart/2005/8/layout/vList2"/>
    <dgm:cxn modelId="{9DB50923-0E93-4ACF-8669-AAFF137E05B5}" type="presOf" srcId="{D3760A0F-7443-4E4F-8A42-A1F4D4CB3341}" destId="{9A3A9BFD-4671-47F1-AE8B-B2D06451F51D}" srcOrd="0" destOrd="0" presId="urn:microsoft.com/office/officeart/2005/8/layout/vList2"/>
    <dgm:cxn modelId="{DF8142A3-7D36-423B-8633-7D29BDEE6820}" srcId="{6AB814E5-782E-40F4-9B96-F356F70C60D0}" destId="{76E68A6E-4B29-46A3-A5DF-6290C2941638}" srcOrd="1" destOrd="0" parTransId="{5928FD16-CD3D-4239-999D-B3C841EEFC2B}" sibTransId="{88AD6125-15AD-4D45-BF60-9993CDEC3A72}"/>
    <dgm:cxn modelId="{1A0E9382-E0E7-4FA0-B6B3-CE1BA335B8D2}" type="presParOf" srcId="{26857211-969A-4861-A016-8D1365204266}" destId="{9A3A9BFD-4671-47F1-AE8B-B2D06451F51D}" srcOrd="0" destOrd="0" presId="urn:microsoft.com/office/officeart/2005/8/layout/vList2"/>
    <dgm:cxn modelId="{92B1327A-008B-448F-BBB5-970F46C18B04}" type="presParOf" srcId="{26857211-969A-4861-A016-8D1365204266}" destId="{1EC737B1-5E7E-4F08-A476-253546DC11A5}" srcOrd="1" destOrd="0" presId="urn:microsoft.com/office/officeart/2005/8/layout/vList2"/>
    <dgm:cxn modelId="{3313BEF3-F853-4FCA-B750-2B38906E3F69}" type="presParOf" srcId="{26857211-969A-4861-A016-8D1365204266}" destId="{BBDBDA1A-3224-44A1-92A8-CA35215FF110}" srcOrd="2" destOrd="0" presId="urn:microsoft.com/office/officeart/2005/8/layout/vList2"/>
    <dgm:cxn modelId="{AC6AA64A-59DB-473E-BEED-014337BF21D7}" type="presParOf" srcId="{26857211-969A-4861-A016-8D1365204266}" destId="{E6E7ADA3-B314-45E0-B087-65F51C8F6625}" srcOrd="3" destOrd="0" presId="urn:microsoft.com/office/officeart/2005/8/layout/vList2"/>
    <dgm:cxn modelId="{03AB26BC-5D98-4CE1-AE8A-B157BCE9214D}" type="presParOf" srcId="{26857211-969A-4861-A016-8D1365204266}" destId="{9ED0D87B-8839-45B7-8AF1-6C3F69F38273}" srcOrd="4" destOrd="0" presId="urn:microsoft.com/office/officeart/2005/8/layout/vList2"/>
    <dgm:cxn modelId="{CDFD223D-C1BB-4572-8C06-B67B73172BFB}" type="presParOf" srcId="{26857211-969A-4861-A016-8D1365204266}" destId="{76BA882E-BFE1-40F3-B74A-B0F7A75CDD71}" srcOrd="5" destOrd="0" presId="urn:microsoft.com/office/officeart/2005/8/layout/vList2"/>
    <dgm:cxn modelId="{3EA96881-980E-454E-8ADE-68EB383DD0F2}" type="presParOf" srcId="{26857211-969A-4861-A016-8D1365204266}" destId="{5846E108-69C7-4BE5-B0EF-4D619DAB9412}" srcOrd="6"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B1528F-3647-44ED-83DD-B0698E3531DA}" type="doc">
      <dgm:prSet loTypeId="urn:microsoft.com/office/officeart/2005/8/layout/hierarchy2" loCatId="hierarchy" qsTypeId="urn:microsoft.com/office/officeart/2005/8/quickstyle/3d2" qsCatId="3D" csTypeId="urn:microsoft.com/office/officeart/2005/8/colors/colorful5" csCatId="colorful" phldr="1"/>
      <dgm:spPr/>
      <dgm:t>
        <a:bodyPr/>
        <a:lstStyle/>
        <a:p>
          <a:endParaRPr lang="ru-RU"/>
        </a:p>
      </dgm:t>
    </dgm:pt>
    <dgm:pt modelId="{DE8A31ED-DC51-43C5-9ECA-34C9B1F2D31D}">
      <dgm:prSet custT="1"/>
      <dgm:spPr/>
      <dgm:t>
        <a:bodyPr/>
        <a:lstStyle/>
        <a:p>
          <a:pPr rtl="0"/>
          <a:r>
            <a:rPr lang="ru-RU" sz="1400" b="1" i="1" dirty="0" smtClean="0">
              <a:latin typeface="Arial Black" pitchFamily="34" charset="0"/>
            </a:rPr>
            <a:t>Коэффициент вариации</a:t>
          </a:r>
          <a:r>
            <a:rPr lang="ru-RU" sz="1400" dirty="0" smtClean="0">
              <a:latin typeface="Arial Black" pitchFamily="34" charset="0"/>
            </a:rPr>
            <a:t> </a:t>
          </a:r>
          <a:endParaRPr lang="ru-RU" sz="1400" dirty="0">
            <a:latin typeface="Arial Black" pitchFamily="34" charset="0"/>
          </a:endParaRPr>
        </a:p>
      </dgm:t>
    </dgm:pt>
    <dgm:pt modelId="{12755DC8-8537-4BA8-B288-36E12856BCB8}" type="parTrans" cxnId="{CD808DFD-D177-4F14-BCA9-7FF53E4945CB}">
      <dgm:prSet/>
      <dgm:spPr/>
      <dgm:t>
        <a:bodyPr/>
        <a:lstStyle/>
        <a:p>
          <a:endParaRPr lang="ru-RU">
            <a:latin typeface="Arial Black" pitchFamily="34" charset="0"/>
          </a:endParaRPr>
        </a:p>
      </dgm:t>
    </dgm:pt>
    <dgm:pt modelId="{288358D6-50FA-41E0-AEA0-ABD431983E4B}" type="sibTrans" cxnId="{CD808DFD-D177-4F14-BCA9-7FF53E4945CB}">
      <dgm:prSet/>
      <dgm:spPr/>
      <dgm:t>
        <a:bodyPr/>
        <a:lstStyle/>
        <a:p>
          <a:endParaRPr lang="ru-RU">
            <a:latin typeface="Arial Black" pitchFamily="34" charset="0"/>
          </a:endParaRPr>
        </a:p>
      </dgm:t>
    </dgm:pt>
    <dgm:pt modelId="{26B1E2B1-84A7-4DED-B48F-80F1DFB48A31}">
      <dgm:prSet custT="1"/>
      <dgm:spPr/>
      <dgm:t>
        <a:bodyPr/>
        <a:lstStyle/>
        <a:p>
          <a:pPr rtl="0">
            <a:spcAft>
              <a:spcPts val="0"/>
            </a:spcAft>
          </a:pPr>
          <a:r>
            <a:rPr lang="ru-RU" sz="1400" u="sng" dirty="0" err="1" smtClean="0">
              <a:solidFill>
                <a:srgbClr val="800000"/>
              </a:solidFill>
              <a:latin typeface="Arial Black" pitchFamily="34" charset="0"/>
            </a:rPr>
            <a:t>Отностительная</a:t>
          </a:r>
          <a:r>
            <a:rPr lang="ru-RU" sz="1400" u="sng" dirty="0" smtClean="0">
              <a:solidFill>
                <a:srgbClr val="800000"/>
              </a:solidFill>
              <a:latin typeface="Arial Black" pitchFamily="34" charset="0"/>
            </a:rPr>
            <a:t> мера риска</a:t>
          </a:r>
          <a:r>
            <a:rPr lang="ru-RU" sz="1400" dirty="0" smtClean="0">
              <a:solidFill>
                <a:srgbClr val="800000"/>
              </a:solidFill>
              <a:latin typeface="Arial Black" pitchFamily="34" charset="0"/>
            </a:rPr>
            <a:t>, показывает, сколько копеек возможных потерь приходится на</a:t>
          </a:r>
        </a:p>
        <a:p>
          <a:pPr rtl="0">
            <a:spcAft>
              <a:spcPts val="0"/>
            </a:spcAft>
          </a:pPr>
          <a:r>
            <a:rPr lang="ru-RU" sz="1400" dirty="0" smtClean="0">
              <a:solidFill>
                <a:srgbClr val="800000"/>
              </a:solidFill>
              <a:latin typeface="Arial Black" pitchFamily="34" charset="0"/>
            </a:rPr>
            <a:t>1 руб. среднего дохода от инвестиционного проекта.</a:t>
          </a:r>
          <a:endParaRPr lang="ru-RU" sz="1400" i="1" dirty="0">
            <a:solidFill>
              <a:srgbClr val="800000"/>
            </a:solidFill>
            <a:latin typeface="Arial Black" pitchFamily="34" charset="0"/>
          </a:endParaRPr>
        </a:p>
      </dgm:t>
    </dgm:pt>
    <dgm:pt modelId="{04974201-0368-4B0D-99BD-09AFEB8A5D3A}" type="parTrans" cxnId="{4064272E-15EF-4171-89AD-58B250471127}">
      <dgm:prSet/>
      <dgm:spPr/>
      <dgm:t>
        <a:bodyPr/>
        <a:lstStyle/>
        <a:p>
          <a:endParaRPr lang="ru-RU">
            <a:latin typeface="Arial Black" pitchFamily="34" charset="0"/>
          </a:endParaRPr>
        </a:p>
      </dgm:t>
    </dgm:pt>
    <dgm:pt modelId="{E3E931AE-7A9C-4670-9E39-5CEAE6423BCB}" type="sibTrans" cxnId="{4064272E-15EF-4171-89AD-58B250471127}">
      <dgm:prSet/>
      <dgm:spPr/>
      <dgm:t>
        <a:bodyPr/>
        <a:lstStyle/>
        <a:p>
          <a:endParaRPr lang="ru-RU">
            <a:latin typeface="Arial Black" pitchFamily="34" charset="0"/>
          </a:endParaRPr>
        </a:p>
      </dgm:t>
    </dgm:pt>
    <dgm:pt modelId="{7FAB2452-4D0C-4D20-98F2-2A19D6B1968B}">
      <dgm:prSet custT="1"/>
      <dgm:spPr/>
      <dgm:t>
        <a:bodyPr/>
        <a:lstStyle/>
        <a:p>
          <a:pPr rtl="0"/>
          <a:r>
            <a:rPr lang="ru-RU" sz="1200" b="1" i="1" dirty="0" smtClean="0">
              <a:latin typeface="Arial Black" pitchFamily="34" charset="0"/>
            </a:rPr>
            <a:t>Цена риска инвестиционного проекта</a:t>
          </a:r>
          <a:r>
            <a:rPr lang="ru-RU" sz="1200" dirty="0" smtClean="0">
              <a:latin typeface="Arial Black" pitchFamily="34" charset="0"/>
            </a:rPr>
            <a:t> </a:t>
          </a:r>
          <a:endParaRPr lang="ru-RU" sz="1200" dirty="0">
            <a:latin typeface="Arial Black" pitchFamily="34" charset="0"/>
          </a:endParaRPr>
        </a:p>
      </dgm:t>
    </dgm:pt>
    <dgm:pt modelId="{B6C07384-19CE-49E7-B8E6-C1FF3F0D2466}" type="parTrans" cxnId="{1C1D92FC-1C0C-45C0-9E3D-839CF2AA2C81}">
      <dgm:prSet/>
      <dgm:spPr/>
      <dgm:t>
        <a:bodyPr/>
        <a:lstStyle/>
        <a:p>
          <a:endParaRPr lang="ru-RU">
            <a:latin typeface="Arial Black" pitchFamily="34" charset="0"/>
          </a:endParaRPr>
        </a:p>
      </dgm:t>
    </dgm:pt>
    <dgm:pt modelId="{0B76B11F-CA82-49FE-9CED-C96011608EB3}" type="sibTrans" cxnId="{1C1D92FC-1C0C-45C0-9E3D-839CF2AA2C81}">
      <dgm:prSet/>
      <dgm:spPr/>
      <dgm:t>
        <a:bodyPr/>
        <a:lstStyle/>
        <a:p>
          <a:endParaRPr lang="ru-RU">
            <a:latin typeface="Arial Black" pitchFamily="34" charset="0"/>
          </a:endParaRPr>
        </a:p>
      </dgm:t>
    </dgm:pt>
    <dgm:pt modelId="{A6C36D87-47CB-4895-9802-08AABE554408}">
      <dgm:prSet custT="1"/>
      <dgm:spPr/>
      <dgm:t>
        <a:bodyPr/>
        <a:lstStyle/>
        <a:p>
          <a:pPr rtl="0"/>
          <a:r>
            <a:rPr lang="ru-RU" sz="1200" u="sng" smtClean="0">
              <a:solidFill>
                <a:srgbClr val="800000"/>
              </a:solidFill>
              <a:latin typeface="Arial Black" pitchFamily="34" charset="0"/>
            </a:rPr>
            <a:t>Размер возможных финансовых потерь </a:t>
          </a:r>
          <a:r>
            <a:rPr lang="ru-RU" sz="1200" smtClean="0">
              <a:solidFill>
                <a:srgbClr val="800000"/>
              </a:solidFill>
              <a:latin typeface="Arial Black" pitchFamily="34" charset="0"/>
            </a:rPr>
            <a:t>при реализации инвестиционного риска. Показатели цены риска и коэффициента вариации взаимосвязаны. </a:t>
          </a:r>
          <a:endParaRPr lang="ru-RU" sz="1200" dirty="0">
            <a:solidFill>
              <a:srgbClr val="800000"/>
            </a:solidFill>
            <a:latin typeface="Arial Black" pitchFamily="34" charset="0"/>
          </a:endParaRPr>
        </a:p>
      </dgm:t>
    </dgm:pt>
    <dgm:pt modelId="{E0590A6B-AD5A-45E9-94ED-D8362D5F3B90}" type="parTrans" cxnId="{0A792690-5AC5-42B1-A1A8-8DD64E724F2B}">
      <dgm:prSet/>
      <dgm:spPr/>
      <dgm:t>
        <a:bodyPr/>
        <a:lstStyle/>
        <a:p>
          <a:endParaRPr lang="ru-RU">
            <a:latin typeface="Arial Black" pitchFamily="34" charset="0"/>
          </a:endParaRPr>
        </a:p>
      </dgm:t>
    </dgm:pt>
    <dgm:pt modelId="{C0350363-3F5D-4919-8B6A-80A29294ADED}" type="sibTrans" cxnId="{0A792690-5AC5-42B1-A1A8-8DD64E724F2B}">
      <dgm:prSet/>
      <dgm:spPr/>
      <dgm:t>
        <a:bodyPr/>
        <a:lstStyle/>
        <a:p>
          <a:endParaRPr lang="ru-RU">
            <a:latin typeface="Arial Black" pitchFamily="34" charset="0"/>
          </a:endParaRPr>
        </a:p>
      </dgm:t>
    </dgm:pt>
    <dgm:pt modelId="{91D9B839-7D21-40DE-AAAF-55CD27271BB9}">
      <dgm:prSet custT="1"/>
      <dgm:spPr/>
      <dgm:t>
        <a:bodyPr/>
        <a:lstStyle/>
        <a:p>
          <a:pPr rtl="0"/>
          <a:r>
            <a:rPr lang="ru-RU" sz="1600" b="1" i="1" dirty="0" smtClean="0">
              <a:latin typeface="Arial Black" pitchFamily="34" charset="0"/>
            </a:rPr>
            <a:t>Уровень инвестиционного риска</a:t>
          </a:r>
          <a:endParaRPr lang="ru-RU" sz="1600" dirty="0">
            <a:latin typeface="Arial Black" pitchFamily="34" charset="0"/>
          </a:endParaRPr>
        </a:p>
      </dgm:t>
    </dgm:pt>
    <dgm:pt modelId="{70ADBAF0-B572-4DC4-80E2-5249DD0D7DCC}" type="parTrans" cxnId="{4D15CB16-48AC-435C-B288-AF4E9EF562B6}">
      <dgm:prSet/>
      <dgm:spPr/>
      <dgm:t>
        <a:bodyPr/>
        <a:lstStyle/>
        <a:p>
          <a:endParaRPr lang="ru-RU">
            <a:latin typeface="Arial Black" pitchFamily="34" charset="0"/>
          </a:endParaRPr>
        </a:p>
      </dgm:t>
    </dgm:pt>
    <dgm:pt modelId="{57E5A669-62DA-4627-B098-22DC3EE64B64}" type="sibTrans" cxnId="{4D15CB16-48AC-435C-B288-AF4E9EF562B6}">
      <dgm:prSet/>
      <dgm:spPr/>
      <dgm:t>
        <a:bodyPr/>
        <a:lstStyle/>
        <a:p>
          <a:endParaRPr lang="ru-RU">
            <a:latin typeface="Arial Black" pitchFamily="34" charset="0"/>
          </a:endParaRPr>
        </a:p>
      </dgm:t>
    </dgm:pt>
    <dgm:pt modelId="{9220C69F-726D-4B18-9CAA-72CFAA72255D}">
      <dgm:prSet custT="1"/>
      <dgm:spPr/>
      <dgm:t>
        <a:bodyPr/>
        <a:lstStyle/>
        <a:p>
          <a:pPr rtl="0"/>
          <a:r>
            <a:rPr lang="ru-RU" sz="1200" smtClean="0">
              <a:solidFill>
                <a:srgbClr val="800000"/>
              </a:solidFill>
              <a:latin typeface="Arial Black" pitchFamily="34" charset="0"/>
            </a:rPr>
            <a:t>Итоговый показатель анализа инвестиционного риска методом сценариев является </a:t>
          </a:r>
          <a:endParaRPr lang="ru-RU" sz="1200" dirty="0">
            <a:solidFill>
              <a:srgbClr val="800000"/>
            </a:solidFill>
            <a:latin typeface="Arial Black" pitchFamily="34" charset="0"/>
          </a:endParaRPr>
        </a:p>
      </dgm:t>
    </dgm:pt>
    <dgm:pt modelId="{E148F5E8-05DA-4C43-9B6D-8FF5A3F83772}" type="parTrans" cxnId="{9E1AE167-7CF8-436E-9FE3-33E0C225B91E}">
      <dgm:prSet/>
      <dgm:spPr/>
      <dgm:t>
        <a:bodyPr/>
        <a:lstStyle/>
        <a:p>
          <a:endParaRPr lang="ru-RU">
            <a:latin typeface="Arial Black" pitchFamily="34" charset="0"/>
          </a:endParaRPr>
        </a:p>
      </dgm:t>
    </dgm:pt>
    <dgm:pt modelId="{2BBCD8E9-AEE5-4AAF-A2D8-1F2EC2DD4E89}" type="sibTrans" cxnId="{9E1AE167-7CF8-436E-9FE3-33E0C225B91E}">
      <dgm:prSet/>
      <dgm:spPr/>
      <dgm:t>
        <a:bodyPr/>
        <a:lstStyle/>
        <a:p>
          <a:endParaRPr lang="ru-RU">
            <a:latin typeface="Arial Black" pitchFamily="34" charset="0"/>
          </a:endParaRPr>
        </a:p>
      </dgm:t>
    </dgm:pt>
    <dgm:pt modelId="{43CE44CB-E601-4BF7-A077-33672092BFB8}">
      <dgm:prSet custT="1"/>
      <dgm:spPr/>
      <dgm:t>
        <a:bodyPr/>
        <a:lstStyle/>
        <a:p>
          <a:pPr rtl="0"/>
          <a:r>
            <a:rPr lang="ru-RU" sz="1600" dirty="0" smtClean="0">
              <a:latin typeface="Arial Black" pitchFamily="34" charset="0"/>
            </a:rPr>
            <a:t>Относительный показатель уровня инвестиционного риска</a:t>
          </a:r>
          <a:endParaRPr lang="en-US" sz="1600" dirty="0">
            <a:latin typeface="Arial Black" pitchFamily="34" charset="0"/>
          </a:endParaRPr>
        </a:p>
      </dgm:t>
    </dgm:pt>
    <dgm:pt modelId="{C051D3A0-AA2B-41A5-BF16-0D73E81A2CF6}" type="parTrans" cxnId="{D03D4762-654C-4F57-8391-578C77FE66C0}">
      <dgm:prSet/>
      <dgm:spPr/>
      <dgm:t>
        <a:bodyPr/>
        <a:lstStyle/>
        <a:p>
          <a:endParaRPr lang="ru-RU">
            <a:latin typeface="Arial Black" pitchFamily="34" charset="0"/>
          </a:endParaRPr>
        </a:p>
      </dgm:t>
    </dgm:pt>
    <dgm:pt modelId="{9474D39D-6519-4350-9484-D2485F70B085}" type="sibTrans" cxnId="{D03D4762-654C-4F57-8391-578C77FE66C0}">
      <dgm:prSet/>
      <dgm:spPr/>
      <dgm:t>
        <a:bodyPr/>
        <a:lstStyle/>
        <a:p>
          <a:endParaRPr lang="ru-RU">
            <a:latin typeface="Arial Black" pitchFamily="34" charset="0"/>
          </a:endParaRPr>
        </a:p>
      </dgm:t>
    </dgm:pt>
    <dgm:pt modelId="{BEC37F96-FEFF-4ED8-A80F-19C3BBF9E8DD}">
      <dgm:prSet custT="1"/>
      <dgm:spPr/>
      <dgm:t>
        <a:bodyPr/>
        <a:lstStyle/>
        <a:p>
          <a:pPr rtl="0"/>
          <a:r>
            <a:rPr lang="ru-RU" sz="1200" b="1" i="1" dirty="0" smtClean="0">
              <a:solidFill>
                <a:srgbClr val="800000"/>
              </a:solidFill>
              <a:latin typeface="Arial Black" pitchFamily="34" charset="0"/>
            </a:rPr>
            <a:t>Доля уровня инвестиционного риска в среднем NPV проекта</a:t>
          </a:r>
          <a:r>
            <a:rPr lang="ru-RU" sz="1200" dirty="0" smtClean="0">
              <a:solidFill>
                <a:srgbClr val="800000"/>
              </a:solidFill>
              <a:latin typeface="Arial Black" pitchFamily="34" charset="0"/>
            </a:rPr>
            <a:t>. Наиболее информативный для инвестора показатель, т.к. позволяет оценить, насколько уровень инвестиционного риска проекта соответствует его ожидаемой доходности. </a:t>
          </a:r>
          <a:endParaRPr lang="ru-RU" sz="1200" dirty="0">
            <a:solidFill>
              <a:srgbClr val="800000"/>
            </a:solidFill>
            <a:latin typeface="Arial Black" pitchFamily="34" charset="0"/>
          </a:endParaRPr>
        </a:p>
      </dgm:t>
    </dgm:pt>
    <dgm:pt modelId="{C0AA5A47-9C5A-4816-8FCC-711A8EED3758}" type="parTrans" cxnId="{9CBDB9F5-3003-4815-9B39-471B89D7CA5C}">
      <dgm:prSet/>
      <dgm:spPr/>
      <dgm:t>
        <a:bodyPr/>
        <a:lstStyle/>
        <a:p>
          <a:endParaRPr lang="ru-RU">
            <a:latin typeface="Arial Black" pitchFamily="34" charset="0"/>
          </a:endParaRPr>
        </a:p>
      </dgm:t>
    </dgm:pt>
    <dgm:pt modelId="{F47C12E1-F4E6-4F2E-95C4-7CAA1BED5ED0}" type="sibTrans" cxnId="{9CBDB9F5-3003-4815-9B39-471B89D7CA5C}">
      <dgm:prSet/>
      <dgm:spPr/>
      <dgm:t>
        <a:bodyPr/>
        <a:lstStyle/>
        <a:p>
          <a:endParaRPr lang="ru-RU">
            <a:latin typeface="Arial Black" pitchFamily="34" charset="0"/>
          </a:endParaRPr>
        </a:p>
      </dgm:t>
    </dgm:pt>
    <dgm:pt modelId="{A940FD01-2A1B-4141-99E1-CB81CA36FF87}" type="pres">
      <dgm:prSet presAssocID="{E6B1528F-3647-44ED-83DD-B0698E3531DA}" presName="diagram" presStyleCnt="0">
        <dgm:presLayoutVars>
          <dgm:chPref val="1"/>
          <dgm:dir/>
          <dgm:animOne val="branch"/>
          <dgm:animLvl val="lvl"/>
          <dgm:resizeHandles val="exact"/>
        </dgm:presLayoutVars>
      </dgm:prSet>
      <dgm:spPr/>
      <dgm:t>
        <a:bodyPr/>
        <a:lstStyle/>
        <a:p>
          <a:endParaRPr lang="ru-RU"/>
        </a:p>
      </dgm:t>
    </dgm:pt>
    <dgm:pt modelId="{C5A73B99-686F-427F-B14D-B765A04683BA}" type="pres">
      <dgm:prSet presAssocID="{DE8A31ED-DC51-43C5-9ECA-34C9B1F2D31D}" presName="root1" presStyleCnt="0"/>
      <dgm:spPr/>
    </dgm:pt>
    <dgm:pt modelId="{154DDBA9-DD15-47FE-80A5-5C078DB5B490}" type="pres">
      <dgm:prSet presAssocID="{DE8A31ED-DC51-43C5-9ECA-34C9B1F2D31D}" presName="LevelOneTextNode" presStyleLbl="node0" presStyleIdx="0" presStyleCnt="4" custScaleX="67725" custScaleY="73244">
        <dgm:presLayoutVars>
          <dgm:chPref val="3"/>
        </dgm:presLayoutVars>
      </dgm:prSet>
      <dgm:spPr/>
      <dgm:t>
        <a:bodyPr/>
        <a:lstStyle/>
        <a:p>
          <a:endParaRPr lang="ru-RU"/>
        </a:p>
      </dgm:t>
    </dgm:pt>
    <dgm:pt modelId="{72BCC191-DB35-4636-B10F-14F07CBBBE5E}" type="pres">
      <dgm:prSet presAssocID="{DE8A31ED-DC51-43C5-9ECA-34C9B1F2D31D}" presName="level2hierChild" presStyleCnt="0"/>
      <dgm:spPr/>
    </dgm:pt>
    <dgm:pt modelId="{069621EA-AA49-4812-8671-BF8F682AD27B}" type="pres">
      <dgm:prSet presAssocID="{04974201-0368-4B0D-99BD-09AFEB8A5D3A}" presName="conn2-1" presStyleLbl="parChTrans1D2" presStyleIdx="0" presStyleCnt="4"/>
      <dgm:spPr/>
      <dgm:t>
        <a:bodyPr/>
        <a:lstStyle/>
        <a:p>
          <a:endParaRPr lang="ru-RU"/>
        </a:p>
      </dgm:t>
    </dgm:pt>
    <dgm:pt modelId="{177468E8-DE88-40E7-9F57-5FD7B8C42F8A}" type="pres">
      <dgm:prSet presAssocID="{04974201-0368-4B0D-99BD-09AFEB8A5D3A}" presName="connTx" presStyleLbl="parChTrans1D2" presStyleIdx="0" presStyleCnt="4"/>
      <dgm:spPr/>
      <dgm:t>
        <a:bodyPr/>
        <a:lstStyle/>
        <a:p>
          <a:endParaRPr lang="ru-RU"/>
        </a:p>
      </dgm:t>
    </dgm:pt>
    <dgm:pt modelId="{36AD223B-21BF-4385-A721-41762DB21AD4}" type="pres">
      <dgm:prSet presAssocID="{26B1E2B1-84A7-4DED-B48F-80F1DFB48A31}" presName="root2" presStyleCnt="0"/>
      <dgm:spPr/>
    </dgm:pt>
    <dgm:pt modelId="{085DCFA6-24A8-4411-AF1D-9FCA24E0C9D9}" type="pres">
      <dgm:prSet presAssocID="{26B1E2B1-84A7-4DED-B48F-80F1DFB48A31}" presName="LevelTwoTextNode" presStyleLbl="node2" presStyleIdx="0" presStyleCnt="4" custScaleX="158723">
        <dgm:presLayoutVars>
          <dgm:chPref val="3"/>
        </dgm:presLayoutVars>
      </dgm:prSet>
      <dgm:spPr/>
      <dgm:t>
        <a:bodyPr/>
        <a:lstStyle/>
        <a:p>
          <a:endParaRPr lang="ru-RU"/>
        </a:p>
      </dgm:t>
    </dgm:pt>
    <dgm:pt modelId="{1E4A2591-D287-41A5-92C5-B6611F0BB79A}" type="pres">
      <dgm:prSet presAssocID="{26B1E2B1-84A7-4DED-B48F-80F1DFB48A31}" presName="level3hierChild" presStyleCnt="0"/>
      <dgm:spPr/>
    </dgm:pt>
    <dgm:pt modelId="{D6C90540-4635-4118-953A-9C6DAC69E2B0}" type="pres">
      <dgm:prSet presAssocID="{7FAB2452-4D0C-4D20-98F2-2A19D6B1968B}" presName="root1" presStyleCnt="0"/>
      <dgm:spPr/>
    </dgm:pt>
    <dgm:pt modelId="{FA393A47-2B13-4713-8EA1-3DDC3B2D84FA}" type="pres">
      <dgm:prSet presAssocID="{7FAB2452-4D0C-4D20-98F2-2A19D6B1968B}" presName="LevelOneTextNode" presStyleLbl="node0" presStyleIdx="1" presStyleCnt="4" custScaleX="76850" custScaleY="86062">
        <dgm:presLayoutVars>
          <dgm:chPref val="3"/>
        </dgm:presLayoutVars>
      </dgm:prSet>
      <dgm:spPr/>
      <dgm:t>
        <a:bodyPr/>
        <a:lstStyle/>
        <a:p>
          <a:endParaRPr lang="ru-RU"/>
        </a:p>
      </dgm:t>
    </dgm:pt>
    <dgm:pt modelId="{ABA8D032-4C6A-4A01-AE54-048803B236E1}" type="pres">
      <dgm:prSet presAssocID="{7FAB2452-4D0C-4D20-98F2-2A19D6B1968B}" presName="level2hierChild" presStyleCnt="0"/>
      <dgm:spPr/>
    </dgm:pt>
    <dgm:pt modelId="{B7C307D7-BF19-4F49-886A-F939D5F6FFC7}" type="pres">
      <dgm:prSet presAssocID="{E0590A6B-AD5A-45E9-94ED-D8362D5F3B90}" presName="conn2-1" presStyleLbl="parChTrans1D2" presStyleIdx="1" presStyleCnt="4"/>
      <dgm:spPr/>
      <dgm:t>
        <a:bodyPr/>
        <a:lstStyle/>
        <a:p>
          <a:endParaRPr lang="ru-RU"/>
        </a:p>
      </dgm:t>
    </dgm:pt>
    <dgm:pt modelId="{88878B9F-7A2F-47A6-BDDC-BD27CAFA251C}" type="pres">
      <dgm:prSet presAssocID="{E0590A6B-AD5A-45E9-94ED-D8362D5F3B90}" presName="connTx" presStyleLbl="parChTrans1D2" presStyleIdx="1" presStyleCnt="4"/>
      <dgm:spPr/>
      <dgm:t>
        <a:bodyPr/>
        <a:lstStyle/>
        <a:p>
          <a:endParaRPr lang="ru-RU"/>
        </a:p>
      </dgm:t>
    </dgm:pt>
    <dgm:pt modelId="{CA4AF8DB-8991-4C99-9A81-E73D55A67D0F}" type="pres">
      <dgm:prSet presAssocID="{A6C36D87-47CB-4895-9802-08AABE554408}" presName="root2" presStyleCnt="0"/>
      <dgm:spPr/>
    </dgm:pt>
    <dgm:pt modelId="{FDB06996-6DA9-482E-8BA3-4B353D898081}" type="pres">
      <dgm:prSet presAssocID="{A6C36D87-47CB-4895-9802-08AABE554408}" presName="LevelTwoTextNode" presStyleLbl="node2" presStyleIdx="1" presStyleCnt="4" custScaleX="109085">
        <dgm:presLayoutVars>
          <dgm:chPref val="3"/>
        </dgm:presLayoutVars>
      </dgm:prSet>
      <dgm:spPr/>
      <dgm:t>
        <a:bodyPr/>
        <a:lstStyle/>
        <a:p>
          <a:endParaRPr lang="ru-RU"/>
        </a:p>
      </dgm:t>
    </dgm:pt>
    <dgm:pt modelId="{ED3C10D8-96DC-471D-B5F4-E8B215FC4F44}" type="pres">
      <dgm:prSet presAssocID="{A6C36D87-47CB-4895-9802-08AABE554408}" presName="level3hierChild" presStyleCnt="0"/>
      <dgm:spPr/>
    </dgm:pt>
    <dgm:pt modelId="{E82695F8-A37F-4F7B-B9D9-918831E23EBA}" type="pres">
      <dgm:prSet presAssocID="{91D9B839-7D21-40DE-AAAF-55CD27271BB9}" presName="root1" presStyleCnt="0"/>
      <dgm:spPr/>
    </dgm:pt>
    <dgm:pt modelId="{7DD668CE-5A4A-4AD1-BB9B-C21D89F8E7EA}" type="pres">
      <dgm:prSet presAssocID="{91D9B839-7D21-40DE-AAAF-55CD27271BB9}" presName="LevelOneTextNode" presStyleLbl="node0" presStyleIdx="2" presStyleCnt="4">
        <dgm:presLayoutVars>
          <dgm:chPref val="3"/>
        </dgm:presLayoutVars>
      </dgm:prSet>
      <dgm:spPr/>
      <dgm:t>
        <a:bodyPr/>
        <a:lstStyle/>
        <a:p>
          <a:endParaRPr lang="ru-RU"/>
        </a:p>
      </dgm:t>
    </dgm:pt>
    <dgm:pt modelId="{EF8E1237-97AE-4CC7-A467-0BF2BE9711CD}" type="pres">
      <dgm:prSet presAssocID="{91D9B839-7D21-40DE-AAAF-55CD27271BB9}" presName="level2hierChild" presStyleCnt="0"/>
      <dgm:spPr/>
    </dgm:pt>
    <dgm:pt modelId="{6C562645-A205-404F-97E7-5564F91746EC}" type="pres">
      <dgm:prSet presAssocID="{E148F5E8-05DA-4C43-9B6D-8FF5A3F83772}" presName="conn2-1" presStyleLbl="parChTrans1D2" presStyleIdx="2" presStyleCnt="4"/>
      <dgm:spPr/>
      <dgm:t>
        <a:bodyPr/>
        <a:lstStyle/>
        <a:p>
          <a:endParaRPr lang="ru-RU"/>
        </a:p>
      </dgm:t>
    </dgm:pt>
    <dgm:pt modelId="{B5A71B5D-9EDF-482D-98A9-39E63E94BDF9}" type="pres">
      <dgm:prSet presAssocID="{E148F5E8-05DA-4C43-9B6D-8FF5A3F83772}" presName="connTx" presStyleLbl="parChTrans1D2" presStyleIdx="2" presStyleCnt="4"/>
      <dgm:spPr/>
      <dgm:t>
        <a:bodyPr/>
        <a:lstStyle/>
        <a:p>
          <a:endParaRPr lang="ru-RU"/>
        </a:p>
      </dgm:t>
    </dgm:pt>
    <dgm:pt modelId="{D0C19FE9-420D-481E-BF82-F785E71E8B1F}" type="pres">
      <dgm:prSet presAssocID="{9220C69F-726D-4B18-9CAA-72CFAA72255D}" presName="root2" presStyleCnt="0"/>
      <dgm:spPr/>
    </dgm:pt>
    <dgm:pt modelId="{49A47E3E-5CE4-4100-8812-45CDFAA2FF8C}" type="pres">
      <dgm:prSet presAssocID="{9220C69F-726D-4B18-9CAA-72CFAA72255D}" presName="LevelTwoTextNode" presStyleLbl="node2" presStyleIdx="2" presStyleCnt="4">
        <dgm:presLayoutVars>
          <dgm:chPref val="3"/>
        </dgm:presLayoutVars>
      </dgm:prSet>
      <dgm:spPr/>
      <dgm:t>
        <a:bodyPr/>
        <a:lstStyle/>
        <a:p>
          <a:endParaRPr lang="ru-RU"/>
        </a:p>
      </dgm:t>
    </dgm:pt>
    <dgm:pt modelId="{E654DD62-2011-4D43-BD74-F089918E5416}" type="pres">
      <dgm:prSet presAssocID="{9220C69F-726D-4B18-9CAA-72CFAA72255D}" presName="level3hierChild" presStyleCnt="0"/>
      <dgm:spPr/>
    </dgm:pt>
    <dgm:pt modelId="{858C1FED-C53B-4CBB-9440-475288249AE5}" type="pres">
      <dgm:prSet presAssocID="{43CE44CB-E601-4BF7-A077-33672092BFB8}" presName="root1" presStyleCnt="0"/>
      <dgm:spPr/>
    </dgm:pt>
    <dgm:pt modelId="{44FA7121-1E41-4A42-AEC9-86C37740AD97}" type="pres">
      <dgm:prSet presAssocID="{43CE44CB-E601-4BF7-A077-33672092BFB8}" presName="LevelOneTextNode" presStyleLbl="node0" presStyleIdx="3" presStyleCnt="4">
        <dgm:presLayoutVars>
          <dgm:chPref val="3"/>
        </dgm:presLayoutVars>
      </dgm:prSet>
      <dgm:spPr/>
      <dgm:t>
        <a:bodyPr/>
        <a:lstStyle/>
        <a:p>
          <a:endParaRPr lang="ru-RU"/>
        </a:p>
      </dgm:t>
    </dgm:pt>
    <dgm:pt modelId="{0FA3C627-34BA-4033-92A0-E4DF3EA5586E}" type="pres">
      <dgm:prSet presAssocID="{43CE44CB-E601-4BF7-A077-33672092BFB8}" presName="level2hierChild" presStyleCnt="0"/>
      <dgm:spPr/>
    </dgm:pt>
    <dgm:pt modelId="{ECE8242E-A4FD-47B0-9481-82325ABB5BD9}" type="pres">
      <dgm:prSet presAssocID="{C0AA5A47-9C5A-4816-8FCC-711A8EED3758}" presName="conn2-1" presStyleLbl="parChTrans1D2" presStyleIdx="3" presStyleCnt="4"/>
      <dgm:spPr/>
      <dgm:t>
        <a:bodyPr/>
        <a:lstStyle/>
        <a:p>
          <a:endParaRPr lang="ru-RU"/>
        </a:p>
      </dgm:t>
    </dgm:pt>
    <dgm:pt modelId="{865851D4-1D8B-4A94-BE4D-35CCD6FF702F}" type="pres">
      <dgm:prSet presAssocID="{C0AA5A47-9C5A-4816-8FCC-711A8EED3758}" presName="connTx" presStyleLbl="parChTrans1D2" presStyleIdx="3" presStyleCnt="4"/>
      <dgm:spPr/>
      <dgm:t>
        <a:bodyPr/>
        <a:lstStyle/>
        <a:p>
          <a:endParaRPr lang="ru-RU"/>
        </a:p>
      </dgm:t>
    </dgm:pt>
    <dgm:pt modelId="{2D1CF8F6-9F9B-43AE-B1D4-F17AF03A5A86}" type="pres">
      <dgm:prSet presAssocID="{BEC37F96-FEFF-4ED8-A80F-19C3BBF9E8DD}" presName="root2" presStyleCnt="0"/>
      <dgm:spPr/>
    </dgm:pt>
    <dgm:pt modelId="{7B938590-0FA7-480E-8D50-47C007AE0703}" type="pres">
      <dgm:prSet presAssocID="{BEC37F96-FEFF-4ED8-A80F-19C3BBF9E8DD}" presName="LevelTwoTextNode" presStyleLbl="node2" presStyleIdx="3" presStyleCnt="4" custScaleX="178727">
        <dgm:presLayoutVars>
          <dgm:chPref val="3"/>
        </dgm:presLayoutVars>
      </dgm:prSet>
      <dgm:spPr/>
      <dgm:t>
        <a:bodyPr/>
        <a:lstStyle/>
        <a:p>
          <a:endParaRPr lang="ru-RU"/>
        </a:p>
      </dgm:t>
    </dgm:pt>
    <dgm:pt modelId="{B52F988F-8C09-411D-B4AC-82261A052A87}" type="pres">
      <dgm:prSet presAssocID="{BEC37F96-FEFF-4ED8-A80F-19C3BBF9E8DD}" presName="level3hierChild" presStyleCnt="0"/>
      <dgm:spPr/>
    </dgm:pt>
  </dgm:ptLst>
  <dgm:cxnLst>
    <dgm:cxn modelId="{4398BC01-FED3-42E3-A88A-C85BE0033EE9}" type="presOf" srcId="{43CE44CB-E601-4BF7-A077-33672092BFB8}" destId="{44FA7121-1E41-4A42-AEC9-86C37740AD97}" srcOrd="0" destOrd="0" presId="urn:microsoft.com/office/officeart/2005/8/layout/hierarchy2"/>
    <dgm:cxn modelId="{9E1AE167-7CF8-436E-9FE3-33E0C225B91E}" srcId="{91D9B839-7D21-40DE-AAAF-55CD27271BB9}" destId="{9220C69F-726D-4B18-9CAA-72CFAA72255D}" srcOrd="0" destOrd="0" parTransId="{E148F5E8-05DA-4C43-9B6D-8FF5A3F83772}" sibTransId="{2BBCD8E9-AEE5-4AAF-A2D8-1F2EC2DD4E89}"/>
    <dgm:cxn modelId="{B6583B92-0847-4630-85DE-0E619418124F}" type="presOf" srcId="{04974201-0368-4B0D-99BD-09AFEB8A5D3A}" destId="{069621EA-AA49-4812-8671-BF8F682AD27B}" srcOrd="0" destOrd="0" presId="urn:microsoft.com/office/officeart/2005/8/layout/hierarchy2"/>
    <dgm:cxn modelId="{7A0788F5-CD6C-4932-9FF8-BE529FDE968F}" type="presOf" srcId="{26B1E2B1-84A7-4DED-B48F-80F1DFB48A31}" destId="{085DCFA6-24A8-4411-AF1D-9FCA24E0C9D9}" srcOrd="0" destOrd="0" presId="urn:microsoft.com/office/officeart/2005/8/layout/hierarchy2"/>
    <dgm:cxn modelId="{4DE1C210-7F63-4FB0-8329-89069A4CF28E}" type="presOf" srcId="{BEC37F96-FEFF-4ED8-A80F-19C3BBF9E8DD}" destId="{7B938590-0FA7-480E-8D50-47C007AE0703}" srcOrd="0" destOrd="0" presId="urn:microsoft.com/office/officeart/2005/8/layout/hierarchy2"/>
    <dgm:cxn modelId="{D5048984-A7F6-451F-82A2-B3323FEA476D}" type="presOf" srcId="{C0AA5A47-9C5A-4816-8FCC-711A8EED3758}" destId="{ECE8242E-A4FD-47B0-9481-82325ABB5BD9}" srcOrd="0" destOrd="0" presId="urn:microsoft.com/office/officeart/2005/8/layout/hierarchy2"/>
    <dgm:cxn modelId="{7E1D2639-9FAD-4E79-A08D-B2302B765CE2}" type="presOf" srcId="{E0590A6B-AD5A-45E9-94ED-D8362D5F3B90}" destId="{B7C307D7-BF19-4F49-886A-F939D5F6FFC7}" srcOrd="0" destOrd="0" presId="urn:microsoft.com/office/officeart/2005/8/layout/hierarchy2"/>
    <dgm:cxn modelId="{F6F13606-83D8-473F-AEA5-0105ABECE11B}" type="presOf" srcId="{E0590A6B-AD5A-45E9-94ED-D8362D5F3B90}" destId="{88878B9F-7A2F-47A6-BDDC-BD27CAFA251C}" srcOrd="1" destOrd="0" presId="urn:microsoft.com/office/officeart/2005/8/layout/hierarchy2"/>
    <dgm:cxn modelId="{4D15CB16-48AC-435C-B288-AF4E9EF562B6}" srcId="{E6B1528F-3647-44ED-83DD-B0698E3531DA}" destId="{91D9B839-7D21-40DE-AAAF-55CD27271BB9}" srcOrd="2" destOrd="0" parTransId="{70ADBAF0-B572-4DC4-80E2-5249DD0D7DCC}" sibTransId="{57E5A669-62DA-4627-B098-22DC3EE64B64}"/>
    <dgm:cxn modelId="{3C748A90-DF1C-46B2-8376-27CB632C9C98}" type="presOf" srcId="{E148F5E8-05DA-4C43-9B6D-8FF5A3F83772}" destId="{6C562645-A205-404F-97E7-5564F91746EC}" srcOrd="0" destOrd="0" presId="urn:microsoft.com/office/officeart/2005/8/layout/hierarchy2"/>
    <dgm:cxn modelId="{E980CB57-0327-4CBF-86AA-D979B69BB029}" type="presOf" srcId="{DE8A31ED-DC51-43C5-9ECA-34C9B1F2D31D}" destId="{154DDBA9-DD15-47FE-80A5-5C078DB5B490}" srcOrd="0" destOrd="0" presId="urn:microsoft.com/office/officeart/2005/8/layout/hierarchy2"/>
    <dgm:cxn modelId="{B7F9F0C3-BDDF-4C26-A680-08C5BCEA8C53}" type="presOf" srcId="{7FAB2452-4D0C-4D20-98F2-2A19D6B1968B}" destId="{FA393A47-2B13-4713-8EA1-3DDC3B2D84FA}" srcOrd="0" destOrd="0" presId="urn:microsoft.com/office/officeart/2005/8/layout/hierarchy2"/>
    <dgm:cxn modelId="{B16EF7E6-9DC9-430E-85AE-AD0165F50C6F}" type="presOf" srcId="{04974201-0368-4B0D-99BD-09AFEB8A5D3A}" destId="{177468E8-DE88-40E7-9F57-5FD7B8C42F8A}" srcOrd="1" destOrd="0" presId="urn:microsoft.com/office/officeart/2005/8/layout/hierarchy2"/>
    <dgm:cxn modelId="{CD808DFD-D177-4F14-BCA9-7FF53E4945CB}" srcId="{E6B1528F-3647-44ED-83DD-B0698E3531DA}" destId="{DE8A31ED-DC51-43C5-9ECA-34C9B1F2D31D}" srcOrd="0" destOrd="0" parTransId="{12755DC8-8537-4BA8-B288-36E12856BCB8}" sibTransId="{288358D6-50FA-41E0-AEA0-ABD431983E4B}"/>
    <dgm:cxn modelId="{0A792690-5AC5-42B1-A1A8-8DD64E724F2B}" srcId="{7FAB2452-4D0C-4D20-98F2-2A19D6B1968B}" destId="{A6C36D87-47CB-4895-9802-08AABE554408}" srcOrd="0" destOrd="0" parTransId="{E0590A6B-AD5A-45E9-94ED-D8362D5F3B90}" sibTransId="{C0350363-3F5D-4919-8B6A-80A29294ADED}"/>
    <dgm:cxn modelId="{E3D51AB4-D3EA-42AC-9CBA-7D33A1AD0F9C}" type="presOf" srcId="{C0AA5A47-9C5A-4816-8FCC-711A8EED3758}" destId="{865851D4-1D8B-4A94-BE4D-35CCD6FF702F}" srcOrd="1" destOrd="0" presId="urn:microsoft.com/office/officeart/2005/8/layout/hierarchy2"/>
    <dgm:cxn modelId="{B2ADE90A-F105-4A91-8829-5233E854E42F}" type="presOf" srcId="{9220C69F-726D-4B18-9CAA-72CFAA72255D}" destId="{49A47E3E-5CE4-4100-8812-45CDFAA2FF8C}" srcOrd="0" destOrd="0" presId="urn:microsoft.com/office/officeart/2005/8/layout/hierarchy2"/>
    <dgm:cxn modelId="{E3901D35-D2C1-4A03-BABB-8761C0151467}" type="presOf" srcId="{91D9B839-7D21-40DE-AAAF-55CD27271BB9}" destId="{7DD668CE-5A4A-4AD1-BB9B-C21D89F8E7EA}" srcOrd="0" destOrd="0" presId="urn:microsoft.com/office/officeart/2005/8/layout/hierarchy2"/>
    <dgm:cxn modelId="{2325D5A8-A38E-4BC7-9E87-5C643F8186E4}" type="presOf" srcId="{E6B1528F-3647-44ED-83DD-B0698E3531DA}" destId="{A940FD01-2A1B-4141-99E1-CB81CA36FF87}" srcOrd="0" destOrd="0" presId="urn:microsoft.com/office/officeart/2005/8/layout/hierarchy2"/>
    <dgm:cxn modelId="{D03D4762-654C-4F57-8391-578C77FE66C0}" srcId="{E6B1528F-3647-44ED-83DD-B0698E3531DA}" destId="{43CE44CB-E601-4BF7-A077-33672092BFB8}" srcOrd="3" destOrd="0" parTransId="{C051D3A0-AA2B-41A5-BF16-0D73E81A2CF6}" sibTransId="{9474D39D-6519-4350-9484-D2485F70B085}"/>
    <dgm:cxn modelId="{9CBDB9F5-3003-4815-9B39-471B89D7CA5C}" srcId="{43CE44CB-E601-4BF7-A077-33672092BFB8}" destId="{BEC37F96-FEFF-4ED8-A80F-19C3BBF9E8DD}" srcOrd="0" destOrd="0" parTransId="{C0AA5A47-9C5A-4816-8FCC-711A8EED3758}" sibTransId="{F47C12E1-F4E6-4F2E-95C4-7CAA1BED5ED0}"/>
    <dgm:cxn modelId="{C1D9E67F-AE00-47ED-B64D-C9BA06D6FCBD}" type="presOf" srcId="{E148F5E8-05DA-4C43-9B6D-8FF5A3F83772}" destId="{B5A71B5D-9EDF-482D-98A9-39E63E94BDF9}" srcOrd="1" destOrd="0" presId="urn:microsoft.com/office/officeart/2005/8/layout/hierarchy2"/>
    <dgm:cxn modelId="{A36A8B90-5C6C-452F-A7F0-6FAAAB57150F}" type="presOf" srcId="{A6C36D87-47CB-4895-9802-08AABE554408}" destId="{FDB06996-6DA9-482E-8BA3-4B353D898081}" srcOrd="0" destOrd="0" presId="urn:microsoft.com/office/officeart/2005/8/layout/hierarchy2"/>
    <dgm:cxn modelId="{4064272E-15EF-4171-89AD-58B250471127}" srcId="{DE8A31ED-DC51-43C5-9ECA-34C9B1F2D31D}" destId="{26B1E2B1-84A7-4DED-B48F-80F1DFB48A31}" srcOrd="0" destOrd="0" parTransId="{04974201-0368-4B0D-99BD-09AFEB8A5D3A}" sibTransId="{E3E931AE-7A9C-4670-9E39-5CEAE6423BCB}"/>
    <dgm:cxn modelId="{1C1D92FC-1C0C-45C0-9E3D-839CF2AA2C81}" srcId="{E6B1528F-3647-44ED-83DD-B0698E3531DA}" destId="{7FAB2452-4D0C-4D20-98F2-2A19D6B1968B}" srcOrd="1" destOrd="0" parTransId="{B6C07384-19CE-49E7-B8E6-C1FF3F0D2466}" sibTransId="{0B76B11F-CA82-49FE-9CED-C96011608EB3}"/>
    <dgm:cxn modelId="{2D1C94BB-53F3-45AC-9A17-A9F1C03A63D2}" type="presParOf" srcId="{A940FD01-2A1B-4141-99E1-CB81CA36FF87}" destId="{C5A73B99-686F-427F-B14D-B765A04683BA}" srcOrd="0" destOrd="0" presId="urn:microsoft.com/office/officeart/2005/8/layout/hierarchy2"/>
    <dgm:cxn modelId="{DABB2649-A51D-49F2-81AA-3504BF7C58DD}" type="presParOf" srcId="{C5A73B99-686F-427F-B14D-B765A04683BA}" destId="{154DDBA9-DD15-47FE-80A5-5C078DB5B490}" srcOrd="0" destOrd="0" presId="urn:microsoft.com/office/officeart/2005/8/layout/hierarchy2"/>
    <dgm:cxn modelId="{15BBBEFE-DDAB-4DB7-AEA5-5161C0A311A3}" type="presParOf" srcId="{C5A73B99-686F-427F-B14D-B765A04683BA}" destId="{72BCC191-DB35-4636-B10F-14F07CBBBE5E}" srcOrd="1" destOrd="0" presId="urn:microsoft.com/office/officeart/2005/8/layout/hierarchy2"/>
    <dgm:cxn modelId="{745481AC-90F5-4284-9C51-397251D07BA8}" type="presParOf" srcId="{72BCC191-DB35-4636-B10F-14F07CBBBE5E}" destId="{069621EA-AA49-4812-8671-BF8F682AD27B}" srcOrd="0" destOrd="0" presId="urn:microsoft.com/office/officeart/2005/8/layout/hierarchy2"/>
    <dgm:cxn modelId="{2F63E5E5-1A28-467E-A356-4329A6F2588A}" type="presParOf" srcId="{069621EA-AA49-4812-8671-BF8F682AD27B}" destId="{177468E8-DE88-40E7-9F57-5FD7B8C42F8A}" srcOrd="0" destOrd="0" presId="urn:microsoft.com/office/officeart/2005/8/layout/hierarchy2"/>
    <dgm:cxn modelId="{BE4EAAA9-E1A2-46D1-8187-B25DB4CE7D2C}" type="presParOf" srcId="{72BCC191-DB35-4636-B10F-14F07CBBBE5E}" destId="{36AD223B-21BF-4385-A721-41762DB21AD4}" srcOrd="1" destOrd="0" presId="urn:microsoft.com/office/officeart/2005/8/layout/hierarchy2"/>
    <dgm:cxn modelId="{11F54B01-A30A-416F-86C2-9E3618CD754F}" type="presParOf" srcId="{36AD223B-21BF-4385-A721-41762DB21AD4}" destId="{085DCFA6-24A8-4411-AF1D-9FCA24E0C9D9}" srcOrd="0" destOrd="0" presId="urn:microsoft.com/office/officeart/2005/8/layout/hierarchy2"/>
    <dgm:cxn modelId="{C4D550E3-8800-41E1-81F3-9941231A27E8}" type="presParOf" srcId="{36AD223B-21BF-4385-A721-41762DB21AD4}" destId="{1E4A2591-D287-41A5-92C5-B6611F0BB79A}" srcOrd="1" destOrd="0" presId="urn:microsoft.com/office/officeart/2005/8/layout/hierarchy2"/>
    <dgm:cxn modelId="{84CD6672-E8B2-49EE-A32C-820EF8CAA242}" type="presParOf" srcId="{A940FD01-2A1B-4141-99E1-CB81CA36FF87}" destId="{D6C90540-4635-4118-953A-9C6DAC69E2B0}" srcOrd="1" destOrd="0" presId="urn:microsoft.com/office/officeart/2005/8/layout/hierarchy2"/>
    <dgm:cxn modelId="{B40EB02D-0CC4-4978-BAFF-72F3D67B6F3D}" type="presParOf" srcId="{D6C90540-4635-4118-953A-9C6DAC69E2B0}" destId="{FA393A47-2B13-4713-8EA1-3DDC3B2D84FA}" srcOrd="0" destOrd="0" presId="urn:microsoft.com/office/officeart/2005/8/layout/hierarchy2"/>
    <dgm:cxn modelId="{B9FC3235-2173-4D9F-A454-8F7066138B30}" type="presParOf" srcId="{D6C90540-4635-4118-953A-9C6DAC69E2B0}" destId="{ABA8D032-4C6A-4A01-AE54-048803B236E1}" srcOrd="1" destOrd="0" presId="urn:microsoft.com/office/officeart/2005/8/layout/hierarchy2"/>
    <dgm:cxn modelId="{95F27855-0799-454E-8030-8D37268D784D}" type="presParOf" srcId="{ABA8D032-4C6A-4A01-AE54-048803B236E1}" destId="{B7C307D7-BF19-4F49-886A-F939D5F6FFC7}" srcOrd="0" destOrd="0" presId="urn:microsoft.com/office/officeart/2005/8/layout/hierarchy2"/>
    <dgm:cxn modelId="{C59CD575-BE14-401B-A003-87E3E3BAE56E}" type="presParOf" srcId="{B7C307D7-BF19-4F49-886A-F939D5F6FFC7}" destId="{88878B9F-7A2F-47A6-BDDC-BD27CAFA251C}" srcOrd="0" destOrd="0" presId="urn:microsoft.com/office/officeart/2005/8/layout/hierarchy2"/>
    <dgm:cxn modelId="{A7367DB2-4A35-4BA1-8CCA-DD9D16726E3E}" type="presParOf" srcId="{ABA8D032-4C6A-4A01-AE54-048803B236E1}" destId="{CA4AF8DB-8991-4C99-9A81-E73D55A67D0F}" srcOrd="1" destOrd="0" presId="urn:microsoft.com/office/officeart/2005/8/layout/hierarchy2"/>
    <dgm:cxn modelId="{8F759A4D-1A6E-4DE3-A30F-CD35A1D3FF9D}" type="presParOf" srcId="{CA4AF8DB-8991-4C99-9A81-E73D55A67D0F}" destId="{FDB06996-6DA9-482E-8BA3-4B353D898081}" srcOrd="0" destOrd="0" presId="urn:microsoft.com/office/officeart/2005/8/layout/hierarchy2"/>
    <dgm:cxn modelId="{A0240A0B-6F20-4AA2-AF64-FAB6E3DC5831}" type="presParOf" srcId="{CA4AF8DB-8991-4C99-9A81-E73D55A67D0F}" destId="{ED3C10D8-96DC-471D-B5F4-E8B215FC4F44}" srcOrd="1" destOrd="0" presId="urn:microsoft.com/office/officeart/2005/8/layout/hierarchy2"/>
    <dgm:cxn modelId="{8E8AED45-8756-4EE0-AF47-4977F64207E3}" type="presParOf" srcId="{A940FD01-2A1B-4141-99E1-CB81CA36FF87}" destId="{E82695F8-A37F-4F7B-B9D9-918831E23EBA}" srcOrd="2" destOrd="0" presId="urn:microsoft.com/office/officeart/2005/8/layout/hierarchy2"/>
    <dgm:cxn modelId="{745A431B-1D18-45A3-8432-8720723B75CD}" type="presParOf" srcId="{E82695F8-A37F-4F7B-B9D9-918831E23EBA}" destId="{7DD668CE-5A4A-4AD1-BB9B-C21D89F8E7EA}" srcOrd="0" destOrd="0" presId="urn:microsoft.com/office/officeart/2005/8/layout/hierarchy2"/>
    <dgm:cxn modelId="{1104D10F-613B-46E3-A084-D765C87879C3}" type="presParOf" srcId="{E82695F8-A37F-4F7B-B9D9-918831E23EBA}" destId="{EF8E1237-97AE-4CC7-A467-0BF2BE9711CD}" srcOrd="1" destOrd="0" presId="urn:microsoft.com/office/officeart/2005/8/layout/hierarchy2"/>
    <dgm:cxn modelId="{333DECF7-D00B-498D-89E8-8A1B30F8EBD5}" type="presParOf" srcId="{EF8E1237-97AE-4CC7-A467-0BF2BE9711CD}" destId="{6C562645-A205-404F-97E7-5564F91746EC}" srcOrd="0" destOrd="0" presId="urn:microsoft.com/office/officeart/2005/8/layout/hierarchy2"/>
    <dgm:cxn modelId="{ED7BBEC5-3FA9-41DE-956F-E4D13E51F48A}" type="presParOf" srcId="{6C562645-A205-404F-97E7-5564F91746EC}" destId="{B5A71B5D-9EDF-482D-98A9-39E63E94BDF9}" srcOrd="0" destOrd="0" presId="urn:microsoft.com/office/officeart/2005/8/layout/hierarchy2"/>
    <dgm:cxn modelId="{3FB7C00E-B61A-4520-8EFA-B56DF84C4400}" type="presParOf" srcId="{EF8E1237-97AE-4CC7-A467-0BF2BE9711CD}" destId="{D0C19FE9-420D-481E-BF82-F785E71E8B1F}" srcOrd="1" destOrd="0" presId="urn:microsoft.com/office/officeart/2005/8/layout/hierarchy2"/>
    <dgm:cxn modelId="{606A7450-95CB-4DF4-824E-B08F83233EE5}" type="presParOf" srcId="{D0C19FE9-420D-481E-BF82-F785E71E8B1F}" destId="{49A47E3E-5CE4-4100-8812-45CDFAA2FF8C}" srcOrd="0" destOrd="0" presId="urn:microsoft.com/office/officeart/2005/8/layout/hierarchy2"/>
    <dgm:cxn modelId="{48C08727-1997-48AA-BD34-223DF88CAA41}" type="presParOf" srcId="{D0C19FE9-420D-481E-BF82-F785E71E8B1F}" destId="{E654DD62-2011-4D43-BD74-F089918E5416}" srcOrd="1" destOrd="0" presId="urn:microsoft.com/office/officeart/2005/8/layout/hierarchy2"/>
    <dgm:cxn modelId="{47A7150B-EB40-4FE1-9477-50E7C9982702}" type="presParOf" srcId="{A940FD01-2A1B-4141-99E1-CB81CA36FF87}" destId="{858C1FED-C53B-4CBB-9440-475288249AE5}" srcOrd="3" destOrd="0" presId="urn:microsoft.com/office/officeart/2005/8/layout/hierarchy2"/>
    <dgm:cxn modelId="{796BB053-95F6-48CB-84C8-3239B70F91D5}" type="presParOf" srcId="{858C1FED-C53B-4CBB-9440-475288249AE5}" destId="{44FA7121-1E41-4A42-AEC9-86C37740AD97}" srcOrd="0" destOrd="0" presId="urn:microsoft.com/office/officeart/2005/8/layout/hierarchy2"/>
    <dgm:cxn modelId="{B7D7CAEA-48C4-4B92-BB4E-8EE55FE363E5}" type="presParOf" srcId="{858C1FED-C53B-4CBB-9440-475288249AE5}" destId="{0FA3C627-34BA-4033-92A0-E4DF3EA5586E}" srcOrd="1" destOrd="0" presId="urn:microsoft.com/office/officeart/2005/8/layout/hierarchy2"/>
    <dgm:cxn modelId="{86A28073-DD6F-4C58-89F0-CE76BAB33E7E}" type="presParOf" srcId="{0FA3C627-34BA-4033-92A0-E4DF3EA5586E}" destId="{ECE8242E-A4FD-47B0-9481-82325ABB5BD9}" srcOrd="0" destOrd="0" presId="urn:microsoft.com/office/officeart/2005/8/layout/hierarchy2"/>
    <dgm:cxn modelId="{00245DAA-4C51-4FF0-A9B6-C334FA6584F2}" type="presParOf" srcId="{ECE8242E-A4FD-47B0-9481-82325ABB5BD9}" destId="{865851D4-1D8B-4A94-BE4D-35CCD6FF702F}" srcOrd="0" destOrd="0" presId="urn:microsoft.com/office/officeart/2005/8/layout/hierarchy2"/>
    <dgm:cxn modelId="{4376792D-A1E0-486F-AA96-3ECA487F7684}" type="presParOf" srcId="{0FA3C627-34BA-4033-92A0-E4DF3EA5586E}" destId="{2D1CF8F6-9F9B-43AE-B1D4-F17AF03A5A86}" srcOrd="1" destOrd="0" presId="urn:microsoft.com/office/officeart/2005/8/layout/hierarchy2"/>
    <dgm:cxn modelId="{868E71A9-8C82-44C3-96FE-F2C444B09293}" type="presParOf" srcId="{2D1CF8F6-9F9B-43AE-B1D4-F17AF03A5A86}" destId="{7B938590-0FA7-480E-8D50-47C007AE0703}" srcOrd="0" destOrd="0" presId="urn:microsoft.com/office/officeart/2005/8/layout/hierarchy2"/>
    <dgm:cxn modelId="{F11BE66E-8FA2-4280-BD33-C38A72443E96}" type="presParOf" srcId="{2D1CF8F6-9F9B-43AE-B1D4-F17AF03A5A86}" destId="{B52F988F-8C09-411D-B4AC-82261A052A87}"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4DDBA9-DD15-47FE-80A5-5C078DB5B490}">
      <dsp:nvSpPr>
        <dsp:cNvPr id="0" name=""/>
        <dsp:cNvSpPr/>
      </dsp:nvSpPr>
      <dsp:spPr>
        <a:xfrm>
          <a:off x="32784" y="180428"/>
          <a:ext cx="1783315" cy="964320"/>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ru-RU" sz="1400" b="1" i="1" kern="1200" dirty="0" smtClean="0">
              <a:latin typeface="Arial Black" pitchFamily="34" charset="0"/>
            </a:rPr>
            <a:t>Коэффициент вариации</a:t>
          </a:r>
          <a:r>
            <a:rPr lang="ru-RU" sz="1400" kern="1200" dirty="0" smtClean="0">
              <a:latin typeface="Arial Black" pitchFamily="34" charset="0"/>
            </a:rPr>
            <a:t> </a:t>
          </a:r>
          <a:endParaRPr lang="ru-RU" sz="1400" kern="1200" dirty="0">
            <a:latin typeface="Arial Black" pitchFamily="34" charset="0"/>
          </a:endParaRPr>
        </a:p>
      </dsp:txBody>
      <dsp:txXfrm>
        <a:off x="32784" y="180428"/>
        <a:ext cx="1783315" cy="964320"/>
      </dsp:txXfrm>
    </dsp:sp>
    <dsp:sp modelId="{069621EA-AA49-4812-8671-BF8F682AD27B}">
      <dsp:nvSpPr>
        <dsp:cNvPr id="0" name=""/>
        <dsp:cNvSpPr/>
      </dsp:nvSpPr>
      <dsp:spPr>
        <a:xfrm>
          <a:off x="1816100" y="642393"/>
          <a:ext cx="1053268" cy="40390"/>
        </a:xfrm>
        <a:custGeom>
          <a:avLst/>
          <a:gdLst/>
          <a:ahLst/>
          <a:cxnLst/>
          <a:rect l="0" t="0" r="0" b="0"/>
          <a:pathLst>
            <a:path>
              <a:moveTo>
                <a:pt x="0" y="20195"/>
              </a:moveTo>
              <a:lnTo>
                <a:pt x="1053268" y="20195"/>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latin typeface="Arial Black" pitchFamily="34" charset="0"/>
          </a:endParaRPr>
        </a:p>
      </dsp:txBody>
      <dsp:txXfrm>
        <a:off x="2316403" y="636257"/>
        <a:ext cx="52663" cy="52663"/>
      </dsp:txXfrm>
    </dsp:sp>
    <dsp:sp modelId="{085DCFA6-24A8-4411-AF1D-9FCA24E0C9D9}">
      <dsp:nvSpPr>
        <dsp:cNvPr id="0" name=""/>
        <dsp:cNvSpPr/>
      </dsp:nvSpPr>
      <dsp:spPr>
        <a:xfrm>
          <a:off x="2869369" y="4296"/>
          <a:ext cx="4179449" cy="1316586"/>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ts val="0"/>
            </a:spcAft>
          </a:pPr>
          <a:r>
            <a:rPr lang="ru-RU" sz="1400" u="sng" kern="1200" dirty="0" err="1" smtClean="0">
              <a:solidFill>
                <a:srgbClr val="800000"/>
              </a:solidFill>
              <a:latin typeface="Arial Black" pitchFamily="34" charset="0"/>
            </a:rPr>
            <a:t>Отностительная</a:t>
          </a:r>
          <a:r>
            <a:rPr lang="ru-RU" sz="1400" u="sng" kern="1200" dirty="0" smtClean="0">
              <a:solidFill>
                <a:srgbClr val="800000"/>
              </a:solidFill>
              <a:latin typeface="Arial Black" pitchFamily="34" charset="0"/>
            </a:rPr>
            <a:t> мера риска</a:t>
          </a:r>
          <a:r>
            <a:rPr lang="ru-RU" sz="1400" kern="1200" dirty="0" smtClean="0">
              <a:solidFill>
                <a:srgbClr val="800000"/>
              </a:solidFill>
              <a:latin typeface="Arial Black" pitchFamily="34" charset="0"/>
            </a:rPr>
            <a:t>, показывает, сколько копеек возможных потерь приходится на</a:t>
          </a:r>
        </a:p>
        <a:p>
          <a:pPr lvl="0" algn="ctr" defTabSz="622300" rtl="0">
            <a:lnSpc>
              <a:spcPct val="90000"/>
            </a:lnSpc>
            <a:spcBef>
              <a:spcPct val="0"/>
            </a:spcBef>
            <a:spcAft>
              <a:spcPts val="0"/>
            </a:spcAft>
          </a:pPr>
          <a:r>
            <a:rPr lang="ru-RU" sz="1400" kern="1200" dirty="0" smtClean="0">
              <a:solidFill>
                <a:srgbClr val="800000"/>
              </a:solidFill>
              <a:latin typeface="Arial Black" pitchFamily="34" charset="0"/>
            </a:rPr>
            <a:t>1 руб. среднего дохода от инвестиционного проекта.</a:t>
          </a:r>
          <a:endParaRPr lang="ru-RU" sz="1400" i="1" kern="1200" dirty="0">
            <a:solidFill>
              <a:srgbClr val="800000"/>
            </a:solidFill>
            <a:latin typeface="Arial Black" pitchFamily="34" charset="0"/>
          </a:endParaRPr>
        </a:p>
      </dsp:txBody>
      <dsp:txXfrm>
        <a:off x="2869369" y="4296"/>
        <a:ext cx="4179449" cy="1316586"/>
      </dsp:txXfrm>
    </dsp:sp>
    <dsp:sp modelId="{FA393A47-2B13-4713-8EA1-3DDC3B2D84FA}">
      <dsp:nvSpPr>
        <dsp:cNvPr id="0" name=""/>
        <dsp:cNvSpPr/>
      </dsp:nvSpPr>
      <dsp:spPr>
        <a:xfrm>
          <a:off x="32784" y="1610122"/>
          <a:ext cx="2023592" cy="1133080"/>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ru-RU" sz="1200" b="1" i="1" kern="1200" dirty="0" smtClean="0">
              <a:latin typeface="Arial Black" pitchFamily="34" charset="0"/>
            </a:rPr>
            <a:t>Цена риска инвестиционного проекта</a:t>
          </a:r>
          <a:r>
            <a:rPr lang="ru-RU" sz="1200" kern="1200" dirty="0" smtClean="0">
              <a:latin typeface="Arial Black" pitchFamily="34" charset="0"/>
            </a:rPr>
            <a:t> </a:t>
          </a:r>
          <a:endParaRPr lang="ru-RU" sz="1200" kern="1200" dirty="0">
            <a:latin typeface="Arial Black" pitchFamily="34" charset="0"/>
          </a:endParaRPr>
        </a:p>
      </dsp:txBody>
      <dsp:txXfrm>
        <a:off x="32784" y="1610122"/>
        <a:ext cx="2023592" cy="1133080"/>
      </dsp:txXfrm>
    </dsp:sp>
    <dsp:sp modelId="{B7C307D7-BF19-4F49-886A-F939D5F6FFC7}">
      <dsp:nvSpPr>
        <dsp:cNvPr id="0" name=""/>
        <dsp:cNvSpPr/>
      </dsp:nvSpPr>
      <dsp:spPr>
        <a:xfrm>
          <a:off x="2056377" y="2156467"/>
          <a:ext cx="1053268" cy="40390"/>
        </a:xfrm>
        <a:custGeom>
          <a:avLst/>
          <a:gdLst/>
          <a:ahLst/>
          <a:cxnLst/>
          <a:rect l="0" t="0" r="0" b="0"/>
          <a:pathLst>
            <a:path>
              <a:moveTo>
                <a:pt x="0" y="20195"/>
              </a:moveTo>
              <a:lnTo>
                <a:pt x="1053268" y="20195"/>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latin typeface="Arial Black" pitchFamily="34" charset="0"/>
          </a:endParaRPr>
        </a:p>
      </dsp:txBody>
      <dsp:txXfrm>
        <a:off x="2556680" y="2150331"/>
        <a:ext cx="52663" cy="52663"/>
      </dsp:txXfrm>
    </dsp:sp>
    <dsp:sp modelId="{FDB06996-6DA9-482E-8BA3-4B353D898081}">
      <dsp:nvSpPr>
        <dsp:cNvPr id="0" name=""/>
        <dsp:cNvSpPr/>
      </dsp:nvSpPr>
      <dsp:spPr>
        <a:xfrm>
          <a:off x="3109646" y="1518369"/>
          <a:ext cx="2872395" cy="1316586"/>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ru-RU" sz="1200" u="sng" kern="1200" smtClean="0">
              <a:solidFill>
                <a:srgbClr val="800000"/>
              </a:solidFill>
              <a:latin typeface="Arial Black" pitchFamily="34" charset="0"/>
            </a:rPr>
            <a:t>Размер возможных финансовых потерь </a:t>
          </a:r>
          <a:r>
            <a:rPr lang="ru-RU" sz="1200" kern="1200" smtClean="0">
              <a:solidFill>
                <a:srgbClr val="800000"/>
              </a:solidFill>
              <a:latin typeface="Arial Black" pitchFamily="34" charset="0"/>
            </a:rPr>
            <a:t>при реализации инвестиционного риска. Показатели цены риска и коэффициента вариации взаимосвязаны. </a:t>
          </a:r>
          <a:endParaRPr lang="ru-RU" sz="1200" kern="1200" dirty="0">
            <a:solidFill>
              <a:srgbClr val="800000"/>
            </a:solidFill>
            <a:latin typeface="Arial Black" pitchFamily="34" charset="0"/>
          </a:endParaRPr>
        </a:p>
      </dsp:txBody>
      <dsp:txXfrm>
        <a:off x="3109646" y="1518369"/>
        <a:ext cx="2872395" cy="1316586"/>
      </dsp:txXfrm>
    </dsp:sp>
    <dsp:sp modelId="{7DD668CE-5A4A-4AD1-BB9B-C21D89F8E7EA}">
      <dsp:nvSpPr>
        <dsp:cNvPr id="0" name=""/>
        <dsp:cNvSpPr/>
      </dsp:nvSpPr>
      <dsp:spPr>
        <a:xfrm>
          <a:off x="32784" y="3032443"/>
          <a:ext cx="2633172" cy="1316586"/>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ru-RU" sz="1600" b="1" i="1" kern="1200" dirty="0" smtClean="0">
              <a:latin typeface="Arial Black" pitchFamily="34" charset="0"/>
            </a:rPr>
            <a:t>Уровень инвестиционного риска</a:t>
          </a:r>
          <a:endParaRPr lang="ru-RU" sz="1600" kern="1200" dirty="0">
            <a:latin typeface="Arial Black" pitchFamily="34" charset="0"/>
          </a:endParaRPr>
        </a:p>
      </dsp:txBody>
      <dsp:txXfrm>
        <a:off x="32784" y="3032443"/>
        <a:ext cx="2633172" cy="1316586"/>
      </dsp:txXfrm>
    </dsp:sp>
    <dsp:sp modelId="{6C562645-A205-404F-97E7-5564F91746EC}">
      <dsp:nvSpPr>
        <dsp:cNvPr id="0" name=""/>
        <dsp:cNvSpPr/>
      </dsp:nvSpPr>
      <dsp:spPr>
        <a:xfrm>
          <a:off x="2665956" y="3670541"/>
          <a:ext cx="1053268" cy="40390"/>
        </a:xfrm>
        <a:custGeom>
          <a:avLst/>
          <a:gdLst/>
          <a:ahLst/>
          <a:cxnLst/>
          <a:rect l="0" t="0" r="0" b="0"/>
          <a:pathLst>
            <a:path>
              <a:moveTo>
                <a:pt x="0" y="20195"/>
              </a:moveTo>
              <a:lnTo>
                <a:pt x="1053268" y="20195"/>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latin typeface="Arial Black" pitchFamily="34" charset="0"/>
          </a:endParaRPr>
        </a:p>
      </dsp:txBody>
      <dsp:txXfrm>
        <a:off x="3166259" y="3664405"/>
        <a:ext cx="52663" cy="52663"/>
      </dsp:txXfrm>
    </dsp:sp>
    <dsp:sp modelId="{49A47E3E-5CE4-4100-8812-45CDFAA2FF8C}">
      <dsp:nvSpPr>
        <dsp:cNvPr id="0" name=""/>
        <dsp:cNvSpPr/>
      </dsp:nvSpPr>
      <dsp:spPr>
        <a:xfrm>
          <a:off x="3719225" y="3032443"/>
          <a:ext cx="2633172" cy="1316586"/>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ru-RU" sz="1200" kern="1200" smtClean="0">
              <a:solidFill>
                <a:srgbClr val="800000"/>
              </a:solidFill>
              <a:latin typeface="Arial Black" pitchFamily="34" charset="0"/>
            </a:rPr>
            <a:t>Итоговый показатель анализа инвестиционного риска методом сценариев является </a:t>
          </a:r>
          <a:endParaRPr lang="ru-RU" sz="1200" kern="1200" dirty="0">
            <a:solidFill>
              <a:srgbClr val="800000"/>
            </a:solidFill>
            <a:latin typeface="Arial Black" pitchFamily="34" charset="0"/>
          </a:endParaRPr>
        </a:p>
      </dsp:txBody>
      <dsp:txXfrm>
        <a:off x="3719225" y="3032443"/>
        <a:ext cx="2633172" cy="1316586"/>
      </dsp:txXfrm>
    </dsp:sp>
    <dsp:sp modelId="{44FA7121-1E41-4A42-AEC9-86C37740AD97}">
      <dsp:nvSpPr>
        <dsp:cNvPr id="0" name=""/>
        <dsp:cNvSpPr/>
      </dsp:nvSpPr>
      <dsp:spPr>
        <a:xfrm>
          <a:off x="32784" y="4546517"/>
          <a:ext cx="2633172" cy="1316586"/>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ru-RU" sz="1600" kern="1200" dirty="0" smtClean="0">
              <a:latin typeface="Arial Black" pitchFamily="34" charset="0"/>
            </a:rPr>
            <a:t>Относительный показатель уровня инвестиционного риска</a:t>
          </a:r>
          <a:endParaRPr lang="en-US" sz="1600" kern="1200" dirty="0">
            <a:latin typeface="Arial Black" pitchFamily="34" charset="0"/>
          </a:endParaRPr>
        </a:p>
      </dsp:txBody>
      <dsp:txXfrm>
        <a:off x="32784" y="4546517"/>
        <a:ext cx="2633172" cy="1316586"/>
      </dsp:txXfrm>
    </dsp:sp>
    <dsp:sp modelId="{ECE8242E-A4FD-47B0-9481-82325ABB5BD9}">
      <dsp:nvSpPr>
        <dsp:cNvPr id="0" name=""/>
        <dsp:cNvSpPr/>
      </dsp:nvSpPr>
      <dsp:spPr>
        <a:xfrm>
          <a:off x="2665956" y="5184615"/>
          <a:ext cx="1053268" cy="40390"/>
        </a:xfrm>
        <a:custGeom>
          <a:avLst/>
          <a:gdLst/>
          <a:ahLst/>
          <a:cxnLst/>
          <a:rect l="0" t="0" r="0" b="0"/>
          <a:pathLst>
            <a:path>
              <a:moveTo>
                <a:pt x="0" y="20195"/>
              </a:moveTo>
              <a:lnTo>
                <a:pt x="1053268" y="20195"/>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latin typeface="Arial Black" pitchFamily="34" charset="0"/>
          </a:endParaRPr>
        </a:p>
      </dsp:txBody>
      <dsp:txXfrm>
        <a:off x="3166259" y="5178479"/>
        <a:ext cx="52663" cy="52663"/>
      </dsp:txXfrm>
    </dsp:sp>
    <dsp:sp modelId="{7B938590-0FA7-480E-8D50-47C007AE0703}">
      <dsp:nvSpPr>
        <dsp:cNvPr id="0" name=""/>
        <dsp:cNvSpPr/>
      </dsp:nvSpPr>
      <dsp:spPr>
        <a:xfrm>
          <a:off x="3719225" y="4546517"/>
          <a:ext cx="4706189" cy="1316586"/>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ru-RU" sz="1200" b="1" i="1" kern="1200" dirty="0" smtClean="0">
              <a:solidFill>
                <a:srgbClr val="800000"/>
              </a:solidFill>
              <a:latin typeface="Arial Black" pitchFamily="34" charset="0"/>
            </a:rPr>
            <a:t>Доля уровня инвестиционного риска в среднем NPV проекта</a:t>
          </a:r>
          <a:r>
            <a:rPr lang="ru-RU" sz="1200" kern="1200" dirty="0" smtClean="0">
              <a:solidFill>
                <a:srgbClr val="800000"/>
              </a:solidFill>
              <a:latin typeface="Arial Black" pitchFamily="34" charset="0"/>
            </a:rPr>
            <a:t>. Наиболее информативный для инвестора показатель, т.к. позволяет оценить, насколько уровень инвестиционного риска проекта соответствует его ожидаемой доходности. </a:t>
          </a:r>
          <a:endParaRPr lang="ru-RU" sz="1200" kern="1200" dirty="0">
            <a:solidFill>
              <a:srgbClr val="800000"/>
            </a:solidFill>
            <a:latin typeface="Arial Black" pitchFamily="34" charset="0"/>
          </a:endParaRPr>
        </a:p>
      </dsp:txBody>
      <dsp:txXfrm>
        <a:off x="3719225" y="4546517"/>
        <a:ext cx="4706189" cy="131658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3A9BFD-4671-47F1-AE8B-B2D06451F51D}">
      <dsp:nvSpPr>
        <dsp:cNvPr id="0" name=""/>
        <dsp:cNvSpPr/>
      </dsp:nvSpPr>
      <dsp:spPr>
        <a:xfrm>
          <a:off x="0" y="389030"/>
          <a:ext cx="8839200" cy="5775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dirty="0" smtClean="0">
              <a:solidFill>
                <a:schemeClr val="accent1">
                  <a:lumMod val="10000"/>
                </a:schemeClr>
              </a:solidFill>
              <a:latin typeface="Arial Black" pitchFamily="34" charset="0"/>
            </a:rPr>
            <a:t>1) расчет исходных данных (факторов, параметров); </a:t>
          </a:r>
          <a:endParaRPr lang="ru-RU" sz="1300" kern="1200" dirty="0">
            <a:solidFill>
              <a:schemeClr val="accent1">
                <a:lumMod val="10000"/>
              </a:schemeClr>
            </a:solidFill>
            <a:latin typeface="Arial Black" pitchFamily="34" charset="0"/>
          </a:endParaRPr>
        </a:p>
      </dsp:txBody>
      <dsp:txXfrm>
        <a:off x="0" y="389030"/>
        <a:ext cx="8839200" cy="577504"/>
      </dsp:txXfrm>
    </dsp:sp>
    <dsp:sp modelId="{BBDBDA1A-3224-44A1-92A8-CA35215FF110}">
      <dsp:nvSpPr>
        <dsp:cNvPr id="0" name=""/>
        <dsp:cNvSpPr/>
      </dsp:nvSpPr>
      <dsp:spPr>
        <a:xfrm>
          <a:off x="0" y="1003975"/>
          <a:ext cx="8839200" cy="5775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dirty="0" smtClean="0">
              <a:solidFill>
                <a:schemeClr val="accent1">
                  <a:lumMod val="10000"/>
                </a:schemeClr>
              </a:solidFill>
              <a:latin typeface="Arial Black" pitchFamily="34" charset="0"/>
            </a:rPr>
            <a:t>2) расчет критических точек инвестиционного проекта (крайнее безопасное значение параметра, при котором достигается безубыточный уровень производства); </a:t>
          </a:r>
          <a:endParaRPr lang="ru-RU" sz="1300" kern="1200" dirty="0">
            <a:solidFill>
              <a:schemeClr val="accent1">
                <a:lumMod val="10000"/>
              </a:schemeClr>
            </a:solidFill>
            <a:latin typeface="Arial Black" pitchFamily="34" charset="0"/>
          </a:endParaRPr>
        </a:p>
      </dsp:txBody>
      <dsp:txXfrm>
        <a:off x="0" y="1003975"/>
        <a:ext cx="8839200" cy="577504"/>
      </dsp:txXfrm>
    </dsp:sp>
    <dsp:sp modelId="{9ED0D87B-8839-45B7-8AF1-6C3F69F38273}">
      <dsp:nvSpPr>
        <dsp:cNvPr id="0" name=""/>
        <dsp:cNvSpPr/>
      </dsp:nvSpPr>
      <dsp:spPr>
        <a:xfrm>
          <a:off x="0" y="1618920"/>
          <a:ext cx="8839200" cy="5775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dirty="0" smtClean="0">
              <a:solidFill>
                <a:schemeClr val="accent1">
                  <a:lumMod val="10000"/>
                </a:schemeClr>
              </a:solidFill>
              <a:latin typeface="Arial Black" pitchFamily="34" charset="0"/>
            </a:rPr>
            <a:t>3) расчет чувствительного края по факторам (показывает, на сколько процентов может сократиться рассматриваемый показатель, чтобы организация не попала в зону убытков); </a:t>
          </a:r>
          <a:endParaRPr lang="ru-RU" sz="1300" kern="1200" dirty="0">
            <a:solidFill>
              <a:schemeClr val="accent1">
                <a:lumMod val="10000"/>
              </a:schemeClr>
            </a:solidFill>
            <a:latin typeface="Arial Black" pitchFamily="34" charset="0"/>
          </a:endParaRPr>
        </a:p>
      </dsp:txBody>
      <dsp:txXfrm>
        <a:off x="0" y="1618920"/>
        <a:ext cx="8839200" cy="577504"/>
      </dsp:txXfrm>
    </dsp:sp>
    <dsp:sp modelId="{5846E108-69C7-4BE5-B0EF-4D619DAB9412}">
      <dsp:nvSpPr>
        <dsp:cNvPr id="0" name=""/>
        <dsp:cNvSpPr/>
      </dsp:nvSpPr>
      <dsp:spPr>
        <a:xfrm>
          <a:off x="0" y="2233864"/>
          <a:ext cx="8839200" cy="5775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dirty="0" smtClean="0">
              <a:solidFill>
                <a:schemeClr val="accent1">
                  <a:lumMod val="10000"/>
                </a:schemeClr>
              </a:solidFill>
              <a:latin typeface="Arial Black" pitchFamily="34" charset="0"/>
            </a:rPr>
            <a:t>4) ранжирование показателей проекта по степени их влияния на NPV. </a:t>
          </a:r>
          <a:endParaRPr lang="ru-RU" sz="1300" kern="1200" dirty="0">
            <a:solidFill>
              <a:schemeClr val="accent1">
                <a:lumMod val="10000"/>
              </a:schemeClr>
            </a:solidFill>
            <a:latin typeface="Arial Black" pitchFamily="34" charset="0"/>
          </a:endParaRPr>
        </a:p>
      </dsp:txBody>
      <dsp:txXfrm>
        <a:off x="0" y="2233864"/>
        <a:ext cx="8839200" cy="5775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809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138D1BA-E354-4581-B32E-B9B8869E21E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138D1BA-E354-4581-B32E-B9B8869E21EB}" type="slidenum">
              <a:rPr lang="ru-RU" smtClean="0"/>
              <a:pPr>
                <a:defRPr/>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26E58569-5D2B-4E50-B727-9EA2442C13E6}"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transition>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94AE782-69D9-471D-8746-ED98F546F2F1}"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1D8601B9-A303-44CB-814A-42A37761A1C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981200"/>
            <a:ext cx="8229600" cy="3886200"/>
          </a:xfrm>
        </p:spPr>
        <p:txBody>
          <a:bodyPr/>
          <a:lstStyle/>
          <a:p>
            <a:pPr lvl="0"/>
            <a:endParaRPr lang="ru-RU"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B09BCAC-7B1D-4E4B-B19E-71D695765011}"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0E954F0-33B6-404A-B846-F346F6BE7FCF}"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98B5E13-C44D-4576-AA45-AE83361A668B}"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D96C8D0-7EA5-4825-A3C1-53B69B2760F0}"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3557E3C3-E614-4C00-969D-BB49B0F2655E}"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CE02197F-9CDD-4CC7-B408-4CA86ED1A5D9}"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E0492E15-0EEE-4E93-B4DA-DFDF4C0E5BA1}"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2F076F88-7B27-47D2-8092-B25AAB7420D6}"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E9DB57CD-040B-4253-B28D-796E0855862F}"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4B6B16EE-4490-4FEA-932D-FFB88DBAF2D2}"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D9A9"/>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2457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B9EA985D-1D7D-4381-854E-6D5E3C418C44}" type="slidenum">
              <a:rPr lang="ru-RU"/>
              <a:pPr>
                <a:defRPr/>
              </a:pPr>
              <a:t>‹#›</a:t>
            </a:fld>
            <a:endParaRPr lang="ru-RU"/>
          </a:p>
        </p:txBody>
      </p:sp>
      <p:grpSp>
        <p:nvGrpSpPr>
          <p:cNvPr id="12292" name="Group 4"/>
          <p:cNvGrpSpPr>
            <a:grpSpLocks/>
          </p:cNvGrpSpPr>
          <p:nvPr/>
        </p:nvGrpSpPr>
        <p:grpSpPr bwMode="auto">
          <a:xfrm>
            <a:off x="0" y="0"/>
            <a:ext cx="9144000" cy="546100"/>
            <a:chOff x="0" y="0"/>
            <a:chExt cx="5760" cy="344"/>
          </a:xfrm>
        </p:grpSpPr>
        <p:sp>
          <p:nvSpPr>
            <p:cNvPr id="2458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2458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ru-RU" sz="2400">
                <a:latin typeface="Times New Roman" pitchFamily="18" charset="0"/>
              </a:endParaRPr>
            </a:p>
          </p:txBody>
        </p:sp>
        <p:sp>
          <p:nvSpPr>
            <p:cNvPr id="2458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ru-RU">
                <a:solidFill>
                  <a:schemeClr val="hlink"/>
                </a:solidFill>
              </a:endParaRPr>
            </a:p>
          </p:txBody>
        </p:sp>
        <p:sp>
          <p:nvSpPr>
            <p:cNvPr id="2458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ru-RU">
                <a:solidFill>
                  <a:schemeClr val="hlink"/>
                </a:solidFill>
              </a:endParaRPr>
            </a:p>
          </p:txBody>
        </p:sp>
        <p:sp>
          <p:nvSpPr>
            <p:cNvPr id="2458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ru-RU">
                <a:solidFill>
                  <a:schemeClr val="accent2"/>
                </a:solidFill>
              </a:endParaRPr>
            </a:p>
          </p:txBody>
        </p:sp>
        <p:sp>
          <p:nvSpPr>
            <p:cNvPr id="2458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ru-RU">
                <a:solidFill>
                  <a:schemeClr val="hlink"/>
                </a:solidFill>
              </a:endParaRPr>
            </a:p>
          </p:txBody>
        </p:sp>
        <p:sp>
          <p:nvSpPr>
            <p:cNvPr id="2458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2458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ru-RU">
                <a:solidFill>
                  <a:schemeClr val="accent2"/>
                </a:solidFill>
              </a:endParaRPr>
            </a:p>
          </p:txBody>
        </p:sp>
        <p:sp>
          <p:nvSpPr>
            <p:cNvPr id="2458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ru-RU">
                <a:solidFill>
                  <a:schemeClr val="accent2"/>
                </a:solidFill>
              </a:endParaRPr>
            </a:p>
          </p:txBody>
        </p:sp>
      </p:grpSp>
      <p:sp>
        <p:nvSpPr>
          <p:cNvPr id="1229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229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459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714" r:id="rId1"/>
    <p:sldLayoutId id="2147483703" r:id="rId2"/>
    <p:sldLayoutId id="2147483702" r:id="rId3"/>
    <p:sldLayoutId id="2147483701" r:id="rId4"/>
    <p:sldLayoutId id="2147483700" r:id="rId5"/>
    <p:sldLayoutId id="2147483699" r:id="rId6"/>
    <p:sldLayoutId id="2147483698" r:id="rId7"/>
    <p:sldLayoutId id="2147483697" r:id="rId8"/>
    <p:sldLayoutId id="2147483696" r:id="rId9"/>
    <p:sldLayoutId id="2147483695" r:id="rId10"/>
    <p:sldLayoutId id="2147483694" r:id="rId11"/>
    <p:sldLayoutId id="2147483693" r:id="rId12"/>
    <p:sldLayoutId id="2147483692" r:id="rId13"/>
  </p:sldLayoutIdLst>
  <p:transition>
    <p:cover dir="r"/>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9.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1.gif"/><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295400" y="1219200"/>
            <a:ext cx="5865813" cy="3124200"/>
          </a:xfrm>
        </p:spPr>
        <p:txBody>
          <a:bodyPr/>
          <a:lstStyle/>
          <a:p>
            <a:pPr algn="ctr" eaLnBrk="1" hangingPunct="1"/>
            <a:r>
              <a:rPr lang="ru-RU" sz="3100" dirty="0" smtClean="0">
                <a:solidFill>
                  <a:srgbClr val="FFC000"/>
                </a:solidFill>
                <a:latin typeface="Arial Black" pitchFamily="34" charset="0"/>
              </a:rPr>
              <a:t>Тема </a:t>
            </a:r>
            <a:r>
              <a:rPr lang="ru-RU" sz="3100" dirty="0" smtClean="0">
                <a:solidFill>
                  <a:srgbClr val="FFC000"/>
                </a:solidFill>
                <a:latin typeface="Arial Black" pitchFamily="34" charset="0"/>
              </a:rPr>
              <a:t>9.2.</a:t>
            </a:r>
            <a:br>
              <a:rPr lang="ru-RU" sz="3100" dirty="0" smtClean="0">
                <a:solidFill>
                  <a:srgbClr val="FFC000"/>
                </a:solidFill>
                <a:latin typeface="Arial Black" pitchFamily="34" charset="0"/>
              </a:rPr>
            </a:br>
            <a:r>
              <a:rPr lang="ru-RU" sz="3100" dirty="0" smtClean="0">
                <a:solidFill>
                  <a:srgbClr val="FFC000"/>
                </a:solidFill>
                <a:latin typeface="Arial Black" pitchFamily="34" charset="0"/>
              </a:rPr>
              <a:t> </a:t>
            </a:r>
            <a:br>
              <a:rPr lang="ru-RU" sz="3100" dirty="0" smtClean="0">
                <a:solidFill>
                  <a:srgbClr val="FFC000"/>
                </a:solidFill>
                <a:latin typeface="Arial Black" pitchFamily="34" charset="0"/>
              </a:rPr>
            </a:br>
            <a:r>
              <a:rPr lang="ru-RU" sz="3100" dirty="0" smtClean="0">
                <a:solidFill>
                  <a:srgbClr val="FFC000"/>
                </a:solidFill>
                <a:latin typeface="Arial Black" pitchFamily="34" charset="0"/>
              </a:rPr>
              <a:t>Методические основы оценки рисков в </a:t>
            </a:r>
            <a:r>
              <a:rPr lang="ru-RU" sz="3100" dirty="0" smtClean="0">
                <a:solidFill>
                  <a:srgbClr val="FFC000"/>
                </a:solidFill>
                <a:latin typeface="Arial Black" pitchFamily="34" charset="0"/>
              </a:rPr>
              <a:t>инновационных </a:t>
            </a:r>
            <a:r>
              <a:rPr lang="ru-RU" sz="3100" dirty="0" smtClean="0">
                <a:solidFill>
                  <a:srgbClr val="FFC000"/>
                </a:solidFill>
                <a:latin typeface="Arial Black" pitchFamily="34" charset="0"/>
              </a:rPr>
              <a:t>проектах</a:t>
            </a:r>
            <a:endParaRPr lang="ru-RU" sz="3100" dirty="0" smtClean="0">
              <a:solidFill>
                <a:srgbClr val="FFC000"/>
              </a:solidFill>
              <a:latin typeface="Arial Black" pitchFamily="34" charset="0"/>
            </a:endParaRPr>
          </a:p>
        </p:txBody>
      </p:sp>
      <p:pic>
        <p:nvPicPr>
          <p:cNvPr id="14340" name="Picture 4" descr="201267679a7c"/>
          <p:cNvPicPr>
            <a:picLocks noChangeAspect="1" noChangeArrowheads="1"/>
          </p:cNvPicPr>
          <p:nvPr/>
        </p:nvPicPr>
        <p:blipFill>
          <a:blip r:embed="rId2" cstate="print"/>
          <a:srcRect/>
          <a:stretch>
            <a:fillRect/>
          </a:stretch>
        </p:blipFill>
        <p:spPr bwMode="auto">
          <a:xfrm>
            <a:off x="685800" y="4419600"/>
            <a:ext cx="2057400" cy="2057400"/>
          </a:xfrm>
          <a:prstGeom prst="rect">
            <a:avLst/>
          </a:prstGeom>
          <a:noFill/>
        </p:spPr>
      </p:pic>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p:cNvGraphicFramePr/>
          <p:nvPr/>
        </p:nvGraphicFramePr>
        <p:xfrm>
          <a:off x="381000" y="609600"/>
          <a:ext cx="84582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1"/>
          </p:nvPr>
        </p:nvSpPr>
        <p:spPr/>
        <p:txBody>
          <a:bodyPr/>
          <a:lstStyle/>
          <a:p>
            <a:pPr>
              <a:defRPr/>
            </a:pPr>
            <a:fld id="{C98B5E13-C44D-4576-AA45-AE83361A668B}" type="slidenum">
              <a:rPr lang="ru-RU" smtClean="0"/>
              <a:pPr>
                <a:defRPr/>
              </a:pPr>
              <a:t>10</a:t>
            </a:fld>
            <a:endParaRPr lang="ru-RU"/>
          </a:p>
        </p:txBody>
      </p:sp>
      <p:sp>
        <p:nvSpPr>
          <p:cNvPr id="5" name="Прямоугольник 4"/>
          <p:cNvSpPr/>
          <p:nvPr/>
        </p:nvSpPr>
        <p:spPr>
          <a:xfrm>
            <a:off x="6477000" y="2133600"/>
            <a:ext cx="2667000" cy="954107"/>
          </a:xfrm>
          <a:prstGeom prst="rect">
            <a:avLst/>
          </a:prstGeom>
        </p:spPr>
        <p:txBody>
          <a:bodyPr wrap="square">
            <a:spAutoFit/>
          </a:bodyPr>
          <a:lstStyle/>
          <a:p>
            <a:pPr lvl="0">
              <a:lnSpc>
                <a:spcPct val="80000"/>
              </a:lnSpc>
              <a:spcBef>
                <a:spcPct val="20000"/>
              </a:spcBef>
              <a:buClr>
                <a:srgbClr val="FF9900"/>
              </a:buClr>
              <a:buSzPct val="75000"/>
            </a:pPr>
            <a:r>
              <a:rPr lang="ru-RU" sz="1400" i="1" kern="0" dirty="0" smtClean="0">
                <a:solidFill>
                  <a:srgbClr val="000000"/>
                </a:solidFill>
                <a:latin typeface="Arial"/>
              </a:rPr>
              <a:t>Например, существует риск потери средств в размере 4371,35 тыс. р. (цена риска) с вероятностью 33,8 % (коэффициент вариации). </a:t>
            </a:r>
          </a:p>
        </p:txBody>
      </p:sp>
    </p:spTree>
  </p:cSld>
  <p:clrMapOvr>
    <a:masterClrMapping/>
  </p:clrMapOvr>
  <p:transition>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1295400" y="457200"/>
            <a:ext cx="7696200" cy="838200"/>
          </a:xfrm>
        </p:spPr>
        <p:txBody>
          <a:bodyPr/>
          <a:lstStyle/>
          <a:p>
            <a:pPr marL="174625" indent="538163" eaLnBrk="1" hangingPunct="1">
              <a:lnSpc>
                <a:spcPct val="80000"/>
              </a:lnSpc>
              <a:buFont typeface="Wingdings" pitchFamily="2" charset="2"/>
              <a:buNone/>
            </a:pPr>
            <a:r>
              <a:rPr lang="ru-RU" sz="1600" dirty="0" smtClean="0">
                <a:latin typeface="Arial Black" pitchFamily="34" charset="0"/>
              </a:rPr>
              <a:t>В теории и практике </a:t>
            </a:r>
            <a:r>
              <a:rPr lang="ru-RU" sz="1600" dirty="0" err="1" smtClean="0">
                <a:latin typeface="Arial Black" pitchFamily="34" charset="0"/>
              </a:rPr>
              <a:t>риск-менеджмента</a:t>
            </a:r>
            <a:r>
              <a:rPr lang="ru-RU" sz="1600" dirty="0" smtClean="0">
                <a:latin typeface="Arial Black" pitchFamily="34" charset="0"/>
              </a:rPr>
              <a:t> разработаны два основных подхода к классификации инвестиционных проектных рисков по уровню финансовых потерь</a:t>
            </a:r>
          </a:p>
          <a:p>
            <a:pPr marL="174625" indent="538163" eaLnBrk="1" hangingPunct="1">
              <a:lnSpc>
                <a:spcPct val="80000"/>
              </a:lnSpc>
              <a:buFont typeface="Wingdings" pitchFamily="2" charset="2"/>
              <a:buNone/>
            </a:pPr>
            <a:endParaRPr lang="ru-RU" sz="1600" dirty="0" smtClean="0"/>
          </a:p>
          <a:p>
            <a:pPr marL="174625" indent="538163" eaLnBrk="1" hangingPunct="1">
              <a:lnSpc>
                <a:spcPct val="80000"/>
              </a:lnSpc>
              <a:buFont typeface="Wingdings" pitchFamily="2" charset="2"/>
              <a:buNone/>
            </a:pPr>
            <a:endParaRPr lang="ru-RU" sz="1600" dirty="0" smtClean="0"/>
          </a:p>
        </p:txBody>
      </p:sp>
      <p:sp>
        <p:nvSpPr>
          <p:cNvPr id="4" name="Номер слайда 3"/>
          <p:cNvSpPr>
            <a:spLocks noGrp="1"/>
          </p:cNvSpPr>
          <p:nvPr>
            <p:ph type="sldNum" sz="quarter" idx="11"/>
          </p:nvPr>
        </p:nvSpPr>
        <p:spPr/>
        <p:txBody>
          <a:bodyPr/>
          <a:lstStyle/>
          <a:p>
            <a:pPr>
              <a:defRPr/>
            </a:pPr>
            <a:fld id="{C98B5E13-C44D-4576-AA45-AE83361A668B}" type="slidenum">
              <a:rPr lang="ru-RU" smtClean="0"/>
              <a:pPr>
                <a:defRPr/>
              </a:pPr>
              <a:t>11</a:t>
            </a:fld>
            <a:endParaRPr lang="ru-RU"/>
          </a:p>
        </p:txBody>
      </p:sp>
      <p:pic>
        <p:nvPicPr>
          <p:cNvPr id="5" name="Picture 4" descr="default7"/>
          <p:cNvPicPr>
            <a:picLocks noChangeAspect="1" noChangeArrowheads="1"/>
          </p:cNvPicPr>
          <p:nvPr/>
        </p:nvPicPr>
        <p:blipFill>
          <a:blip r:embed="rId3" cstate="print"/>
          <a:srcRect/>
          <a:stretch>
            <a:fillRect/>
          </a:stretch>
        </p:blipFill>
        <p:spPr bwMode="auto">
          <a:xfrm>
            <a:off x="457200" y="381000"/>
            <a:ext cx="838200" cy="834926"/>
          </a:xfrm>
          <a:prstGeom prst="rect">
            <a:avLst/>
          </a:prstGeom>
          <a:noFill/>
        </p:spPr>
      </p:pic>
      <p:sp>
        <p:nvSpPr>
          <p:cNvPr id="6" name="Прямоугольник 5"/>
          <p:cNvSpPr/>
          <p:nvPr/>
        </p:nvSpPr>
        <p:spPr>
          <a:xfrm>
            <a:off x="457200" y="1295400"/>
            <a:ext cx="8534400" cy="1471172"/>
          </a:xfrm>
          <a:prstGeom prst="rect">
            <a:avLst/>
          </a:prstGeom>
        </p:spPr>
        <p:txBody>
          <a:bodyPr wrap="square">
            <a:spAutoFit/>
          </a:bodyPr>
          <a:lstStyle/>
          <a:p>
            <a:pPr marL="174625" indent="538163" eaLnBrk="1" hangingPunct="1">
              <a:lnSpc>
                <a:spcPct val="80000"/>
              </a:lnSpc>
              <a:buFont typeface="Wingdings" pitchFamily="2" charset="2"/>
              <a:buNone/>
            </a:pPr>
            <a:r>
              <a:rPr lang="ru-RU" sz="1600" dirty="0" smtClean="0"/>
              <a:t>Согласно </a:t>
            </a:r>
            <a:r>
              <a:rPr lang="ru-RU" sz="1600" dirty="0" smtClean="0">
                <a:latin typeface="Arial Black" pitchFamily="34" charset="0"/>
              </a:rPr>
              <a:t>первому подходу</a:t>
            </a:r>
            <a:r>
              <a:rPr lang="ru-RU" sz="1600" dirty="0" smtClean="0"/>
              <a:t> используются следующие критерии общего уровня риска проекта по значениям коэффициента вариации избранного показателя конечной его эффективности: </a:t>
            </a:r>
          </a:p>
          <a:p>
            <a:pPr marL="174625" indent="538163" eaLnBrk="1" hangingPunct="1">
              <a:lnSpc>
                <a:spcPct val="80000"/>
              </a:lnSpc>
              <a:buFont typeface="Wingdings" pitchFamily="2" charset="2"/>
              <a:buNone/>
            </a:pPr>
            <a:r>
              <a:rPr lang="ru-RU" sz="1600" dirty="0" smtClean="0"/>
              <a:t>— до 10% — низкий уровень проектного риска; </a:t>
            </a:r>
          </a:p>
          <a:p>
            <a:pPr marL="174625" indent="538163" eaLnBrk="1" hangingPunct="1">
              <a:lnSpc>
                <a:spcPct val="80000"/>
              </a:lnSpc>
              <a:buFont typeface="Wingdings" pitchFamily="2" charset="2"/>
              <a:buNone/>
            </a:pPr>
            <a:r>
              <a:rPr lang="ru-RU" sz="1600" dirty="0" smtClean="0"/>
              <a:t>— от 11 до 25% — средний уровень проектного риска; </a:t>
            </a:r>
          </a:p>
          <a:p>
            <a:pPr marL="174625" indent="538163" eaLnBrk="1" hangingPunct="1">
              <a:lnSpc>
                <a:spcPct val="80000"/>
              </a:lnSpc>
              <a:buFont typeface="Wingdings" pitchFamily="2" charset="2"/>
              <a:buNone/>
            </a:pPr>
            <a:r>
              <a:rPr lang="ru-RU" sz="1600" dirty="0" smtClean="0"/>
              <a:t>— от 25% до 50% — высокий уровень проектного риска; </a:t>
            </a:r>
          </a:p>
          <a:p>
            <a:pPr marL="174625" indent="538163" eaLnBrk="1" hangingPunct="1">
              <a:lnSpc>
                <a:spcPct val="80000"/>
              </a:lnSpc>
              <a:buFont typeface="Wingdings" pitchFamily="2" charset="2"/>
              <a:buNone/>
            </a:pPr>
            <a:r>
              <a:rPr lang="ru-RU" sz="1600" dirty="0" smtClean="0"/>
              <a:t>— свыше 50% — критический уровень проектного риска. </a:t>
            </a:r>
          </a:p>
        </p:txBody>
      </p:sp>
      <p:sp>
        <p:nvSpPr>
          <p:cNvPr id="7" name="Rectangle 3"/>
          <p:cNvSpPr txBox="1">
            <a:spLocks noChangeArrowheads="1"/>
          </p:cNvSpPr>
          <p:nvPr/>
        </p:nvSpPr>
        <p:spPr bwMode="auto">
          <a:xfrm>
            <a:off x="838200" y="2743200"/>
            <a:ext cx="8153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631825" algn="l" defTabSz="914400" rtl="0" eaLnBrk="1" fontAlgn="base" latinLnBrk="0" hangingPunct="1">
              <a:lnSpc>
                <a:spcPct val="90000"/>
              </a:lnSpc>
              <a:spcBef>
                <a:spcPct val="20000"/>
              </a:spcBef>
              <a:spcAft>
                <a:spcPct val="0"/>
              </a:spcAft>
              <a:buClr>
                <a:schemeClr val="bg2"/>
              </a:buClr>
              <a:buSzPct val="75000"/>
              <a:buFont typeface="Wingdings" pitchFamily="2" charset="2"/>
              <a:buNone/>
              <a:tabLst/>
              <a:defRPr/>
            </a:pPr>
            <a:r>
              <a:rPr lang="ru-RU" sz="1600" dirty="0" smtClean="0">
                <a:latin typeface="Arial Black" pitchFamily="34" charset="0"/>
              </a:rPr>
              <a:t>Второй подход </a:t>
            </a:r>
            <a:r>
              <a:rPr kumimoji="0" lang="ru-RU" sz="1600" b="0" i="0" u="none" strike="noStrike" kern="0" cap="none" spc="0" normalizeH="0" baseline="0" noProof="0" dirty="0" smtClean="0">
                <a:ln>
                  <a:noFill/>
                </a:ln>
                <a:solidFill>
                  <a:schemeClr val="tx1"/>
                </a:solidFill>
                <a:effectLst/>
                <a:uLnTx/>
                <a:uFillTx/>
                <a:latin typeface="+mn-lt"/>
                <a:ea typeface="+mn-ea"/>
                <a:cs typeface="+mn-cs"/>
              </a:rPr>
              <a:t>предусматривает выделение четырех зон проектного риска на основании одновременного выполнения двух условий:</a:t>
            </a:r>
          </a:p>
        </p:txBody>
      </p:sp>
      <p:graphicFrame>
        <p:nvGraphicFramePr>
          <p:cNvPr id="8" name="Group 101"/>
          <p:cNvGraphicFramePr>
            <a:graphicFrameLocks/>
          </p:cNvGraphicFramePr>
          <p:nvPr/>
        </p:nvGraphicFramePr>
        <p:xfrm>
          <a:off x="228600" y="3352800"/>
          <a:ext cx="8763000" cy="1905000"/>
        </p:xfrm>
        <a:graphic>
          <a:graphicData uri="http://schemas.openxmlformats.org/drawingml/2006/table">
            <a:tbl>
              <a:tblPr/>
              <a:tblGrid>
                <a:gridCol w="3200400"/>
                <a:gridCol w="2641600"/>
                <a:gridCol w="2921000"/>
              </a:tblGrid>
              <a:tr h="36307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Зона проектного риска</a:t>
                      </a:r>
                      <a:endParaRPr kumimoji="0" lang="ru-RU" sz="3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Условие 1</a:t>
                      </a:r>
                      <a:endParaRPr kumimoji="0" lang="ru-RU" sz="3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Условие 2</a:t>
                      </a:r>
                      <a:endParaRPr kumimoji="0" lang="ru-RU" sz="3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464">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Зона минимального риска</a:t>
                      </a:r>
                      <a:endParaRPr kumimoji="0" lang="ru-RU" sz="3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УР &lt; NPV</a:t>
                      </a:r>
                      <a:r>
                        <a:rPr kumimoji="0" lang="ru-RU" sz="1800" b="1" i="0" u="none" strike="noStrike" cap="none" normalizeH="0" baseline="-30000" smtClean="0">
                          <a:ln>
                            <a:noFill/>
                          </a:ln>
                          <a:solidFill>
                            <a:schemeClr val="tx1"/>
                          </a:solidFill>
                          <a:effectLst/>
                          <a:latin typeface="Times New Roman" pitchFamily="18" charset="0"/>
                          <a:cs typeface="Times New Roman" pitchFamily="18" charset="0"/>
                        </a:rPr>
                        <a:t>min</a:t>
                      </a:r>
                      <a:endParaRPr kumimoji="0" lang="ru-RU"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УР</a:t>
                      </a:r>
                      <a:r>
                        <a:rPr kumimoji="0" lang="ru-RU" sz="1800" b="1" i="0" u="none" strike="noStrike" cap="none" normalizeH="0" baseline="-30000" smtClean="0">
                          <a:ln>
                            <a:noFill/>
                          </a:ln>
                          <a:solidFill>
                            <a:schemeClr val="tx1"/>
                          </a:solidFill>
                          <a:effectLst/>
                          <a:latin typeface="Times New Roman" pitchFamily="18" charset="0"/>
                          <a:cs typeface="Times New Roman" pitchFamily="18" charset="0"/>
                        </a:rPr>
                        <a:t>отн</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 &lt; 15%</a:t>
                      </a:r>
                      <a:endParaRPr kumimoji="0" lang="ru-RU"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07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Зона допустимого риска</a:t>
                      </a:r>
                      <a:endParaRPr kumimoji="0" lang="ru-RU" sz="3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smtClean="0">
                          <a:ln>
                            <a:noFill/>
                          </a:ln>
                          <a:solidFill>
                            <a:schemeClr val="tx1"/>
                          </a:solidFill>
                          <a:effectLst/>
                          <a:latin typeface="Times New Roman" pitchFamily="18" charset="0"/>
                          <a:cs typeface="Times New Roman" pitchFamily="18" charset="0"/>
                        </a:rPr>
                        <a:t>NPV</a:t>
                      </a:r>
                      <a:r>
                        <a:rPr kumimoji="0" lang="ru-RU" sz="1800" b="1" i="0" u="none" strike="noStrike" cap="none" normalizeH="0" baseline="-30000" dirty="0" err="1" smtClean="0">
                          <a:ln>
                            <a:noFill/>
                          </a:ln>
                          <a:solidFill>
                            <a:schemeClr val="tx1"/>
                          </a:solidFill>
                          <a:effectLst/>
                          <a:latin typeface="Times New Roman" pitchFamily="18" charset="0"/>
                          <a:cs typeface="Times New Roman" pitchFamily="18" charset="0"/>
                        </a:rPr>
                        <a:t>min</a:t>
                      </a: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 &lt; УР &lt; </a:t>
                      </a:r>
                      <a:r>
                        <a:rPr kumimoji="0" lang="ru-RU" sz="1800" b="1" i="0" u="none" strike="noStrike" cap="none" normalizeH="0" baseline="0" dirty="0" err="1" smtClean="0">
                          <a:ln>
                            <a:noFill/>
                          </a:ln>
                          <a:solidFill>
                            <a:schemeClr val="tx1"/>
                          </a:solidFill>
                          <a:effectLst/>
                          <a:latin typeface="Times New Roman" pitchFamily="18" charset="0"/>
                          <a:cs typeface="Times New Roman" pitchFamily="18" charset="0"/>
                        </a:rPr>
                        <a:t>NPV</a:t>
                      </a:r>
                      <a:r>
                        <a:rPr kumimoji="0" lang="ru-RU" sz="1800" b="1" i="0" u="none" strike="noStrike" cap="none" normalizeH="0" baseline="-30000" dirty="0" err="1" smtClean="0">
                          <a:ln>
                            <a:noFill/>
                          </a:ln>
                          <a:solidFill>
                            <a:schemeClr val="tx1"/>
                          </a:solidFill>
                          <a:effectLst/>
                          <a:latin typeface="Times New Roman" pitchFamily="18" charset="0"/>
                          <a:cs typeface="Times New Roman" pitchFamily="18" charset="0"/>
                        </a:rPr>
                        <a:t>exp</a:t>
                      </a:r>
                      <a:endParaRPr kumimoji="0" lang="ru-RU" sz="3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15% &lt; УР</a:t>
                      </a:r>
                      <a:r>
                        <a:rPr kumimoji="0" lang="ru-RU" sz="1800" b="1" i="0" u="none" strike="noStrike" cap="none" normalizeH="0" baseline="-30000" smtClean="0">
                          <a:ln>
                            <a:noFill/>
                          </a:ln>
                          <a:solidFill>
                            <a:schemeClr val="tx1"/>
                          </a:solidFill>
                          <a:effectLst/>
                          <a:latin typeface="Times New Roman" pitchFamily="18" charset="0"/>
                          <a:cs typeface="Times New Roman" pitchFamily="18" charset="0"/>
                        </a:rPr>
                        <a:t>отн</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 &lt; 35%</a:t>
                      </a:r>
                      <a:endParaRPr kumimoji="0" lang="ru-RU"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07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Зона критического риска</a:t>
                      </a:r>
                      <a:endParaRPr kumimoji="0" lang="ru-RU" sz="3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NPV</a:t>
                      </a:r>
                      <a:r>
                        <a:rPr kumimoji="0" lang="ru-RU" sz="1800" b="1" i="0" u="none" strike="noStrike" cap="none" normalizeH="0" baseline="-30000" smtClean="0">
                          <a:ln>
                            <a:noFill/>
                          </a:ln>
                          <a:solidFill>
                            <a:schemeClr val="tx1"/>
                          </a:solidFill>
                          <a:effectLst/>
                          <a:latin typeface="Times New Roman" pitchFamily="18" charset="0"/>
                          <a:cs typeface="Times New Roman" pitchFamily="18" charset="0"/>
                        </a:rPr>
                        <a:t>exp</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 &lt; УР &lt; NPV</a:t>
                      </a:r>
                      <a:r>
                        <a:rPr kumimoji="0" lang="ru-RU" sz="1800" b="1" i="0" u="none" strike="noStrike" cap="none" normalizeH="0" baseline="-30000" smtClean="0">
                          <a:ln>
                            <a:noFill/>
                          </a:ln>
                          <a:solidFill>
                            <a:schemeClr val="tx1"/>
                          </a:solidFill>
                          <a:effectLst/>
                          <a:latin typeface="Times New Roman" pitchFamily="18" charset="0"/>
                          <a:cs typeface="Times New Roman" pitchFamily="18" charset="0"/>
                        </a:rPr>
                        <a:t>max</a:t>
                      </a:r>
                      <a:endParaRPr kumimoji="0" lang="ru-RU"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35% &lt; УР</a:t>
                      </a:r>
                      <a:r>
                        <a:rPr kumimoji="0" lang="ru-RU" sz="1800" b="1" i="0" u="none" strike="noStrike" cap="none" normalizeH="0" baseline="-30000" smtClean="0">
                          <a:ln>
                            <a:noFill/>
                          </a:ln>
                          <a:solidFill>
                            <a:schemeClr val="tx1"/>
                          </a:solidFill>
                          <a:effectLst/>
                          <a:latin typeface="Times New Roman" pitchFamily="18" charset="0"/>
                          <a:cs typeface="Times New Roman" pitchFamily="18" charset="0"/>
                        </a:rPr>
                        <a:t>отн</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 &lt; 60%</a:t>
                      </a:r>
                      <a:endParaRPr kumimoji="0" lang="ru-RU"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96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Зона катастрофического риска</a:t>
                      </a:r>
                      <a:endParaRPr kumimoji="0" lang="ru-RU" sz="3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smtClean="0">
                          <a:ln>
                            <a:noFill/>
                          </a:ln>
                          <a:solidFill>
                            <a:schemeClr val="tx1"/>
                          </a:solidFill>
                          <a:effectLst/>
                          <a:latin typeface="Times New Roman" pitchFamily="18" charset="0"/>
                          <a:cs typeface="Times New Roman" pitchFamily="18" charset="0"/>
                        </a:rPr>
                        <a:t>NPV</a:t>
                      </a:r>
                      <a:r>
                        <a:rPr kumimoji="0" lang="ru-RU" sz="1800" b="1" i="0" u="none" strike="noStrike" cap="none" normalizeH="0" baseline="-30000" dirty="0" err="1" smtClean="0">
                          <a:ln>
                            <a:noFill/>
                          </a:ln>
                          <a:solidFill>
                            <a:schemeClr val="tx1"/>
                          </a:solidFill>
                          <a:effectLst/>
                          <a:latin typeface="Times New Roman" pitchFamily="18" charset="0"/>
                          <a:cs typeface="Times New Roman" pitchFamily="18" charset="0"/>
                        </a:rPr>
                        <a:t>max</a:t>
                      </a: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 &lt; УР</a:t>
                      </a:r>
                      <a:endParaRPr kumimoji="0" lang="ru-RU" sz="3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smtClean="0">
                          <a:ln>
                            <a:noFill/>
                          </a:ln>
                          <a:solidFill>
                            <a:schemeClr val="tx1"/>
                          </a:solidFill>
                          <a:effectLst/>
                          <a:latin typeface="Times New Roman" pitchFamily="18" charset="0"/>
                          <a:cs typeface="Times New Roman" pitchFamily="18" charset="0"/>
                        </a:rPr>
                        <a:t>УР</a:t>
                      </a:r>
                      <a:r>
                        <a:rPr kumimoji="0" lang="ru-RU" sz="1800" b="1" i="0" u="none" strike="noStrike" cap="none" normalizeH="0" baseline="-30000" dirty="0" err="1" smtClean="0">
                          <a:ln>
                            <a:noFill/>
                          </a:ln>
                          <a:solidFill>
                            <a:schemeClr val="tx1"/>
                          </a:solidFill>
                          <a:effectLst/>
                          <a:latin typeface="Times New Roman" pitchFamily="18" charset="0"/>
                          <a:cs typeface="Times New Roman" pitchFamily="18" charset="0"/>
                        </a:rPr>
                        <a:t>отн</a:t>
                      </a: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 &gt; 60%</a:t>
                      </a:r>
                      <a:endParaRPr kumimoji="0" lang="ru-RU" sz="3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 name="Прямоугольник 8"/>
          <p:cNvSpPr/>
          <p:nvPr/>
        </p:nvSpPr>
        <p:spPr>
          <a:xfrm>
            <a:off x="381000" y="5410200"/>
            <a:ext cx="8305800" cy="1114151"/>
          </a:xfrm>
          <a:prstGeom prst="rect">
            <a:avLst/>
          </a:prstGeom>
        </p:spPr>
        <p:txBody>
          <a:bodyPr wrap="square">
            <a:spAutoFit/>
          </a:bodyPr>
          <a:lstStyle/>
          <a:p>
            <a:pPr marL="342900" lvl="0" indent="463550">
              <a:lnSpc>
                <a:spcPct val="80000"/>
              </a:lnSpc>
              <a:spcBef>
                <a:spcPct val="20000"/>
              </a:spcBef>
              <a:buClr>
                <a:schemeClr val="bg2"/>
              </a:buClr>
              <a:buSzPct val="75000"/>
              <a:defRPr/>
            </a:pPr>
            <a:r>
              <a:rPr lang="ru-RU" sz="1600" kern="0" dirty="0" smtClean="0">
                <a:latin typeface="Arial Black" pitchFamily="34" charset="0"/>
              </a:rPr>
              <a:t>Проект считается практически </a:t>
            </a:r>
            <a:r>
              <a:rPr lang="ru-RU" sz="1600" kern="0" dirty="0" err="1" smtClean="0">
                <a:latin typeface="Arial Black" pitchFamily="34" charset="0"/>
              </a:rPr>
              <a:t>безрискованным</a:t>
            </a:r>
            <a:r>
              <a:rPr lang="ru-RU" sz="1600" kern="0" dirty="0" smtClean="0">
                <a:latin typeface="Arial Black" pitchFamily="34" charset="0"/>
              </a:rPr>
              <a:t>, </a:t>
            </a:r>
            <a:r>
              <a:rPr lang="ru-RU" sz="1600" kern="0" dirty="0" smtClean="0">
                <a:solidFill>
                  <a:srgbClr val="C00000"/>
                </a:solidFill>
                <a:latin typeface="Arial Black" pitchFamily="34" charset="0"/>
              </a:rPr>
              <a:t>если уровень инвестиционного риска по нему покрывается уровнем ожидаемой доходности, даже исходя из самых пессимистичных прогнозов</a:t>
            </a:r>
          </a:p>
          <a:p>
            <a:pPr marL="342900" lvl="0" indent="463550">
              <a:lnSpc>
                <a:spcPct val="80000"/>
              </a:lnSpc>
              <a:spcBef>
                <a:spcPct val="20000"/>
              </a:spcBef>
              <a:buClr>
                <a:schemeClr val="bg2"/>
              </a:buClr>
              <a:buSzPct val="75000"/>
              <a:defRPr/>
            </a:pPr>
            <a:endParaRPr lang="ru-RU" sz="1400" kern="0" dirty="0" smtClean="0">
              <a:latin typeface="Arial Black" pitchFamily="34" charset="0"/>
            </a:endParaRPr>
          </a:p>
          <a:p>
            <a:pPr marL="342900" lvl="0" indent="463550">
              <a:lnSpc>
                <a:spcPct val="80000"/>
              </a:lnSpc>
              <a:spcBef>
                <a:spcPct val="20000"/>
              </a:spcBef>
              <a:buClr>
                <a:schemeClr val="bg2"/>
              </a:buClr>
              <a:buSzPct val="75000"/>
              <a:defRPr/>
            </a:pPr>
            <a:r>
              <a:rPr lang="ru-RU" sz="1400" kern="0" dirty="0" smtClean="0">
                <a:latin typeface="Arial Black" pitchFamily="34" charset="0"/>
              </a:rPr>
              <a:t>где </a:t>
            </a:r>
            <a:r>
              <a:rPr lang="ru-RU" sz="1400" i="1" kern="0" dirty="0" err="1" smtClean="0">
                <a:latin typeface="Arial Black" pitchFamily="34" charset="0"/>
              </a:rPr>
              <a:t>NPVmin</a:t>
            </a:r>
            <a:r>
              <a:rPr lang="ru-RU" sz="1400" kern="0" dirty="0" smtClean="0">
                <a:latin typeface="Arial Black" pitchFamily="34" charset="0"/>
              </a:rPr>
              <a:t> — чистая приведенная стоимость по наихудшему сценарию</a:t>
            </a:r>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1"/>
          </p:nvPr>
        </p:nvSpPr>
        <p:spPr/>
        <p:txBody>
          <a:bodyPr/>
          <a:lstStyle/>
          <a:p>
            <a:pPr>
              <a:defRPr/>
            </a:pPr>
            <a:fld id="{C98B5E13-C44D-4576-AA45-AE83361A668B}" type="slidenum">
              <a:rPr lang="ru-RU" smtClean="0"/>
              <a:pPr>
                <a:defRPr/>
              </a:pPr>
              <a:t>2</a:t>
            </a:fld>
            <a:endParaRPr lang="ru-RU"/>
          </a:p>
        </p:txBody>
      </p:sp>
      <p:sp>
        <p:nvSpPr>
          <p:cNvPr id="5" name="Прямоугольник 4"/>
          <p:cNvSpPr/>
          <p:nvPr/>
        </p:nvSpPr>
        <p:spPr>
          <a:xfrm>
            <a:off x="2057400" y="2438400"/>
            <a:ext cx="5410200" cy="2308324"/>
          </a:xfrm>
          <a:prstGeom prst="rect">
            <a:avLst/>
          </a:prstGeom>
        </p:spPr>
        <p:txBody>
          <a:bodyPr wrap="square">
            <a:spAutoFit/>
          </a:bodyPr>
          <a:lstStyle/>
          <a:p>
            <a:pPr algn="ctr"/>
            <a:r>
              <a:rPr lang="ru-RU" sz="2400" b="1" i="1" dirty="0" smtClean="0">
                <a:solidFill>
                  <a:srgbClr val="002060"/>
                </a:solidFill>
              </a:rPr>
              <a:t>Наиболее простым методом является экспертная оценка параметров риска (в виде сценарного анализа) и представление ее результатов в виде карты рисков </a:t>
            </a:r>
            <a:endParaRPr lang="ru-RU" sz="2400" b="1" i="1" dirty="0">
              <a:solidFill>
                <a:srgbClr val="002060"/>
              </a:solidFill>
            </a:endParaRPr>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304800" y="1219200"/>
            <a:ext cx="2667000" cy="1447800"/>
          </a:xfrm>
        </p:spPr>
        <p:txBody>
          <a:bodyPr/>
          <a:lstStyle/>
          <a:p>
            <a:pPr eaLnBrk="1" hangingPunct="1"/>
            <a:r>
              <a:rPr lang="ru-RU" sz="2000" dirty="0" smtClean="0">
                <a:solidFill>
                  <a:srgbClr val="800000"/>
                </a:solidFill>
                <a:latin typeface="Arial Black" pitchFamily="34" charset="0"/>
              </a:rPr>
              <a:t>Карта проектных рисков инновационной организации</a:t>
            </a:r>
          </a:p>
        </p:txBody>
      </p:sp>
      <p:pic>
        <p:nvPicPr>
          <p:cNvPr id="55300" name="Picture 4" descr="1269823616_k1"/>
          <p:cNvPicPr>
            <a:picLocks noChangeAspect="1" noChangeArrowheads="1"/>
          </p:cNvPicPr>
          <p:nvPr/>
        </p:nvPicPr>
        <p:blipFill>
          <a:blip r:embed="rId2" cstate="print"/>
          <a:srcRect/>
          <a:stretch>
            <a:fillRect/>
          </a:stretch>
        </p:blipFill>
        <p:spPr bwMode="auto">
          <a:xfrm>
            <a:off x="0" y="3311281"/>
            <a:ext cx="4038600" cy="3546719"/>
          </a:xfrm>
          <a:prstGeom prst="rect">
            <a:avLst/>
          </a:prstGeom>
          <a:noFill/>
          <a:ln w="9525">
            <a:noFill/>
            <a:miter lim="800000"/>
            <a:headEnd/>
            <a:tailEnd/>
          </a:ln>
        </p:spPr>
      </p:pic>
      <p:sp>
        <p:nvSpPr>
          <p:cNvPr id="6" name="Номер слайда 5"/>
          <p:cNvSpPr>
            <a:spLocks noGrp="1"/>
          </p:cNvSpPr>
          <p:nvPr>
            <p:ph type="sldNum" sz="quarter" idx="11"/>
          </p:nvPr>
        </p:nvSpPr>
        <p:spPr/>
        <p:txBody>
          <a:bodyPr/>
          <a:lstStyle/>
          <a:p>
            <a:pPr>
              <a:defRPr/>
            </a:pPr>
            <a:fld id="{C98B5E13-C44D-4576-AA45-AE83361A668B}" type="slidenum">
              <a:rPr lang="ru-RU" smtClean="0"/>
              <a:pPr>
                <a:defRPr/>
              </a:pPr>
              <a:t>3</a:t>
            </a:fld>
            <a:endParaRPr lang="ru-RU"/>
          </a:p>
        </p:txBody>
      </p:sp>
      <p:pic>
        <p:nvPicPr>
          <p:cNvPr id="7" name="Picture 4" descr="risk_manag_1_1"/>
          <p:cNvPicPr>
            <a:picLocks noChangeAspect="1" noChangeArrowheads="1"/>
          </p:cNvPicPr>
          <p:nvPr/>
        </p:nvPicPr>
        <p:blipFill>
          <a:blip r:embed="rId3" cstate="print"/>
          <a:srcRect/>
          <a:stretch>
            <a:fillRect/>
          </a:stretch>
        </p:blipFill>
        <p:spPr bwMode="auto">
          <a:xfrm>
            <a:off x="2979682" y="0"/>
            <a:ext cx="6164318" cy="3505200"/>
          </a:xfrm>
          <a:prstGeom prst="rect">
            <a:avLst/>
          </a:prstGeom>
          <a:noFill/>
          <a:ln w="9525">
            <a:noFill/>
            <a:miter lim="800000"/>
            <a:headEnd/>
            <a:tailEnd/>
          </a:ln>
        </p:spPr>
      </p:pic>
      <p:sp>
        <p:nvSpPr>
          <p:cNvPr id="8" name="Прямоугольник 7"/>
          <p:cNvSpPr/>
          <p:nvPr/>
        </p:nvSpPr>
        <p:spPr>
          <a:xfrm>
            <a:off x="4114800" y="4038600"/>
            <a:ext cx="4572000" cy="1754326"/>
          </a:xfrm>
          <a:prstGeom prst="rect">
            <a:avLst/>
          </a:prstGeom>
        </p:spPr>
        <p:txBody>
          <a:bodyPr>
            <a:spAutoFit/>
          </a:bodyPr>
          <a:lstStyle/>
          <a:p>
            <a:r>
              <a:rPr lang="ru-RU" dirty="0" smtClean="0">
                <a:solidFill>
                  <a:srgbClr val="800000"/>
                </a:solidFill>
                <a:latin typeface="Arial Black" pitchFamily="34" charset="0"/>
              </a:rPr>
              <a:t>Количественная оценка риска</a:t>
            </a:r>
            <a:r>
              <a:rPr lang="ru-RU" dirty="0" smtClean="0">
                <a:latin typeface="Arial Black" pitchFamily="34" charset="0"/>
              </a:rPr>
              <a:t> — это определение вероятности возникновения факторов риска инвестиционного проекта и выявление последствий от их наступления</a:t>
            </a:r>
            <a:endParaRPr lang="ru-RU" dirty="0">
              <a:latin typeface="Arial Black" pitchFamily="34" charset="0"/>
            </a:endParaRPr>
          </a:p>
        </p:txBody>
      </p:sp>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52400" y="457200"/>
            <a:ext cx="8763000" cy="1447800"/>
          </a:xfrm>
        </p:spPr>
        <p:txBody>
          <a:bodyPr/>
          <a:lstStyle/>
          <a:p>
            <a:pPr indent="463550" eaLnBrk="1" hangingPunct="1">
              <a:lnSpc>
                <a:spcPct val="90000"/>
              </a:lnSpc>
              <a:buFont typeface="Wingdings" pitchFamily="2" charset="2"/>
              <a:buNone/>
            </a:pPr>
            <a:r>
              <a:rPr lang="ru-RU" sz="2200" b="1" i="1" dirty="0" smtClean="0">
                <a:solidFill>
                  <a:srgbClr val="800000"/>
                </a:solidFill>
              </a:rPr>
              <a:t>Имитационное моделирование</a:t>
            </a:r>
            <a:r>
              <a:rPr lang="ru-RU" sz="2200" dirty="0" smtClean="0">
                <a:solidFill>
                  <a:srgbClr val="800000"/>
                </a:solidFill>
              </a:rPr>
              <a:t> </a:t>
            </a:r>
            <a:r>
              <a:rPr lang="ru-RU" sz="2200" dirty="0" smtClean="0"/>
              <a:t>— </a:t>
            </a:r>
            <a:r>
              <a:rPr lang="ru-RU" sz="2000" dirty="0" smtClean="0"/>
              <a:t>это процедура, с помощью которой математическая модель финансового показателя (в нашем случае NPV) подвергается ряду имитационных прогонов с помощью компьютера</a:t>
            </a:r>
            <a:endParaRPr lang="ru-RU" sz="2200" dirty="0" smtClean="0"/>
          </a:p>
        </p:txBody>
      </p:sp>
      <p:sp>
        <p:nvSpPr>
          <p:cNvPr id="58372" name="Rectangle 4"/>
          <p:cNvSpPr>
            <a:spLocks noGrp="1" noChangeArrowheads="1"/>
          </p:cNvSpPr>
          <p:nvPr>
            <p:ph type="title"/>
          </p:nvPr>
        </p:nvSpPr>
        <p:spPr>
          <a:xfrm>
            <a:off x="762000" y="0"/>
            <a:ext cx="8229600" cy="533400"/>
          </a:xfrm>
          <a:noFill/>
        </p:spPr>
        <p:txBody>
          <a:bodyPr/>
          <a:lstStyle/>
          <a:p>
            <a:pPr algn="r" eaLnBrk="1" hangingPunct="1"/>
            <a:r>
              <a:rPr lang="ru-RU" sz="2000" b="1" dirty="0" smtClean="0">
                <a:solidFill>
                  <a:srgbClr val="800000"/>
                </a:solidFill>
                <a:latin typeface="Arial Black" pitchFamily="34" charset="0"/>
              </a:rPr>
              <a:t>Методы оценки риска</a:t>
            </a:r>
          </a:p>
        </p:txBody>
      </p:sp>
      <p:sp>
        <p:nvSpPr>
          <p:cNvPr id="5" name="Номер слайда 4"/>
          <p:cNvSpPr>
            <a:spLocks noGrp="1"/>
          </p:cNvSpPr>
          <p:nvPr>
            <p:ph type="sldNum" sz="quarter" idx="11"/>
          </p:nvPr>
        </p:nvSpPr>
        <p:spPr/>
        <p:txBody>
          <a:bodyPr/>
          <a:lstStyle/>
          <a:p>
            <a:pPr>
              <a:defRPr/>
            </a:pPr>
            <a:fld id="{C98B5E13-C44D-4576-AA45-AE83361A668B}" type="slidenum">
              <a:rPr lang="ru-RU" smtClean="0"/>
              <a:pPr>
                <a:defRPr/>
              </a:pPr>
              <a:t>4</a:t>
            </a:fld>
            <a:endParaRPr lang="ru-RU"/>
          </a:p>
        </p:txBody>
      </p:sp>
      <p:sp>
        <p:nvSpPr>
          <p:cNvPr id="7" name="Прямоугольник 6"/>
          <p:cNvSpPr/>
          <p:nvPr/>
        </p:nvSpPr>
        <p:spPr>
          <a:xfrm>
            <a:off x="152400" y="1905000"/>
            <a:ext cx="4876800" cy="2031325"/>
          </a:xfrm>
          <a:prstGeom prst="rect">
            <a:avLst/>
          </a:prstGeom>
        </p:spPr>
        <p:txBody>
          <a:bodyPr wrap="square">
            <a:spAutoFit/>
          </a:bodyPr>
          <a:lstStyle/>
          <a:p>
            <a:pPr indent="628650" algn="r"/>
            <a:r>
              <a:rPr lang="ru-RU" b="1" i="1" dirty="0" smtClean="0"/>
              <a:t>Суть </a:t>
            </a:r>
            <a:r>
              <a:rPr lang="ru-RU" i="1" dirty="0" smtClean="0"/>
              <a:t>заключается в том, что изначально происходит моделирование системы инновационного проекта, а затем, в эту систему вносятся коррективы</a:t>
            </a:r>
          </a:p>
          <a:p>
            <a:pPr algn="r"/>
            <a:r>
              <a:rPr lang="ru-RU" i="1" dirty="0" smtClean="0"/>
              <a:t/>
            </a:r>
            <a:br>
              <a:rPr lang="ru-RU" i="1" dirty="0" smtClean="0"/>
            </a:br>
            <a:endParaRPr lang="ru-RU" i="1" dirty="0"/>
          </a:p>
        </p:txBody>
      </p:sp>
      <p:sp>
        <p:nvSpPr>
          <p:cNvPr id="9" name="Прямоугольник 8"/>
          <p:cNvSpPr/>
          <p:nvPr/>
        </p:nvSpPr>
        <p:spPr>
          <a:xfrm>
            <a:off x="6477000" y="1600200"/>
            <a:ext cx="2514600" cy="1569660"/>
          </a:xfrm>
          <a:prstGeom prst="rect">
            <a:avLst/>
          </a:prstGeom>
        </p:spPr>
        <p:txBody>
          <a:bodyPr wrap="square">
            <a:spAutoFit/>
          </a:bodyPr>
          <a:lstStyle/>
          <a:p>
            <a:pPr lvl="0"/>
            <a:r>
              <a:rPr lang="ru-RU" sz="1600" dirty="0" smtClean="0">
                <a:solidFill>
                  <a:srgbClr val="800000"/>
                </a:solidFill>
                <a:latin typeface="Arial Black" pitchFamily="34" charset="0"/>
              </a:rPr>
              <a:t>Каким образом трансформируется система и что эти изменения с собой принесут для организации?</a:t>
            </a:r>
          </a:p>
        </p:txBody>
      </p:sp>
      <p:pic>
        <p:nvPicPr>
          <p:cNvPr id="10" name="Рисунок 9" descr="загруженное.jpg"/>
          <p:cNvPicPr>
            <a:picLocks noChangeAspect="1"/>
          </p:cNvPicPr>
          <p:nvPr/>
        </p:nvPicPr>
        <p:blipFill>
          <a:blip r:embed="rId2" cstate="print"/>
          <a:stretch>
            <a:fillRect/>
          </a:stretch>
        </p:blipFill>
        <p:spPr>
          <a:xfrm>
            <a:off x="5181600" y="1828800"/>
            <a:ext cx="1162050" cy="1304566"/>
          </a:xfrm>
          <a:prstGeom prst="rect">
            <a:avLst/>
          </a:prstGeom>
        </p:spPr>
      </p:pic>
      <p:pic>
        <p:nvPicPr>
          <p:cNvPr id="11" name="Рисунок 10" descr="ris.5.2.jpg"/>
          <p:cNvPicPr>
            <a:picLocks noChangeAspect="1"/>
          </p:cNvPicPr>
          <p:nvPr/>
        </p:nvPicPr>
        <p:blipFill>
          <a:blip r:embed="rId3" cstate="print"/>
          <a:stretch>
            <a:fillRect/>
          </a:stretch>
        </p:blipFill>
        <p:spPr>
          <a:xfrm>
            <a:off x="1752600" y="3352800"/>
            <a:ext cx="6573551" cy="3505200"/>
          </a:xfrm>
          <a:prstGeom prst="rect">
            <a:avLst/>
          </a:prstGeom>
        </p:spPr>
      </p:pic>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685800" y="0"/>
            <a:ext cx="8229600" cy="533400"/>
          </a:xfrm>
          <a:noFill/>
        </p:spPr>
        <p:txBody>
          <a:bodyPr/>
          <a:lstStyle/>
          <a:p>
            <a:pPr algn="r" eaLnBrk="1" hangingPunct="1"/>
            <a:r>
              <a:rPr lang="ru-RU" sz="2000" b="1" dirty="0" smtClean="0">
                <a:solidFill>
                  <a:srgbClr val="800000"/>
                </a:solidFill>
                <a:latin typeface="Arial Black" pitchFamily="34" charset="0"/>
              </a:rPr>
              <a:t>Методы оценки риска</a:t>
            </a:r>
          </a:p>
        </p:txBody>
      </p:sp>
      <p:sp>
        <p:nvSpPr>
          <p:cNvPr id="5" name="Номер слайда 4"/>
          <p:cNvSpPr>
            <a:spLocks noGrp="1"/>
          </p:cNvSpPr>
          <p:nvPr>
            <p:ph type="sldNum" sz="quarter" idx="11"/>
          </p:nvPr>
        </p:nvSpPr>
        <p:spPr/>
        <p:txBody>
          <a:bodyPr/>
          <a:lstStyle/>
          <a:p>
            <a:pPr>
              <a:defRPr/>
            </a:pPr>
            <a:fld id="{C98B5E13-C44D-4576-AA45-AE83361A668B}" type="slidenum">
              <a:rPr lang="ru-RU" smtClean="0"/>
              <a:pPr>
                <a:defRPr/>
              </a:pPr>
              <a:t>5</a:t>
            </a:fld>
            <a:endParaRPr lang="ru-RU"/>
          </a:p>
        </p:txBody>
      </p:sp>
      <p:sp>
        <p:nvSpPr>
          <p:cNvPr id="10" name="Прямоугольник 9"/>
          <p:cNvSpPr/>
          <p:nvPr/>
        </p:nvSpPr>
        <p:spPr>
          <a:xfrm>
            <a:off x="533400" y="914400"/>
            <a:ext cx="3932295" cy="369332"/>
          </a:xfrm>
          <a:prstGeom prst="rect">
            <a:avLst/>
          </a:prstGeom>
        </p:spPr>
        <p:txBody>
          <a:bodyPr wrap="none">
            <a:spAutoFit/>
          </a:bodyPr>
          <a:lstStyle/>
          <a:p>
            <a:r>
              <a:rPr lang="ru-RU" b="1" i="1" dirty="0" smtClean="0">
                <a:solidFill>
                  <a:srgbClr val="800000"/>
                </a:solidFill>
              </a:rPr>
              <a:t>Имитационное моделирование</a:t>
            </a:r>
            <a:r>
              <a:rPr lang="ru-RU" dirty="0" smtClean="0">
                <a:solidFill>
                  <a:srgbClr val="800000"/>
                </a:solidFill>
              </a:rPr>
              <a:t> </a:t>
            </a:r>
            <a:endParaRPr lang="ru-RU" dirty="0"/>
          </a:p>
        </p:txBody>
      </p:sp>
      <p:sp>
        <p:nvSpPr>
          <p:cNvPr id="11" name="Прямоугольник 10"/>
          <p:cNvSpPr/>
          <p:nvPr/>
        </p:nvSpPr>
        <p:spPr>
          <a:xfrm>
            <a:off x="914400" y="3048000"/>
            <a:ext cx="7086600" cy="1200329"/>
          </a:xfrm>
          <a:prstGeom prst="rect">
            <a:avLst/>
          </a:prstGeom>
        </p:spPr>
        <p:txBody>
          <a:bodyPr wrap="square">
            <a:spAutoFit/>
          </a:bodyPr>
          <a:lstStyle/>
          <a:p>
            <a:pPr indent="892175"/>
            <a:r>
              <a:rPr lang="ru-RU" dirty="0" smtClean="0"/>
              <a:t>Под </a:t>
            </a:r>
            <a:r>
              <a:rPr lang="ru-RU" b="1" i="1" dirty="0" smtClean="0"/>
              <a:t>устойчивостью проекта</a:t>
            </a:r>
            <a:r>
              <a:rPr lang="ru-RU" dirty="0" smtClean="0"/>
              <a:t> понимается предельное негативное значение анализируемого показателя, при котором сохраняется экономическая целесообразность реализации проекта.</a:t>
            </a:r>
          </a:p>
        </p:txBody>
      </p:sp>
      <p:sp>
        <p:nvSpPr>
          <p:cNvPr id="12" name="Содержимое 2"/>
          <p:cNvSpPr>
            <a:spLocks noGrp="1"/>
          </p:cNvSpPr>
          <p:nvPr>
            <p:ph sz="quarter" idx="1"/>
          </p:nvPr>
        </p:nvSpPr>
        <p:spPr>
          <a:xfrm>
            <a:off x="609600" y="4419600"/>
            <a:ext cx="8153400" cy="1524000"/>
          </a:xfrm>
        </p:spPr>
        <p:txBody>
          <a:bodyPr>
            <a:normAutofit/>
          </a:bodyPr>
          <a:lstStyle/>
          <a:p>
            <a:r>
              <a:rPr lang="ru-RU" sz="1800" dirty="0" smtClean="0"/>
              <a:t>Проект считается </a:t>
            </a:r>
            <a:r>
              <a:rPr lang="ru-RU" sz="1800" dirty="0" smtClean="0">
                <a:solidFill>
                  <a:srgbClr val="800000"/>
                </a:solidFill>
                <a:latin typeface="Arial Black" pitchFamily="34" charset="0"/>
              </a:rPr>
              <a:t>устойчивым</a:t>
            </a:r>
            <a:r>
              <a:rPr lang="ru-RU" sz="1800" dirty="0" smtClean="0"/>
              <a:t>, если при отклонении показателя проекта А на 10 % в худшую сторону, сохраняется условие </a:t>
            </a:r>
            <a:r>
              <a:rPr lang="ru-RU" sz="2000" dirty="0" smtClean="0"/>
              <a:t>NPV </a:t>
            </a:r>
            <a:r>
              <a:rPr lang="ru-RU" sz="2000" dirty="0" smtClean="0">
                <a:sym typeface="Symbol"/>
              </a:rPr>
              <a:t>≥ 0.</a:t>
            </a:r>
            <a:r>
              <a:rPr lang="ru-RU" sz="1800" dirty="0" smtClean="0"/>
              <a:t> </a:t>
            </a:r>
          </a:p>
          <a:p>
            <a:r>
              <a:rPr lang="ru-RU" sz="1800" dirty="0" smtClean="0"/>
              <a:t>Проект считается </a:t>
            </a:r>
            <a:r>
              <a:rPr lang="ru-RU" sz="1800" dirty="0" smtClean="0">
                <a:solidFill>
                  <a:srgbClr val="800000"/>
                </a:solidFill>
                <a:latin typeface="Arial Black" pitchFamily="34" charset="0"/>
              </a:rPr>
              <a:t>неустойчивым</a:t>
            </a:r>
            <a:r>
              <a:rPr lang="ru-RU" sz="1800" dirty="0" smtClean="0"/>
              <a:t>, если при отклонении показателя проекта А на 10 % в худшую сторону, наблюдается условие </a:t>
            </a:r>
            <a:r>
              <a:rPr lang="ru-RU" sz="2000" dirty="0" smtClean="0"/>
              <a:t>NPV </a:t>
            </a:r>
            <a:r>
              <a:rPr lang="ru-RU" sz="2000" b="1" dirty="0" smtClean="0">
                <a:sym typeface="Symbol"/>
              </a:rPr>
              <a:t></a:t>
            </a:r>
            <a:r>
              <a:rPr lang="ru-RU" sz="2000" dirty="0" smtClean="0">
                <a:sym typeface="Symbol"/>
              </a:rPr>
              <a:t> 0 .</a:t>
            </a:r>
            <a:r>
              <a:rPr lang="ru-RU" sz="1800" dirty="0" smtClean="0"/>
              <a:t> </a:t>
            </a:r>
          </a:p>
          <a:p>
            <a:endParaRPr lang="ru-RU" sz="1800" dirty="0" smtClean="0"/>
          </a:p>
        </p:txBody>
      </p:sp>
      <p:sp>
        <p:nvSpPr>
          <p:cNvPr id="13" name="Прямоугольник 12"/>
          <p:cNvSpPr/>
          <p:nvPr/>
        </p:nvSpPr>
        <p:spPr>
          <a:xfrm>
            <a:off x="3962400" y="1295400"/>
            <a:ext cx="4572000" cy="1477328"/>
          </a:xfrm>
          <a:prstGeom prst="rect">
            <a:avLst/>
          </a:prstGeom>
        </p:spPr>
        <p:txBody>
          <a:bodyPr>
            <a:spAutoFit/>
          </a:bodyPr>
          <a:lstStyle/>
          <a:p>
            <a:pPr indent="539750"/>
            <a:r>
              <a:rPr lang="ru-RU" dirty="0" smtClean="0"/>
              <a:t>Имитационные модели позволяют оценить влияние отдельных факторов на </a:t>
            </a:r>
            <a:r>
              <a:rPr lang="ru-RU" i="1" dirty="0" smtClean="0">
                <a:latin typeface="Arial Black" pitchFamily="34" charset="0"/>
              </a:rPr>
              <a:t>устойчивость</a:t>
            </a:r>
            <a:r>
              <a:rPr lang="ru-RU" dirty="0" smtClean="0"/>
              <a:t> и </a:t>
            </a:r>
            <a:r>
              <a:rPr lang="ru-RU" i="1" dirty="0" smtClean="0">
                <a:latin typeface="Arial Black" pitchFamily="34" charset="0"/>
              </a:rPr>
              <a:t>чувствительность</a:t>
            </a:r>
            <a:r>
              <a:rPr lang="ru-RU" dirty="0" smtClean="0"/>
              <a:t> проектов к воздействию факторов (рисков).</a:t>
            </a:r>
          </a:p>
        </p:txBody>
      </p:sp>
      <p:pic>
        <p:nvPicPr>
          <p:cNvPr id="14" name="Picture 4" descr="default7"/>
          <p:cNvPicPr>
            <a:picLocks noChangeAspect="1" noChangeArrowheads="1"/>
          </p:cNvPicPr>
          <p:nvPr/>
        </p:nvPicPr>
        <p:blipFill>
          <a:blip r:embed="rId2" cstate="print"/>
          <a:srcRect/>
          <a:stretch>
            <a:fillRect/>
          </a:stretch>
        </p:blipFill>
        <p:spPr bwMode="auto">
          <a:xfrm>
            <a:off x="2819400" y="1676400"/>
            <a:ext cx="914400" cy="910828"/>
          </a:xfrm>
          <a:prstGeom prst="rect">
            <a:avLst/>
          </a:prstGeom>
          <a:noFill/>
        </p:spPr>
      </p:pic>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3"/>
          <p:cNvSpPr>
            <a:spLocks noGrp="1" noChangeArrowheads="1"/>
          </p:cNvSpPr>
          <p:nvPr>
            <p:ph type="body" idx="1"/>
          </p:nvPr>
        </p:nvSpPr>
        <p:spPr>
          <a:xfrm>
            <a:off x="1447800" y="533400"/>
            <a:ext cx="7696200" cy="1295400"/>
          </a:xfrm>
        </p:spPr>
        <p:txBody>
          <a:bodyPr/>
          <a:lstStyle/>
          <a:p>
            <a:pPr marL="177800" indent="627063" eaLnBrk="1" hangingPunct="1">
              <a:lnSpc>
                <a:spcPct val="80000"/>
              </a:lnSpc>
              <a:buNone/>
            </a:pPr>
            <a:r>
              <a:rPr lang="ru-RU" sz="1800" b="1" i="1" dirty="0" smtClean="0">
                <a:solidFill>
                  <a:srgbClr val="800000"/>
                </a:solidFill>
              </a:rPr>
              <a:t>Анализ инвестиционной чувствительности проекта </a:t>
            </a:r>
            <a:r>
              <a:rPr lang="ru-RU" sz="1800" b="1" dirty="0" smtClean="0"/>
              <a:t>состоит в оценке влияния параметров проекта </a:t>
            </a:r>
            <a:r>
              <a:rPr lang="ru-RU" sz="1600" b="1" i="1" dirty="0" smtClean="0"/>
              <a:t>(выручки, цены, капитальных вложений, налогов, объема продукции и пр.) </a:t>
            </a:r>
            <a:r>
              <a:rPr lang="ru-RU" sz="1800" b="1" dirty="0" smtClean="0"/>
              <a:t>на его результаты при условии, что прочие параметры остаются неизменными</a:t>
            </a:r>
          </a:p>
          <a:p>
            <a:pPr indent="463550" eaLnBrk="1" hangingPunct="1">
              <a:lnSpc>
                <a:spcPct val="80000"/>
              </a:lnSpc>
              <a:buFont typeface="Wingdings" pitchFamily="2" charset="2"/>
              <a:buNone/>
            </a:pPr>
            <a:endParaRPr lang="ru-RU" sz="2000" dirty="0" smtClean="0"/>
          </a:p>
        </p:txBody>
      </p:sp>
      <p:sp>
        <p:nvSpPr>
          <p:cNvPr id="5" name="Номер слайда 4"/>
          <p:cNvSpPr>
            <a:spLocks noGrp="1"/>
          </p:cNvSpPr>
          <p:nvPr>
            <p:ph type="sldNum" sz="quarter" idx="11"/>
          </p:nvPr>
        </p:nvSpPr>
        <p:spPr/>
        <p:txBody>
          <a:bodyPr/>
          <a:lstStyle/>
          <a:p>
            <a:pPr>
              <a:defRPr/>
            </a:pPr>
            <a:fld id="{C98B5E13-C44D-4576-AA45-AE83361A668B}" type="slidenum">
              <a:rPr lang="ru-RU" smtClean="0"/>
              <a:pPr>
                <a:defRPr/>
              </a:pPr>
              <a:t>6</a:t>
            </a:fld>
            <a:endParaRPr lang="ru-RU"/>
          </a:p>
        </p:txBody>
      </p:sp>
      <p:sp>
        <p:nvSpPr>
          <p:cNvPr id="9" name="Rectangle 4"/>
          <p:cNvSpPr txBox="1">
            <a:spLocks noChangeArrowheads="1"/>
          </p:cNvSpPr>
          <p:nvPr/>
        </p:nvSpPr>
        <p:spPr bwMode="auto">
          <a:xfrm>
            <a:off x="685800" y="0"/>
            <a:ext cx="82296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sz="2000" b="1" i="0" u="none" strike="noStrike" kern="0" cap="none" spc="0" normalizeH="0" baseline="0" noProof="0" dirty="0" smtClean="0">
                <a:ln>
                  <a:noFill/>
                </a:ln>
                <a:solidFill>
                  <a:srgbClr val="800000"/>
                </a:solidFill>
                <a:effectLst/>
                <a:uLnTx/>
                <a:uFillTx/>
                <a:latin typeface="Arial Black" pitchFamily="34" charset="0"/>
                <a:ea typeface="+mj-ea"/>
                <a:cs typeface="+mj-cs"/>
              </a:rPr>
              <a:t>Методы оценки риска</a:t>
            </a:r>
          </a:p>
        </p:txBody>
      </p:sp>
      <p:sp>
        <p:nvSpPr>
          <p:cNvPr id="11" name="Содержимое 2"/>
          <p:cNvSpPr txBox="1">
            <a:spLocks/>
          </p:cNvSpPr>
          <p:nvPr/>
        </p:nvSpPr>
        <p:spPr bwMode="auto">
          <a:xfrm>
            <a:off x="2743200" y="5105400"/>
            <a:ext cx="61722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531813"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defRPr/>
            </a:pPr>
            <a:r>
              <a:rPr kumimoji="0" lang="ru-RU" sz="1600" b="1" i="0" u="none" strike="noStrike" kern="0" cap="none" spc="0" normalizeH="0" baseline="0" noProof="0" dirty="0" smtClean="0">
                <a:ln>
                  <a:noFill/>
                </a:ln>
                <a:solidFill>
                  <a:schemeClr val="tx1"/>
                </a:solidFill>
                <a:effectLst/>
                <a:uLnTx/>
                <a:uFillTx/>
                <a:latin typeface="+mn-lt"/>
                <a:ea typeface="+mn-ea"/>
                <a:cs typeface="+mn-cs"/>
              </a:rPr>
              <a:t>Анализируемый показатель А изменяется на 10 % в сторону негативного отклонения:</a:t>
            </a: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defRPr/>
            </a:pPr>
            <a:r>
              <a:rPr kumimoji="0" lang="ru-RU" sz="1600" b="1" i="0" u="none" strike="noStrike" kern="0" cap="none" spc="0" normalizeH="0" baseline="0" noProof="0" dirty="0" smtClean="0">
                <a:ln>
                  <a:noFill/>
                </a:ln>
                <a:solidFill>
                  <a:schemeClr val="tx1"/>
                </a:solidFill>
                <a:effectLst/>
                <a:uLnTx/>
                <a:uFillTx/>
                <a:latin typeface="+mn-lt"/>
                <a:ea typeface="+mn-ea"/>
                <a:cs typeface="+mn-cs"/>
              </a:rPr>
              <a:t>NPV </a:t>
            </a:r>
            <a:r>
              <a:rPr kumimoji="0" lang="ru-RU" sz="1600" b="1" i="0" u="none" strike="noStrike" kern="0" cap="none" spc="0" normalizeH="0" baseline="0" noProof="0" dirty="0" smtClean="0">
                <a:ln>
                  <a:noFill/>
                </a:ln>
                <a:solidFill>
                  <a:schemeClr val="tx1"/>
                </a:solidFill>
                <a:effectLst/>
                <a:uLnTx/>
                <a:uFillTx/>
                <a:latin typeface="+mn-lt"/>
                <a:ea typeface="+mn-ea"/>
                <a:cs typeface="+mn-cs"/>
                <a:sym typeface="Symbol"/>
              </a:rPr>
              <a:t> 0 – чувствительный проект к воздействию А;</a:t>
            </a: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defRPr/>
            </a:pPr>
            <a:r>
              <a:rPr kumimoji="0" lang="ru-RU" sz="1600" b="1" i="0" u="none" strike="noStrike" kern="0" cap="none" spc="0" normalizeH="0" baseline="0" noProof="0" dirty="0" smtClean="0">
                <a:ln>
                  <a:noFill/>
                </a:ln>
                <a:solidFill>
                  <a:schemeClr val="tx1"/>
                </a:solidFill>
                <a:effectLst/>
                <a:uLnTx/>
                <a:uFillTx/>
                <a:latin typeface="+mn-lt"/>
                <a:ea typeface="+mn-ea"/>
                <a:cs typeface="+mn-cs"/>
              </a:rPr>
              <a:t>NPV </a:t>
            </a:r>
            <a:r>
              <a:rPr kumimoji="0" lang="ru-RU" sz="1600" b="1" i="0" u="none" strike="noStrike" kern="0" cap="none" spc="0" normalizeH="0" baseline="0" noProof="0" dirty="0" smtClean="0">
                <a:ln>
                  <a:noFill/>
                </a:ln>
                <a:solidFill>
                  <a:schemeClr val="tx1"/>
                </a:solidFill>
                <a:effectLst/>
                <a:uLnTx/>
                <a:uFillTx/>
                <a:latin typeface="Calibri"/>
                <a:ea typeface="+mn-ea"/>
                <a:cs typeface="+mn-cs"/>
                <a:sym typeface="Symbol"/>
              </a:rPr>
              <a:t>≥</a:t>
            </a:r>
            <a:r>
              <a:rPr kumimoji="0" lang="ru-RU" sz="1600" b="1" i="0" u="none" strike="noStrike" kern="0" cap="none" spc="0" normalizeH="0" baseline="0" noProof="0" dirty="0" smtClean="0">
                <a:ln>
                  <a:noFill/>
                </a:ln>
                <a:solidFill>
                  <a:schemeClr val="tx1"/>
                </a:solidFill>
                <a:effectLst/>
                <a:uLnTx/>
                <a:uFillTx/>
                <a:latin typeface="+mn-lt"/>
                <a:ea typeface="+mn-ea"/>
                <a:cs typeface="+mn-cs"/>
                <a:sym typeface="Symbol"/>
              </a:rPr>
              <a:t> 0 – не чувствительный проект к воздействию А.</a:t>
            </a:r>
          </a:p>
        </p:txBody>
      </p:sp>
      <p:pic>
        <p:nvPicPr>
          <p:cNvPr id="12" name="Picture 4" descr="default7"/>
          <p:cNvPicPr>
            <a:picLocks noChangeAspect="1" noChangeArrowheads="1"/>
          </p:cNvPicPr>
          <p:nvPr/>
        </p:nvPicPr>
        <p:blipFill>
          <a:blip r:embed="rId2" cstate="print"/>
          <a:srcRect/>
          <a:stretch>
            <a:fillRect/>
          </a:stretch>
        </p:blipFill>
        <p:spPr bwMode="auto">
          <a:xfrm>
            <a:off x="533400" y="762000"/>
            <a:ext cx="914400" cy="910828"/>
          </a:xfrm>
          <a:prstGeom prst="rect">
            <a:avLst/>
          </a:prstGeom>
          <a:noFill/>
        </p:spPr>
      </p:pic>
      <p:sp>
        <p:nvSpPr>
          <p:cNvPr id="13" name="Прямоугольник 12"/>
          <p:cNvSpPr/>
          <p:nvPr/>
        </p:nvSpPr>
        <p:spPr>
          <a:xfrm>
            <a:off x="533400" y="1828800"/>
            <a:ext cx="8458200" cy="584775"/>
          </a:xfrm>
          <a:prstGeom prst="rect">
            <a:avLst/>
          </a:prstGeom>
        </p:spPr>
        <p:txBody>
          <a:bodyPr wrap="square">
            <a:spAutoFit/>
          </a:bodyPr>
          <a:lstStyle/>
          <a:p>
            <a:pPr indent="463550" eaLnBrk="1" hangingPunct="1">
              <a:buNone/>
            </a:pPr>
            <a:r>
              <a:rPr lang="ru-RU" sz="1600" dirty="0" smtClean="0">
                <a:latin typeface="Arial Black" pitchFamily="34" charset="0"/>
              </a:rPr>
              <a:t>Проведение анализа инвестиционной чувствительности предполагает последовательную реализацию следующих этапов: </a:t>
            </a:r>
          </a:p>
        </p:txBody>
      </p:sp>
      <p:sp>
        <p:nvSpPr>
          <p:cNvPr id="14" name="Прямоугольник 13"/>
          <p:cNvSpPr/>
          <p:nvPr/>
        </p:nvSpPr>
        <p:spPr>
          <a:xfrm>
            <a:off x="0" y="5105400"/>
            <a:ext cx="2743200" cy="1569660"/>
          </a:xfrm>
          <a:prstGeom prst="rect">
            <a:avLst/>
          </a:prstGeom>
        </p:spPr>
        <p:txBody>
          <a:bodyPr wrap="square">
            <a:spAutoFit/>
          </a:bodyPr>
          <a:lstStyle/>
          <a:p>
            <a:pPr algn="ctr"/>
            <a:r>
              <a:rPr lang="ru-RU" sz="1600" b="1" dirty="0" smtClean="0">
                <a:solidFill>
                  <a:srgbClr val="800000"/>
                </a:solidFill>
              </a:rPr>
              <a:t>Чем сильнее зависимость критериев эффективности от изменения этих параметров, тем выше риск</a:t>
            </a:r>
            <a:endParaRPr lang="ru-RU" sz="1600" dirty="0"/>
          </a:p>
        </p:txBody>
      </p:sp>
      <p:graphicFrame>
        <p:nvGraphicFramePr>
          <p:cNvPr id="15" name="Схема 14"/>
          <p:cNvGraphicFramePr/>
          <p:nvPr/>
        </p:nvGraphicFramePr>
        <p:xfrm>
          <a:off x="304800" y="2133600"/>
          <a:ext cx="88392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1676400" y="533400"/>
            <a:ext cx="7239000" cy="609600"/>
          </a:xfrm>
        </p:spPr>
        <p:txBody>
          <a:bodyPr/>
          <a:lstStyle/>
          <a:p>
            <a:pPr marL="1588" indent="463550" eaLnBrk="1" hangingPunct="1">
              <a:lnSpc>
                <a:spcPct val="90000"/>
              </a:lnSpc>
              <a:buFont typeface="Wingdings" pitchFamily="2" charset="2"/>
              <a:buNone/>
            </a:pPr>
            <a:r>
              <a:rPr lang="ru-RU" sz="2000" dirty="0" smtClean="0">
                <a:latin typeface="Arial Black" pitchFamily="34" charset="0"/>
              </a:rPr>
              <a:t>Метод </a:t>
            </a:r>
            <a:r>
              <a:rPr lang="ru-RU" sz="2000" b="1" i="1" dirty="0" smtClean="0">
                <a:solidFill>
                  <a:srgbClr val="800000"/>
                </a:solidFill>
                <a:latin typeface="Arial Black" pitchFamily="34" charset="0"/>
              </a:rPr>
              <a:t>«затраты — объем — прибыль»</a:t>
            </a:r>
            <a:endParaRPr lang="ru-RU" sz="2000" dirty="0" smtClean="0">
              <a:latin typeface="Arial Black" pitchFamily="34" charset="0"/>
            </a:endParaRPr>
          </a:p>
          <a:p>
            <a:pPr indent="463550" eaLnBrk="1" hangingPunct="1">
              <a:lnSpc>
                <a:spcPct val="90000"/>
              </a:lnSpc>
              <a:buFont typeface="Wingdings" pitchFamily="2" charset="2"/>
              <a:buNone/>
            </a:pPr>
            <a:endParaRPr lang="ru-RU" sz="2000" dirty="0" smtClean="0">
              <a:latin typeface="Arial Black" pitchFamily="34" charset="0"/>
            </a:endParaRPr>
          </a:p>
        </p:txBody>
      </p:sp>
      <p:sp>
        <p:nvSpPr>
          <p:cNvPr id="5" name="Номер слайда 4"/>
          <p:cNvSpPr>
            <a:spLocks noGrp="1"/>
          </p:cNvSpPr>
          <p:nvPr>
            <p:ph type="sldNum" sz="quarter" idx="11"/>
          </p:nvPr>
        </p:nvSpPr>
        <p:spPr/>
        <p:txBody>
          <a:bodyPr/>
          <a:lstStyle/>
          <a:p>
            <a:pPr>
              <a:defRPr/>
            </a:pPr>
            <a:fld id="{C98B5E13-C44D-4576-AA45-AE83361A668B}" type="slidenum">
              <a:rPr lang="ru-RU" smtClean="0"/>
              <a:pPr>
                <a:defRPr/>
              </a:pPr>
              <a:t>7</a:t>
            </a:fld>
            <a:endParaRPr lang="ru-RU"/>
          </a:p>
        </p:txBody>
      </p:sp>
      <p:sp>
        <p:nvSpPr>
          <p:cNvPr id="7" name="Rectangle 4"/>
          <p:cNvSpPr txBox="1">
            <a:spLocks noChangeArrowheads="1"/>
          </p:cNvSpPr>
          <p:nvPr/>
        </p:nvSpPr>
        <p:spPr bwMode="auto">
          <a:xfrm>
            <a:off x="685800" y="0"/>
            <a:ext cx="82296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sz="2000" b="1" i="0" u="none" strike="noStrike" kern="0" cap="none" spc="0" normalizeH="0" baseline="0" noProof="0" dirty="0" smtClean="0">
                <a:ln>
                  <a:noFill/>
                </a:ln>
                <a:solidFill>
                  <a:srgbClr val="800000"/>
                </a:solidFill>
                <a:effectLst/>
                <a:uLnTx/>
                <a:uFillTx/>
                <a:latin typeface="Arial Black" pitchFamily="34" charset="0"/>
                <a:ea typeface="+mj-ea"/>
                <a:cs typeface="+mj-cs"/>
              </a:rPr>
              <a:t>Методы оценки риска</a:t>
            </a:r>
          </a:p>
        </p:txBody>
      </p:sp>
      <p:pic>
        <p:nvPicPr>
          <p:cNvPr id="9" name="Рисунок 8" descr="image019_6.gif"/>
          <p:cNvPicPr>
            <a:picLocks noChangeAspect="1"/>
          </p:cNvPicPr>
          <p:nvPr/>
        </p:nvPicPr>
        <p:blipFill>
          <a:blip r:embed="rId3" cstate="print"/>
          <a:stretch>
            <a:fillRect/>
          </a:stretch>
        </p:blipFill>
        <p:spPr>
          <a:xfrm>
            <a:off x="2819400" y="990600"/>
            <a:ext cx="6115050" cy="3810000"/>
          </a:xfrm>
          <a:prstGeom prst="rect">
            <a:avLst/>
          </a:prstGeom>
        </p:spPr>
      </p:pic>
      <p:sp>
        <p:nvSpPr>
          <p:cNvPr id="10" name="Прямоугольник 9"/>
          <p:cNvSpPr/>
          <p:nvPr/>
        </p:nvSpPr>
        <p:spPr>
          <a:xfrm>
            <a:off x="152400" y="1600200"/>
            <a:ext cx="2819400" cy="2308324"/>
          </a:xfrm>
          <a:prstGeom prst="rect">
            <a:avLst/>
          </a:prstGeom>
        </p:spPr>
        <p:txBody>
          <a:bodyPr wrap="square">
            <a:spAutoFit/>
          </a:bodyPr>
          <a:lstStyle/>
          <a:p>
            <a:pPr indent="463550" eaLnBrk="1" hangingPunct="1">
              <a:lnSpc>
                <a:spcPct val="90000"/>
              </a:lnSpc>
              <a:buFont typeface="Wingdings" pitchFamily="2" charset="2"/>
              <a:buNone/>
            </a:pPr>
            <a:r>
              <a:rPr lang="ru-RU" sz="1600" dirty="0" smtClean="0"/>
              <a:t>Расчеты проводятся на весь горизонт планирования, чтобы получить представление о плановой динамике ключевых показателей инновационного проекта (</a:t>
            </a:r>
            <a:r>
              <a:rPr lang="ru-RU" sz="1600" b="1" i="1" dirty="0" smtClean="0">
                <a:solidFill>
                  <a:srgbClr val="800000"/>
                </a:solidFill>
              </a:rPr>
              <a:t>запаса финансовой прочности, порога рентабельности</a:t>
            </a:r>
            <a:r>
              <a:rPr lang="ru-RU" sz="1600" dirty="0" smtClean="0"/>
              <a:t>).</a:t>
            </a:r>
          </a:p>
        </p:txBody>
      </p:sp>
      <p:sp>
        <p:nvSpPr>
          <p:cNvPr id="11" name="Прямоугольник 10"/>
          <p:cNvSpPr/>
          <p:nvPr/>
        </p:nvSpPr>
        <p:spPr>
          <a:xfrm>
            <a:off x="4343400" y="4800600"/>
            <a:ext cx="4572000" cy="830997"/>
          </a:xfrm>
          <a:prstGeom prst="rect">
            <a:avLst/>
          </a:prstGeom>
        </p:spPr>
        <p:txBody>
          <a:bodyPr>
            <a:spAutoFit/>
          </a:bodyPr>
          <a:lstStyle/>
          <a:p>
            <a:r>
              <a:rPr lang="ru-RU" sz="1600" b="1" dirty="0" smtClean="0"/>
              <a:t>Порог рентабельности</a:t>
            </a:r>
            <a:r>
              <a:rPr lang="ru-RU" sz="1600" dirty="0" smtClean="0"/>
              <a:t> — это объем продаж при котором организация может покрыть все свои расходы, не получая прибыли</a:t>
            </a:r>
            <a:endParaRPr lang="ru-RU" sz="1600" dirty="0"/>
          </a:p>
        </p:txBody>
      </p:sp>
      <p:sp>
        <p:nvSpPr>
          <p:cNvPr id="12" name="Прямоугольник 11"/>
          <p:cNvSpPr/>
          <p:nvPr/>
        </p:nvSpPr>
        <p:spPr>
          <a:xfrm>
            <a:off x="152400" y="4191000"/>
            <a:ext cx="4572000" cy="1077218"/>
          </a:xfrm>
          <a:prstGeom prst="rect">
            <a:avLst/>
          </a:prstGeom>
        </p:spPr>
        <p:txBody>
          <a:bodyPr>
            <a:spAutoFit/>
          </a:bodyPr>
          <a:lstStyle/>
          <a:p>
            <a:r>
              <a:rPr lang="ru-RU" sz="1600" b="1" dirty="0" smtClean="0"/>
              <a:t>Запас финансовой прочности </a:t>
            </a:r>
            <a:r>
              <a:rPr lang="ru-RU" sz="1600" dirty="0" smtClean="0"/>
              <a:t>— это разность между фактическим объемом выпуска и объемом выпуска в точке безубыточности</a:t>
            </a:r>
            <a:endParaRPr lang="ru-RU" sz="1600" dirty="0"/>
          </a:p>
        </p:txBody>
      </p:sp>
      <p:pic>
        <p:nvPicPr>
          <p:cNvPr id="13" name="Picture 4" descr="default7"/>
          <p:cNvPicPr>
            <a:picLocks noChangeAspect="1" noChangeArrowheads="1"/>
          </p:cNvPicPr>
          <p:nvPr/>
        </p:nvPicPr>
        <p:blipFill>
          <a:blip r:embed="rId4" cstate="print"/>
          <a:srcRect/>
          <a:stretch>
            <a:fillRect/>
          </a:stretch>
        </p:blipFill>
        <p:spPr bwMode="auto">
          <a:xfrm>
            <a:off x="609600" y="457200"/>
            <a:ext cx="914400" cy="910828"/>
          </a:xfrm>
          <a:prstGeom prst="rect">
            <a:avLst/>
          </a:prstGeom>
          <a:noFill/>
        </p:spPr>
      </p:pic>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8677" name="Object 5"/>
          <p:cNvGraphicFramePr>
            <a:graphicFrameLocks noChangeAspect="1"/>
          </p:cNvGraphicFramePr>
          <p:nvPr/>
        </p:nvGraphicFramePr>
        <p:xfrm>
          <a:off x="4572000" y="5867400"/>
          <a:ext cx="2190344" cy="762000"/>
        </p:xfrm>
        <a:graphic>
          <a:graphicData uri="http://schemas.openxmlformats.org/presentationml/2006/ole">
            <p:oleObj spid="_x0000_s28677" name="Формула" r:id="rId5" imgW="1155199" imgH="444307" progId="Equation.3">
              <p:embed/>
            </p:oleObj>
          </a:graphicData>
        </a:graphic>
      </p:graphicFrame>
      <p:sp>
        <p:nvSpPr>
          <p:cNvPr id="286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8679" name="Object 7"/>
          <p:cNvGraphicFramePr>
            <a:graphicFrameLocks noChangeAspect="1"/>
          </p:cNvGraphicFramePr>
          <p:nvPr/>
        </p:nvGraphicFramePr>
        <p:xfrm>
          <a:off x="6781800" y="5562600"/>
          <a:ext cx="2229863" cy="752475"/>
        </p:xfrm>
        <a:graphic>
          <a:graphicData uri="http://schemas.openxmlformats.org/presentationml/2006/ole">
            <p:oleObj spid="_x0000_s28679" name="Формула" r:id="rId6" imgW="1193800" imgH="444500" progId="Equation.3">
              <p:embed/>
            </p:oleObj>
          </a:graphicData>
        </a:graphic>
      </p:graphicFrame>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8681" name="Object 9"/>
          <p:cNvGraphicFramePr>
            <a:graphicFrameLocks noChangeAspect="1"/>
          </p:cNvGraphicFramePr>
          <p:nvPr/>
        </p:nvGraphicFramePr>
        <p:xfrm>
          <a:off x="1371600" y="5181600"/>
          <a:ext cx="2743200" cy="706333"/>
        </p:xfrm>
        <a:graphic>
          <a:graphicData uri="http://schemas.openxmlformats.org/presentationml/2006/ole">
            <p:oleObj spid="_x0000_s28681" name="Формула" r:id="rId7" imgW="1586811" imgH="406224" progId="Equation.3">
              <p:embed/>
            </p:oleObj>
          </a:graphicData>
        </a:graphic>
      </p:graphicFrame>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8683" name="Object 11"/>
          <p:cNvGraphicFramePr>
            <a:graphicFrameLocks noChangeAspect="1"/>
          </p:cNvGraphicFramePr>
          <p:nvPr/>
        </p:nvGraphicFramePr>
        <p:xfrm>
          <a:off x="304800" y="5943600"/>
          <a:ext cx="2819400" cy="724989"/>
        </p:xfrm>
        <a:graphic>
          <a:graphicData uri="http://schemas.openxmlformats.org/presentationml/2006/ole">
            <p:oleObj spid="_x0000_s28683" name="Формула" r:id="rId8" imgW="1663700" imgH="431800" progId="Equation.3">
              <p:embed/>
            </p:oleObj>
          </a:graphicData>
        </a:graphic>
      </p:graphicFrame>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228600" y="3581400"/>
            <a:ext cx="8534400" cy="3048000"/>
          </a:xfrm>
        </p:spPr>
        <p:txBody>
          <a:bodyPr/>
          <a:lstStyle/>
          <a:p>
            <a:pPr marL="93663" indent="444500" eaLnBrk="1" hangingPunct="1">
              <a:buFont typeface="Wingdings" pitchFamily="2" charset="2"/>
              <a:buNone/>
            </a:pPr>
            <a:r>
              <a:rPr lang="ru-RU" sz="1800" b="1" dirty="0" smtClean="0"/>
              <a:t>В анализе сценариев финансовый аналитик </a:t>
            </a:r>
            <a:r>
              <a:rPr lang="ru-RU" sz="1800" b="1" dirty="0" smtClean="0">
                <a:solidFill>
                  <a:srgbClr val="800000"/>
                </a:solidFill>
                <a:latin typeface="Arial Black" pitchFamily="34" charset="0"/>
              </a:rPr>
              <a:t>подбирает показатели при «плохом» стечении обстоятельств и при «хорошем». После этого NPV при оптимистических и пессимистических сценариях вычисляются и сравниваются с ожидаемым NPV.</a:t>
            </a:r>
          </a:p>
          <a:p>
            <a:pPr marL="93663" indent="444500" eaLnBrk="1" hangingPunct="1">
              <a:lnSpc>
                <a:spcPct val="80000"/>
              </a:lnSpc>
              <a:buFont typeface="Wingdings" pitchFamily="2" charset="2"/>
              <a:buNone/>
            </a:pPr>
            <a:endParaRPr lang="ru-RU" sz="2000" i="1" dirty="0" smtClean="0">
              <a:solidFill>
                <a:schemeClr val="bg2"/>
              </a:solidFill>
            </a:endParaRPr>
          </a:p>
          <a:p>
            <a:pPr marL="976313" indent="444500" eaLnBrk="1" hangingPunct="1">
              <a:lnSpc>
                <a:spcPct val="80000"/>
              </a:lnSpc>
              <a:buFont typeface="Wingdings" pitchFamily="2" charset="2"/>
              <a:buNone/>
            </a:pPr>
            <a:r>
              <a:rPr lang="ru-RU" sz="1600" i="1" dirty="0" smtClean="0"/>
              <a:t>Например, при пессимистическом сценарии развития собственных средств может оказаться недостаточно для финансирования инвестиционной программы. Следовательно, появятся издержки по обслуживанию долгосрочного кредита, которые при реализации реалистического или оптимистического сценариев развития скорее всего будут отсутствовать</a:t>
            </a:r>
          </a:p>
        </p:txBody>
      </p:sp>
      <p:sp>
        <p:nvSpPr>
          <p:cNvPr id="5" name="Номер слайда 4"/>
          <p:cNvSpPr>
            <a:spLocks noGrp="1"/>
          </p:cNvSpPr>
          <p:nvPr>
            <p:ph type="sldNum" sz="quarter" idx="11"/>
          </p:nvPr>
        </p:nvSpPr>
        <p:spPr/>
        <p:txBody>
          <a:bodyPr/>
          <a:lstStyle/>
          <a:p>
            <a:pPr>
              <a:defRPr/>
            </a:pPr>
            <a:fld id="{C98B5E13-C44D-4576-AA45-AE83361A668B}" type="slidenum">
              <a:rPr lang="ru-RU" smtClean="0"/>
              <a:pPr>
                <a:defRPr/>
              </a:pPr>
              <a:t>8</a:t>
            </a:fld>
            <a:endParaRPr lang="ru-RU"/>
          </a:p>
        </p:txBody>
      </p:sp>
      <p:sp>
        <p:nvSpPr>
          <p:cNvPr id="6" name="Rectangle 4"/>
          <p:cNvSpPr txBox="1">
            <a:spLocks noChangeArrowheads="1"/>
          </p:cNvSpPr>
          <p:nvPr/>
        </p:nvSpPr>
        <p:spPr bwMode="auto">
          <a:xfrm>
            <a:off x="685800" y="0"/>
            <a:ext cx="82296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sz="2000" b="1" i="0" u="none" strike="noStrike" kern="0" cap="none" spc="0" normalizeH="0" baseline="0" noProof="0" dirty="0" smtClean="0">
                <a:ln>
                  <a:noFill/>
                </a:ln>
                <a:solidFill>
                  <a:srgbClr val="800000"/>
                </a:solidFill>
                <a:effectLst/>
                <a:uLnTx/>
                <a:uFillTx/>
                <a:latin typeface="Arial Black" pitchFamily="34" charset="0"/>
                <a:ea typeface="+mj-ea"/>
                <a:cs typeface="+mj-cs"/>
              </a:rPr>
              <a:t>Методы оценки риска</a:t>
            </a:r>
          </a:p>
        </p:txBody>
      </p:sp>
      <p:sp>
        <p:nvSpPr>
          <p:cNvPr id="9" name="Прямоугольник 8"/>
          <p:cNvSpPr/>
          <p:nvPr/>
        </p:nvSpPr>
        <p:spPr>
          <a:xfrm>
            <a:off x="1524000" y="685800"/>
            <a:ext cx="7315200" cy="1323439"/>
          </a:xfrm>
          <a:prstGeom prst="rect">
            <a:avLst/>
          </a:prstGeom>
        </p:spPr>
        <p:txBody>
          <a:bodyPr wrap="square">
            <a:spAutoFit/>
          </a:bodyPr>
          <a:lstStyle/>
          <a:p>
            <a:r>
              <a:rPr lang="ru-RU" sz="2000" b="1" dirty="0" smtClean="0"/>
              <a:t>Метод сценариев предполагает описание опытными экспертами всего множества возможных условий реализации проекта и отвечающих этим условиям затрат, результатов и показателей эффективности</a:t>
            </a:r>
          </a:p>
        </p:txBody>
      </p:sp>
      <p:sp>
        <p:nvSpPr>
          <p:cNvPr id="10" name="Прямоугольник 9"/>
          <p:cNvSpPr/>
          <p:nvPr/>
        </p:nvSpPr>
        <p:spPr>
          <a:xfrm>
            <a:off x="2590800" y="2057400"/>
            <a:ext cx="6281738" cy="1477328"/>
          </a:xfrm>
          <a:prstGeom prst="rect">
            <a:avLst/>
          </a:prstGeom>
        </p:spPr>
        <p:txBody>
          <a:bodyPr wrap="square">
            <a:spAutoFit/>
          </a:bodyPr>
          <a:lstStyle/>
          <a:p>
            <a:pPr lvl="0" indent="539750"/>
            <a:r>
              <a:rPr lang="ru-RU" dirty="0" smtClean="0">
                <a:solidFill>
                  <a:srgbClr val="000000"/>
                </a:solidFill>
              </a:rPr>
              <a:t>В качестве возможных вариантов целесообразно построить как минимум три сценария:</a:t>
            </a:r>
          </a:p>
          <a:p>
            <a:pPr marL="265113" lvl="0" indent="363538">
              <a:buFont typeface="Wingdings" pitchFamily="2" charset="2"/>
              <a:buChar char="q"/>
            </a:pPr>
            <a:r>
              <a:rPr lang="ru-RU" dirty="0" smtClean="0">
                <a:solidFill>
                  <a:srgbClr val="000000"/>
                </a:solidFill>
              </a:rPr>
              <a:t>пессимистический,</a:t>
            </a:r>
          </a:p>
          <a:p>
            <a:pPr marL="265113" lvl="0" indent="363538">
              <a:buFont typeface="Wingdings" pitchFamily="2" charset="2"/>
              <a:buChar char="q"/>
            </a:pPr>
            <a:r>
              <a:rPr lang="ru-RU" dirty="0" smtClean="0">
                <a:solidFill>
                  <a:srgbClr val="000000"/>
                </a:solidFill>
              </a:rPr>
              <a:t>оптимистический;</a:t>
            </a:r>
          </a:p>
          <a:p>
            <a:pPr marL="265113" lvl="0" indent="363538">
              <a:buFont typeface="Wingdings" pitchFamily="2" charset="2"/>
              <a:buChar char="q"/>
            </a:pPr>
            <a:r>
              <a:rPr lang="ru-RU" dirty="0" smtClean="0">
                <a:solidFill>
                  <a:srgbClr val="000000"/>
                </a:solidFill>
              </a:rPr>
              <a:t>наиболее вероятный (средний).</a:t>
            </a:r>
          </a:p>
        </p:txBody>
      </p:sp>
      <p:pic>
        <p:nvPicPr>
          <p:cNvPr id="11" name="Picture 4" descr="default7"/>
          <p:cNvPicPr>
            <a:picLocks noChangeAspect="1" noChangeArrowheads="1"/>
          </p:cNvPicPr>
          <p:nvPr/>
        </p:nvPicPr>
        <p:blipFill>
          <a:blip r:embed="rId2" cstate="print"/>
          <a:srcRect/>
          <a:stretch>
            <a:fillRect/>
          </a:stretch>
        </p:blipFill>
        <p:spPr bwMode="auto">
          <a:xfrm>
            <a:off x="533400" y="762000"/>
            <a:ext cx="914400" cy="910828"/>
          </a:xfrm>
          <a:prstGeom prst="rect">
            <a:avLst/>
          </a:prstGeom>
          <a:noFill/>
        </p:spPr>
      </p:pic>
    </p:spTree>
  </p:cSld>
  <p:clrMapOvr>
    <a:masterClrMapping/>
  </p:clrMapOvr>
  <p:transition>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457200" y="381000"/>
            <a:ext cx="8229600" cy="838200"/>
          </a:xfrm>
        </p:spPr>
        <p:txBody>
          <a:bodyPr/>
          <a:lstStyle/>
          <a:p>
            <a:pPr eaLnBrk="1" hangingPunct="1"/>
            <a:r>
              <a:rPr lang="ru-RU" sz="2000" dirty="0" smtClean="0">
                <a:latin typeface="Arial Black" pitchFamily="34" charset="0"/>
              </a:rPr>
              <a:t>Экономико-статистический анализ данных метода сценариев </a:t>
            </a:r>
          </a:p>
        </p:txBody>
      </p:sp>
      <p:graphicFrame>
        <p:nvGraphicFramePr>
          <p:cNvPr id="78065" name="Group 241"/>
          <p:cNvGraphicFramePr>
            <a:graphicFrameLocks noGrp="1"/>
          </p:cNvGraphicFramePr>
          <p:nvPr>
            <p:ph idx="1"/>
          </p:nvPr>
        </p:nvGraphicFramePr>
        <p:xfrm>
          <a:off x="228600" y="1143000"/>
          <a:ext cx="8762998" cy="4087813"/>
        </p:xfrm>
        <a:graphic>
          <a:graphicData uri="http://schemas.openxmlformats.org/drawingml/2006/table">
            <a:tbl>
              <a:tblPr>
                <a:tableStyleId>{284E427A-3D55-4303-BF80-6455036E1DE7}</a:tableStyleId>
              </a:tblPr>
              <a:tblGrid>
                <a:gridCol w="4354453"/>
                <a:gridCol w="1516283"/>
                <a:gridCol w="1360766"/>
                <a:gridCol w="1531496"/>
              </a:tblGrid>
              <a:tr h="2936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Сценарии</a:t>
                      </a:r>
                      <a:endParaRPr kumimoji="0" lang="ru-RU" sz="2800" b="0" i="0" u="none" strike="noStrike" cap="none" normalizeH="0" baseline="0" dirty="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Наилучший</a:t>
                      </a:r>
                      <a:endParaRPr kumimoji="0" lang="ru-RU" sz="28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Вероятный</a:t>
                      </a:r>
                      <a:endParaRPr kumimoji="0" lang="ru-RU" sz="28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Наихудший</a:t>
                      </a:r>
                      <a:endParaRPr kumimoji="0" lang="ru-RU" sz="2800" b="0" i="0" u="none" strike="noStrike" cap="none" normalizeH="0" baseline="0" smtClean="0">
                        <a:ln>
                          <a:noFill/>
                        </a:ln>
                        <a:solidFill>
                          <a:schemeClr val="tx1"/>
                        </a:solidFill>
                        <a:effectLst/>
                        <a:latin typeface="Arial" charset="0"/>
                      </a:endParaRPr>
                    </a:p>
                  </a:txBody>
                  <a:tcPr horzOverflow="overflow"/>
                </a:tc>
              </a:tr>
              <a:tr h="2746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Вероятности</a:t>
                      </a:r>
                      <a:endParaRPr kumimoji="0" lang="ru-RU" sz="28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0,05</a:t>
                      </a:r>
                      <a:endParaRPr kumimoji="0" lang="ru-RU" sz="2800" b="1"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0,90</a:t>
                      </a:r>
                      <a:endParaRPr kumimoji="0" lang="ru-RU" sz="2800" b="1"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0,05</a:t>
                      </a:r>
                      <a:endParaRPr kumimoji="0" lang="ru-RU" sz="2800" b="1" i="0" u="none" strike="noStrike" cap="none" normalizeH="0" baseline="0" smtClean="0">
                        <a:ln>
                          <a:noFill/>
                        </a:ln>
                        <a:solidFill>
                          <a:schemeClr val="tx1"/>
                        </a:solidFill>
                        <a:effectLst/>
                        <a:latin typeface="Arial" charset="0"/>
                      </a:endParaRPr>
                    </a:p>
                  </a:txBody>
                  <a:tcPr horzOverflow="overflow"/>
                </a:tc>
              </a:tr>
              <a:tr h="3825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NPV, т.р.</a:t>
                      </a:r>
                      <a:endParaRPr kumimoji="0" lang="ru-RU" sz="28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9 606 </a:t>
                      </a:r>
                      <a:endParaRPr kumimoji="0" lang="ru-RU" sz="2800" b="1" i="0" u="none" strike="noStrike" cap="none" normalizeH="0" baseline="0" dirty="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4226,86</a:t>
                      </a:r>
                      <a:endParaRPr kumimoji="0" lang="ru-RU" sz="2800" b="1"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529,56</a:t>
                      </a:r>
                      <a:endParaRPr kumimoji="0" lang="ru-RU" sz="2800" b="1" i="0" u="none" strike="noStrike" cap="none" normalizeH="0" baseline="0" smtClean="0">
                        <a:ln>
                          <a:noFill/>
                        </a:ln>
                        <a:solidFill>
                          <a:schemeClr val="tx1"/>
                        </a:solidFill>
                        <a:effectLst/>
                        <a:latin typeface="Arial" charset="0"/>
                      </a:endParaRPr>
                    </a:p>
                  </a:txBody>
                  <a:tcPr horzOverflow="overflow"/>
                </a:tc>
              </a:tr>
              <a:tr h="39465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Средняя NPV, т.р.</a:t>
                      </a:r>
                      <a:endParaRPr kumimoji="0" lang="ru-RU" sz="28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4310,95</a:t>
                      </a:r>
                      <a:endParaRPr kumimoji="0" lang="ru-RU" sz="28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smtClean="0">
                        <a:ln>
                          <a:noFill/>
                        </a:ln>
                        <a:solidFill>
                          <a:schemeClr val="tx1"/>
                        </a:solidFill>
                        <a:effectLst/>
                        <a:latin typeface="Arial" charset="0"/>
                      </a:endParaRPr>
                    </a:p>
                  </a:txBody>
                  <a:tcPr horzOverflow="overflow"/>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Среднеквадратическое отклонение (</a:t>
                      </a:r>
                      <a:r>
                        <a:rPr kumimoji="0" lang="ru-RU" sz="1600" u="none" strike="noStrike" cap="none" normalizeH="0" baseline="0" dirty="0" err="1" smtClean="0">
                          <a:ln>
                            <a:noFill/>
                          </a:ln>
                          <a:effectLst/>
                        </a:rPr>
                        <a:t>σ</a:t>
                      </a:r>
                      <a:r>
                        <a:rPr kumimoji="0" lang="ru-RU" sz="1600" u="none" strike="noStrike" cap="none" normalizeH="0" baseline="0" dirty="0" smtClean="0">
                          <a:ln>
                            <a:noFill/>
                          </a:ln>
                          <a:effectLst/>
                        </a:rPr>
                        <a:t>), т.р.</a:t>
                      </a:r>
                      <a:endParaRPr kumimoji="0" lang="ru-RU" sz="2800" b="0" i="0" u="none" strike="noStrike" cap="none" normalizeH="0" baseline="0" dirty="0" smtClean="0">
                        <a:ln>
                          <a:noFill/>
                        </a:ln>
                        <a:solidFill>
                          <a:schemeClr val="tx1"/>
                        </a:solidFill>
                        <a:effectLst/>
                        <a:latin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1457,12</a:t>
                      </a:r>
                      <a:endParaRPr kumimoji="0" lang="ru-RU" sz="28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smtClean="0">
                        <a:ln>
                          <a:noFill/>
                        </a:ln>
                        <a:solidFill>
                          <a:schemeClr val="tx1"/>
                        </a:solidFill>
                        <a:effectLst/>
                        <a:latin typeface="Arial" charset="0"/>
                      </a:endParaRPr>
                    </a:p>
                  </a:txBody>
                  <a:tcPr horzOverflow="overflow"/>
                </a:tc>
              </a:tr>
              <a:tr h="6096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Коэффициент вариации, %</a:t>
                      </a:r>
                      <a:endParaRPr kumimoji="0" lang="ru-RU" sz="2800" b="0" i="0" u="none" strike="noStrike" cap="none" normalizeH="0" baseline="0" dirty="0" smtClean="0">
                        <a:ln>
                          <a:noFill/>
                        </a:ln>
                        <a:solidFill>
                          <a:schemeClr val="tx1"/>
                        </a:solidFill>
                        <a:effectLst/>
                        <a:latin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33,8</a:t>
                      </a:r>
                      <a:endParaRPr kumimoji="0" lang="ru-RU" sz="28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smtClean="0">
                        <a:ln>
                          <a:noFill/>
                        </a:ln>
                        <a:solidFill>
                          <a:schemeClr val="tx1"/>
                        </a:solidFill>
                        <a:effectLst/>
                        <a:latin typeface="Arial" charset="0"/>
                      </a:endParaRPr>
                    </a:p>
                  </a:txBody>
                  <a:tcPr horzOverflow="overflow"/>
                </a:tc>
              </a:tr>
              <a:tr h="3810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Цена риска инвестиционного проекта, т.р.</a:t>
                      </a:r>
                      <a:endParaRPr kumimoji="0" lang="ru-RU" sz="2800" b="0" i="0" u="none" strike="noStrike" cap="none" normalizeH="0" baseline="0" dirty="0" smtClean="0">
                        <a:ln>
                          <a:noFill/>
                        </a:ln>
                        <a:solidFill>
                          <a:schemeClr val="tx1"/>
                        </a:solidFill>
                        <a:effectLst/>
                        <a:latin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4371,35</a:t>
                      </a:r>
                      <a:endParaRPr kumimoji="0" lang="ru-RU" sz="28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smtClean="0">
                        <a:ln>
                          <a:noFill/>
                        </a:ln>
                        <a:solidFill>
                          <a:schemeClr val="tx1"/>
                        </a:solidFill>
                        <a:effectLst/>
                        <a:latin typeface="Arial" charset="0"/>
                      </a:endParaRPr>
                    </a:p>
                  </a:txBody>
                  <a:tcPr horzOverflow="overflow"/>
                </a:tc>
              </a:tr>
              <a:tr h="609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Уровень инвестиционного риска (УР), т.р.</a:t>
                      </a:r>
                      <a:endParaRPr kumimoji="0" lang="ru-RU" sz="2800" b="0" i="0" u="none" strike="noStrike" cap="none" normalizeH="0" baseline="0" dirty="0" smtClean="0">
                        <a:ln>
                          <a:noFill/>
                        </a:ln>
                        <a:solidFill>
                          <a:schemeClr val="tx1"/>
                        </a:solidFill>
                        <a:effectLst/>
                        <a:latin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1477,53</a:t>
                      </a:r>
                      <a:endParaRPr kumimoji="0" lang="ru-RU" sz="28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dirty="0" smtClean="0">
                        <a:ln>
                          <a:noFill/>
                        </a:ln>
                        <a:solidFill>
                          <a:schemeClr val="tx1"/>
                        </a:solidFill>
                        <a:effectLst/>
                        <a:latin typeface="Arial" charset="0"/>
                      </a:endParaRPr>
                    </a:p>
                  </a:txBody>
                  <a:tcPr horzOverflow="overflow"/>
                </a:tc>
              </a:tr>
              <a:tr h="5826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smtClean="0">
                          <a:ln>
                            <a:noFill/>
                          </a:ln>
                          <a:effectLst/>
                        </a:rPr>
                        <a:t>Относительный показатель уровня инвестиционного риска (УР</a:t>
                      </a:r>
                      <a:r>
                        <a:rPr kumimoji="0" lang="ru-RU" sz="1600" u="none" strike="noStrike" cap="none" normalizeH="0" baseline="-30000" smtClean="0">
                          <a:ln>
                            <a:noFill/>
                          </a:ln>
                          <a:effectLst/>
                        </a:rPr>
                        <a:t>отн</a:t>
                      </a:r>
                      <a:r>
                        <a:rPr kumimoji="0" lang="ru-RU" sz="1600" u="none" strike="noStrike" cap="none" normalizeH="0" baseline="0" smtClean="0">
                          <a:ln>
                            <a:noFill/>
                          </a:ln>
                          <a:effectLst/>
                        </a:rPr>
                        <a:t>), %</a:t>
                      </a:r>
                      <a:endParaRPr kumimoji="0" lang="ru-RU" sz="28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ru-RU" sz="1600" u="none" strike="noStrike" cap="none" normalizeH="0" baseline="0" dirty="0" smtClean="0">
                          <a:ln>
                            <a:noFill/>
                          </a:ln>
                          <a:effectLst/>
                        </a:rPr>
                        <a:t>34,27</a:t>
                      </a:r>
                      <a:endParaRPr kumimoji="0" lang="ru-RU" sz="28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800" b="1" i="0" u="none" strike="noStrike" cap="none" normalizeH="0" baseline="0" dirty="0" smtClean="0">
                        <a:ln>
                          <a:noFill/>
                        </a:ln>
                        <a:solidFill>
                          <a:schemeClr val="tx1"/>
                        </a:solidFill>
                        <a:effectLst/>
                        <a:latin typeface="Arial" charset="0"/>
                      </a:endParaRPr>
                    </a:p>
                  </a:txBody>
                  <a:tcPr horzOverflow="overflow"/>
                </a:tc>
              </a:tr>
            </a:tbl>
          </a:graphicData>
        </a:graphic>
      </p:graphicFrame>
      <p:sp>
        <p:nvSpPr>
          <p:cNvPr id="5" name="Номер слайда 4"/>
          <p:cNvSpPr>
            <a:spLocks noGrp="1"/>
          </p:cNvSpPr>
          <p:nvPr>
            <p:ph type="sldNum" sz="quarter" idx="11"/>
          </p:nvPr>
        </p:nvSpPr>
        <p:spPr/>
        <p:txBody>
          <a:bodyPr/>
          <a:lstStyle/>
          <a:p>
            <a:pPr>
              <a:defRPr/>
            </a:pPr>
            <a:fld id="{9B09BCAC-7B1D-4E4B-B19E-71D695765011}" type="slidenum">
              <a:rPr lang="ru-RU" smtClean="0"/>
              <a:pPr>
                <a:defRPr/>
              </a:pPr>
              <a:t>9</a:t>
            </a:fld>
            <a:endParaRPr lang="ru-RU"/>
          </a:p>
        </p:txBody>
      </p:sp>
      <p:sp>
        <p:nvSpPr>
          <p:cNvPr id="6" name="Прямоугольник 5"/>
          <p:cNvSpPr/>
          <p:nvPr/>
        </p:nvSpPr>
        <p:spPr>
          <a:xfrm>
            <a:off x="304800" y="5410200"/>
            <a:ext cx="8077200" cy="1274195"/>
          </a:xfrm>
          <a:prstGeom prst="rect">
            <a:avLst/>
          </a:prstGeom>
        </p:spPr>
        <p:txBody>
          <a:bodyPr wrap="square">
            <a:spAutoFit/>
          </a:bodyPr>
          <a:lstStyle/>
          <a:p>
            <a:pPr marL="174625" indent="538163" eaLnBrk="1" hangingPunct="1">
              <a:lnSpc>
                <a:spcPct val="80000"/>
              </a:lnSpc>
              <a:buFont typeface="Wingdings" pitchFamily="2" charset="2"/>
              <a:buNone/>
            </a:pPr>
            <a:r>
              <a:rPr lang="ru-RU" sz="1600" dirty="0" smtClean="0"/>
              <a:t>Результаты проведенного анализа рисков инвестиционных проектов по созданию инновационных организаций показали, что по большинству таких проектов </a:t>
            </a:r>
            <a:r>
              <a:rPr lang="ru-RU" sz="1600" i="1" dirty="0" smtClean="0">
                <a:solidFill>
                  <a:srgbClr val="800000"/>
                </a:solidFill>
                <a:latin typeface="Arial Black" pitchFamily="34" charset="0"/>
              </a:rPr>
              <a:t>коэффициент вариации NPV превышает 25 %, что объясняется спецификой венчурного бизнеса.</a:t>
            </a:r>
            <a:r>
              <a:rPr lang="ru-RU" sz="1600" dirty="0" smtClean="0">
                <a:solidFill>
                  <a:srgbClr val="800000"/>
                </a:solidFill>
                <a:latin typeface="Arial Black" pitchFamily="34" charset="0"/>
              </a:rPr>
              <a:t> </a:t>
            </a:r>
            <a:r>
              <a:rPr lang="ru-RU" sz="1600" dirty="0" smtClean="0"/>
              <a:t>Это затрудняет сравнительный анализ инновационных проектов по уровню инвестиционного риска.</a:t>
            </a: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6625" name="Object 1"/>
          <p:cNvGraphicFramePr>
            <a:graphicFrameLocks noChangeAspect="1"/>
          </p:cNvGraphicFramePr>
          <p:nvPr/>
        </p:nvGraphicFramePr>
        <p:xfrm>
          <a:off x="6183270" y="2514600"/>
          <a:ext cx="2960730" cy="504825"/>
        </p:xfrm>
        <a:graphic>
          <a:graphicData uri="http://schemas.openxmlformats.org/presentationml/2006/ole">
            <p:oleObj spid="_x0000_s26625" name="Формула" r:id="rId3" imgW="2070100" imgH="355600" progId="Equation.3">
              <p:embed/>
            </p:oleObj>
          </a:graphicData>
        </a:graphic>
      </p:graphicFrame>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6627" name="Object 3"/>
          <p:cNvGraphicFramePr>
            <a:graphicFrameLocks noChangeAspect="1"/>
          </p:cNvGraphicFramePr>
          <p:nvPr/>
        </p:nvGraphicFramePr>
        <p:xfrm>
          <a:off x="6096000" y="3048000"/>
          <a:ext cx="1752600" cy="607757"/>
        </p:xfrm>
        <a:graphic>
          <a:graphicData uri="http://schemas.openxmlformats.org/presentationml/2006/ole">
            <p:oleObj spid="_x0000_s26627" name="Формула" r:id="rId4" imgW="1180588" imgH="406224" progId="Equation.3">
              <p:embed/>
            </p:oleObj>
          </a:graphicData>
        </a:graphic>
      </p:graphicFrame>
      <p:sp>
        <p:nvSpPr>
          <p:cNvPr id="266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6629" name="Object 5"/>
          <p:cNvGraphicFramePr>
            <a:graphicFrameLocks noChangeAspect="1"/>
          </p:cNvGraphicFramePr>
          <p:nvPr/>
        </p:nvGraphicFramePr>
        <p:xfrm>
          <a:off x="7315200" y="3657600"/>
          <a:ext cx="1371600" cy="406400"/>
        </p:xfrm>
        <a:graphic>
          <a:graphicData uri="http://schemas.openxmlformats.org/presentationml/2006/ole">
            <p:oleObj spid="_x0000_s26629" name="Формула" r:id="rId5" imgW="774364" imgH="228501" progId="Equation.3">
              <p:embed/>
            </p:oleObj>
          </a:graphicData>
        </a:graphic>
      </p:graphicFrame>
      <p:sp>
        <p:nvSpPr>
          <p:cNvPr id="266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6631" name="Object 7"/>
          <p:cNvGraphicFramePr>
            <a:graphicFrameLocks noChangeAspect="1"/>
          </p:cNvGraphicFramePr>
          <p:nvPr/>
        </p:nvGraphicFramePr>
        <p:xfrm>
          <a:off x="6172200" y="4038600"/>
          <a:ext cx="1447800" cy="576309"/>
        </p:xfrm>
        <a:graphic>
          <a:graphicData uri="http://schemas.openxmlformats.org/presentationml/2006/ole">
            <p:oleObj spid="_x0000_s26631" name="Формула" r:id="rId6" imgW="977476" imgH="393529" progId="Equation.3">
              <p:embed/>
            </p:oleObj>
          </a:graphicData>
        </a:graphic>
      </p:graphicFrame>
      <p:sp>
        <p:nvSpPr>
          <p:cNvPr id="266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6633" name="Object 9"/>
          <p:cNvGraphicFramePr>
            <a:graphicFrameLocks noChangeAspect="1"/>
          </p:cNvGraphicFramePr>
          <p:nvPr/>
        </p:nvGraphicFramePr>
        <p:xfrm>
          <a:off x="7162800" y="4648200"/>
          <a:ext cx="1828800" cy="591266"/>
        </p:xfrm>
        <a:graphic>
          <a:graphicData uri="http://schemas.openxmlformats.org/presentationml/2006/ole">
            <p:oleObj spid="_x0000_s26633" name="Формула" r:id="rId7" imgW="1269449" imgH="406224" progId="Equation.3">
              <p:embed/>
            </p:oleObj>
          </a:graphicData>
        </a:graphic>
      </p:graphicFrame>
    </p:spTree>
  </p:cSld>
  <p:clrMapOvr>
    <a:masterClrMapping/>
  </p:clrMapOvr>
  <p:transition>
    <p:cover dir="r"/>
  </p:transition>
  <p:timing>
    <p:tnLst>
      <p:par>
        <p:cTn id="1" dur="indefinite" restart="never" nodeType="tmRoot"/>
      </p:par>
    </p:tnLst>
  </p:timing>
</p:sld>
</file>

<file path=ppt/theme/theme1.xml><?xml version="1.0" encoding="utf-8"?>
<a:theme xmlns:a="http://schemas.openxmlformats.org/drawingml/2006/main" name="Пиксел">
  <a:themeElements>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Пиксел 13">
        <a:dk1>
          <a:srgbClr val="000000"/>
        </a:dk1>
        <a:lt1>
          <a:srgbClr val="FFFFFF"/>
        </a:lt1>
        <a:dk2>
          <a:srgbClr val="000000"/>
        </a:dk2>
        <a:lt2>
          <a:srgbClr val="FF9900"/>
        </a:lt2>
        <a:accent1>
          <a:srgbClr val="FFE0C1"/>
        </a:accent1>
        <a:accent2>
          <a:srgbClr val="FBA313"/>
        </a:accent2>
        <a:accent3>
          <a:srgbClr val="FFFFFF"/>
        </a:accent3>
        <a:accent4>
          <a:srgbClr val="000000"/>
        </a:accent4>
        <a:accent5>
          <a:srgbClr val="FFEDDD"/>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4">
        <a:dk1>
          <a:srgbClr val="000000"/>
        </a:dk1>
        <a:lt1>
          <a:srgbClr val="FFFFFF"/>
        </a:lt1>
        <a:dk2>
          <a:srgbClr val="000000"/>
        </a:dk2>
        <a:lt2>
          <a:srgbClr val="FF9900"/>
        </a:lt2>
        <a:accent1>
          <a:srgbClr val="FFE0C1"/>
        </a:accent1>
        <a:accent2>
          <a:srgbClr val="FBA313"/>
        </a:accent2>
        <a:accent3>
          <a:srgbClr val="FFFFFF"/>
        </a:accent3>
        <a:accent4>
          <a:srgbClr val="000000"/>
        </a:accent4>
        <a:accent5>
          <a:srgbClr val="FFEDDD"/>
        </a:accent5>
        <a:accent6>
          <a:srgbClr val="E39310"/>
        </a:accent6>
        <a:hlink>
          <a:srgbClr val="CC3300"/>
        </a:hlink>
        <a:folHlink>
          <a:srgbClr val="FEE4BA"/>
        </a:folHlink>
      </a:clrScheme>
      <a:clrMap bg1="lt1" tx1="dk1" bg2="lt2" tx2="dk2" accent1="accent1" accent2="accent2" accent3="accent3" accent4="accent4" accent5="accent5" accent6="accent6" hlink="hlink" folHlink="folHlink"/>
    </a:extraClrScheme>
    <a:extraClrScheme>
      <a:clrScheme name="Пиксел 15">
        <a:dk1>
          <a:srgbClr val="000000"/>
        </a:dk1>
        <a:lt1>
          <a:srgbClr val="FFFFFF"/>
        </a:lt1>
        <a:dk2>
          <a:srgbClr val="000000"/>
        </a:dk2>
        <a:lt2>
          <a:srgbClr val="FF9900"/>
        </a:lt2>
        <a:accent1>
          <a:srgbClr val="FFE0C1"/>
        </a:accent1>
        <a:accent2>
          <a:srgbClr val="744902"/>
        </a:accent2>
        <a:accent3>
          <a:srgbClr val="FFFFFF"/>
        </a:accent3>
        <a:accent4>
          <a:srgbClr val="000000"/>
        </a:accent4>
        <a:accent5>
          <a:srgbClr val="FFEDDD"/>
        </a:accent5>
        <a:accent6>
          <a:srgbClr val="684102"/>
        </a:accent6>
        <a:hlink>
          <a:srgbClr val="CC3300"/>
        </a:hlink>
        <a:folHlink>
          <a:srgbClr val="FEE4BA"/>
        </a:folHlink>
      </a:clrScheme>
      <a:clrMap bg1="lt1" tx1="dk1" bg2="lt2" tx2="dk2" accent1="accent1" accent2="accent2" accent3="accent3" accent4="accent4" accent5="accent5" accent6="accent6" hlink="hlink" folHlink="folHlink"/>
    </a:extraClrScheme>
    <a:extraClrScheme>
      <a:clrScheme name="Пиксел 16">
        <a:dk1>
          <a:srgbClr val="000000"/>
        </a:dk1>
        <a:lt1>
          <a:srgbClr val="FFFFFF"/>
        </a:lt1>
        <a:dk2>
          <a:srgbClr val="000000"/>
        </a:dk2>
        <a:lt2>
          <a:srgbClr val="3C345E"/>
        </a:lt2>
        <a:accent1>
          <a:srgbClr val="FFE0C1"/>
        </a:accent1>
        <a:accent2>
          <a:srgbClr val="744902"/>
        </a:accent2>
        <a:accent3>
          <a:srgbClr val="FFFFFF"/>
        </a:accent3>
        <a:accent4>
          <a:srgbClr val="000000"/>
        </a:accent4>
        <a:accent5>
          <a:srgbClr val="FFEDDD"/>
        </a:accent5>
        <a:accent6>
          <a:srgbClr val="684102"/>
        </a:accent6>
        <a:hlink>
          <a:srgbClr val="CC3300"/>
        </a:hlink>
        <a:folHlink>
          <a:srgbClr val="FEE4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themeOverride>
</file>

<file path=docProps/app.xml><?xml version="1.0" encoding="utf-8"?>
<Properties xmlns="http://schemas.openxmlformats.org/officeDocument/2006/extended-properties" xmlns:vt="http://schemas.openxmlformats.org/officeDocument/2006/docPropsVTypes">
  <Template>Pixel</Template>
  <TotalTime>1527</TotalTime>
  <Words>887</Words>
  <Application>Microsoft Office PowerPoint</Application>
  <PresentationFormat>Экран (4:3)</PresentationFormat>
  <Paragraphs>112</Paragraphs>
  <Slides>11</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3" baseType="lpstr">
      <vt:lpstr>Пиксел</vt:lpstr>
      <vt:lpstr>Формула</vt:lpstr>
      <vt:lpstr>Тема 9.2.   Методические основы оценки рисков в инновационных проектах</vt:lpstr>
      <vt:lpstr>Слайд 2</vt:lpstr>
      <vt:lpstr>Карта проектных рисков инновационной организации</vt:lpstr>
      <vt:lpstr>Методы оценки риска</vt:lpstr>
      <vt:lpstr>Методы оценки риска</vt:lpstr>
      <vt:lpstr>Слайд 6</vt:lpstr>
      <vt:lpstr>Слайд 7</vt:lpstr>
      <vt:lpstr>Слайд 8</vt:lpstr>
      <vt:lpstr>Экономико-статистический анализ данных метода сценариев </vt:lpstr>
      <vt:lpstr>Слайд 10</vt:lpstr>
      <vt:lpstr>Слайд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asus</cp:lastModifiedBy>
  <cp:revision>248</cp:revision>
  <cp:lastPrinted>1601-01-01T00:00:00Z</cp:lastPrinted>
  <dcterms:created xsi:type="dcterms:W3CDTF">1601-01-01T00:00:00Z</dcterms:created>
  <dcterms:modified xsi:type="dcterms:W3CDTF">2016-04-13T13:26:56Z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