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2" r:id="rId3"/>
    <p:sldId id="368" r:id="rId4"/>
    <p:sldId id="374" r:id="rId5"/>
    <p:sldId id="297" r:id="rId6"/>
    <p:sldId id="341" r:id="rId7"/>
    <p:sldId id="305" r:id="rId8"/>
    <p:sldId id="306" r:id="rId9"/>
    <p:sldId id="319" r:id="rId10"/>
    <p:sldId id="387" r:id="rId11"/>
    <p:sldId id="388" r:id="rId12"/>
    <p:sldId id="389" r:id="rId13"/>
    <p:sldId id="376" r:id="rId14"/>
    <p:sldId id="377" r:id="rId15"/>
    <p:sldId id="378" r:id="rId16"/>
    <p:sldId id="381" r:id="rId17"/>
    <p:sldId id="382" r:id="rId18"/>
    <p:sldId id="384" r:id="rId19"/>
    <p:sldId id="385" r:id="rId20"/>
    <p:sldId id="395" r:id="rId21"/>
    <p:sldId id="420" r:id="rId22"/>
    <p:sldId id="264" r:id="rId23"/>
    <p:sldId id="265" r:id="rId24"/>
    <p:sldId id="317" r:id="rId25"/>
    <p:sldId id="318" r:id="rId26"/>
    <p:sldId id="422" r:id="rId27"/>
    <p:sldId id="338" r:id="rId28"/>
    <p:sldId id="340" r:id="rId29"/>
    <p:sldId id="460" r:id="rId30"/>
    <p:sldId id="4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663300"/>
    <a:srgbClr val="FFCC66"/>
    <a:srgbClr val="FF6600"/>
    <a:srgbClr val="003300"/>
    <a:srgbClr val="000066"/>
    <a:srgbClr val="000000"/>
    <a:srgbClr val="FF5050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3913" autoAdjust="0"/>
  </p:normalViewPr>
  <p:slideViewPr>
    <p:cSldViewPr>
      <p:cViewPr varScale="1">
        <p:scale>
          <a:sx n="68" d="100"/>
          <a:sy n="6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63A2-049F-447F-8D8B-C7C91DAB42B6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C7F3-5741-4142-8BB7-2FD64D3AC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24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8C2D-884C-4BA4-951F-9B4D03228FE3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43DD6-3C1F-4763-94AC-E07CA7B0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77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3DD6-3C1F-4763-94AC-E07CA7B075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62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3DD6-3C1F-4763-94AC-E07CA7B075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94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CFFAF2D-AE47-4947-A556-CF667390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A371-85A0-4009-9E95-A7ED3DD23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697E-9BBA-4F09-803D-7B6B5A97D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2A89-ACE0-4E1B-BDEC-94754B023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9332-568B-4B91-953F-4641E336E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F7C6-94C2-4BB1-932D-DBEB20EF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ED574-7D68-4826-BD73-675A1EDC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F76E-57E1-4837-9B06-53D34D8EC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F4F9-7B3D-465E-A475-11E77545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AFE4-0871-4AF2-BE30-06E777126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91E-3521-4767-8C19-F195A78D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4D5E-7FC2-4E95-9293-8DCB61D1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15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5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D906D25-1B7C-49B9-B604-6C36DDDB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wheel spokes="2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psu.b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psu.by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psu.b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su.by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42910" y="1000108"/>
            <a:ext cx="5181600" cy="1905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1.3. Характеристика </a:t>
            </a:r>
            <a:r>
              <a:rPr lang="ru-RU" sz="2800" dirty="0" smtClean="0"/>
              <a:t>инноваций </a:t>
            </a:r>
            <a:endParaRPr lang="ru-RU" sz="2800" dirty="0" smtClean="0"/>
          </a:p>
        </p:txBody>
      </p:sp>
      <p:pic>
        <p:nvPicPr>
          <p:cNvPr id="4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61722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800000"/>
                </a:solidFill>
              </a:rPr>
              <a:t>В зависимости от характера концепции, на которой основано нововведение, различают: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i="1" dirty="0" smtClean="0">
                <a:solidFill>
                  <a:schemeClr val="hlink"/>
                </a:solidFill>
              </a:rPr>
              <a:t>инновации с технологической доминантой</a:t>
            </a:r>
            <a:r>
              <a:rPr lang="ru-RU" sz="2200" dirty="0" smtClean="0"/>
              <a:t>, </a:t>
            </a:r>
            <a:r>
              <a:rPr lang="ru-RU" sz="2000" dirty="0" smtClean="0">
                <a:latin typeface="Arial Black" panose="020B0A04020102020204" pitchFamily="34" charset="0"/>
              </a:rPr>
              <a:t>изменяющие физические свойства товара на уровне производства</a:t>
            </a:r>
            <a:r>
              <a:rPr lang="ru-RU" sz="2200" dirty="0" smtClean="0"/>
              <a:t>: применения нового компонента или нового материала, создания принципиально новых продуктов, новых изделий, нового физического состояния или новых комплексных систем;</a:t>
            </a:r>
          </a:p>
          <a:p>
            <a:pPr eaLnBrk="1" hangingPunct="1">
              <a:lnSpc>
                <a:spcPct val="90000"/>
              </a:lnSpc>
            </a:pPr>
            <a:endParaRPr lang="ru-RU" sz="16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200" b="1" i="1" dirty="0" smtClean="0">
                <a:solidFill>
                  <a:schemeClr val="hlink"/>
                </a:solidFill>
              </a:rPr>
              <a:t>инновации с коммерческой и </a:t>
            </a:r>
            <a:r>
              <a:rPr lang="ru-RU" sz="2200" b="1" i="1" dirty="0" smtClean="0">
                <a:solidFill>
                  <a:schemeClr val="hlink"/>
                </a:solidFill>
              </a:rPr>
              <a:t>маркетинговой </a:t>
            </a:r>
            <a:r>
              <a:rPr lang="ru-RU" sz="2200" b="1" i="1" dirty="0" smtClean="0">
                <a:solidFill>
                  <a:schemeClr val="hlink"/>
                </a:solidFill>
              </a:rPr>
              <a:t>доминантой</a:t>
            </a:r>
            <a:r>
              <a:rPr lang="ru-RU" sz="2200" dirty="0" smtClean="0"/>
              <a:t>, </a:t>
            </a:r>
            <a:r>
              <a:rPr lang="ru-RU" sz="2000" dirty="0">
                <a:latin typeface="Arial Black" panose="020B0A04020102020204" pitchFamily="34" charset="0"/>
              </a:rPr>
              <a:t>касающиеся вариантов управления сбытом и коммуникациями </a:t>
            </a:r>
            <a:r>
              <a:rPr lang="ru-RU" sz="2200" dirty="0"/>
              <a:t>как с</a:t>
            </a:r>
            <a:r>
              <a:rPr lang="ru-RU" sz="2200" dirty="0" smtClean="0"/>
              <a:t>оставляющих процесса коммерческой реализации товара или услуги.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800000"/>
                </a:solidFill>
              </a:rPr>
              <a:t>Инновации с технологической доминантой</a:t>
            </a:r>
          </a:p>
        </p:txBody>
      </p:sp>
      <p:graphicFrame>
        <p:nvGraphicFramePr>
          <p:cNvPr id="55334" name="Group 38"/>
          <p:cNvGraphicFramePr>
            <a:graphicFrameLocks noGrp="1"/>
          </p:cNvGraphicFramePr>
          <p:nvPr>
            <p:ph idx="1"/>
          </p:nvPr>
        </p:nvGraphicFramePr>
        <p:xfrm>
          <a:off x="152400" y="2362200"/>
          <a:ext cx="8991600" cy="430942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709886"/>
                <a:gridCol w="4281714"/>
              </a:tblGrid>
              <a:tr h="560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физических свойств продукта на уровне производства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нового компонента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нового материала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принципиально новых продуктов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изделий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нового физического 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комплексных систем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сплавов и припоев на основе олова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Стальной корд в покрышках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Пенополиуретан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Композиционные материалы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Цифровой телевизор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Растворимый кофе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Скоростной поезд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2A89-ACE0-4E1B-BDEC-94754B023A6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>
                <a:solidFill>
                  <a:srgbClr val="800000"/>
                </a:solidFill>
              </a:rPr>
              <a:t>Инновации с коммерческой или маркетинговой доминантой</a:t>
            </a:r>
          </a:p>
        </p:txBody>
      </p:sp>
      <p:graphicFrame>
        <p:nvGraphicFramePr>
          <p:cNvPr id="57383" name="Group 39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8915400" cy="4023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17175"/>
                <a:gridCol w="4498225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 средство платежа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комбинация эстетических и функциональных свойств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презентация товара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форма торговли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вид рекламы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 применение известного товара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способ продаж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Кредитная карточка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Оригинальная зажигалка, совмещенная с фонариком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Электронные книги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Pocketbook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 &amp; Carry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Плакаты на автобусных остановках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Шампунь «2 в 1», «3 в 1»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Телемаркетинг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интернет-магазин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2A89-ACE0-4E1B-BDEC-94754B023A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7467600" cy="8651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Классификация инноваций согласно Руководству Осло и законодательству Республики Беларусь</a:t>
            </a:r>
          </a:p>
        </p:txBody>
      </p:sp>
      <p:sp>
        <p:nvSpPr>
          <p:cNvPr id="78851" name="AutoShape 4"/>
          <p:cNvSpPr>
            <a:spLocks noChangeAspect="1" noChangeArrowheads="1"/>
          </p:cNvSpPr>
          <p:nvPr/>
        </p:nvSpPr>
        <p:spPr bwMode="auto">
          <a:xfrm>
            <a:off x="304800" y="13716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514600"/>
            <a:ext cx="7781926" cy="4084638"/>
            <a:chOff x="594" y="967"/>
            <a:chExt cx="4902" cy="2573"/>
          </a:xfrm>
        </p:grpSpPr>
        <p:sp>
          <p:nvSpPr>
            <p:cNvPr id="78853" name="Line 6"/>
            <p:cNvSpPr>
              <a:spLocks noChangeShapeType="1"/>
            </p:cNvSpPr>
            <p:nvPr/>
          </p:nvSpPr>
          <p:spPr bwMode="auto">
            <a:xfrm>
              <a:off x="1600" y="1379"/>
              <a:ext cx="32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54" name="Text Box 8"/>
            <p:cNvSpPr txBox="1">
              <a:spLocks noChangeArrowheads="1"/>
            </p:cNvSpPr>
            <p:nvPr/>
          </p:nvSpPr>
          <p:spPr bwMode="auto">
            <a:xfrm>
              <a:off x="1801" y="967"/>
              <a:ext cx="1708" cy="30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ru-RU" sz="2000" b="1">
                  <a:latin typeface="Times New Roman" pitchFamily="18" charset="0"/>
                </a:rPr>
                <a:t>ИННОВАЦИИ</a:t>
              </a:r>
              <a:endParaRPr lang="ru-RU" sz="2800">
                <a:latin typeface="Times New Roman" pitchFamily="18" charset="0"/>
              </a:endParaRPr>
            </a:p>
          </p:txBody>
        </p:sp>
        <p:sp>
          <p:nvSpPr>
            <p:cNvPr id="78855" name="Text Box 9"/>
            <p:cNvSpPr txBox="1">
              <a:spLocks noChangeArrowheads="1"/>
            </p:cNvSpPr>
            <p:nvPr/>
          </p:nvSpPr>
          <p:spPr bwMode="auto">
            <a:xfrm>
              <a:off x="896" y="1481"/>
              <a:ext cx="1507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>
                  <a:latin typeface="Times New Roman" pitchFamily="18" charset="0"/>
                </a:rPr>
                <a:t>ТЕХНОЛОГИЧЕСКИЕ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6" name="Text Box 10"/>
            <p:cNvSpPr txBox="1">
              <a:spLocks noChangeArrowheads="1"/>
            </p:cNvSpPr>
            <p:nvPr/>
          </p:nvSpPr>
          <p:spPr bwMode="auto">
            <a:xfrm>
              <a:off x="2705" y="1481"/>
              <a:ext cx="1409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ОРГАНИЗАЦИОННЫЕ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7" name="Text Box 11"/>
            <p:cNvSpPr txBox="1">
              <a:spLocks noChangeArrowheads="1"/>
            </p:cNvSpPr>
            <p:nvPr/>
          </p:nvSpPr>
          <p:spPr bwMode="auto">
            <a:xfrm>
              <a:off x="4290" y="1495"/>
              <a:ext cx="1206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dirty="0">
                  <a:latin typeface="Times New Roman" pitchFamily="18" charset="0"/>
                </a:rPr>
                <a:t>МАРКЕТИНГОВЫЕ</a:t>
              </a:r>
              <a:endParaRPr lang="ru-RU" sz="2000" dirty="0">
                <a:latin typeface="Times New Roman" pitchFamily="18" charset="0"/>
              </a:endParaRPr>
            </a:p>
          </p:txBody>
        </p:sp>
        <p:sp>
          <p:nvSpPr>
            <p:cNvPr id="78858" name="Text Box 12"/>
            <p:cNvSpPr txBox="1">
              <a:spLocks noChangeArrowheads="1"/>
            </p:cNvSpPr>
            <p:nvPr/>
          </p:nvSpPr>
          <p:spPr bwMode="auto">
            <a:xfrm>
              <a:off x="594" y="1996"/>
              <a:ext cx="1207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 i="1">
                  <a:latin typeface="Times New Roman" pitchFamily="18" charset="0"/>
                </a:rPr>
                <a:t>ПРОДУКТОВЫЕ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9" name="Text Box 13"/>
            <p:cNvSpPr txBox="1">
              <a:spLocks noChangeArrowheads="1"/>
            </p:cNvSpPr>
            <p:nvPr/>
          </p:nvSpPr>
          <p:spPr bwMode="auto">
            <a:xfrm>
              <a:off x="2203" y="1996"/>
              <a:ext cx="1407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 i="1">
                  <a:latin typeface="Times New Roman" pitchFamily="18" charset="0"/>
                </a:rPr>
                <a:t>ПРОЦЕССНЫЕ</a:t>
              </a: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78860" name="Text Box 14"/>
            <p:cNvSpPr txBox="1">
              <a:spLocks noChangeArrowheads="1"/>
            </p:cNvSpPr>
            <p:nvPr/>
          </p:nvSpPr>
          <p:spPr bwMode="auto">
            <a:xfrm>
              <a:off x="695" y="2407"/>
              <a:ext cx="1609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Технологически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новый продукт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8861" name="Text Box 15"/>
            <p:cNvSpPr txBox="1">
              <a:spLocks noChangeArrowheads="1"/>
            </p:cNvSpPr>
            <p:nvPr/>
          </p:nvSpPr>
          <p:spPr bwMode="auto">
            <a:xfrm>
              <a:off x="695" y="2921"/>
              <a:ext cx="160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Технологически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усовершенствованный продукт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8862" name="Line 18"/>
            <p:cNvSpPr>
              <a:spLocks noChangeShapeType="1"/>
            </p:cNvSpPr>
            <p:nvPr/>
          </p:nvSpPr>
          <p:spPr bwMode="auto">
            <a:xfrm>
              <a:off x="2705" y="127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3" name="Line 19"/>
            <p:cNvSpPr>
              <a:spLocks noChangeShapeType="1"/>
            </p:cNvSpPr>
            <p:nvPr/>
          </p:nvSpPr>
          <p:spPr bwMode="auto">
            <a:xfrm>
              <a:off x="1600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4" name="Line 20"/>
            <p:cNvSpPr>
              <a:spLocks noChangeShapeType="1"/>
            </p:cNvSpPr>
            <p:nvPr/>
          </p:nvSpPr>
          <p:spPr bwMode="auto">
            <a:xfrm>
              <a:off x="3409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5" name="Line 21"/>
            <p:cNvSpPr>
              <a:spLocks noChangeShapeType="1"/>
            </p:cNvSpPr>
            <p:nvPr/>
          </p:nvSpPr>
          <p:spPr bwMode="auto">
            <a:xfrm>
              <a:off x="4817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6" name="Line 22"/>
            <p:cNvSpPr>
              <a:spLocks noChangeShapeType="1"/>
            </p:cNvSpPr>
            <p:nvPr/>
          </p:nvSpPr>
          <p:spPr bwMode="auto">
            <a:xfrm>
              <a:off x="1600" y="1790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Line 23"/>
            <p:cNvSpPr>
              <a:spLocks noChangeShapeType="1"/>
            </p:cNvSpPr>
            <p:nvPr/>
          </p:nvSpPr>
          <p:spPr bwMode="auto">
            <a:xfrm>
              <a:off x="1097" y="1893"/>
              <a:ext cx="19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8" name="Line 24"/>
            <p:cNvSpPr>
              <a:spLocks noChangeShapeType="1"/>
            </p:cNvSpPr>
            <p:nvPr/>
          </p:nvSpPr>
          <p:spPr bwMode="auto">
            <a:xfrm>
              <a:off x="1097" y="189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9" name="Line 25"/>
            <p:cNvSpPr>
              <a:spLocks noChangeShapeType="1"/>
            </p:cNvSpPr>
            <p:nvPr/>
          </p:nvSpPr>
          <p:spPr bwMode="auto">
            <a:xfrm>
              <a:off x="3007" y="189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0" name="Line 26"/>
            <p:cNvSpPr>
              <a:spLocks noChangeShapeType="1"/>
            </p:cNvSpPr>
            <p:nvPr/>
          </p:nvSpPr>
          <p:spPr bwMode="auto">
            <a:xfrm>
              <a:off x="594" y="2202"/>
              <a:ext cx="1" cy="1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1" name="Line 27"/>
            <p:cNvSpPr>
              <a:spLocks noChangeShapeType="1"/>
            </p:cNvSpPr>
            <p:nvPr/>
          </p:nvSpPr>
          <p:spPr bwMode="auto">
            <a:xfrm>
              <a:off x="594" y="2613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2" name="Line 28"/>
            <p:cNvSpPr>
              <a:spLocks noChangeShapeType="1"/>
            </p:cNvSpPr>
            <p:nvPr/>
          </p:nvSpPr>
          <p:spPr bwMode="auto">
            <a:xfrm>
              <a:off x="594" y="3230"/>
              <a:ext cx="1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6" name="Рисунок 25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62200"/>
            <a:ext cx="847725" cy="657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38800" y="3733800"/>
            <a:ext cx="2209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ЭКОЛОГИЧЕСКИЕ</a:t>
            </a:r>
            <a:endParaRPr lang="ru-RU" sz="1400" dirty="0"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629400" y="320040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30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1828" y="48006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Продуктовые инновации </a:t>
            </a:r>
            <a:r>
              <a:rPr lang="ru-RU" dirty="0" smtClean="0"/>
              <a:t>– договора купли-продажи, комиссии, бартера и пр.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Процессные инновации </a:t>
            </a:r>
            <a:r>
              <a:rPr lang="ru-RU" dirty="0" smtClean="0"/>
              <a:t>– лицензионные договора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Организационные инновации </a:t>
            </a:r>
            <a:r>
              <a:rPr lang="ru-RU" dirty="0" smtClean="0"/>
              <a:t>– договора </a:t>
            </a:r>
            <a:r>
              <a:rPr lang="ru-RU" dirty="0" err="1" smtClean="0"/>
              <a:t>франчайзинга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Классификация инноваций согласно Руководству Осло и законодательству Республики Беларусь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27275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1. </a:t>
            </a:r>
            <a:r>
              <a:rPr lang="ru-RU" sz="2200" b="1" i="1" dirty="0" smtClean="0"/>
              <a:t>Технологические инновации</a:t>
            </a:r>
            <a:r>
              <a:rPr lang="ru-RU" sz="2200" dirty="0" smtClean="0"/>
              <a:t> — деятельность организации, связанная как с разработкой, так и с внедрением:</a:t>
            </a:r>
          </a:p>
          <a:p>
            <a:pPr marL="779463" lvl="1" eaLnBrk="1" hangingPunct="1">
              <a:lnSpc>
                <a:spcPct val="80000"/>
              </a:lnSpc>
            </a:pPr>
            <a:r>
              <a:rPr lang="ru-RU" sz="2000" dirty="0" smtClean="0"/>
              <a:t>в промышленности — технологически новых продуктов и процессов, а также значительных технологических усовершенствований в продуктах и процессах;</a:t>
            </a:r>
          </a:p>
          <a:p>
            <a:pPr marL="779463" lvl="1" eaLnBrk="1" hangingPunct="1">
              <a:lnSpc>
                <a:spcPct val="80000"/>
              </a:lnSpc>
            </a:pPr>
            <a:r>
              <a:rPr lang="ru-RU" sz="2000" dirty="0" smtClean="0"/>
              <a:t>в отраслях сферы услуг — технологически новых или значительно усовершенствованных услуг и новых или значительно усовершенствованных способов производства (передачи) услуг.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В промышленности различают два типа инноваций:</a:t>
            </a:r>
          </a:p>
          <a:p>
            <a:pPr marL="779463" lvl="1" eaLnBrk="1" hangingPunct="1">
              <a:lnSpc>
                <a:spcPct val="80000"/>
              </a:lnSpc>
              <a:buClr>
                <a:srgbClr val="990099"/>
              </a:buClr>
              <a:buFont typeface="Wingdings 3" pitchFamily="18" charset="2"/>
              <a:buChar char="["/>
            </a:pPr>
            <a:r>
              <a:rPr lang="ru-RU" sz="2000" dirty="0" smtClean="0"/>
              <a:t>продуктовые;</a:t>
            </a:r>
          </a:p>
          <a:p>
            <a:pPr marL="779463" lvl="1" eaLnBrk="1" hangingPunct="1">
              <a:lnSpc>
                <a:spcPct val="80000"/>
              </a:lnSpc>
              <a:buClr>
                <a:srgbClr val="990099"/>
              </a:buClr>
              <a:buFont typeface="Wingdings 3" pitchFamily="18" charset="2"/>
              <a:buChar char="["/>
            </a:pPr>
            <a:r>
              <a:rPr lang="ru-RU" sz="2000" dirty="0" smtClean="0"/>
              <a:t>процессные.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8229600" cy="94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Продуктовая инновация – это внедрение продукции или услуги, являющихся новыми или значительно улучшенными по части их свойств или способов использования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67000"/>
            <a:ext cx="8229600" cy="3886200"/>
          </a:xfrm>
        </p:spPr>
        <p:txBody>
          <a:bodyPr/>
          <a:lstStyle/>
          <a:p>
            <a:pPr marL="266700" lvl="1" indent="265113" eaLnBrk="1" hangingPunct="1">
              <a:lnSpc>
                <a:spcPct val="80000"/>
              </a:lnSpc>
            </a:pPr>
            <a:r>
              <a:rPr lang="ru-RU" sz="2000" b="1" i="1" dirty="0" smtClean="0"/>
              <a:t>Технологически новый продукт</a:t>
            </a:r>
            <a:r>
              <a:rPr lang="ru-RU" sz="2000" dirty="0" smtClean="0"/>
              <a:t> — это продукт, чьи технологические характеристики* или предполагаемое использование принципиально новые либо существенно отличаются от аналогичных ранее производимых продуктов</a:t>
            </a:r>
          </a:p>
          <a:p>
            <a:pPr marL="266700" lvl="1" indent="265113" eaLnBrk="1" hangingPunct="1">
              <a:lnSpc>
                <a:spcPct val="80000"/>
              </a:lnSpc>
            </a:pPr>
            <a:endParaRPr lang="ru-RU" sz="800" dirty="0" smtClean="0"/>
          </a:p>
          <a:p>
            <a:pPr marL="266700" lvl="1" indent="2651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* </a:t>
            </a:r>
            <a:r>
              <a:rPr lang="ru-RU" sz="1800" i="1" dirty="0" smtClean="0"/>
              <a:t>Функциональные признаки, конструктивное выполнение, дополнительные операции, а также состав применяемых материалов и компонентов</a:t>
            </a:r>
            <a:r>
              <a:rPr lang="ru-RU" sz="1800" dirty="0" smtClean="0"/>
              <a:t> </a:t>
            </a:r>
          </a:p>
          <a:p>
            <a:pPr marL="266700" indent="265113" eaLnBrk="1" hangingPunct="1">
              <a:lnSpc>
                <a:spcPct val="80000"/>
              </a:lnSpc>
            </a:pPr>
            <a:endParaRPr lang="ru-RU" sz="1800" b="1" i="1" dirty="0" smtClean="0"/>
          </a:p>
          <a:p>
            <a:pPr marL="266700" lvl="1" indent="265113" eaLnBrk="1" hangingPunct="1">
              <a:lnSpc>
                <a:spcPct val="80000"/>
              </a:lnSpc>
            </a:pPr>
            <a:r>
              <a:rPr lang="ru-RU" sz="2000" b="1" i="1" dirty="0" smtClean="0"/>
              <a:t>Технологически усовершенствованный продукт</a:t>
            </a:r>
            <a:r>
              <a:rPr lang="ru-RU" sz="2000" dirty="0" smtClean="0"/>
              <a:t> — это существующий продукт, для которого улучшаются качественные характеристики, повышается экономическая эффективность производства путем использования более высокоэффективных компонентов или материалов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90600"/>
            <a:ext cx="8229600" cy="94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Примеры продуктовых инноваций: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38400"/>
            <a:ext cx="8458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бытовые приборы со встроенным программным обеспечением, повышающим удобство и простоту использования, такие, как автоматически выключающиеся тостеры;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пищевые продукты с новыми функциональными характеристиками (маргарин, снижающий уровень холестерина в крови; йогурты, производимые с использованием новых типов бактериальных культур);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товары со значительно сниженным энергопотреблением (энергосберегающие холодильники и т. п.);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новое лекарственное средство с улучшенным действием;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замена исходных материалов материалами с улучшенными характеристиками (воздухопроницаемые ткани, легкие, но прочные композиты, экологически безопасные пластмассы и т. п.);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новые формы гарантий, например объединение представления гарантий с другими услугами, такими как кредитные карточки;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внедрение смарт-карт и многоцелевых пластиковых карточек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19200"/>
            <a:ext cx="8382000" cy="8651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Процессная инновация – это внедрение нового или значительно улучшенного способа производства (оказания услуги): изменения в технологии, производственном оборудовании и (или) программном обеспечении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8305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Процессные инновации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включают разработку и внедрение технологически новых или технологически значительно усовершенствованных производственных методов, включая методы передачи продуктов.</a:t>
            </a:r>
          </a:p>
          <a:p>
            <a:pPr eaLnBrk="1" hangingPunct="1">
              <a:lnSpc>
                <a:spcPct val="90000"/>
              </a:lnSpc>
            </a:pPr>
            <a:endParaRPr lang="ru-RU" sz="900" i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i="1" u="sng" dirty="0" smtClean="0"/>
              <a:t>Примеры процессных инноваций : </a:t>
            </a:r>
            <a:endParaRPr lang="ru-RU" sz="1800" dirty="0" smtClean="0"/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новое оборудование, необходимое для производства новой или улучшенной продукции;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компьютеризация проектно-конструкторских работ;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автоматизированная упаковка;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лазерные режущие инструменты;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системы отслеживания перемещений транспортных средств с использованием системы GPS;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внедрение электронной системы оформления проездных документов;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новые или усовершенствованные программное обеспечение или стандартные процедуры для систем закупок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763000" cy="4343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эстетические изменения в продуктах </a:t>
            </a:r>
            <a:r>
              <a:rPr lang="ru-RU" sz="1600" dirty="0" smtClean="0"/>
              <a:t>(в цвете, декоре и т.п.)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незначительные технические или внешние изменения в продукте, оставляющие неизменным его конструктивное исполнение</a:t>
            </a:r>
            <a:r>
              <a:rPr lang="ru-RU" sz="1800" dirty="0" smtClean="0"/>
              <a:t>, </a:t>
            </a:r>
            <a:r>
              <a:rPr lang="ru-RU" sz="1600" dirty="0" smtClean="0"/>
              <a:t>не оказывающие достаточно заметного влияния на параметры, свойства, стоимость того или иного изделия, а также входящих в него материалов и компонентов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расширение номенклатуры продукции за счет ввода в производство не выпускавшихся ранее в данной организации</a:t>
            </a:r>
            <a:r>
              <a:rPr lang="ru-RU" sz="1800" dirty="0" smtClean="0"/>
              <a:t>, </a:t>
            </a:r>
            <a:r>
              <a:rPr lang="ru-RU" sz="1600" dirty="0" smtClean="0"/>
              <a:t>но уже достаточно известных на рынке сбыта видов продукции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расширение производственных мощностей за счет дополнительных станков уже известной модели либо замена станков на более поздние модификации той же модели </a:t>
            </a:r>
            <a:r>
              <a:rPr lang="ru-RU" sz="1600" dirty="0" smtClean="0"/>
              <a:t>(реконструкция, модернизация)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регулярные сезонные и прочие повторяющиеся изменения </a:t>
            </a:r>
            <a:r>
              <a:rPr lang="ru-RU" sz="1600" dirty="0" smtClean="0"/>
              <a:t>(в швейном, обувном производстве и тому подобное)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организационные и маркетинговые инновации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914400"/>
            <a:ext cx="79248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К технологическим инновациям в производстве промышленной продукции не относятся следующие изменения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362200"/>
            <a:ext cx="89154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sz="1800" i="1" dirty="0" smtClean="0"/>
              <a:t>                Инновация возникнет, если стратегия </a:t>
            </a:r>
            <a:r>
              <a:rPr lang="ru-RU" sz="1800" i="1" u="sng" dirty="0" smtClean="0"/>
              <a:t>реализуется</a:t>
            </a:r>
            <a:r>
              <a:rPr lang="ru-RU" sz="1800" i="1" dirty="0" smtClean="0"/>
              <a:t> в виде использования </a:t>
            </a:r>
            <a:r>
              <a:rPr lang="ru-RU" sz="1800" i="1" dirty="0" smtClean="0">
                <a:solidFill>
                  <a:srgbClr val="800000"/>
                </a:solidFill>
              </a:rPr>
              <a:t>нового программного обеспечения</a:t>
            </a:r>
            <a:r>
              <a:rPr lang="ru-RU" sz="1800" i="1" dirty="0" smtClean="0"/>
              <a:t> и </a:t>
            </a:r>
            <a:r>
              <a:rPr lang="ru-RU" sz="1800" i="1" dirty="0" smtClean="0">
                <a:solidFill>
                  <a:srgbClr val="800000"/>
                </a:solidFill>
              </a:rPr>
              <a:t>новых способов документирования</a:t>
            </a:r>
            <a:r>
              <a:rPr lang="ru-RU" sz="1800" i="1" dirty="0" smtClean="0"/>
              <a:t> </a:t>
            </a:r>
            <a:r>
              <a:rPr lang="ru-RU" sz="1800" i="1" dirty="0" smtClean="0">
                <a:solidFill>
                  <a:srgbClr val="800000"/>
                </a:solidFill>
              </a:rPr>
              <a:t>информации</a:t>
            </a:r>
            <a:r>
              <a:rPr lang="ru-RU" sz="1800" i="1" dirty="0" smtClean="0"/>
              <a:t> для облегчения и поощрения обмена знаниями между различными подразделениями в организации</a:t>
            </a:r>
            <a:endParaRPr lang="ru-RU" sz="1800" b="1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62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 Организационной инновацией является внедрение нового организационного метода в деловой практике организации, в организации рабочих мест или внешних связях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3810000"/>
          <a:ext cx="8991600" cy="2959781"/>
        </p:xfrm>
        <a:graphic>
          <a:graphicData uri="http://schemas.openxmlformats.org/drawingml/2006/table">
            <a:tbl>
              <a:tblPr/>
              <a:tblGrid>
                <a:gridCol w="1601123"/>
                <a:gridCol w="7390477"/>
              </a:tblGrid>
              <a:tr h="111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Деловая</a:t>
                      </a: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практика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организация новой базы данных, содержащей сведения о лучших способах действий, учебный материал и другие знания, и делающей все это более доступным;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первое внедрение системы интегрального мониторинга деятельности предприятия (производство, финансы, стратегия, маркетинг).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56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Организация рабочих мест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первая организация формальных или неформальных групп работников для облегчения доступа к знаниям и обмена знаниями между работниками разных подразделений, например, отделов маркетинга, исследовательского и производственного;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первое внедрение системы анонимного оповещения о происшествиях для поощрения сообщений о всевозможных ошибках и угрозах с целью выявления их причин и уменьшения повторяемости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2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Внешние связи 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первое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использование "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аутсорсинга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" в исследованиях или производстве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990000"/>
                </a:solidFill>
              </a:rPr>
              <a:t>Рекомендации по сбору и анализу данных по инновациям (Руководство Осло)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1600" i="1" dirty="0" smtClean="0">
                <a:solidFill>
                  <a:srgbClr val="990000"/>
                </a:solidFill>
              </a:rPr>
              <a:t>Совместная публикация ОЭСР* и </a:t>
            </a:r>
            <a:r>
              <a:rPr lang="ru-RU" sz="1600" i="1" dirty="0" err="1" smtClean="0">
                <a:solidFill>
                  <a:srgbClr val="990000"/>
                </a:solidFill>
              </a:rPr>
              <a:t>Евростата</a:t>
            </a:r>
            <a:r>
              <a:rPr lang="ru-RU" sz="1600" i="1" dirty="0" smtClean="0">
                <a:solidFill>
                  <a:srgbClr val="990000"/>
                </a:solidFill>
              </a:rPr>
              <a:t> 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667000"/>
            <a:ext cx="8077200" cy="1676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531813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Инновация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/>
              </a:rPr>
              <a:t> это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введение в употребление какого-либо нового или значительно улучшенного продукта (услуги) или процесса, нового метода маркетинга или нового организационного метода в деловой практике, организации рабочих мест или внешних связях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4800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/>
            <a:endParaRPr lang="ru-RU" sz="1600" b="1" i="1" dirty="0" smtClean="0">
              <a:solidFill>
                <a:srgbClr val="990000"/>
              </a:solidFill>
            </a:endParaRPr>
          </a:p>
          <a:p>
            <a:pPr indent="625475"/>
            <a:r>
              <a:rPr lang="ru-RU" sz="1600" b="1" i="1" dirty="0" smtClean="0">
                <a:solidFill>
                  <a:srgbClr val="990000"/>
                </a:solidFill>
              </a:rPr>
              <a:t>ОРГАНИЗАЦИЯ ЭКОНОМИЧЕСКОГО СОТРУДНИЧЕСТВА И РАЗВИТИЯ</a:t>
            </a:r>
            <a:endParaRPr lang="ru-RU" sz="1600" b="1" i="1" dirty="0" smtClean="0"/>
          </a:p>
          <a:p>
            <a:r>
              <a:rPr lang="ru-RU" sz="1600" b="1" i="1" dirty="0" smtClean="0">
                <a:solidFill>
                  <a:srgbClr val="990000"/>
                </a:solidFill>
              </a:rPr>
              <a:t>(</a:t>
            </a:r>
            <a:r>
              <a:rPr lang="en-US" sz="1600" b="1" i="1" dirty="0" smtClean="0">
                <a:solidFill>
                  <a:srgbClr val="990000"/>
                </a:solidFill>
              </a:rPr>
              <a:t>The </a:t>
            </a:r>
            <a:r>
              <a:rPr lang="en-US" sz="1600" b="1" i="1" dirty="0" err="1" smtClean="0">
                <a:solidFill>
                  <a:srgbClr val="990000"/>
                </a:solidFill>
              </a:rPr>
              <a:t>Organisation</a:t>
            </a:r>
            <a:r>
              <a:rPr lang="en-US" sz="1600" b="1" i="1" dirty="0" smtClean="0">
                <a:solidFill>
                  <a:srgbClr val="990000"/>
                </a:solidFill>
              </a:rPr>
              <a:t> for Economic Co-operation and Development (OECD)</a:t>
            </a:r>
            <a:r>
              <a:rPr lang="ru-RU" sz="1600" b="1" i="1" dirty="0" smtClean="0">
                <a:solidFill>
                  <a:srgbClr val="990000"/>
                </a:solidFill>
              </a:rPr>
              <a:t> </a:t>
            </a:r>
            <a:r>
              <a:rPr lang="ru-RU" sz="1600" dirty="0" smtClean="0"/>
              <a:t>является уникальным форумом, где правительства 30 демократических стран совместно работают над решением экономических, социальных и экологических проблем, порождаемых глобализацией.</a:t>
            </a:r>
            <a:r>
              <a:rPr lang="en-US" sz="1600" b="1" dirty="0" smtClean="0"/>
              <a:t> </a:t>
            </a:r>
          </a:p>
        </p:txBody>
      </p:sp>
      <p:pic>
        <p:nvPicPr>
          <p:cNvPr id="10" name="Picture 37" descr="OECD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762000" cy="7620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6" descr="logo_le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8229600" cy="9413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3. Маркетинговой инновацией является внедрение нового метода маркетинга, включая значительные изменения в дизайне или упаковке продукта, продвижении на рынок или использовании новых стратегий ценообразования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62200"/>
            <a:ext cx="8458200" cy="30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1800" dirty="0" smtClean="0"/>
              <a:t>              Примеры маркетинговых инноваций: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1" y="2743200"/>
          <a:ext cx="8991600" cy="41148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89346"/>
                <a:gridCol w="7602254"/>
              </a:tblGrid>
              <a:tr h="105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Дизайн и упаковка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осуществление значительного изменения в дизайне мебели для придания ей нового внешнего вида и повышения привлекательности;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внедрение радикально нового дизайна флаконов для косметических средств, призванного придать продукту выраженный оригинальный облик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766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Размещение (каналы продаж)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реализация новой концепции презентации продукции, такой, как тематическое оформление помещений для продажи мебели, дающее возможность покупателю видеть товар в полностью декорированном интерьере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102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Назначение цены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метода подстройки цены товара или услуги в соответствии со спросом на них;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порядка внутреннего предложения товаров, доступного только владельцам кредитных или поощрительных карточек магазина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127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внедрение фундаментально нового фирменного знака для позиционирования продукта на новом рынке;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способа популяризации продукта через лидеров общественного мнения, знаменитостей или общественные группы, являющиеся законодателями мод и предпочтений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</a:tbl>
          </a:graphicData>
        </a:graphic>
      </p:graphicFrame>
      <p:pic>
        <p:nvPicPr>
          <p:cNvPr id="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9906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ЗАРУБЕЖНЫЙ ОПЫТ ЭКО-ИННОВАЦИЙ И ВОЗМОЖНОСТЬ ЕГО ПРИМЕНЕНИЯ В РЕСПУБЛИКЕ БЕЛАРУСЬ ДЛЯ СТАБИЛИЗАЦИИ ЭКОНОМИКИ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362200"/>
            <a:ext cx="723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Экологические инновации </a:t>
            </a:r>
            <a:r>
              <a:rPr lang="ru-RU" sz="1600" dirty="0" smtClean="0"/>
              <a:t>― это любые инновации, которые приводят к снижению воздействия на окружающую среду:</a:t>
            </a:r>
          </a:p>
          <a:p>
            <a:r>
              <a:rPr lang="ru-RU" sz="1600" b="1" dirty="0" smtClean="0"/>
              <a:t>создание новых товаров, процессов и систем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 минимальным использованием природных ресурсов;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 минимальными выбросами  загрязняющих веществ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657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Основные отрасли, которые активно используют </a:t>
            </a:r>
            <a:r>
              <a:rPr lang="ru-RU" sz="1600" dirty="0" err="1" smtClean="0"/>
              <a:t>эко-инновации</a:t>
            </a:r>
            <a:r>
              <a:rPr lang="ru-RU" sz="1600" dirty="0" smtClean="0"/>
              <a:t> и относят к сектору чистых технологий:</a:t>
            </a:r>
          </a:p>
          <a:p>
            <a:r>
              <a:rPr lang="ru-RU" sz="1600" dirty="0" smtClean="0"/>
              <a:t>•      возобновляемые энергетика, </a:t>
            </a:r>
            <a:r>
              <a:rPr lang="ru-RU" sz="1600" dirty="0" err="1" smtClean="0"/>
              <a:t>энергоэффективные</a:t>
            </a:r>
            <a:r>
              <a:rPr lang="ru-RU" sz="1600" dirty="0" smtClean="0"/>
              <a:t> решения;</a:t>
            </a:r>
          </a:p>
          <a:p>
            <a:r>
              <a:rPr lang="ru-RU" sz="1600" dirty="0" smtClean="0"/>
              <a:t>•      управление водными ресурсами и отходами;</a:t>
            </a:r>
          </a:p>
          <a:p>
            <a:r>
              <a:rPr lang="ru-RU" sz="1600" dirty="0" smtClean="0"/>
              <a:t>•      зеленое строительство;</a:t>
            </a:r>
          </a:p>
          <a:p>
            <a:r>
              <a:rPr lang="ru-RU" sz="1600" dirty="0" smtClean="0"/>
              <a:t>•      альтернативный транспорт и логистика и др.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5257562"/>
            <a:ext cx="525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Возобновляемая</a:t>
            </a:r>
            <a:r>
              <a:rPr lang="ru-RU" sz="1400" dirty="0" smtClean="0"/>
              <a:t> или </a:t>
            </a:r>
            <a:r>
              <a:rPr lang="ru-RU" sz="1400" b="1" dirty="0" smtClean="0"/>
              <a:t>регенеративная энергия</a:t>
            </a:r>
            <a:r>
              <a:rPr lang="ru-RU" sz="1400" dirty="0" smtClean="0"/>
              <a:t> («Зеленая энергия») — </a:t>
            </a:r>
            <a:r>
              <a:rPr lang="ru-RU" sz="1400" dirty="0" err="1" smtClean="0"/>
              <a:t>энергия</a:t>
            </a:r>
            <a:r>
              <a:rPr lang="ru-RU" sz="1400" dirty="0" smtClean="0"/>
              <a:t> из источников, которые по человеческим масштабам являются неисчерпаемыми. Основной принцип использования возобновляемой энергии заключается в её извлечении из постоянно происходящих в окружающей среде процессов и предоставлении для технического применения</a:t>
            </a:r>
            <a:endParaRPr lang="ru-RU" sz="1400" dirty="0"/>
          </a:p>
        </p:txBody>
      </p:sp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5316936"/>
            <a:ext cx="2057400" cy="1541064"/>
          </a:xfrm>
          <a:prstGeom prst="rect">
            <a:avLst/>
          </a:prstGeom>
        </p:spPr>
      </p:pic>
      <p:pic>
        <p:nvPicPr>
          <p:cNvPr id="10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6" y="4164687"/>
            <a:ext cx="1562100" cy="97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" y="5224393"/>
            <a:ext cx="1435290" cy="95686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20000" cy="1143000"/>
          </a:xfrm>
        </p:spPr>
        <p:txBody>
          <a:bodyPr/>
          <a:lstStyle/>
          <a:p>
            <a:pPr algn="ctr" eaLnBrk="1" hangingPunct="1"/>
            <a:r>
              <a:rPr lang="ru-RU" sz="2200" dirty="0" smtClean="0">
                <a:solidFill>
                  <a:srgbClr val="990000"/>
                </a:solidFill>
              </a:rPr>
              <a:t>2. В зависимости от последствий использования инноваций, различных по уровню </a:t>
            </a:r>
            <a:r>
              <a:rPr lang="ru-RU" sz="2200" dirty="0" smtClean="0">
                <a:solidFill>
                  <a:srgbClr val="990000"/>
                </a:solidFill>
              </a:rPr>
              <a:t>новизны, их можно </a:t>
            </a:r>
            <a:r>
              <a:rPr lang="ru-RU" sz="2200" dirty="0" smtClean="0">
                <a:solidFill>
                  <a:srgbClr val="990000"/>
                </a:solidFill>
              </a:rPr>
              <a:t>подразделить на: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базисные</a:t>
            </a:r>
            <a:r>
              <a:rPr lang="ru-RU" sz="2400" dirty="0" smtClean="0">
                <a:solidFill>
                  <a:schemeClr val="bg2"/>
                </a:solidFill>
              </a:rPr>
              <a:t>; реализуют кардинальные изобретения, которые позволяют сформировать новое поколение техники;</a:t>
            </a:r>
          </a:p>
          <a:p>
            <a:pPr eaLnBrk="1" hangingPunct="1">
              <a:lnSpc>
                <a:spcPct val="90000"/>
              </a:lnSpc>
            </a:pPr>
            <a:endParaRPr lang="ru-RU" sz="900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660066"/>
                </a:solidFill>
              </a:rPr>
              <a:t>улучшающие</a:t>
            </a:r>
            <a:r>
              <a:rPr lang="ru-RU" sz="2400" dirty="0" smtClean="0">
                <a:solidFill>
                  <a:srgbClr val="660066"/>
                </a:solidFill>
              </a:rPr>
              <a:t>; направлены на реализацию незначительных изобретений, которые позволяют поддерживать стабильность экономического развития;</a:t>
            </a:r>
          </a:p>
          <a:p>
            <a:pPr eaLnBrk="1" hangingPunct="1">
              <a:lnSpc>
                <a:spcPct val="90000"/>
              </a:lnSpc>
            </a:pPr>
            <a:endParaRPr lang="ru-RU" sz="900" i="1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>
                <a:solidFill>
                  <a:schemeClr val="hlink"/>
                </a:solidFill>
              </a:rPr>
              <a:t>псевдоинновации</a:t>
            </a:r>
            <a:r>
              <a:rPr lang="ru-RU" sz="2400" dirty="0" smtClean="0">
                <a:solidFill>
                  <a:schemeClr val="hlink"/>
                </a:solidFill>
              </a:rPr>
              <a:t> (рационализирующие); незначительное улучшение продукции, которая выпускается продолжительное время.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9248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За этим разделением стоит два различных инновационных процесса: пионерный и догоняющий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Пионерный тип</a:t>
            </a:r>
            <a:r>
              <a:rPr lang="ru-RU" sz="2100" smtClean="0"/>
              <a:t> означает линию на достижение мирового первенства.</a:t>
            </a:r>
          </a:p>
          <a:p>
            <a:pPr eaLnBrk="1" hangingPunct="1">
              <a:lnSpc>
                <a:spcPct val="90000"/>
              </a:lnSpc>
            </a:pPr>
            <a:endParaRPr lang="ru-RU" sz="800" smtClean="0"/>
          </a:p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Догоняющий</a:t>
            </a:r>
            <a:r>
              <a:rPr lang="ru-RU" sz="2100" smtClean="0"/>
              <a:t> - дешевле и может дать быстрый результат. На этом пути создаются так называемые </a:t>
            </a:r>
            <a:r>
              <a:rPr lang="ru-RU" sz="2100" i="1" smtClean="0"/>
              <a:t>приростные инновации</a:t>
            </a:r>
            <a:r>
              <a:rPr lang="ru-RU" sz="2100" smtClean="0"/>
              <a:t>, связанные с улучшением свойств существующих процессов производства и продуктов.</a:t>
            </a:r>
          </a:p>
          <a:p>
            <a:pPr eaLnBrk="1" hangingPunct="1">
              <a:lnSpc>
                <a:spcPct val="90000"/>
              </a:lnSpc>
            </a:pPr>
            <a:endParaRPr lang="ru-RU" sz="800" smtClean="0"/>
          </a:p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Псевдоинновации</a:t>
            </a:r>
            <a:r>
              <a:rPr lang="ru-RU" sz="2100" smtClean="0"/>
              <a:t> – эстетические (в цвете, декоре и т.п.), а также незначительные технические или внешние изменения в продукте, оставляющие неизменным его конструктивное исполнение и не оказывающие достаточно заметного влияния на параметры, свойства, стоимость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4770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90000"/>
                </a:solidFill>
                <a:latin typeface="Arial Black" pitchFamily="34" charset="0"/>
              </a:rPr>
              <a:t>3. По стимулу появления (источнику)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693025" cy="3190875"/>
          </a:xfrm>
        </p:spPr>
        <p:txBody>
          <a:bodyPr/>
          <a:lstStyle/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развитием науки и техники;</a:t>
            </a:r>
          </a:p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потребностями производства;</a:t>
            </a:r>
          </a:p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потребностями рынка.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181600" cy="9144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90000"/>
                </a:solidFill>
                <a:latin typeface="Arial Black" pitchFamily="34" charset="0"/>
              </a:rPr>
              <a:t>4. По месту в системе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3025" cy="3657600"/>
          </a:xfrm>
        </p:spPr>
        <p:txBody>
          <a:bodyPr/>
          <a:lstStyle/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на входе (сырье, оборудование, информация и др.);</a:t>
            </a:r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endParaRPr lang="ru-RU" sz="900" b="1" dirty="0" smtClean="0"/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на выходе (изделия, услуги, технологии, информация и др.);</a:t>
            </a:r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endParaRPr lang="ru-RU" sz="800" b="1" dirty="0" smtClean="0"/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системной структуры (управленческой, производственной)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264696" cy="591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Индикаторы, характеризующие инновационную деятельность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230E12-674F-486B-920C-2D8E5BB84F8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" name="Рисунок 3" descr="f_4cf9da309c6f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7376" y="3733800"/>
            <a:ext cx="2232248" cy="1560368"/>
          </a:xfrm>
          <a:prstGeom prst="rect">
            <a:avLst/>
          </a:prstGeom>
        </p:spPr>
      </p:pic>
      <p:sp useBgFill="1">
        <p:nvSpPr>
          <p:cNvPr id="2050" name="AutoShape 2"/>
          <p:cNvSpPr>
            <a:spLocks/>
          </p:cNvSpPr>
          <p:nvPr/>
        </p:nvSpPr>
        <p:spPr bwMode="auto">
          <a:xfrm>
            <a:off x="3167336" y="2869704"/>
            <a:ext cx="1490464" cy="720080"/>
          </a:xfrm>
          <a:prstGeom prst="borderCallout1">
            <a:avLst>
              <a:gd name="adj1" fmla="val 25352"/>
              <a:gd name="adj2" fmla="val 108333"/>
              <a:gd name="adj3" fmla="val 176486"/>
              <a:gd name="adj4" fmla="val 136871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Внутренняя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среда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253536" y="4093840"/>
            <a:ext cx="1890464" cy="90182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Инновационная продукция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6536" y="4081264"/>
            <a:ext cx="1518022" cy="112204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Технология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Ресурсы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831632" y="2653680"/>
            <a:ext cx="1800200" cy="43916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Окружающая среда</a:t>
            </a:r>
            <a:endParaRPr kumimoji="0" lang="ru-RU" sz="28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303240" y="4093840"/>
            <a:ext cx="1455539" cy="671636"/>
          </a:xfrm>
          <a:prstGeom prst="rightArrow">
            <a:avLst>
              <a:gd name="adj1" fmla="val 69514"/>
              <a:gd name="adj2" fmla="val 812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Вход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759624" y="4093840"/>
            <a:ext cx="1455539" cy="671636"/>
          </a:xfrm>
          <a:prstGeom prst="rightArrow">
            <a:avLst>
              <a:gd name="adj1" fmla="val 69514"/>
              <a:gd name="adj2" fmla="val 812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Выход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9812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Модель «черного ящика»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76536" y="5465679"/>
            <a:ext cx="2081063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на входе (сырье, оборудование, информация и др.)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629400" y="5436611"/>
            <a:ext cx="2282825" cy="104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на выходе (изделия, услуги, технологии)</a:t>
            </a:r>
            <a:endParaRPr lang="ru-RU" sz="300" b="1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76600" y="5438184"/>
            <a:ext cx="2771238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системной структуры (управленческой, производственной)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5. Существует два подхода к осуществлению инновационного процесса: модели закрытых инноваций и открытых инноваций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267200"/>
          </a:xfrm>
        </p:spPr>
        <p:txBody>
          <a:bodyPr/>
          <a:lstStyle/>
          <a:p>
            <a:pPr marL="0" indent="625475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Открытые инновации</a:t>
            </a:r>
            <a:r>
              <a:rPr lang="ru-RU" sz="2400" dirty="0" smtClean="0"/>
              <a:t> - подход к инновациям, который позволяет получать максимальную прибыль от </a:t>
            </a:r>
            <a:r>
              <a:rPr lang="ru-RU" sz="2400" b="1" dirty="0" smtClean="0"/>
              <a:t>совместного создания и коммерциализации инновационных проектов</a:t>
            </a:r>
            <a:endParaRPr lang="ru-RU" sz="2400" dirty="0" smtClean="0"/>
          </a:p>
          <a:p>
            <a:pPr marL="0" indent="625475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0" indent="625475" eaLnBrk="1" hangingPunct="1">
              <a:buFont typeface="Wingdings" pitchFamily="2" charset="2"/>
              <a:buNone/>
            </a:pPr>
            <a:r>
              <a:rPr lang="ru-RU" sz="2200" i="1" dirty="0" smtClean="0"/>
              <a:t>Компании получат максимум эффекта если будут привлекать (покупать или лицензировать) результаты чужих изобретений и делиться (открывать для лицензирования и продавать) своими технологиями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0" indent="533400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990000"/>
                </a:solidFill>
                <a:latin typeface="Arial Black" pitchFamily="34" charset="0"/>
              </a:rPr>
              <a:t>Модель закрытых инноваций</a:t>
            </a:r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Принцип</a:t>
            </a:r>
            <a:r>
              <a:rPr lang="ru-RU" sz="2000" b="1" dirty="0" smtClean="0"/>
              <a:t> </a:t>
            </a:r>
            <a:r>
              <a:rPr lang="ru-RU" sz="2000" b="1" dirty="0" smtClean="0">
                <a:cs typeface="Arial" pitchFamily="34" charset="0"/>
              </a:rPr>
              <a:t>― к</a:t>
            </a:r>
            <a:r>
              <a:rPr lang="ru-RU" sz="2000" b="1" dirty="0" smtClean="0"/>
              <a:t>омпании должны самостоятельно делать открытия, финансировать разработку продуктов и услуг на их основе, самостоятельно производить эти продукты или услуги, выводить их на рынок</a:t>
            </a:r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</a:t>
            </a:r>
            <a:r>
              <a:rPr lang="ru-RU" sz="2000" i="1" dirty="0" smtClean="0"/>
              <a:t>Концепция модели закрытых инноваций: 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компания, которая первой </a:t>
            </a:r>
            <a:r>
              <a:rPr lang="ru-RU" sz="2000" i="1" dirty="0" err="1" smtClean="0"/>
              <a:t>коммерциализирует</a:t>
            </a:r>
            <a:r>
              <a:rPr lang="ru-RU" sz="2000" i="1" dirty="0" smtClean="0"/>
              <a:t> инновацию, обычно выигрывает;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если мы занимаем первое место в отрасли по инвестициям в НИОКР, мы сделаем больше всего открытий, причем самых передовых, и, следовательно, захватим лидерство на рынке;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нам необходимо контролировать нашу интеллектуальную собственность, для того чтобы конкуренты не извлекали выгоду из принадлежащих нам идей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5. Существует два подхода к осуществлению инновационного процесса: модели закрытых инноваций и открытых инноваций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914400" y="990600"/>
            <a:ext cx="8001000" cy="8382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Примеры инноваций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" y="1922884"/>
            <a:ext cx="9245600" cy="5200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58" y="155126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http://www.innoros.ru/</a:t>
            </a:r>
          </a:p>
        </p:txBody>
      </p:sp>
    </p:spTree>
    <p:extLst>
      <p:ext uri="{BB962C8B-B14F-4D97-AF65-F5344CB8AC3E}">
        <p14:creationId xmlns="" xmlns:p14="http://schemas.microsoft.com/office/powerpoint/2010/main" val="2919916614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7idGA0wg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1828800" cy="1389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990000"/>
                </a:solidFill>
              </a:rPr>
              <a:t>ЗАКОН РЕСПУБЛИКИ БЕЛАРУСЬ 10 июля 2012 г. № 425-З</a:t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>«</a:t>
            </a:r>
            <a:r>
              <a:rPr lang="ru-RU" sz="2000" i="1" dirty="0" smtClean="0">
                <a:solidFill>
                  <a:srgbClr val="990000"/>
                </a:solidFill>
              </a:rPr>
              <a:t>О государственной инновационной политике и инновационной деятельности в Республике Беларусь»</a:t>
            </a:r>
            <a:endParaRPr lang="ru-RU" sz="2000" i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2438400"/>
            <a:ext cx="6397625" cy="3724275"/>
          </a:xfrm>
        </p:spPr>
        <p:txBody>
          <a:bodyPr/>
          <a:lstStyle/>
          <a:p>
            <a:pPr marL="0" indent="531813">
              <a:buNone/>
            </a:pPr>
            <a:r>
              <a:rPr lang="ru-RU" sz="2000" b="1" dirty="0" smtClean="0"/>
              <a:t>Инновация</a:t>
            </a:r>
            <a:r>
              <a:rPr lang="ru-RU" sz="2000" dirty="0" smtClean="0"/>
              <a:t> – введенные в гражданский оборот или используемые для собственных нужд: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или усовершенствованная продукция;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или усовершенствованная технология;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услуга;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новое организационно-техническое решение производственного, административного, коммерческого или иного характера, способствующие продвижению технологий, продукции и услуг на рынок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58674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</a:rPr>
              <a:t>ПОСТАНОВЛЕНИЕ СОВЕТА МИНИСТРОВ РЕСПУБЛИКИ БЕЛАРУСЬ от 26 мая 2011 г. № 669 «О Государственной  программе инновационного развития Республики  Беларусь на 2011–2015 годы»</a:t>
            </a:r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847725" cy="657225"/>
          </a:xfrm>
          <a:prstGeom prst="rect">
            <a:avLst/>
          </a:prstGeom>
        </p:spPr>
      </p:pic>
      <p:pic>
        <p:nvPicPr>
          <p:cNvPr id="8" name="Picture 6" descr="logo_lef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4944208" y="288608"/>
            <a:ext cx="4114800" cy="1219200"/>
          </a:xfrm>
        </p:spPr>
        <p:txBody>
          <a:bodyPr/>
          <a:lstStyle/>
          <a:p>
            <a:pPr algn="l"/>
            <a:r>
              <a:rPr lang="ru-RU" sz="1800" i="1" dirty="0" smtClean="0"/>
              <a:t>Задание:</a:t>
            </a:r>
            <a:br>
              <a:rPr lang="ru-RU" sz="1800" i="1" dirty="0" smtClean="0"/>
            </a:br>
            <a:r>
              <a:rPr lang="ru-RU" sz="1800" i="1" dirty="0" smtClean="0"/>
              <a:t>1. Выбрать одну разработку.</a:t>
            </a:r>
            <a:br>
              <a:rPr lang="ru-RU" sz="1800" i="1" dirty="0" smtClean="0"/>
            </a:br>
            <a:r>
              <a:rPr lang="ru-RU" sz="1800" i="1" dirty="0" smtClean="0"/>
              <a:t>2. Кратко раскрыть ее суть.</a:t>
            </a:r>
            <a:br>
              <a:rPr lang="ru-RU" sz="1800" i="1" dirty="0" smtClean="0"/>
            </a:br>
            <a:r>
              <a:rPr lang="ru-RU" sz="1800" i="1" dirty="0" smtClean="0"/>
              <a:t>3. Классифицировать ее по видам.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192"/>
            <a:ext cx="9184758" cy="49368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5972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http://www.innoros.ru/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914400" y="990600"/>
            <a:ext cx="8001000" cy="8382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kern="0" smtClean="0">
                <a:solidFill>
                  <a:srgbClr val="002060"/>
                </a:solidFill>
              </a:rPr>
              <a:t>Примеры инноваций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2" y="20227"/>
            <a:ext cx="966788" cy="1010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334317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556" y="2438400"/>
            <a:ext cx="7693025" cy="3724275"/>
          </a:xfrm>
        </p:spPr>
        <p:txBody>
          <a:bodyPr/>
          <a:lstStyle/>
          <a:p>
            <a:pPr indent="625475">
              <a:buNone/>
            </a:pPr>
            <a:r>
              <a:rPr lang="ru-RU" sz="2000" b="1" i="1" u="sng" dirty="0" smtClean="0">
                <a:solidFill>
                  <a:srgbClr val="000066"/>
                </a:solidFill>
              </a:rPr>
              <a:t>Минимальным признаком инновации </a:t>
            </a:r>
            <a:r>
              <a:rPr lang="ru-RU" sz="1800" dirty="0" smtClean="0">
                <a:latin typeface="+mj-lt"/>
              </a:rPr>
              <a:t>является требование того, чтобы </a:t>
            </a:r>
            <a:r>
              <a:rPr lang="ru-RU" sz="1800" dirty="0" smtClean="0">
                <a:latin typeface="Arial Black" panose="020B0A04020102020204" pitchFamily="34" charset="0"/>
              </a:rPr>
              <a:t>продукт, процесс был новым (или значительно улучшенным) </a:t>
            </a:r>
            <a:r>
              <a:rPr lang="ru-RU" sz="1800" u="sng" dirty="0" smtClean="0">
                <a:latin typeface="Arial Black" panose="020B0A04020102020204" pitchFamily="34" charset="0"/>
              </a:rPr>
              <a:t>для практики данной организации</a:t>
            </a:r>
            <a:r>
              <a:rPr lang="ru-RU" sz="1800" dirty="0" smtClean="0">
                <a:latin typeface="Arial Black" panose="020B0A04020102020204" pitchFamily="34" charset="0"/>
              </a:rPr>
              <a:t>.</a:t>
            </a:r>
          </a:p>
          <a:p>
            <a:pPr indent="625475">
              <a:buNone/>
            </a:pPr>
            <a:endParaRPr lang="ru-RU" sz="2000" dirty="0" smtClean="0"/>
          </a:p>
          <a:p>
            <a:pPr indent="625475">
              <a:buNone/>
            </a:pPr>
            <a:r>
              <a:rPr lang="ru-RU" sz="2000" dirty="0" smtClean="0"/>
              <a:t>В категорию инноваций включаются:</a:t>
            </a:r>
          </a:p>
          <a:p>
            <a:pPr indent="625475"/>
            <a:r>
              <a:rPr lang="ru-RU" sz="2000" dirty="0" smtClean="0"/>
              <a:t>продукты, процессы и методы, которые организации создали </a:t>
            </a:r>
            <a:r>
              <a:rPr lang="ru-RU" sz="2000" u="sng" dirty="0" smtClean="0"/>
              <a:t>первыми</a:t>
            </a:r>
            <a:r>
              <a:rPr lang="ru-RU" sz="2000" dirty="0" smtClean="0"/>
              <a:t>;</a:t>
            </a:r>
          </a:p>
          <a:p>
            <a:pPr indent="625475"/>
            <a:r>
              <a:rPr lang="ru-RU" sz="2000" dirty="0" smtClean="0"/>
              <a:t>продукты, процессы и методы, </a:t>
            </a:r>
            <a:r>
              <a:rPr lang="ru-RU" sz="2000" u="sng" dirty="0" smtClean="0"/>
              <a:t>заимствованные</a:t>
            </a:r>
            <a:r>
              <a:rPr lang="ru-RU" sz="2000" dirty="0" smtClean="0"/>
              <a:t> от других организаций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152400" y="4572000"/>
            <a:ext cx="1287462" cy="381000"/>
          </a:xfrm>
          <a:prstGeom prst="wedgeRectCallout">
            <a:avLst>
              <a:gd name="adj1" fmla="val 62585"/>
              <a:gd name="adj2" fmla="val -4130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Патент</a:t>
            </a:r>
            <a:endParaRPr lang="ru-RU" sz="16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52400" y="5257800"/>
            <a:ext cx="1287462" cy="409575"/>
          </a:xfrm>
          <a:prstGeom prst="wedgeRectCallout">
            <a:avLst>
              <a:gd name="adj1" fmla="val 65282"/>
              <a:gd name="adj2" fmla="val -4179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Лицензия</a:t>
            </a:r>
            <a:endParaRPr lang="ru-RU" sz="1600" b="1" dirty="0">
              <a:solidFill>
                <a:srgbClr val="6633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Инновация считается осуществленной, если она внедрена на рынке или в производственном процессе и обеспечивает коммерческий результат </a:t>
            </a: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381000" y="2362200"/>
            <a:ext cx="9144000" cy="3716338"/>
            <a:chOff x="2667" y="1848"/>
            <a:chExt cx="7200" cy="2648"/>
          </a:xfrm>
        </p:grpSpPr>
        <p:sp>
          <p:nvSpPr>
            <p:cNvPr id="9220" name="AutoShape 4"/>
            <p:cNvSpPr>
              <a:spLocks noChangeAspect="1" noChangeArrowheads="1"/>
            </p:cNvSpPr>
            <p:nvPr/>
          </p:nvSpPr>
          <p:spPr bwMode="auto">
            <a:xfrm>
              <a:off x="2667" y="1848"/>
              <a:ext cx="7200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3091" y="1987"/>
              <a:ext cx="6352" cy="2370"/>
              <a:chOff x="3091" y="1987"/>
              <a:chExt cx="6352" cy="2370"/>
            </a:xfrm>
          </p:grpSpPr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3091" y="3381"/>
                <a:ext cx="1693" cy="6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0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НОВАЦИЯ (НОВШЕСТВО)</a:t>
                </a:r>
                <a:endParaRPr lang="ru-RU" sz="2800"/>
              </a:p>
            </p:txBody>
          </p:sp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>
                <a:off x="4785" y="3520"/>
                <a:ext cx="706" cy="418"/>
              </a:xfrm>
              <a:prstGeom prst="rightArrow">
                <a:avLst>
                  <a:gd name="adj1" fmla="val 50000"/>
                  <a:gd name="adj2" fmla="val 422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7043" y="3102"/>
                <a:ext cx="2400" cy="1254"/>
              </a:xfrm>
              <a:prstGeom prst="bevel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7326" y="3381"/>
                <a:ext cx="1835" cy="6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9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ИННОВАЦИЯ</a:t>
                </a: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(НОВОВВЕДЕНИЕ</a:t>
                </a:r>
                <a:r>
                  <a:rPr lang="ru-RU" sz="1700">
                    <a:latin typeface="Times New Roman" pitchFamily="18" charset="0"/>
                  </a:rPr>
                  <a:t>)</a:t>
                </a:r>
                <a:endParaRPr lang="ru-RU" sz="2800"/>
              </a:p>
            </p:txBody>
          </p:sp>
          <p:sp>
            <p:nvSpPr>
              <p:cNvPr id="9226" name="AutoShape 10"/>
              <p:cNvSpPr>
                <a:spLocks noChangeArrowheads="1"/>
              </p:cNvSpPr>
              <p:nvPr/>
            </p:nvSpPr>
            <p:spPr bwMode="auto">
              <a:xfrm>
                <a:off x="6338" y="3520"/>
                <a:ext cx="706" cy="417"/>
              </a:xfrm>
              <a:prstGeom prst="rightArrow">
                <a:avLst>
                  <a:gd name="adj1" fmla="val 50000"/>
                  <a:gd name="adj2" fmla="val 4232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9227" name="Picture 11" descr="images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91" y="3242"/>
                <a:ext cx="860" cy="1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8" name="AutoShape 12"/>
              <p:cNvSpPr>
                <a:spLocks noChangeArrowheads="1"/>
              </p:cNvSpPr>
              <p:nvPr/>
            </p:nvSpPr>
            <p:spPr bwMode="auto">
              <a:xfrm>
                <a:off x="4502" y="1987"/>
                <a:ext cx="2259" cy="976"/>
              </a:xfrm>
              <a:prstGeom prst="cloudCallout">
                <a:avLst>
                  <a:gd name="adj1" fmla="val -2500"/>
                  <a:gd name="adj2" fmla="val 81431"/>
                </a:avLst>
              </a:prstGeom>
              <a:solidFill>
                <a:srgbClr val="FFFFFF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0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КОММЕРЦИА-ЛИЗАЦИЯ</a:t>
                </a:r>
                <a:endParaRPr lang="ru-RU" sz="2800"/>
              </a:p>
            </p:txBody>
          </p:sp>
        </p:grpSp>
      </p:grpSp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5" name="Picture 6" descr="logo_le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7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2400" y="2286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9" descr="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048000" y="2667000"/>
            <a:ext cx="15144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981075"/>
            <a:ext cx="6819900" cy="4975225"/>
            <a:chOff x="735" y="117"/>
            <a:chExt cx="4315" cy="3352"/>
          </a:xfrm>
        </p:grpSpPr>
        <p:sp>
          <p:nvSpPr>
            <p:cNvPr id="305155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6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7" name="AutoShape 5"/>
            <p:cNvSpPr>
              <a:spLocks noChangeArrowheads="1"/>
            </p:cNvSpPr>
            <p:nvPr/>
          </p:nvSpPr>
          <p:spPr bwMode="gray">
            <a:xfrm flipV="1">
              <a:off x="1315" y="539"/>
              <a:ext cx="3153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8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270" name="Rectangle 28"/>
          <p:cNvSpPr>
            <a:spLocks noGrp="1" noChangeArrowheads="1"/>
          </p:cNvSpPr>
          <p:nvPr>
            <p:ph type="title"/>
          </p:nvPr>
        </p:nvSpPr>
        <p:spPr>
          <a:xfrm>
            <a:off x="827088" y="1268413"/>
            <a:ext cx="7239000" cy="563562"/>
          </a:xfrm>
        </p:spPr>
        <p:txBody>
          <a:bodyPr/>
          <a:lstStyle/>
          <a:p>
            <a:pPr algn="ctr" eaLnBrk="1" hangingPunct="1"/>
            <a:r>
              <a:rPr lang="ru-RU" smtClean="0"/>
              <a:t>Свойства инновации</a:t>
            </a:r>
            <a:endParaRPr lang="en-US" smtClean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019800" y="2895600"/>
            <a:ext cx="2762250" cy="1447800"/>
            <a:chOff x="708" y="2203"/>
            <a:chExt cx="751" cy="741"/>
          </a:xfrm>
        </p:grpSpPr>
        <p:sp>
          <p:nvSpPr>
            <p:cNvPr id="305182" name="Oval 3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1290" name="Picture 31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76600" y="4572000"/>
            <a:ext cx="2735263" cy="1447800"/>
            <a:chOff x="708" y="2203"/>
            <a:chExt cx="751" cy="741"/>
          </a:xfrm>
        </p:grpSpPr>
        <p:sp>
          <p:nvSpPr>
            <p:cNvPr id="30518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1288" name="Picture 3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0" y="3048000"/>
            <a:ext cx="2762250" cy="1447800"/>
            <a:chOff x="708" y="2203"/>
            <a:chExt cx="751" cy="741"/>
          </a:xfrm>
        </p:grpSpPr>
        <p:sp>
          <p:nvSpPr>
            <p:cNvPr id="305188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1286" name="Picture 3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5190" name="Text Box 38"/>
          <p:cNvSpPr txBox="1">
            <a:spLocks noChangeArrowheads="1"/>
          </p:cNvSpPr>
          <p:nvPr/>
        </p:nvSpPr>
        <p:spPr bwMode="gray">
          <a:xfrm>
            <a:off x="3429000" y="5029200"/>
            <a:ext cx="2520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Производственная применимость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275" name="Group 40"/>
          <p:cNvGrpSpPr>
            <a:grpSpLocks/>
          </p:cNvGrpSpPr>
          <p:nvPr/>
        </p:nvGrpSpPr>
        <p:grpSpPr bwMode="auto">
          <a:xfrm>
            <a:off x="4724400" y="2514600"/>
            <a:ext cx="1371600" cy="1447800"/>
            <a:chOff x="482" y="1851"/>
            <a:chExt cx="860" cy="796"/>
          </a:xfrm>
        </p:grpSpPr>
        <p:sp>
          <p:nvSpPr>
            <p:cNvPr id="11279" name="Freeform 41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42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43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44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283" name="Freeform 45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59 w 224"/>
                <a:gd name="T1" fmla="*/ 253 h 569"/>
                <a:gd name="T2" fmla="*/ 185 w 224"/>
                <a:gd name="T3" fmla="*/ 125 h 569"/>
                <a:gd name="T4" fmla="*/ 302 w 224"/>
                <a:gd name="T5" fmla="*/ 1 h 569"/>
                <a:gd name="T6" fmla="*/ 429 w 224"/>
                <a:gd name="T7" fmla="*/ 130 h 569"/>
                <a:gd name="T8" fmla="*/ 339 w 224"/>
                <a:gd name="T9" fmla="*/ 253 h 569"/>
                <a:gd name="T10" fmla="*/ 337 w 224"/>
                <a:gd name="T11" fmla="*/ 311 h 569"/>
                <a:gd name="T12" fmla="*/ 525 w 224"/>
                <a:gd name="T13" fmla="*/ 362 h 569"/>
                <a:gd name="T14" fmla="*/ 555 w 224"/>
                <a:gd name="T15" fmla="*/ 511 h 569"/>
                <a:gd name="T16" fmla="*/ 546 w 224"/>
                <a:gd name="T17" fmla="*/ 804 h 569"/>
                <a:gd name="T18" fmla="*/ 525 w 224"/>
                <a:gd name="T19" fmla="*/ 915 h 569"/>
                <a:gd name="T20" fmla="*/ 494 w 224"/>
                <a:gd name="T21" fmla="*/ 773 h 569"/>
                <a:gd name="T22" fmla="*/ 470 w 224"/>
                <a:gd name="T23" fmla="*/ 507 h 569"/>
                <a:gd name="T24" fmla="*/ 427 w 224"/>
                <a:gd name="T25" fmla="*/ 804 h 569"/>
                <a:gd name="T26" fmla="*/ 361 w 224"/>
                <a:gd name="T27" fmla="*/ 1427 h 569"/>
                <a:gd name="T28" fmla="*/ 195 w 224"/>
                <a:gd name="T29" fmla="*/ 1417 h 569"/>
                <a:gd name="T30" fmla="*/ 125 w 224"/>
                <a:gd name="T31" fmla="*/ 815 h 569"/>
                <a:gd name="T32" fmla="*/ 84 w 224"/>
                <a:gd name="T33" fmla="*/ 522 h 569"/>
                <a:gd name="T34" fmla="*/ 62 w 224"/>
                <a:gd name="T35" fmla="*/ 778 h 569"/>
                <a:gd name="T36" fmla="*/ 30 w 224"/>
                <a:gd name="T37" fmla="*/ 915 h 569"/>
                <a:gd name="T38" fmla="*/ 1 w 224"/>
                <a:gd name="T39" fmla="*/ 765 h 569"/>
                <a:gd name="T40" fmla="*/ 18 w 224"/>
                <a:gd name="T41" fmla="*/ 462 h 569"/>
                <a:gd name="T42" fmla="*/ 59 w 224"/>
                <a:gd name="T43" fmla="*/ 350 h 569"/>
                <a:gd name="T44" fmla="*/ 256 w 224"/>
                <a:gd name="T45" fmla="*/ 311 h 569"/>
                <a:gd name="T46" fmla="*/ 259 w 224"/>
                <a:gd name="T47" fmla="*/ 25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284" name="Freeform 46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11276" name="Picture 48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267200" y="34290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202" name="Text Box 50"/>
          <p:cNvSpPr txBox="1">
            <a:spLocks noChangeArrowheads="1"/>
          </p:cNvSpPr>
          <p:nvPr/>
        </p:nvSpPr>
        <p:spPr bwMode="auto">
          <a:xfrm>
            <a:off x="468313" y="3357563"/>
            <a:ext cx="1727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Научно-техническая новизна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5203" name="Text Box 51"/>
          <p:cNvSpPr txBox="1">
            <a:spLocks noChangeArrowheads="1"/>
          </p:cNvSpPr>
          <p:nvPr/>
        </p:nvSpPr>
        <p:spPr bwMode="auto">
          <a:xfrm>
            <a:off x="6248400" y="3352800"/>
            <a:ext cx="2578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Коммерческая реализуемость</a:t>
            </a:r>
            <a:r>
              <a:rPr lang="ru-RU" dirty="0"/>
              <a:t> 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F4F9-7B3D-465E-A475-11E77545AB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2" name="Picture 6" descr="logo_lef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0" grpId="0"/>
      <p:bldP spid="305202" grpId="0"/>
      <p:bldP spid="305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3124200" y="380931"/>
            <a:ext cx="3824287" cy="488225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333399"/>
                </a:solidFill>
                <a:latin typeface="Arial Black" pitchFamily="34" charset="0"/>
              </a:rPr>
              <a:t>Поиск инновационной идеи: сигналы науки и рынка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924800" cy="1066800"/>
          </a:xfrm>
        </p:spPr>
        <p:txBody>
          <a:bodyPr/>
          <a:lstStyle/>
          <a:p>
            <a:pPr marL="0" indent="449263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660066"/>
                </a:solidFill>
              </a:rPr>
              <a:t>Исходным ресурсом</a:t>
            </a:r>
            <a:r>
              <a:rPr lang="ru-RU" sz="2000" b="1" dirty="0" smtClean="0"/>
              <a:t> для инновационного процесса являются научные знания, а </a:t>
            </a:r>
            <a:r>
              <a:rPr lang="ru-RU" sz="2000" b="1" i="1" dirty="0" smtClean="0">
                <a:solidFill>
                  <a:srgbClr val="660066"/>
                </a:solidFill>
              </a:rPr>
              <a:t>движущей силой</a:t>
            </a:r>
            <a:r>
              <a:rPr lang="ru-RU" sz="2000" b="1" dirty="0" smtClean="0"/>
              <a:t> - рыночный спрос.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00600" y="27432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i="1"/>
              <a:t>Рыночный спрос определяет направления разработки новых технологий и новых продуктов.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100"/>
              <a:t>Рынок «вытягивает» новое качество из сферы науки.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sz="2000" b="1">
              <a:solidFill>
                <a:srgbClr val="66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660066"/>
                </a:solidFill>
              </a:rPr>
              <a:t>Развитие информационных технологий и технологий в автомобилестроении, в основном определяется запросами рынка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26670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i="1"/>
              <a:t>Спрос на новые технологии исходит из сферы науки и определяется внутренней логикой развития самой науки.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100"/>
              <a:t>В этом случае новую технологию приходится «проталкивать» на рынок, демонстрируя и доказывая возможности и преимущества этой технологии перед известными.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660066"/>
                </a:solidFill>
              </a:rPr>
              <a:t>Лазерные технологии в медицине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/>
              <a:t>push</a:t>
            </a:r>
            <a:r>
              <a:rPr lang="ru-RU" b="1" dirty="0">
                <a:solidFill>
                  <a:srgbClr val="000000"/>
                </a:solidFill>
              </a:rPr>
              <a:t> – толкать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pull</a:t>
            </a:r>
            <a:r>
              <a:rPr lang="ru-RU" b="1">
                <a:solidFill>
                  <a:srgbClr val="000000"/>
                </a:solidFill>
              </a:rPr>
              <a:t> – тянуть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72400" cy="8255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660066"/>
                </a:solidFill>
              </a:rPr>
              <a:t>«Пушпульная» схема продвижения технологий на рынок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2667000"/>
            <a:ext cx="8686800" cy="2438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20800" y="5167313"/>
            <a:ext cx="8613775" cy="835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>
              <a:lnSpc>
                <a:spcPct val="120000"/>
              </a:lnSpc>
            </a:pPr>
            <a:endParaRPr lang="ru-RU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 rot="-5400000">
            <a:off x="7654925" y="3697288"/>
            <a:ext cx="2439987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РЫНОК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Условия для появления инноваций образуются в обществе непрерывно, однако в силу многих причин они часто бывают незамеченными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312025" cy="3724275"/>
          </a:xfrm>
        </p:spPr>
        <p:txBody>
          <a:bodyPr/>
          <a:lstStyle/>
          <a:p>
            <a:pPr marL="0" indent="8080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Успех инноваций в экономической деятельности</a:t>
            </a:r>
            <a:r>
              <a:rPr lang="ru-RU" sz="2400" b="1" dirty="0" smtClean="0"/>
              <a:t>: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обнаружение инновационных возможностей;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понимание их значения;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своевременная реализация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1667</TotalTime>
  <Words>2026</Words>
  <Application>Microsoft Office PowerPoint</Application>
  <PresentationFormat>Экран (4:3)</PresentationFormat>
  <Paragraphs>291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Капсулы</vt:lpstr>
      <vt:lpstr>1.3. Характеристика инноваций </vt:lpstr>
      <vt:lpstr>Рекомендации по сбору и анализу данных по инновациям (Руководство Осло) Совместная публикация ОЭСР* и Евростата </vt:lpstr>
      <vt:lpstr>ЗАКОН РЕСПУБЛИКИ БЕЛАРУСЬ 10 июля 2012 г. № 425-З «О государственной инновационной политике и инновационной деятельности в Республике Беларусь»</vt:lpstr>
      <vt:lpstr>Признаки инноваций</vt:lpstr>
      <vt:lpstr>Инновация считается осуществленной, если она внедрена на рынке или в производственном процессе и обеспечивает коммерческий результат </vt:lpstr>
      <vt:lpstr>Свойства инновации</vt:lpstr>
      <vt:lpstr>Поиск инновационной идеи: сигналы науки и рынка</vt:lpstr>
      <vt:lpstr>«Пушпульная» схема продвижения технологий на рынок</vt:lpstr>
      <vt:lpstr>Условия для появления инноваций образуются в обществе непрерывно, однако в силу многих причин они часто бывают незамеченными</vt:lpstr>
      <vt:lpstr>В зависимости от характера концепции, на которой основано нововведение, различают:</vt:lpstr>
      <vt:lpstr>Инновации с технологической доминантой</vt:lpstr>
      <vt:lpstr>Инновации с коммерческой или маркетинговой доминантой</vt:lpstr>
      <vt:lpstr>Классификация инноваций согласно Руководству Осло и законодательству Республики Беларусь</vt:lpstr>
      <vt:lpstr>Классификация инноваций согласно Руководству Осло и законодательству Республики Беларусь</vt:lpstr>
      <vt:lpstr>Продуктовая инновация – это внедрение продукции или услуги, являющихся новыми или значительно улучшенными по части их свойств или способов использования</vt:lpstr>
      <vt:lpstr>Примеры продуктовых инноваций: </vt:lpstr>
      <vt:lpstr>Процессная инновация – это внедрение нового или значительно улучшенного способа производства (оказания услуги): изменения в технологии, производственном оборудовании и (или) программном обеспечении</vt:lpstr>
      <vt:lpstr>Слайд 18</vt:lpstr>
      <vt:lpstr>Слайд 19</vt:lpstr>
      <vt:lpstr>3. Маркетинговой инновацией является внедрение нового метода маркетинга, включая значительные изменения в дизайне или упаковке продукта, продвижении на рынок или использовании новых стратегий ценообразования</vt:lpstr>
      <vt:lpstr>Слайд 21</vt:lpstr>
      <vt:lpstr>2. В зависимости от последствий использования инноваций, различных по уровню новизны, их можно подразделить на:</vt:lpstr>
      <vt:lpstr>За этим разделением стоит два различных инновационных процесса: пионерный и догоняющий</vt:lpstr>
      <vt:lpstr>3. По стимулу появления (источнику)</vt:lpstr>
      <vt:lpstr>4. По месту в системе</vt:lpstr>
      <vt:lpstr>Индикаторы, характеризующие инновационную деятельность</vt:lpstr>
      <vt:lpstr>5. Существует два подхода к осуществлению инновационного процесса: модели закрытых инноваций и открытых инноваций</vt:lpstr>
      <vt:lpstr>5. Существует два подхода к осуществлению инновационного процесса: модели закрытых инноваций и открытых инноваций</vt:lpstr>
      <vt:lpstr>Примеры инноваций</vt:lpstr>
      <vt:lpstr>Задание: 1. Выбрать одну разработку. 2. Кратко раскрыть ее суть. 3. Классифицировать ее по видам.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Компьютер</dc:creator>
  <cp:lastModifiedBy>asus</cp:lastModifiedBy>
  <cp:revision>251</cp:revision>
  <cp:lastPrinted>1601-01-01T00:00:00Z</cp:lastPrinted>
  <dcterms:created xsi:type="dcterms:W3CDTF">1601-01-01T00:00:00Z</dcterms:created>
  <dcterms:modified xsi:type="dcterms:W3CDTF">2016-04-15T14:31:52Z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