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21" r:id="rId12"/>
    <p:sldId id="322" r:id="rId13"/>
    <p:sldId id="328" r:id="rId14"/>
    <p:sldId id="329" r:id="rId15"/>
    <p:sldId id="332" r:id="rId16"/>
    <p:sldId id="323" r:id="rId17"/>
    <p:sldId id="336" r:id="rId18"/>
    <p:sldId id="337" r:id="rId19"/>
    <p:sldId id="342" r:id="rId20"/>
    <p:sldId id="339" r:id="rId21"/>
    <p:sldId id="344" r:id="rId22"/>
    <p:sldId id="340" r:id="rId23"/>
    <p:sldId id="333" r:id="rId24"/>
    <p:sldId id="335" r:id="rId25"/>
    <p:sldId id="343" r:id="rId2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00"/>
    <a:srgbClr val="A50021"/>
    <a:srgbClr val="FF0000"/>
    <a:srgbClr val="6600CC"/>
    <a:srgbClr val="33CC33"/>
    <a:srgbClr val="660033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72E79-7896-4693-8785-15B342FB9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1363-D343-40F7-830B-64098765F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AA099-9891-47CA-8BAB-C95EB5BC9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0181F-123D-4CF1-B0F4-3403CB9B7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61449-39E6-4870-A862-0FDC430CD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6EA4D-C95B-451B-A1DB-6C8B3A992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311DF-A0DD-4545-964E-16B1AB43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3274-2AF8-40C0-8939-4C1A7DA62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1ADD-4A24-4A42-AB12-6057BB2F1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E834-0C9F-4219-99BA-ACA21739C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B87BA-AE2E-4809-BB2D-71E04E0B7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3EEE-FAFA-4B81-A17F-F3E6FB0C1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fld id="{F807ACA1-5C49-4CA5-9F56-2474863D0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8.x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590801"/>
            <a:ext cx="7696200" cy="2195522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>1.4</a:t>
            </a: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>. </a:t>
            </a: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>Рынок </a:t>
            </a: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>научно-технической продукции</a:t>
            </a:r>
          </a:p>
        </p:txBody>
      </p:sp>
      <p:pic>
        <p:nvPicPr>
          <p:cNvPr id="4099" name="Picture 4" descr="innovac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0"/>
            <a:ext cx="38100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7725" y="0"/>
            <a:ext cx="6867525" cy="8382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66"/>
                </a:solidFill>
              </a:rPr>
              <a:t>Таблица 1. – Виды лицензий</a:t>
            </a:r>
          </a:p>
        </p:txBody>
      </p:sp>
      <p:graphicFrame>
        <p:nvGraphicFramePr>
          <p:cNvPr id="24597" name="Group 21"/>
          <p:cNvGraphicFramePr>
            <a:graphicFrameLocks noGrp="1"/>
          </p:cNvGraphicFramePr>
          <p:nvPr/>
        </p:nvGraphicFramePr>
        <p:xfrm>
          <a:off x="0" y="1066800"/>
          <a:ext cx="9144000" cy="3947160"/>
        </p:xfrm>
        <a:graphic>
          <a:graphicData uri="http://schemas.openxmlformats.org/drawingml/2006/table">
            <a:tbl>
              <a:tblPr/>
              <a:tblGrid>
                <a:gridCol w="2058988"/>
                <a:gridCol w="7085012"/>
              </a:tblGrid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Признаки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Виды лицензий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предмету сделки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научно-технические знания (изобретения и «ноу-хау»);</a:t>
                      </a: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промышленные образцы;</a:t>
                      </a: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торговые знаки;</a:t>
                      </a: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услуги.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форме выплаты лицензионного вознаграждения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роялти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 оговоренное участие в прибыли, т.е. периодическое отчисление от дохода покупателя в течение всего периода действия лицензионного соглашения. В виде роялти осуществляется 90% всех лицензионных платежей;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паушальный платеж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единовременный платеж, не связанный во времени с использованием лицензии, а устанавливаемый заранее на основе экспертных оценок (обычно для стран с неустойчивой экономикой и малознакомыми партнерами);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комбинированные платежи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включают первоначальную сумму в виде паушального платежа (обычно 10–15% от общей цены лицензии) и последующие периодические отчисления (роялти).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3" name="Rectangle 103"/>
          <p:cNvSpPr>
            <a:spLocks noChangeArrowheads="1"/>
          </p:cNvSpPr>
          <p:nvPr/>
        </p:nvSpPr>
        <p:spPr bwMode="auto">
          <a:xfrm>
            <a:off x="-4613275" y="6122988"/>
            <a:ext cx="1841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ru-RU" sz="1100">
                <a:latin typeface="Times New Roman" pitchFamily="18" charset="0"/>
              </a:rPr>
              <a:t/>
            </a:r>
            <a:br>
              <a:rPr kumimoji="0" lang="ru-RU" sz="1100">
                <a:latin typeface="Times New Roman" pitchFamily="18" charset="0"/>
              </a:rPr>
            </a:br>
            <a:endParaRPr kumimoji="0" lang="ru-RU"/>
          </a:p>
        </p:txBody>
      </p:sp>
      <p:sp>
        <p:nvSpPr>
          <p:cNvPr id="24594" name="Rectangle 104"/>
          <p:cNvSpPr>
            <a:spLocks noChangeArrowheads="1"/>
          </p:cNvSpPr>
          <p:nvPr/>
        </p:nvSpPr>
        <p:spPr bwMode="auto">
          <a:xfrm>
            <a:off x="-4613275" y="6657975"/>
            <a:ext cx="30178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5" name="Rectangle 105"/>
          <p:cNvSpPr>
            <a:spLocks noChangeArrowheads="1"/>
          </p:cNvSpPr>
          <p:nvPr/>
        </p:nvSpPr>
        <p:spPr bwMode="auto">
          <a:xfrm>
            <a:off x="228600" y="5105400"/>
            <a:ext cx="8915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kumimoji="0" lang="ru-RU" sz="1600" b="1" i="1" baseline="30000" dirty="0">
                <a:cs typeface="Times New Roman" pitchFamily="18" charset="0"/>
                <a:hlinkClick r:id="" action="ppaction://noaction"/>
              </a:rPr>
              <a:t>[1]</a:t>
            </a:r>
            <a:r>
              <a:rPr kumimoji="0" lang="ru-RU" sz="1600" b="1" i="1" dirty="0">
                <a:cs typeface="Times New Roman" pitchFamily="18" charset="0"/>
              </a:rPr>
              <a:t> Ноу-хау (</a:t>
            </a:r>
            <a:r>
              <a:rPr kumimoji="0" lang="ru-RU" sz="1600" b="1" i="1" dirty="0" err="1">
                <a:cs typeface="Times New Roman" pitchFamily="18" charset="0"/>
              </a:rPr>
              <a:t>now</a:t>
            </a:r>
            <a:r>
              <a:rPr kumimoji="0" lang="ru-RU" sz="1600" b="1" i="1" dirty="0">
                <a:cs typeface="Times New Roman" pitchFamily="18" charset="0"/>
              </a:rPr>
              <a:t> </a:t>
            </a:r>
            <a:r>
              <a:rPr kumimoji="0" lang="ru-RU" sz="1600" b="1" i="1" dirty="0" err="1">
                <a:cs typeface="Times New Roman" pitchFamily="18" charset="0"/>
              </a:rPr>
              <a:t>how</a:t>
            </a:r>
            <a:r>
              <a:rPr kumimoji="0" lang="ru-RU" sz="1600" b="1" i="1" dirty="0">
                <a:cs typeface="Times New Roman" pitchFamily="18" charset="0"/>
              </a:rPr>
              <a:t>) – предоставление технического опыта и секретов производства, включающих сведения технологического, экономического, административного, финансового характера, использование которых обеспечивает определенные конкурентные преимущества. Законодательство многих стран определяет ноу-хау как организационную или коммерческую информацию, составляющую секрет производства.</a:t>
            </a:r>
            <a:endParaRPr kumimoji="0"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232091912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05200" y="1905000"/>
            <a:ext cx="4495800" cy="41513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200" i="1" dirty="0" smtClean="0">
                <a:solidFill>
                  <a:srgbClr val="000066"/>
                </a:solidFill>
                <a:latin typeface="Arial Black" pitchFamily="34" charset="0"/>
              </a:rPr>
              <a:t>Научно-техническая </a:t>
            </a:r>
            <a:r>
              <a:rPr lang="ru-RU" sz="3200" i="1" dirty="0" smtClean="0">
                <a:solidFill>
                  <a:srgbClr val="000066"/>
                </a:solidFill>
                <a:latin typeface="Arial Black" pitchFamily="34" charset="0"/>
              </a:rPr>
              <a:t>продукция: понятие, виды, особенности</a:t>
            </a:r>
            <a:endParaRPr lang="ru-RU" b="1" dirty="0"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6147" name="Picture 4" descr="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2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400" i="1" dirty="0" smtClean="0">
                <a:solidFill>
                  <a:srgbClr val="000066"/>
                </a:solidFill>
                <a:latin typeface="Arial Black" pitchFamily="34" charset="0"/>
              </a:rPr>
              <a:t>2. Научно-техническая продукция: понятие, виды</a:t>
            </a:r>
            <a:endParaRPr lang="ru-RU" sz="24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927225"/>
            <a:ext cx="6775450" cy="2949575"/>
          </a:xfrm>
        </p:spPr>
        <p:txBody>
          <a:bodyPr/>
          <a:lstStyle/>
          <a:p>
            <a:pPr marL="0" indent="715963" eaLnBrk="1" hangingPunct="1"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Научно-техническая продукция (НТП) 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―</a:t>
            </a:r>
            <a:r>
              <a:rPr lang="ru-RU" sz="2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ru-RU" sz="2200" b="1" dirty="0" smtClean="0">
                <a:latin typeface="Arial" charset="0"/>
              </a:rPr>
              <a:t>это результаты интеллектуальной деятельности, имеющие </a:t>
            </a:r>
            <a:r>
              <a:rPr lang="ru-RU" sz="2200" b="1" u="sng" dirty="0" smtClean="0">
                <a:latin typeface="Arial" charset="0"/>
              </a:rPr>
              <a:t>коммерческое значение</a:t>
            </a:r>
            <a:r>
              <a:rPr lang="ru-RU" sz="2200" b="1" dirty="0" smtClean="0">
                <a:latin typeface="Arial" charset="0"/>
              </a:rPr>
              <a:t> и реализуемые потребителю преимущественно </a:t>
            </a:r>
            <a:r>
              <a:rPr lang="ru-RU" sz="2200" b="1" u="sng" dirty="0" smtClean="0">
                <a:latin typeface="Arial" charset="0"/>
              </a:rPr>
              <a:t>в нематериальной форме</a:t>
            </a:r>
            <a:r>
              <a:rPr lang="ru-RU" sz="2200" b="1" dirty="0" smtClean="0">
                <a:latin typeface="Arial" charset="0"/>
              </a:rPr>
              <a:t> (как совокупность научно-технической информации) </a:t>
            </a:r>
          </a:p>
          <a:p>
            <a:pPr marL="0" indent="715963" eaLnBrk="1" hangingPunct="1">
              <a:tabLst>
                <a:tab pos="533400" algn="l"/>
              </a:tabLst>
              <a:defRPr/>
            </a:pPr>
            <a:endParaRPr lang="ru-RU" sz="2200" i="1" dirty="0" smtClean="0"/>
          </a:p>
        </p:txBody>
      </p:sp>
      <p:pic>
        <p:nvPicPr>
          <p:cNvPr id="7172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524000"/>
            <a:ext cx="847725" cy="6572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43000" y="480060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715963" eaLnBrk="1" hangingPunct="1">
              <a:tabLst>
                <a:tab pos="533400" algn="l"/>
              </a:tabLst>
              <a:defRPr/>
            </a:pPr>
            <a:r>
              <a:rPr lang="ru-RU" sz="2000" b="1" i="1" dirty="0" smtClean="0">
                <a:solidFill>
                  <a:srgbClr val="000066"/>
                </a:solidFill>
              </a:rPr>
              <a:t>Определяющим свойством НТП является возможность последующего вовлечения в товарный оборот или производственный цикл (гражданский оборот)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6867525" cy="762000"/>
          </a:xfrm>
        </p:spPr>
        <p:txBody>
          <a:bodyPr/>
          <a:lstStyle/>
          <a:p>
            <a:pPr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Научно-техническая продукция – </a:t>
            </a:r>
            <a:endParaRPr lang="ru-RU" sz="2400" b="1" smtClean="0">
              <a:solidFill>
                <a:srgbClr val="000066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7232650" cy="4554538"/>
          </a:xfrm>
        </p:spPr>
        <p:txBody>
          <a:bodyPr/>
          <a:lstStyle/>
          <a:p>
            <a:pPr>
              <a:buClr>
                <a:srgbClr val="FF5050"/>
              </a:buClr>
              <a:buSzPct val="115000"/>
              <a:buFont typeface="Wingdings" pitchFamily="2" charset="2"/>
              <a:buChar char="þ"/>
            </a:pPr>
            <a:r>
              <a:rPr lang="ru-RU" sz="2000" b="1" dirty="0" smtClean="0">
                <a:solidFill>
                  <a:srgbClr val="000066"/>
                </a:solidFill>
                <a:latin typeface="Arial" charset="0"/>
              </a:rPr>
              <a:t>данные научно-исследовательских, проектно-конструкторских технологических работ в виде научно-технической документации;</a:t>
            </a:r>
          </a:p>
          <a:p>
            <a:pPr>
              <a:buClr>
                <a:srgbClr val="FF5050"/>
              </a:buClr>
              <a:buSzPct val="115000"/>
              <a:buFont typeface="Wingdings" pitchFamily="2" charset="2"/>
              <a:buChar char="þ"/>
            </a:pPr>
            <a:r>
              <a:rPr lang="ru-RU" sz="2000" b="1" dirty="0" smtClean="0">
                <a:solidFill>
                  <a:srgbClr val="000066"/>
                </a:solidFill>
                <a:latin typeface="Arial" charset="0"/>
              </a:rPr>
              <a:t>объекты промышленной собственности, такие как изобретения, полезные модели, промышленные образцы, а также конструкторско-технологическая документация, программные продукты, бизнес-планы;</a:t>
            </a:r>
          </a:p>
          <a:p>
            <a:pPr>
              <a:buClr>
                <a:srgbClr val="FF5050"/>
              </a:buClr>
              <a:buSzPct val="115000"/>
              <a:buFont typeface="Wingdings" pitchFamily="2" charset="2"/>
              <a:buChar char="þ"/>
            </a:pPr>
            <a:r>
              <a:rPr lang="ru-RU" sz="2000" b="1" dirty="0" smtClean="0">
                <a:solidFill>
                  <a:srgbClr val="000066"/>
                </a:solidFill>
                <a:latin typeface="Arial" charset="0"/>
              </a:rPr>
              <a:t>знания, опыт, консультации в сфере консалтинга, маркетинга, проектного управления, инжиниринга и других научно-технических услуг, связанных с сопровождением и обслуживанием инновационной деятельности</a:t>
            </a:r>
          </a:p>
        </p:txBody>
      </p:sp>
      <p:pic>
        <p:nvPicPr>
          <p:cNvPr id="8196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7537450" cy="5105400"/>
          </a:xfrm>
        </p:spPr>
        <p:txBody>
          <a:bodyPr/>
          <a:lstStyle/>
          <a:p>
            <a:pPr marL="0" indent="533400">
              <a:buFont typeface="Wingdings" pitchFamily="2" charset="2"/>
              <a:buNone/>
              <a:defRPr/>
            </a:pP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Научно-техническая продукция </a:t>
            </a:r>
            <a:r>
              <a:rPr lang="ru-RU" sz="2200" b="1" dirty="0" smtClean="0">
                <a:latin typeface="Arial" charset="0"/>
              </a:rPr>
              <a:t>на рынке представляется зачастую, не в материальной форме, а как </a:t>
            </a:r>
            <a:r>
              <a:rPr lang="ru-RU" sz="2200" b="1" u="sng" dirty="0" smtClean="0">
                <a:solidFill>
                  <a:srgbClr val="CC0000"/>
                </a:solidFill>
                <a:latin typeface="Arial" charset="0"/>
              </a:rPr>
              <a:t>права на защищаемые охранными документами</a:t>
            </a:r>
            <a:r>
              <a:rPr lang="ru-RU" sz="2200" b="1" dirty="0" smtClean="0">
                <a:latin typeface="Arial" charset="0"/>
              </a:rPr>
              <a:t> изобретения, полезные модели, ноу-хау, промышленные образцы, товарные знаки и фирменные наименования</a:t>
            </a:r>
            <a:r>
              <a:rPr lang="ru-RU" dirty="0" smtClean="0">
                <a:latin typeface="Arial" charset="0"/>
              </a:rPr>
              <a:t> </a:t>
            </a:r>
          </a:p>
          <a:p>
            <a:pPr marL="0" indent="533400">
              <a:defRPr/>
            </a:pPr>
            <a:endParaRPr lang="ru-RU" sz="2200" i="1" dirty="0" smtClean="0">
              <a:latin typeface="Arial" charset="0"/>
            </a:endParaRPr>
          </a:p>
          <a:p>
            <a:pPr marL="1090613" lvl="1">
              <a:defRPr/>
            </a:pP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 рынке НТП осуществляется торговля правами</a:t>
            </a:r>
          </a:p>
          <a:p>
            <a:pPr marL="1090613" lvl="1">
              <a:defRPr/>
            </a:pP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Основным товаром выступает исключительное право на тот или иной объект интеллектуальной собственности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i="1" smtClean="0">
                <a:solidFill>
                  <a:srgbClr val="000066"/>
                </a:solidFill>
                <a:latin typeface="Arial Black" pitchFamily="34" charset="0"/>
              </a:rPr>
              <a:t>1. Научно-техническая продукция: понятие, особенности</a:t>
            </a:r>
          </a:p>
        </p:txBody>
      </p:sp>
      <p:pic>
        <p:nvPicPr>
          <p:cNvPr id="4" name="Рисунок 3" descr="вывод галочка красная крыж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886200"/>
            <a:ext cx="845627" cy="831533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 smtClean="0">
                <a:solidFill>
                  <a:srgbClr val="000066"/>
                </a:solidFill>
                <a:latin typeface="Arial Black" pitchFamily="34" charset="0"/>
              </a:rPr>
              <a:t>1. Научно-техническая продукция: понятие, особенности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7162800" cy="1066800"/>
          </a:xfrm>
        </p:spPr>
        <p:txBody>
          <a:bodyPr/>
          <a:lstStyle/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r>
              <a:rPr lang="ru-RU" sz="2200" b="1" dirty="0" smtClean="0">
                <a:latin typeface="Arial" charset="0"/>
              </a:rPr>
              <a:t>Превращение научных разработок (НИОКР) в научно-техническую продукцию происходит тогда, когда определяется </a:t>
            </a: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прикладное значение исследований</a:t>
            </a:r>
          </a:p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endParaRPr lang="ru-RU" sz="2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endParaRPr lang="ru-RU" sz="2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endParaRPr lang="ru-RU" sz="2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endParaRPr lang="ru-RU" sz="2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endParaRPr lang="ru-RU" sz="2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" name="Рисунок 3" descr="532832_html_m7796558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895600"/>
            <a:ext cx="5763491" cy="1828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14400" y="4826675"/>
            <a:ext cx="701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800000"/>
              </a:buClr>
              <a:buSzPct val="105000"/>
              <a:defRPr/>
            </a:pPr>
            <a:r>
              <a:rPr lang="ru-RU" b="1" dirty="0" smtClean="0"/>
              <a:t>Рыночные отношения распространяются на те научные исследования (НИОКР), результаты которых могут быть получены </a:t>
            </a:r>
            <a:r>
              <a:rPr lang="ru-RU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коммерческой основе</a:t>
            </a:r>
            <a:r>
              <a:rPr lang="ru-RU" b="1" u="sng" dirty="0" smtClean="0"/>
              <a:t> </a:t>
            </a:r>
            <a:r>
              <a:rPr lang="ru-RU" b="1" dirty="0" smtClean="0"/>
              <a:t>(в противном случае научным исследованиям необходима поддержка государства)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400" i="1" smtClean="0">
                <a:solidFill>
                  <a:srgbClr val="000066"/>
                </a:solidFill>
                <a:latin typeface="Arial Black" pitchFamily="34" charset="0"/>
              </a:rPr>
              <a:t>1. Научно-техническая продукция: понятие, виды</a:t>
            </a:r>
            <a:endParaRPr 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981200" y="1295400"/>
            <a:ext cx="7162800" cy="2438400"/>
          </a:xfrm>
        </p:spPr>
        <p:txBody>
          <a:bodyPr/>
          <a:lstStyle/>
          <a:p>
            <a:pPr indent="555625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Научно-техническая продукция</a:t>
            </a:r>
            <a:r>
              <a:rPr lang="ru-RU" sz="22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200" b="1" dirty="0" smtClean="0">
                <a:latin typeface="Arial" charset="0"/>
              </a:rPr>
              <a:t>представляет продукт научных исследований, который воплощается, прежде всего, в определенных научно-технических знаниях, и только затем полученные знания претворяются в конкретный продукт через материальное производство </a:t>
            </a:r>
          </a:p>
        </p:txBody>
      </p:sp>
      <p:pic>
        <p:nvPicPr>
          <p:cNvPr id="12292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05000" y="3962400"/>
            <a:ext cx="7239000" cy="2438399"/>
          </a:xfrm>
          <a:prstGeom prst="rect">
            <a:avLst/>
          </a:prstGeom>
        </p:spPr>
        <p:txBody>
          <a:bodyPr/>
          <a:lstStyle/>
          <a:p>
            <a:pPr marL="6350" marR="0" lvl="0" indent="7096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Каждая научная разработка является </a:t>
            </a:r>
            <a:r>
              <a:rPr kumimoji="0" lang="ru-RU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уникальной и неповторимой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, поэтому ее можно отнести к товару особого спроса</a:t>
            </a:r>
          </a:p>
          <a:p>
            <a:pPr marL="6350" marR="0" lvl="0" indent="7096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ru-RU" sz="11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6350" marR="0" lvl="0" indent="7096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Научные разработки рассчитаны главным образом на индивидуального, а </a:t>
            </a:r>
            <a:r>
              <a:rPr kumimoji="0" lang="ru-RU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не на массового потребителя</a:t>
            </a:r>
            <a:r>
              <a:rPr kumimoji="0" lang="ru-RU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,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поэтому на данном рынке оптовая торговля исключается</a:t>
            </a:r>
          </a:p>
        </p:txBody>
      </p:sp>
      <p:pic>
        <p:nvPicPr>
          <p:cNvPr id="6" name="Рисунок 5" descr="вывод галочка красная крыж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886200"/>
            <a:ext cx="845627" cy="831533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1828800"/>
            <a:ext cx="5480050" cy="41513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ru-RU" sz="3200" dirty="0" smtClean="0">
                <a:solidFill>
                  <a:srgbClr val="000066"/>
                </a:solidFill>
                <a:latin typeface="Arial Black" pitchFamily="34" charset="0"/>
              </a:rPr>
              <a:t>Формирование </a:t>
            </a:r>
            <a:r>
              <a:rPr lang="ru-RU" sz="3200" dirty="0">
                <a:solidFill>
                  <a:srgbClr val="000066"/>
                </a:solidFill>
                <a:latin typeface="Arial Black" pitchFamily="34" charset="0"/>
              </a:rPr>
              <a:t>и развитие рынка научно-технической </a:t>
            </a:r>
            <a:r>
              <a:rPr lang="ru-RU" sz="3200" dirty="0" smtClean="0">
                <a:solidFill>
                  <a:srgbClr val="000066"/>
                </a:solidFill>
                <a:latin typeface="Arial Black" pitchFamily="34" charset="0"/>
              </a:rPr>
              <a:t>продукции</a:t>
            </a:r>
            <a:endParaRPr lang="ru-RU" sz="32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25603" name="Picture 4" descr="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12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smtClean="0">
                <a:solidFill>
                  <a:srgbClr val="006600"/>
                </a:solidFill>
                <a:latin typeface="Arial Black" pitchFamily="34" charset="0"/>
              </a:rPr>
              <a:t>3. Характеристика рынка научно-технической продукции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6775450" cy="4151313"/>
          </a:xfrm>
        </p:spPr>
        <p:txBody>
          <a:bodyPr/>
          <a:lstStyle/>
          <a:p>
            <a:pPr marL="0" indent="625475">
              <a:buFont typeface="Wingdings" pitchFamily="2" charset="2"/>
              <a:buNone/>
              <a:defRPr/>
            </a:pPr>
            <a:r>
              <a:rPr lang="ru-RU" sz="22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Рынок научно-технической продукции</a:t>
            </a:r>
            <a:r>
              <a:rPr lang="ru-RU" sz="2200" b="1" smtClean="0">
                <a:latin typeface="Arial" charset="0"/>
              </a:rPr>
              <a:t> представляет собой сферу экономических отношений между ее владельцами и покупателями, в результате которых происходит </a:t>
            </a:r>
            <a:r>
              <a:rPr lang="ru-RU" sz="2200" b="1" u="sng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обмен </a:t>
            </a:r>
            <a:r>
              <a:rPr lang="ru-RU" sz="2200" b="1" smtClean="0">
                <a:latin typeface="Arial" charset="0"/>
              </a:rPr>
              <a:t>платежеспособного спроса на потребительскую ценность посредством </a:t>
            </a:r>
            <a:r>
              <a:rPr lang="ru-RU" sz="2200" b="1" u="sng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передачи прав на интеллектуальную собственность</a:t>
            </a:r>
            <a:r>
              <a:rPr lang="ru-RU" sz="2200" b="1" smtClean="0">
                <a:latin typeface="Arial" charset="0"/>
              </a:rPr>
              <a:t>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19200" y="4572000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1" dirty="0"/>
              <a:t>Этот рынок во многом определяется техническим потенциалом научных и инновационных организаций и отличается от других рынков (труда, материальных ресурсов, финансов).</a:t>
            </a:r>
          </a:p>
        </p:txBody>
      </p:sp>
      <p:pic>
        <p:nvPicPr>
          <p:cNvPr id="26629" name="Picture 5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8638"/>
            <a:ext cx="12239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smtClean="0">
                <a:solidFill>
                  <a:srgbClr val="006600"/>
                </a:solidFill>
                <a:latin typeface="Arial Black" pitchFamily="34" charset="0"/>
              </a:rPr>
              <a:t>3. Характеристика рынка научно-технической продукции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27225"/>
            <a:ext cx="7308850" cy="4151313"/>
          </a:xfrm>
        </p:spPr>
        <p:txBody>
          <a:bodyPr/>
          <a:lstStyle/>
          <a:p>
            <a:pPr marL="0" indent="441325">
              <a:buFont typeface="Wingdings" pitchFamily="2" charset="2"/>
              <a:buNone/>
            </a:pPr>
            <a:r>
              <a:rPr lang="ru-RU" b="1" smtClean="0">
                <a:latin typeface="Arial" charset="0"/>
              </a:rPr>
              <a:t>Рынок научно-технической продукции предваряет рынок инновационной продукции.</a:t>
            </a:r>
          </a:p>
          <a:p>
            <a:pPr marL="0" indent="441325">
              <a:buFont typeface="Wingdings" pitchFamily="2" charset="2"/>
              <a:buNone/>
            </a:pPr>
            <a:endParaRPr lang="ru-RU" b="1" smtClean="0">
              <a:latin typeface="Arial" charset="0"/>
            </a:endParaRPr>
          </a:p>
          <a:p>
            <a:pPr marL="0" indent="441325">
              <a:buFont typeface="Wingdings" pitchFamily="2" charset="2"/>
              <a:buNone/>
            </a:pPr>
            <a:r>
              <a:rPr lang="ru-RU" b="1" smtClean="0">
                <a:latin typeface="Arial" charset="0"/>
              </a:rPr>
              <a:t>Переход научно-технической продукции в инновационную предполагает обязательное прохождение ею всех стадий инновационного процесса, т.е. ее коммерциализацию</a:t>
            </a:r>
          </a:p>
        </p:txBody>
      </p:sp>
      <p:pic>
        <p:nvPicPr>
          <p:cNvPr id="27652" name="Picture 4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1905000"/>
            <a:ext cx="4495800" cy="41513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200" i="1" dirty="0" smtClean="0">
                <a:solidFill>
                  <a:srgbClr val="000066"/>
                </a:solidFill>
                <a:latin typeface="Arial Black" pitchFamily="34" charset="0"/>
              </a:rPr>
              <a:t>Формы </a:t>
            </a:r>
            <a:r>
              <a:rPr lang="ru-RU" sz="3200" i="1" dirty="0" smtClean="0">
                <a:solidFill>
                  <a:srgbClr val="000066"/>
                </a:solidFill>
                <a:latin typeface="Arial Black" pitchFamily="34" charset="0"/>
              </a:rPr>
              <a:t>научно-технического обмена, их характеристика</a:t>
            </a:r>
          </a:p>
        </p:txBody>
      </p:sp>
      <p:pic>
        <p:nvPicPr>
          <p:cNvPr id="14339" name="Picture 5" descr="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2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3115438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smtClean="0">
                <a:solidFill>
                  <a:srgbClr val="006600"/>
                </a:solidFill>
                <a:latin typeface="Arial Black" pitchFamily="34" charset="0"/>
              </a:rPr>
              <a:t>3. Характеристика рынка научно-технической продукции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>
                <a:latin typeface="Arial" charset="0"/>
              </a:rPr>
              <a:t>Рынок научно-технической продукции представляет собой взаимоотношение </a:t>
            </a:r>
          </a:p>
          <a:p>
            <a:pPr lvl="1">
              <a:buClr>
                <a:srgbClr val="33CC33"/>
              </a:buClr>
            </a:pPr>
            <a:r>
              <a:rPr lang="ru-RU" b="1" smtClean="0">
                <a:latin typeface="Arial" charset="0"/>
              </a:rPr>
              <a:t>всех агентов рынка, представляющих на нем новейшие достижения науки и техники, научно-технической информации, ноу-хау;</a:t>
            </a:r>
          </a:p>
          <a:p>
            <a:pPr lvl="1">
              <a:buClr>
                <a:srgbClr val="33CC33"/>
              </a:buClr>
            </a:pPr>
            <a:r>
              <a:rPr lang="ru-RU" b="1" smtClean="0">
                <a:latin typeface="Arial" charset="0"/>
              </a:rPr>
              <a:t>потребителей этих товаров, которые намерены реализовать их на практике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2800" b="1" smtClean="0">
                <a:solidFill>
                  <a:srgbClr val="000000"/>
                </a:solidFill>
              </a:rPr>
              <a:t>Наукоемкие отрасли включают три рынка инновационной деятельности</a:t>
            </a:r>
          </a:p>
        </p:txBody>
      </p:sp>
      <p:grpSp>
        <p:nvGrpSpPr>
          <p:cNvPr id="86019" name="Group 3"/>
          <p:cNvGrpSpPr>
            <a:grpSpLocks/>
          </p:cNvGrpSpPr>
          <p:nvPr/>
        </p:nvGrpSpPr>
        <p:grpSpPr bwMode="auto">
          <a:xfrm>
            <a:off x="533400" y="1295400"/>
            <a:ext cx="8610600" cy="6019800"/>
            <a:chOff x="2794" y="5770"/>
            <a:chExt cx="6883" cy="5174"/>
          </a:xfrm>
        </p:grpSpPr>
        <p:pic>
          <p:nvPicPr>
            <p:cNvPr id="86020" name="Picture 4"/>
            <p:cNvPicPr>
              <a:picLocks noChangeAspect="1" noChangeArrowheads="1"/>
            </p:cNvPicPr>
            <p:nvPr/>
          </p:nvPicPr>
          <p:blipFill>
            <a:blip r:embed="rId2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2794" y="5770"/>
              <a:ext cx="6883" cy="4771"/>
            </a:xfrm>
            <a:prstGeom prst="rect">
              <a:avLst/>
            </a:prstGeom>
            <a:noFill/>
          </p:spPr>
        </p:pic>
        <p:sp>
          <p:nvSpPr>
            <p:cNvPr id="86021" name="Text Box 5"/>
            <p:cNvSpPr txBox="1">
              <a:spLocks noChangeArrowheads="1"/>
            </p:cNvSpPr>
            <p:nvPr/>
          </p:nvSpPr>
          <p:spPr bwMode="auto">
            <a:xfrm>
              <a:off x="3696" y="10690"/>
              <a:ext cx="5083" cy="25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lnSpc>
                  <a:spcPct val="109000"/>
                </a:lnSpc>
              </a:pPr>
              <a:endParaRPr lang="ru-RU">
                <a:latin typeface="Times New Roman" pitchFamily="18" charset="0"/>
              </a:endParaRPr>
            </a:p>
          </p:txBody>
        </p:sp>
      </p:grpSp>
      <p:sp>
        <p:nvSpPr>
          <p:cNvPr id="86022" name="AutoShape 6"/>
          <p:cNvSpPr>
            <a:spLocks noChangeArrowheads="1"/>
          </p:cNvSpPr>
          <p:nvPr/>
        </p:nvSpPr>
        <p:spPr bwMode="auto">
          <a:xfrm>
            <a:off x="0" y="1828800"/>
            <a:ext cx="3810000" cy="685800"/>
          </a:xfrm>
          <a:prstGeom prst="cloudCallout">
            <a:avLst>
              <a:gd name="adj1" fmla="val 63417"/>
              <a:gd name="adj2" fmla="val 321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b="1">
                <a:latin typeface="Times New Roman" pitchFamily="18" charset="0"/>
              </a:rPr>
              <a:t>Рынок НТП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smtClean="0">
                <a:solidFill>
                  <a:srgbClr val="006600"/>
                </a:solidFill>
                <a:latin typeface="Arial Black" pitchFamily="34" charset="0"/>
              </a:rPr>
              <a:t>3. Характеристика рынка научно-технической продукции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27225"/>
            <a:ext cx="7385050" cy="4151313"/>
          </a:xfrm>
        </p:spPr>
        <p:txBody>
          <a:bodyPr/>
          <a:lstStyle/>
          <a:p>
            <a:pPr marL="0" indent="625475">
              <a:lnSpc>
                <a:spcPct val="90000"/>
              </a:lnSpc>
              <a:buFont typeface="Wingdings" pitchFamily="2" charset="2"/>
              <a:buNone/>
            </a:pPr>
            <a:r>
              <a:rPr lang="ru-RU" sz="2200" b="1" smtClean="0">
                <a:latin typeface="Arial" charset="0"/>
              </a:rPr>
              <a:t>Основными агентами мирового рынка научно-технической продукции (рынка технологий), являются: </a:t>
            </a:r>
          </a:p>
          <a:p>
            <a:pPr marL="0" indent="625475">
              <a:lnSpc>
                <a:spcPct val="90000"/>
              </a:lnSpc>
            </a:pPr>
            <a:r>
              <a:rPr lang="ru-RU" sz="2200" b="1" smtClean="0">
                <a:latin typeface="Arial" charset="0"/>
              </a:rPr>
              <a:t>индивидуальные изобретатели и мелкие инновационные фирмы – генераторы новых технических идей;</a:t>
            </a:r>
          </a:p>
          <a:p>
            <a:pPr marL="0" indent="625475">
              <a:lnSpc>
                <a:spcPct val="90000"/>
              </a:lnSpc>
            </a:pPr>
            <a:r>
              <a:rPr lang="ru-RU" sz="2200" b="1" smtClean="0">
                <a:latin typeface="Arial" charset="0"/>
              </a:rPr>
              <a:t>крупные научные и промышленные организации, выступающие как продавцами, так и покупателями;</a:t>
            </a:r>
          </a:p>
          <a:p>
            <a:pPr marL="0" indent="625475">
              <a:lnSpc>
                <a:spcPct val="90000"/>
              </a:lnSpc>
            </a:pPr>
            <a:r>
              <a:rPr lang="ru-RU" sz="2200" b="1" smtClean="0">
                <a:latin typeface="Arial" charset="0"/>
              </a:rPr>
              <a:t>посреднические фирмы (прежде всего, патентные поверенные)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Субъекты рынка научно-технической продукции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371600"/>
            <a:ext cx="7613650" cy="4114800"/>
          </a:xfrm>
        </p:spPr>
        <p:txBody>
          <a:bodyPr/>
          <a:lstStyle/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latin typeface="Arial" charset="0"/>
              </a:rPr>
              <a:t>Субъектами рынка НТП являются:</a:t>
            </a:r>
          </a:p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физические и юридические лица, создающие и реализующие НТП;</a:t>
            </a:r>
          </a:p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специализированные субъекты инновационной деятельности*,</a:t>
            </a:r>
            <a:r>
              <a:rPr lang="ru-RU" sz="2100" b="1" smtClean="0">
                <a:latin typeface="Arial" charset="0"/>
              </a:rPr>
              <a:t> основная деятельность которых направлена на создание инноваций и передачу их в различные области производства и сферы управления обществом;</a:t>
            </a:r>
          </a:p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государственные органы,</a:t>
            </a:r>
            <a:r>
              <a:rPr lang="ru-RU" sz="2100" b="1" smtClean="0">
                <a:latin typeface="Arial" charset="0"/>
              </a:rPr>
              <a:t> участвующие в регулировании инновационной деятельности;</a:t>
            </a:r>
          </a:p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общественные объединения,</a:t>
            </a:r>
            <a:r>
              <a:rPr lang="ru-RU" sz="2100" b="1" smtClean="0">
                <a:latin typeface="Arial" charset="0"/>
              </a:rPr>
              <a:t> представляющие и защищающие интересы производителей и потребителей НТП.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" y="5486400"/>
            <a:ext cx="8610600" cy="11906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b="1" i="1">
                <a:solidFill>
                  <a:srgbClr val="000066"/>
                </a:solidFill>
              </a:rPr>
              <a:t>*Технополисы, технологические, промышленные и агропромышленные парки (технопарки), технологические инкубаторы, инновационные фонды, инновационные центры и иные организации инфраструктуры инновационной деятельности</a:t>
            </a:r>
          </a:p>
        </p:txBody>
      </p:sp>
      <p:pic>
        <p:nvPicPr>
          <p:cNvPr id="30725" name="Picture 5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1003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52600" y="228600"/>
            <a:ext cx="7391400" cy="1065213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006600"/>
                </a:solidFill>
              </a:rPr>
              <a:t>3. Особенности рынка НТП, обусловленные спецификой предлагаемого товара:</a:t>
            </a:r>
          </a:p>
        </p:txBody>
      </p:sp>
      <p:sp>
        <p:nvSpPr>
          <p:cNvPr id="1028" name="Содержимое 2"/>
          <p:cNvSpPr>
            <a:spLocks noGrp="1"/>
          </p:cNvSpPr>
          <p:nvPr>
            <p:ph idx="4294967295"/>
          </p:nvPr>
        </p:nvSpPr>
        <p:spPr>
          <a:xfrm>
            <a:off x="1225550" y="1447800"/>
            <a:ext cx="7918450" cy="54102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89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</a:rPr>
              <a:t>рынок характеризуется большим разнообразием товаров; </a:t>
            </a:r>
          </a:p>
          <a:p>
            <a:pPr eaLnBrk="1" hangingPunct="1">
              <a:buClr>
                <a:srgbClr val="FFFF00"/>
              </a:buClr>
              <a:buSzPct val="89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</a:rPr>
              <a:t>имеет глобальный характер; </a:t>
            </a:r>
          </a:p>
          <a:p>
            <a:pPr eaLnBrk="1" hangingPunct="1">
              <a:buClr>
                <a:srgbClr val="FFFF00"/>
              </a:buClr>
              <a:buSzPct val="89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</a:rPr>
              <a:t>по своей природе это «рынок покупателя», где имеет место значительное преобладание предложения товаров над спросом, что позволяет покупателям диктовать свои условия; </a:t>
            </a:r>
          </a:p>
          <a:p>
            <a:pPr eaLnBrk="1" hangingPunct="1">
              <a:buClr>
                <a:srgbClr val="FFFF00"/>
              </a:buClr>
              <a:buSzPct val="89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</a:rPr>
              <a:t>жесткий характер конкуренции на данном рынке, приводящий не к усреднению цены на нововведение, а к появлению другого нововведения; </a:t>
            </a:r>
          </a:p>
          <a:p>
            <a:pPr eaLnBrk="1" hangingPunct="1">
              <a:buClr>
                <a:srgbClr val="FFFF00"/>
              </a:buClr>
              <a:buSzPct val="89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</a:rPr>
              <a:t>покупателями НТП являются профессионалы, а цель покупки заключается в повышении конкурентоспособности организации, приобретающей новшество</a:t>
            </a:r>
          </a:p>
        </p:txBody>
      </p:sp>
      <p:pic>
        <p:nvPicPr>
          <p:cNvPr id="1029" name="Picture 4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032250" y="2889250"/>
          <a:ext cx="1079500" cy="1079500"/>
        </p:xfrm>
        <a:graphic>
          <a:graphicData uri="http://schemas.openxmlformats.org/presentationml/2006/ole">
            <p:oleObj spid="_x0000_s1031" name="PDF" r:id="rId5" imgW="1080000" imgH="1080000" progId="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6475" y="228600"/>
            <a:ext cx="6867525" cy="1065213"/>
          </a:xfrm>
        </p:spPr>
        <p:txBody>
          <a:bodyPr/>
          <a:lstStyle/>
          <a:p>
            <a:pPr>
              <a:defRPr/>
            </a:pPr>
            <a:r>
              <a:rPr lang="ru-RU" sz="2400" b="1" i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Особенности рынка НТП, обусловленные спецификой предлагаемого товара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6775450" cy="4478338"/>
          </a:xfrm>
        </p:spPr>
        <p:txBody>
          <a:bodyPr/>
          <a:lstStyle/>
          <a:p>
            <a:pPr marL="6350" indent="619125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Arial" charset="0"/>
              </a:rPr>
              <a:t>Формирование и развитие рынка научно-технической продукции предполагают создание также маркетингового механизма, включающего:</a:t>
            </a:r>
          </a:p>
          <a:p>
            <a:pPr marL="6350" indent="619125">
              <a:lnSpc>
                <a:spcPct val="90000"/>
              </a:lnSpc>
              <a:buFont typeface="Wingdings" pitchFamily="2" charset="2"/>
              <a:buNone/>
            </a:pPr>
            <a:endParaRPr lang="ru-RU" sz="2000" b="1" smtClean="0">
              <a:latin typeface="Arial" charset="0"/>
            </a:endParaRPr>
          </a:p>
          <a:p>
            <a:pPr marL="6350" indent="619125">
              <a:lnSpc>
                <a:spcPct val="90000"/>
              </a:lnSpc>
            </a:pPr>
            <a:r>
              <a:rPr lang="ru-RU" sz="2000" b="1" smtClean="0">
                <a:latin typeface="Arial" charset="0"/>
              </a:rPr>
              <a:t>анализ спроса на научно-техническую продукцию;</a:t>
            </a:r>
          </a:p>
          <a:p>
            <a:pPr marL="6350" indent="619125">
              <a:lnSpc>
                <a:spcPct val="90000"/>
              </a:lnSpc>
            </a:pPr>
            <a:endParaRPr lang="ru-RU" sz="800" b="1" smtClean="0">
              <a:latin typeface="Arial" charset="0"/>
            </a:endParaRPr>
          </a:p>
          <a:p>
            <a:pPr marL="6350" indent="619125">
              <a:lnSpc>
                <a:spcPct val="90000"/>
              </a:lnSpc>
            </a:pPr>
            <a:r>
              <a:rPr lang="ru-RU" sz="2000" b="1" smtClean="0">
                <a:latin typeface="Arial" charset="0"/>
              </a:rPr>
              <a:t>формирование предложений на ее использование;</a:t>
            </a:r>
          </a:p>
          <a:p>
            <a:pPr marL="6350" indent="619125">
              <a:lnSpc>
                <a:spcPct val="90000"/>
              </a:lnSpc>
            </a:pPr>
            <a:endParaRPr lang="ru-RU" sz="800" b="1" smtClean="0">
              <a:latin typeface="Arial" charset="0"/>
            </a:endParaRPr>
          </a:p>
          <a:p>
            <a:pPr marL="6350" indent="619125">
              <a:lnSpc>
                <a:spcPct val="90000"/>
              </a:lnSpc>
            </a:pPr>
            <a:r>
              <a:rPr lang="ru-RU" sz="2000" b="1" smtClean="0">
                <a:latin typeface="Arial" charset="0"/>
              </a:rPr>
              <a:t>изучение условий внедрения;</a:t>
            </a:r>
          </a:p>
          <a:p>
            <a:pPr marL="6350" indent="619125">
              <a:lnSpc>
                <a:spcPct val="90000"/>
              </a:lnSpc>
            </a:pPr>
            <a:endParaRPr lang="ru-RU" sz="800" b="1" smtClean="0">
              <a:latin typeface="Arial" charset="0"/>
            </a:endParaRPr>
          </a:p>
          <a:p>
            <a:pPr marL="6350" indent="619125">
              <a:lnSpc>
                <a:spcPct val="90000"/>
              </a:lnSpc>
            </a:pPr>
            <a:r>
              <a:rPr lang="ru-RU" sz="2000" b="1" smtClean="0">
                <a:latin typeface="Arial" charset="0"/>
              </a:rPr>
              <a:t>информационно-консультативное обслуживание процесса освоения новой научно-технической продукции.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Формы научно-технического обмена, их характеристика</a:t>
            </a: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27225"/>
            <a:ext cx="7385050" cy="4151313"/>
          </a:xfrm>
        </p:spPr>
        <p:txBody>
          <a:bodyPr/>
          <a:lstStyle/>
          <a:p>
            <a:pPr marL="92075" indent="623888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Arial" charset="0"/>
              </a:rPr>
              <a:t>Научно-технический обмен (</a:t>
            </a:r>
            <a:r>
              <a:rPr lang="ru-RU" sz="2000" b="1" dirty="0" err="1" smtClean="0">
                <a:latin typeface="Arial" charset="0"/>
              </a:rPr>
              <a:t>трансфер</a:t>
            </a:r>
            <a:r>
              <a:rPr lang="ru-RU" sz="2000" b="1" dirty="0" smtClean="0">
                <a:latin typeface="Arial" charset="0"/>
              </a:rPr>
              <a:t> технологий) в настоящее время реализуется: </a:t>
            </a:r>
          </a:p>
          <a:p>
            <a:pPr marL="92075" indent="623888">
              <a:lnSpc>
                <a:spcPct val="80000"/>
              </a:lnSpc>
            </a:pPr>
            <a:r>
              <a:rPr lang="ru-RU" sz="2000" b="1" dirty="0" smtClean="0">
                <a:latin typeface="Arial" charset="0"/>
              </a:rPr>
              <a:t>в различных формах (на коммерческой и некоммерческой основе);</a:t>
            </a:r>
          </a:p>
          <a:p>
            <a:pPr marL="92075" indent="623888">
              <a:lnSpc>
                <a:spcPct val="80000"/>
              </a:lnSpc>
            </a:pPr>
            <a:r>
              <a:rPr lang="ru-RU" sz="2000" b="1" dirty="0" smtClean="0">
                <a:latin typeface="Arial" charset="0"/>
              </a:rPr>
              <a:t>по разным направлениям - вертикальной, соответствующей стадиям «исследование – производство» и горизонтальной – передача информации из одной научной области в другую.</a:t>
            </a:r>
          </a:p>
          <a:p>
            <a:pPr marL="92075" indent="623888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>
              <a:latin typeface="Arial" charset="0"/>
            </a:endParaRPr>
          </a:p>
          <a:p>
            <a:pPr marL="92075" indent="6238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Arial" charset="0"/>
              </a:rPr>
              <a:t>Обмен научно-техническими знаниями в области фундаментальных и прикладных открытий осуществляется:</a:t>
            </a:r>
          </a:p>
          <a:p>
            <a:pPr marL="92075" indent="623888" eaLnBrk="1" hangingPunct="1">
              <a:lnSpc>
                <a:spcPct val="80000"/>
              </a:lnSpc>
            </a:pPr>
            <a:r>
              <a:rPr lang="ru-RU" sz="2000" b="1" dirty="0" smtClean="0">
                <a:latin typeface="Arial" charset="0"/>
              </a:rPr>
              <a:t>на некоммерческой основе;</a:t>
            </a:r>
          </a:p>
          <a:p>
            <a:pPr marL="92075" indent="623888" eaLnBrk="1" hangingPunct="1">
              <a:lnSpc>
                <a:spcPct val="80000"/>
              </a:lnSpc>
            </a:pPr>
            <a:r>
              <a:rPr lang="ru-RU" sz="2000" b="1" dirty="0" smtClean="0">
                <a:latin typeface="Arial" charset="0"/>
              </a:rPr>
              <a:t>на коммерческой основе.</a:t>
            </a:r>
          </a:p>
        </p:txBody>
      </p:sp>
      <p:pic>
        <p:nvPicPr>
          <p:cNvPr id="15364" name="Picture 8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7254764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67525" cy="9906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0066"/>
                </a:solidFill>
                <a:latin typeface="Arial Black" pitchFamily="34" charset="0"/>
              </a:rPr>
              <a:t>Научно-технический обмен</a:t>
            </a:r>
            <a:br>
              <a:rPr lang="ru-RU" sz="280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2800" i="1" smtClean="0">
                <a:solidFill>
                  <a:srgbClr val="800000"/>
                </a:solidFill>
                <a:latin typeface="Arial Black" pitchFamily="34" charset="0"/>
              </a:rPr>
              <a:t>на некоммерческой основе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766050" cy="4876800"/>
          </a:xfrm>
        </p:spPr>
        <p:txBody>
          <a:bodyPr/>
          <a:lstStyle/>
          <a:p>
            <a:pPr marL="182563" indent="442913" eaLnBrk="1" hangingPunct="1">
              <a:lnSpc>
                <a:spcPct val="90000"/>
              </a:lnSpc>
              <a:buClr>
                <a:schemeClr val="accent5">
                  <a:lumMod val="10000"/>
                </a:schemeClr>
              </a:buClr>
            </a:pPr>
            <a:r>
              <a:rPr lang="ru-RU" sz="2200" b="1" dirty="0" smtClean="0">
                <a:latin typeface="Arial" charset="0"/>
              </a:rPr>
              <a:t>специальная литература, компьютерные банки данных, справочники, деловые игры и </a:t>
            </a:r>
            <a:r>
              <a:rPr lang="ru-RU" sz="2200" b="1" dirty="0" err="1" smtClean="0">
                <a:latin typeface="Arial" charset="0"/>
              </a:rPr>
              <a:t>дp</a:t>
            </a:r>
            <a:r>
              <a:rPr lang="ru-RU" sz="2200" b="1" dirty="0" smtClean="0">
                <a:latin typeface="Arial" charset="0"/>
              </a:rPr>
              <a:t>.;</a:t>
            </a:r>
          </a:p>
          <a:p>
            <a:pPr marL="182563" indent="442913" eaLnBrk="1" hangingPunct="1">
              <a:lnSpc>
                <a:spcPct val="90000"/>
              </a:lnSpc>
              <a:buClr>
                <a:schemeClr val="accent5">
                  <a:lumMod val="10000"/>
                </a:schemeClr>
              </a:buClr>
            </a:pPr>
            <a:r>
              <a:rPr lang="ru-RU" sz="2200" b="1" dirty="0" smtClean="0">
                <a:latin typeface="Arial" charset="0"/>
              </a:rPr>
              <a:t>конференции, выставки, симпозиумы, семинары, зарубежное обучение, стажировка, практика;</a:t>
            </a:r>
          </a:p>
          <a:p>
            <a:pPr marL="182563" indent="442913" eaLnBrk="1" hangingPunct="1">
              <a:lnSpc>
                <a:spcPct val="90000"/>
              </a:lnSpc>
              <a:buClr>
                <a:schemeClr val="accent5">
                  <a:lumMod val="10000"/>
                </a:schemeClr>
              </a:buClr>
            </a:pPr>
            <a:r>
              <a:rPr lang="ru-RU" sz="2200" b="1" dirty="0" smtClean="0">
                <a:latin typeface="Arial" charset="0"/>
              </a:rPr>
              <a:t>участие в международных программах, гранты;</a:t>
            </a:r>
          </a:p>
          <a:p>
            <a:pPr marL="182563" indent="442913" eaLnBrk="1" hangingPunct="1">
              <a:lnSpc>
                <a:spcPct val="90000"/>
              </a:lnSpc>
              <a:buClr>
                <a:schemeClr val="accent5">
                  <a:lumMod val="10000"/>
                </a:schemeClr>
              </a:buClr>
            </a:pPr>
            <a:r>
              <a:rPr lang="ru-RU" sz="2200" b="1" dirty="0" smtClean="0">
                <a:latin typeface="Arial" charset="0"/>
              </a:rPr>
              <a:t>международная миграция ученых и специалистов, в том числе и «утечка умов».</a:t>
            </a:r>
          </a:p>
          <a:p>
            <a:pPr marL="182563" indent="442913" eaLnBrk="1" hangingPunct="1">
              <a:lnSpc>
                <a:spcPct val="90000"/>
              </a:lnSpc>
            </a:pPr>
            <a:endParaRPr lang="ru-RU" sz="2200" b="1" dirty="0" smtClean="0">
              <a:latin typeface="Arial" charset="0"/>
            </a:endParaRPr>
          </a:p>
          <a:p>
            <a:pPr marL="182563" indent="4429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Arial" charset="0"/>
              </a:rPr>
              <a:t>Эти формы могут быть платными, но плата за них не возмещает полностью затраты на новые знания и технологию.</a:t>
            </a:r>
          </a:p>
        </p:txBody>
      </p:sp>
      <p:pic>
        <p:nvPicPr>
          <p:cNvPr id="16388" name="Picture 6" descr="image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7363"/>
            <a:ext cx="12954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6951493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000066"/>
                </a:solidFill>
                <a:latin typeface="Arial Black" pitchFamily="34" charset="0"/>
              </a:rPr>
              <a:t>Научно-технический обмен</a:t>
            </a:r>
            <a:br>
              <a:rPr lang="ru-RU" sz="280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2800" i="1" smtClean="0">
                <a:solidFill>
                  <a:srgbClr val="800000"/>
                </a:solidFill>
                <a:latin typeface="Arial Black" pitchFamily="34" charset="0"/>
              </a:rPr>
              <a:t>на коммерческой основе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371600"/>
            <a:ext cx="7537450" cy="5181600"/>
          </a:xfrm>
        </p:spPr>
        <p:txBody>
          <a:bodyPr/>
          <a:lstStyle/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продажа воплощенных технологий;</a:t>
            </a:r>
          </a:p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прямые зарубежные инвестиции и сопровождающие их строительство, реконструкция, модернизация организаций;</a:t>
            </a:r>
          </a:p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продажа патентных и «ноу-хау» лицензий;</a:t>
            </a:r>
          </a:p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совместные НИОКР через создание совместных коллективов, работа специалистов за рубежом;</a:t>
            </a:r>
          </a:p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координирование и кооперирование НИОКР; научно-техническое и производственное кооперирование;</a:t>
            </a:r>
          </a:p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портфельные инвестиции, в том числе создание совместных организаций, если они сопровождаются потоком инвестиционных товаров.</a:t>
            </a:r>
          </a:p>
          <a:p>
            <a:pPr marL="0" indent="533400" eaLnBrk="1" hangingPunct="1">
              <a:buFont typeface="Wingdings" pitchFamily="2" charset="2"/>
              <a:buNone/>
            </a:pPr>
            <a:endParaRPr lang="ru-RU" sz="1000" b="1" dirty="0" smtClean="0">
              <a:latin typeface="Arial" charset="0"/>
            </a:endParaRPr>
          </a:p>
          <a:p>
            <a:pPr marL="0" indent="533400" eaLnBrk="1" hangingPunct="1">
              <a:buFont typeface="Wingdings" pitchFamily="2" charset="2"/>
              <a:buNone/>
            </a:pPr>
            <a:r>
              <a:rPr lang="ru-RU" sz="1800" b="1" i="1" dirty="0" smtClean="0">
                <a:latin typeface="Arial" charset="0"/>
              </a:rPr>
              <a:t>Покупатель оплачивает передаваемые продавцом научно-технические знания. </a:t>
            </a:r>
          </a:p>
        </p:txBody>
      </p:sp>
      <p:pic>
        <p:nvPicPr>
          <p:cNvPr id="17412" name="Picture 6" descr="image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2775"/>
            <a:ext cx="12192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7306179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Формы научно-технического обмена, их характеристика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232650" cy="4419600"/>
          </a:xfrm>
        </p:spPr>
        <p:txBody>
          <a:bodyPr/>
          <a:lstStyle/>
          <a:p>
            <a:pPr marL="0" indent="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latin typeface="Arial" charset="0"/>
              </a:rPr>
              <a:t>Существует также </a:t>
            </a:r>
            <a:r>
              <a:rPr 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нелегальная передача технологий</a:t>
            </a:r>
            <a:r>
              <a:rPr lang="ru-RU" b="1" smtClean="0">
                <a:latin typeface="Arial" charset="0"/>
              </a:rPr>
              <a:t>.</a:t>
            </a:r>
          </a:p>
          <a:p>
            <a:pPr marL="0" indent="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latin typeface="Arial" charset="0"/>
              </a:rPr>
              <a:t>Нелегальная передача технологий включает:</a:t>
            </a:r>
          </a:p>
          <a:p>
            <a:pPr marL="0" indent="533400" eaLnBrk="1" hangingPunct="1">
              <a:lnSpc>
                <a:spcPct val="80000"/>
              </a:lnSpc>
              <a:defRPr/>
            </a:pPr>
            <a:r>
              <a:rPr lang="ru-RU" b="1" i="1" smtClean="0">
                <a:solidFill>
                  <a:srgbClr val="000099"/>
                </a:solidFill>
                <a:latin typeface="Arial" charset="0"/>
              </a:rPr>
              <a:t>промышленный шпионаж</a:t>
            </a:r>
            <a:r>
              <a:rPr lang="ru-RU" b="1" smtClean="0">
                <a:latin typeface="Arial" charset="0"/>
              </a:rPr>
              <a:t> – вид недобросовестной конкуренции; деятельность по незаконному добыванию сведений, представляющих коммерческую ценность;</a:t>
            </a:r>
          </a:p>
          <a:p>
            <a:pPr marL="0" indent="533400" eaLnBrk="1" hangingPunct="1">
              <a:lnSpc>
                <a:spcPct val="80000"/>
              </a:lnSpc>
              <a:defRPr/>
            </a:pPr>
            <a:r>
              <a:rPr lang="ru-RU" b="1" i="1" smtClean="0">
                <a:solidFill>
                  <a:srgbClr val="000099"/>
                </a:solidFill>
                <a:latin typeface="Arial" charset="0"/>
              </a:rPr>
              <a:t>техническое пиратство</a:t>
            </a:r>
            <a:r>
              <a:rPr lang="ru-RU" b="1" smtClean="0">
                <a:latin typeface="Arial" charset="0"/>
              </a:rPr>
              <a:t> – массовый выпуск и продажа товаров-имитаций теневыми структурами.</a:t>
            </a:r>
          </a:p>
        </p:txBody>
      </p:sp>
      <p:pic>
        <p:nvPicPr>
          <p:cNvPr id="18436" name="Picture 5" descr="image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7363"/>
            <a:ext cx="12954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6644427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47800"/>
            <a:ext cx="6867525" cy="6858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66"/>
                </a:solidFill>
              </a:rPr>
              <a:t>По направлению </a:t>
            </a:r>
            <a:r>
              <a:rPr lang="ru-RU" sz="2400" b="1" i="1" dirty="0" smtClean="0">
                <a:solidFill>
                  <a:srgbClr val="A50021"/>
                </a:solidFill>
              </a:rPr>
              <a:t>передача технологий</a:t>
            </a:r>
            <a:r>
              <a:rPr lang="ru-RU" sz="2400" b="1" dirty="0" smtClean="0">
                <a:solidFill>
                  <a:srgbClr val="000066"/>
                </a:solidFill>
              </a:rPr>
              <a:t> может быть: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209800"/>
            <a:ext cx="6775450" cy="14478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660033"/>
                </a:solidFill>
                <a:latin typeface="Arial" charset="0"/>
              </a:rPr>
              <a:t>вертикальной</a:t>
            </a:r>
            <a:r>
              <a:rPr lang="ru-RU" sz="2000" b="1" dirty="0" smtClean="0">
                <a:solidFill>
                  <a:srgbClr val="000066"/>
                </a:solidFill>
                <a:latin typeface="Arial" charset="0"/>
              </a:rPr>
              <a:t>, соответствующей стадиям «исследование - производство»;</a:t>
            </a:r>
          </a:p>
          <a:p>
            <a:r>
              <a:rPr lang="ru-RU" sz="2000" b="1" dirty="0" smtClean="0">
                <a:solidFill>
                  <a:srgbClr val="660033"/>
                </a:solidFill>
                <a:latin typeface="Arial" charset="0"/>
              </a:rPr>
              <a:t>горизонтальной </a:t>
            </a:r>
            <a:r>
              <a:rPr lang="ru-RU" sz="2000" b="1" dirty="0" smtClean="0">
                <a:solidFill>
                  <a:srgbClr val="000066"/>
                </a:solidFill>
                <a:latin typeface="Arial" charset="0"/>
              </a:rPr>
              <a:t>- передача информации из одной научной области в другую </a:t>
            </a:r>
          </a:p>
        </p:txBody>
      </p:sp>
      <p:pic>
        <p:nvPicPr>
          <p:cNvPr id="19460" name="Picture 5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828800" y="304800"/>
            <a:ext cx="693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ru-RU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kumimoji="0" lang="ru-RU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Формы научно-технического обмена, их характеристика</a:t>
            </a: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1676400" y="5257800"/>
            <a:ext cx="532923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sz="160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3048000" y="4191000"/>
            <a:ext cx="453548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sz="160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838200" y="4800600"/>
            <a:ext cx="2879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1600" b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Научный процесс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371600" y="3733800"/>
            <a:ext cx="2195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b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Бизнес процесс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62000" y="5410200"/>
            <a:ext cx="2144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1400" b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Фундаментальные исследования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779838" y="4776788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1600" b="1" i="1" dirty="0" smtClean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НИР</a:t>
            </a:r>
            <a:endParaRPr kumimoji="0" lang="ru-RU" sz="1600" b="1" i="1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4038600" y="5410200"/>
            <a:ext cx="1727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1400" b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Прикладные исследования</a:t>
            </a:r>
          </a:p>
        </p:txBody>
      </p:sp>
      <p:sp>
        <p:nvSpPr>
          <p:cNvPr id="26" name="Oval 15"/>
          <p:cNvSpPr>
            <a:spLocks noChangeArrowheads="1"/>
          </p:cNvSpPr>
          <p:nvPr/>
        </p:nvSpPr>
        <p:spPr bwMode="auto">
          <a:xfrm>
            <a:off x="4343400" y="5105400"/>
            <a:ext cx="217488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60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27" name="Oval 16"/>
          <p:cNvSpPr>
            <a:spLocks noChangeArrowheads="1"/>
          </p:cNvSpPr>
          <p:nvPr/>
        </p:nvSpPr>
        <p:spPr bwMode="auto">
          <a:xfrm>
            <a:off x="5181600" y="4038600"/>
            <a:ext cx="21748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60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5410200" y="3657600"/>
            <a:ext cx="190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1600" b="1" i="1" dirty="0" smtClean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Производство</a:t>
            </a:r>
            <a:endParaRPr kumimoji="0" lang="ru-RU" sz="1600" b="1" i="1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29" name="Выноска 1 28"/>
          <p:cNvSpPr/>
          <p:nvPr/>
        </p:nvSpPr>
        <p:spPr bwMode="auto">
          <a:xfrm>
            <a:off x="5638800" y="4572000"/>
            <a:ext cx="3048000" cy="533400"/>
          </a:xfrm>
          <a:prstGeom prst="borderCallout1">
            <a:avLst>
              <a:gd name="adj1" fmla="val 18750"/>
              <a:gd name="adj2" fmla="val -358"/>
              <a:gd name="adj3" fmla="val 19190"/>
              <a:gd name="adj4" fmla="val -21244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kumimoji="0" lang="ru-RU" sz="1400" b="1" dirty="0" smtClean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Вертикальная передача технологий</a:t>
            </a:r>
            <a:endParaRPr kumimoji="0" lang="ru-RU" sz="1400" b="1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 bwMode="auto">
          <a:xfrm>
            <a:off x="2895600" y="5486400"/>
            <a:ext cx="12192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Выноска 1 30"/>
          <p:cNvSpPr/>
          <p:nvPr/>
        </p:nvSpPr>
        <p:spPr bwMode="auto">
          <a:xfrm>
            <a:off x="2667000" y="5943600"/>
            <a:ext cx="3048000" cy="533400"/>
          </a:xfrm>
          <a:prstGeom prst="borderCallout1">
            <a:avLst>
              <a:gd name="adj1" fmla="val -780"/>
              <a:gd name="adj2" fmla="val 9515"/>
              <a:gd name="adj3" fmla="val -78459"/>
              <a:gd name="adj4" fmla="val 28123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kumimoji="0" lang="ru-RU" sz="1400" b="1" dirty="0" smtClean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Горизонтальная передача технологий</a:t>
            </a:r>
            <a:endParaRPr kumimoji="0" lang="ru-RU" sz="1400" b="1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 bwMode="auto">
          <a:xfrm flipV="1">
            <a:off x="4495800" y="4267200"/>
            <a:ext cx="684412" cy="86249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618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Формы научно-технического обмена, их характеристика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689850" cy="5410200"/>
          </a:xfrm>
        </p:spPr>
        <p:txBody>
          <a:bodyPr/>
          <a:lstStyle/>
          <a:p>
            <a:pPr marL="0" indent="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Arial" charset="0"/>
              </a:rPr>
              <a:t>Передача научно-технической продукции на коммерческой основе осуществляется преимущественно в форме: </a:t>
            </a:r>
          </a:p>
          <a:p>
            <a:pPr marL="0" indent="533400">
              <a:lnSpc>
                <a:spcPct val="90000"/>
              </a:lnSpc>
              <a:defRPr/>
            </a:pPr>
            <a:r>
              <a:rPr lang="ru-RU" sz="1800" b="1" dirty="0" smtClean="0">
                <a:latin typeface="Arial" charset="0"/>
              </a:rPr>
              <a:t>продажи (уступки) патентов на изобретения, полезные модели, промышленные образцы;</a:t>
            </a:r>
          </a:p>
          <a:p>
            <a:pPr marL="0" indent="533400">
              <a:lnSpc>
                <a:spcPct val="90000"/>
              </a:lnSpc>
              <a:defRPr/>
            </a:pPr>
            <a:r>
              <a:rPr lang="ru-RU" sz="1800" b="1" dirty="0" smtClean="0">
                <a:latin typeface="Arial" charset="0"/>
              </a:rPr>
              <a:t>заключения лицензионных договоров.</a:t>
            </a: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rgbClr val="FFFF00"/>
              </a:solidFill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rgbClr val="FFFF00"/>
              </a:solidFill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rgbClr val="FFFF00"/>
              </a:solidFill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2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Лицензия</a:t>
            </a:r>
            <a:r>
              <a:rPr lang="ru-RU" sz="1800" b="1" i="1" dirty="0" smtClean="0">
                <a:latin typeface="Arial" charset="0"/>
              </a:rPr>
              <a:t> – это разрешение лицензиара (владельца технологии) на использование лицензиатом (лицом, приобретающим технологию) изобретения, научно-технического достижения, технических знаний, производственного опыта, секретов производства и т.п. в течение определенного срока за оговоренное в лицензионном соглашении вознаграждение. </a:t>
            </a:r>
          </a:p>
        </p:txBody>
      </p:sp>
      <p:pic>
        <p:nvPicPr>
          <p:cNvPr id="20484" name="Picture 5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38400" y="3657600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Уступка патента </a:t>
            </a:r>
            <a:r>
              <a:rPr lang="ru-RU" b="1" i="1" dirty="0" smtClean="0"/>
              <a:t>означает, что к приобретателю патента переходят все без исключения права, которым обладал патентовладелец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9200" y="27432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623888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Патент </a:t>
            </a:r>
            <a:r>
              <a:rPr lang="ru-RU" b="1" i="1" dirty="0" smtClean="0"/>
              <a:t>– документ, выданный государственным органом изобретателю, удостоверяющий его авторство и исключительное право на использование изобретения.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865432175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867525" cy="381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66"/>
                </a:solidFill>
              </a:rPr>
              <a:t>Таблица 1. – Виды лицензий </a:t>
            </a:r>
          </a:p>
        </p:txBody>
      </p:sp>
      <p:graphicFrame>
        <p:nvGraphicFramePr>
          <p:cNvPr id="23575" name="Group 23"/>
          <p:cNvGraphicFramePr>
            <a:graphicFrameLocks noGrp="1"/>
          </p:cNvGraphicFramePr>
          <p:nvPr/>
        </p:nvGraphicFramePr>
        <p:xfrm>
          <a:off x="381000" y="838200"/>
          <a:ext cx="8458200" cy="5867400"/>
        </p:xfrm>
        <a:graphic>
          <a:graphicData uri="http://schemas.openxmlformats.org/drawingml/2006/table">
            <a:tbl>
              <a:tblPr/>
              <a:tblGrid>
                <a:gridCol w="1817688"/>
                <a:gridCol w="6640512"/>
              </a:tblGrid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Признаки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Виды лицензий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объему прав, передаваемых лицензиату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простая лицензия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по договору которой лицензиар разрешает использовать изобретение, оставляя за собой право как самостоятельного использования, так и продажи аналогичных лицензий третьим лицам (распространена в сфере массового производства и широкого потребления);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исключительная лицензия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по договору которой лицензиату предоставляются исключительные права на использование изобретения в пределах, оговоренных в соглашении, и лицензиар уже не может выдать аналогичные по условиям лицензии другим лицам, но оставляет право самостоятельного использования лицензии (характерно для несерийных товаров);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полная лицензия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лицензиар уступает все права на использование научно-технического достижения в течение срока действия соглашения и отказывается от самостоятельного использования лицензии (</a:t>
                      </a: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применяется редко)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способу коммерческой реализации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чистая лицензия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купля-продажа чистых (основных) лицензионных прав;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сопутствующая лицензия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сопровождающаяся контрактом на поставку комплектного оборудования или лицензии, необходимой для основной лицензии.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степени производственного освоения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достижения, освоенные в производстве;</a:t>
                      </a: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исследовательские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2" name="Rectangle 79"/>
          <p:cNvSpPr>
            <a:spLocks noChangeArrowheads="1"/>
          </p:cNvSpPr>
          <p:nvPr/>
        </p:nvSpPr>
        <p:spPr bwMode="auto">
          <a:xfrm>
            <a:off x="-4613275" y="6122988"/>
            <a:ext cx="1841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ru-RU" sz="1100">
                <a:latin typeface="Times New Roman" pitchFamily="18" charset="0"/>
              </a:rPr>
              <a:t/>
            </a:r>
            <a:br>
              <a:rPr kumimoji="0" lang="ru-RU" sz="1100">
                <a:latin typeface="Times New Roman" pitchFamily="18" charset="0"/>
              </a:rPr>
            </a:br>
            <a:endParaRPr kumimoji="0" lang="ru-RU"/>
          </a:p>
        </p:txBody>
      </p:sp>
      <p:sp>
        <p:nvSpPr>
          <p:cNvPr id="23573" name="Rectangle 80"/>
          <p:cNvSpPr>
            <a:spLocks noChangeArrowheads="1"/>
          </p:cNvSpPr>
          <p:nvPr/>
        </p:nvSpPr>
        <p:spPr bwMode="auto">
          <a:xfrm>
            <a:off x="-4613275" y="6657975"/>
            <a:ext cx="30178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3193976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loyee Orientation">
  <a:themeElements>
    <a:clrScheme name="Employee Orientation 5">
      <a:dk1>
        <a:srgbClr val="000000"/>
      </a:dk1>
      <a:lt1>
        <a:srgbClr val="CCECFF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E2F4FF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4">
        <a:dk1>
          <a:srgbClr val="000000"/>
        </a:dk1>
        <a:lt1>
          <a:srgbClr val="CCFF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5">
        <a:dk1>
          <a:srgbClr val="000000"/>
        </a:dk1>
        <a:lt1>
          <a:srgbClr val="CCEC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4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6">
        <a:dk1>
          <a:srgbClr val="000000"/>
        </a:dk1>
        <a:lt1>
          <a:srgbClr val="FFCC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FFE2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7">
        <a:dk1>
          <a:srgbClr val="000000"/>
        </a:dk1>
        <a:lt1>
          <a:srgbClr val="CCFF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Employee Orientation 1">
    <a:dk1>
      <a:srgbClr val="000000"/>
    </a:dk1>
    <a:lt1>
      <a:srgbClr val="0099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AACA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2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3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4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5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6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7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8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9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771</TotalTime>
  <Words>1523</Words>
  <Application>Microsoft Office PowerPoint</Application>
  <PresentationFormat>Экран (4:3)</PresentationFormat>
  <Paragraphs>150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Employee Orientation</vt:lpstr>
      <vt:lpstr>PDF</vt:lpstr>
      <vt:lpstr>1.4.  Рынок научно-технической продукции</vt:lpstr>
      <vt:lpstr>Слайд 2</vt:lpstr>
      <vt:lpstr>1. Формы научно-технического обмена, их характеристика </vt:lpstr>
      <vt:lpstr>Научно-технический обмен на некоммерческой основе</vt:lpstr>
      <vt:lpstr>Научно-технический обмен на коммерческой основе</vt:lpstr>
      <vt:lpstr>1. Формы научно-технического обмена, их характеристика</vt:lpstr>
      <vt:lpstr>По направлению передача технологий может быть:</vt:lpstr>
      <vt:lpstr>1. Формы научно-технического обмена, их характеристика</vt:lpstr>
      <vt:lpstr>Таблица 1. – Виды лицензий </vt:lpstr>
      <vt:lpstr>Таблица 1. – Виды лицензий</vt:lpstr>
      <vt:lpstr>Слайд 11</vt:lpstr>
      <vt:lpstr>2. Научно-техническая продукция: понятие, виды</vt:lpstr>
      <vt:lpstr>Научно-техническая продукция – </vt:lpstr>
      <vt:lpstr>1. Научно-техническая продукция: понятие, особенности</vt:lpstr>
      <vt:lpstr>1. Научно-техническая продукция: понятие, особенности</vt:lpstr>
      <vt:lpstr>1. Научно-техническая продукция: понятие, виды</vt:lpstr>
      <vt:lpstr>Слайд 17</vt:lpstr>
      <vt:lpstr>3. Характеристика рынка научно-технической продукции </vt:lpstr>
      <vt:lpstr>3. Характеристика рынка научно-технической продукции</vt:lpstr>
      <vt:lpstr>3. Характеристика рынка научно-технической продукции</vt:lpstr>
      <vt:lpstr>Наукоемкие отрасли включают три рынка инновационной деятельности</vt:lpstr>
      <vt:lpstr>3. Характеристика рынка научно-технической продукции</vt:lpstr>
      <vt:lpstr>3. Субъекты рынка научно-технической продукции</vt:lpstr>
      <vt:lpstr>3. Особенности рынка НТП, обусловленные спецификой предлагаемого товара:</vt:lpstr>
      <vt:lpstr>3. Особенности рынка НТП, обусловленные спецификой предлагаемого товара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114</cp:revision>
  <cp:lastPrinted>1601-01-01T00:00:00Z</cp:lastPrinted>
  <dcterms:created xsi:type="dcterms:W3CDTF">1601-01-01T00:00:00Z</dcterms:created>
  <dcterms:modified xsi:type="dcterms:W3CDTF">2016-04-15T11:59:33Z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