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11"/>
  </p:notesMasterIdLst>
  <p:sldIdLst>
    <p:sldId id="270" r:id="rId2"/>
    <p:sldId id="289" r:id="rId3"/>
    <p:sldId id="275" r:id="rId4"/>
    <p:sldId id="290" r:id="rId5"/>
    <p:sldId id="276" r:id="rId6"/>
    <p:sldId id="277" r:id="rId7"/>
    <p:sldId id="278" r:id="rId8"/>
    <p:sldId id="291" r:id="rId9"/>
    <p:sldId id="279" r:id="rId10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816" y="1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C653DF-8D6C-4196-8F57-2FF5C075CC14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DB9239-E8A1-4C15-BE42-DA86698ED73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ED7CA-D1C3-46A3-A1B2-40F370EF7EDB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E1B9-3DEA-4CAA-A4A8-1F34DD34AB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ED7CA-D1C3-46A3-A1B2-40F370EF7EDB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E1B9-3DEA-4CAA-A4A8-1F34DD34AB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ED7CA-D1C3-46A3-A1B2-40F370EF7EDB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E1B9-3DEA-4CAA-A4A8-1F34DD34AB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ED7CA-D1C3-46A3-A1B2-40F370EF7EDB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E1B9-3DEA-4CAA-A4A8-1F34DD34AB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ED7CA-D1C3-46A3-A1B2-40F370EF7EDB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E1B9-3DEA-4CAA-A4A8-1F34DD34AB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ED7CA-D1C3-46A3-A1B2-40F370EF7EDB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E1B9-3DEA-4CAA-A4A8-1F34DD34AB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ED7CA-D1C3-46A3-A1B2-40F370EF7EDB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E1B9-3DEA-4CAA-A4A8-1F34DD34AB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ED7CA-D1C3-46A3-A1B2-40F370EF7EDB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E1B9-3DEA-4CAA-A4A8-1F34DD34AB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ED7CA-D1C3-46A3-A1B2-40F370EF7EDB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E1B9-3DEA-4CAA-A4A8-1F34DD34AB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ED7CA-D1C3-46A3-A1B2-40F370EF7EDB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E1B9-3DEA-4CAA-A4A8-1F34DD34AB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ED7CA-D1C3-46A3-A1B2-40F370EF7EDB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E1B9-3DEA-4CAA-A4A8-1F34DD34AB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ED7CA-D1C3-46A3-A1B2-40F370EF7EDB}" type="datetimeFigureOut">
              <a:rPr lang="ru-RU" smtClean="0"/>
              <a:pPr/>
              <a:t>01.04.2016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9E1B9-3DEA-4CAA-A4A8-1F34DD34AB8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andars.ru/college/ekonomika-firmy/menedzhment.html" TargetMode="External"/><Relationship Id="rId2" Type="http://schemas.openxmlformats.org/officeDocument/2006/relationships/hyperlink" Target="https://ru.wikipedia.org/wiki/%D0%98%D0%BD%D0%BD%D0%BE%D0%B2%D0%B0%D1%86%D0%B8%D0%BE%D0%BD%D0%BD%D1%8B%D0%B9_%D0%BF%D1%80%D0%BE%D1%86%D0%B5%D1%81%D1%81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720197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36195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1.5.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ИННОВАЦИОННЫЙ МЕНЕДЖМЕНТ: ПОНЯТИЕ, СОСТАВ, ЦЕЛИ, ЗАДАЧИ, ПРИНЦИПЫ, ФУНКЦИИ, ПРИЕМЫ, СУБЪЕКТЫ И ОБЪЕКТЫ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61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61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Инновационный менеджмент:</a:t>
            </a:r>
          </a:p>
          <a:p>
            <a:pPr marL="0" marR="0" lvl="0" indent="361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подсистема управления, целью которой является управление инновационными процессами на предприятии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</a:p>
          <a:p>
            <a:pPr lvl="0" indent="36195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взаимосвязанный комплекс действий, нацеленный на достижение или поддержание необходимого уровня жизнеспособности и конкурентоспособности предприятия с помощью механизмов управления 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  <a:hlinkClick r:id="rId2" tooltip="Инновационный процесс"/>
              </a:rPr>
              <a:t>инновационными процессами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indent="36195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система подготовки и принятия решений, направленных на формирование, поддержку и развитие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инновационно-технического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потенциала страны в целом, каждого предприятия, каждой организации в частности;</a:t>
            </a:r>
          </a:p>
          <a:p>
            <a:pPr lvl="0" indent="36195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система, совокупность систематизированных знаний по современному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  <a:hlinkClick r:id="rId3" tooltip="Менеджмент"/>
              </a:rPr>
              <a:t>менеджменту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о методах создания трудоемких инноваций и их эффективности.</a:t>
            </a:r>
          </a:p>
          <a:p>
            <a:pPr lvl="0" indent="3619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3619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Основная сущность инновационного менеджмента:</a:t>
            </a:r>
          </a:p>
          <a:p>
            <a:pPr lvl="0" indent="3619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он является одной из форм общего, функционального менеджмента, объектом которого выступают процессы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инновационно-технологического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развития.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36195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16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61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61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61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Основоположник инновационного менеджмента – английский ученый Фредерик У.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Тэйлор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обосновавший в 1911 году принципы научного управления.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Реализация этих принципов основана на управлении персоналом – т.е. менеджменте персонала, ориентированного на внедрение инноваций. В этом состоит главная сущность инновационного менеджмента, где выделяется два взаимодействующих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субъекта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предприятии – менеджер 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работник-инноватор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способный внедрять инновации для развития предприятия (организации).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менее важными являются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принципы управления французского ученого Анри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Файоля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согласно которым: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предприятии формируется система научного менеджмента, состоящая из таких подсистем, как: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разделение труда;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власть;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дисциплина;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единство распорядительства (командования);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единство руководства;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подчинение частных интересов общим;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вознаграждение;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централизация;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иерархия;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порядок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справедливость;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постоянство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состава персонала;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инициатива;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единение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персонала.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0"/>
            <a:ext cx="9144000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1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Цели инновационного менеджмента:</a:t>
            </a:r>
            <a:endParaRPr kumimoji="0" lang="ru-RU" sz="20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1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поиск нового технического решения в области создания изобретения;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1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проведение научно-исследовательских и опытно-конструкторских работ;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1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организация серийного производства;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1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подготовке и организации сбыта новой продукции;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1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внедрение нового товара на рынок;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1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закрепление на новых рынках с помощью более высокого качества и конкурентоспособности товара.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1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61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Классификация целей инновационного менеджмента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проводится по определенным критериям: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1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Уровню (стратегические и тактические);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1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Видам среды (внешние и внутренние);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1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Содержанию (экономические, социальные, политические, научные, технические, организационные и  т.д.);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1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Приоритетности (приоритетные, постоянные, традиционные, разовые);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1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Периоду действия (долгосрочные, среднесрочные, краткосрочные);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1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Функциональным структурам (производство, НИОКР, персонал, финансы, маркетинг, менеджмент);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1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 Стадиям  жизненного цикла организации (возникновение, рост, спад и завершение жизненного цикла).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619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 инновационного менеджмента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органично связаны с реализацией основных функций классического менеджмента не предприятии (организации, планирования, мотивации и контроля)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3619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u="sng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3619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Принципы инновационного менеджмента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сводятся к следующим положениям: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36195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инновации являются решающим условием выживания предприятия, и они должны соответствующим образом управляться;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36195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ресурсы, выделенные на НИОКР, можно считать оправданными лишь в той мере, в которой они приводят к достижению поставленной цели;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36195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 бы выявить факторы, обеспечивающие успех инновационной деятельности, требуется постоянный анализ выполненных и внедренных инноваций.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500042"/>
          <a:ext cx="9143999" cy="6064410"/>
        </p:xfrm>
        <a:graphic>
          <a:graphicData uri="http://schemas.openxmlformats.org/drawingml/2006/table">
            <a:tbl>
              <a:tblPr/>
              <a:tblGrid>
                <a:gridCol w="1932744"/>
                <a:gridCol w="2853570"/>
                <a:gridCol w="4357685"/>
              </a:tblGrid>
              <a:tr h="8702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Функция инновационного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менеджмента</a:t>
                      </a:r>
                    </a:p>
                  </a:txBody>
                  <a:tcPr marL="25993" marR="25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Характеристика функции</a:t>
                      </a:r>
                    </a:p>
                  </a:txBody>
                  <a:tcPr marL="25993" marR="25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Задачи реализации функции</a:t>
                      </a:r>
                    </a:p>
                  </a:txBody>
                  <a:tcPr marL="25993" marR="25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88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Прогнозирование</a:t>
                      </a:r>
                    </a:p>
                  </a:txBody>
                  <a:tcPr marL="25993" marR="25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Получение научно- обоснованных вариантов тенденций развития показателей качества, элементов затрат и других показателей, используемых при разработке стратегических планов и проведении научно-исследовательских (НИР) и опытно-конструкторских работ (ОКР), а также развитии всей системы менеджмента. </a:t>
                      </a:r>
                    </a:p>
                  </a:txBody>
                  <a:tcPr marL="25993" marR="25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"/>
                        </a:spcAft>
                      </a:pPr>
                      <a:r>
                        <a:rPr lang="ru-RU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Выбор </a:t>
                      </a:r>
                      <a:r>
                        <a:rPr lang="ru-RU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метода прогнозирования и периода упреждения прогноза;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9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разработка прогноза рыночной потребности в каждом конкретном виде потребительной стоимости в соответствии с результатом маркетинговых исследований;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9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выявление основных экономических, социальных и научно- технических тенденций, влияющих на потребность в тех или иных видах полезного эффекта;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9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выбор показателей, существенно влияющих на величину полезного эффекта прогнозируемой продукции в условиях рынка;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9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прогнозирование показателей качества новой продукции во времени с учетом влияющих на них факторов;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9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обоснование экономической целесообразности разработки новой или повышения качества и эффективности выпускаемой продукции исходя из наличных ресурсов и приоритетов.</a:t>
                      </a:r>
                    </a:p>
                  </a:txBody>
                  <a:tcPr marL="25993" marR="25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58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Планирование</a:t>
                      </a:r>
                    </a:p>
                  </a:txBody>
                  <a:tcPr marL="25993" marR="25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Стадия процесса управления, подразумевающая определение целей и задач деятельности, разработку необходимых для этого методов и средств их решения, наиболее эффективных в конкретных условиях</a:t>
                      </a:r>
                    </a:p>
                  </a:txBody>
                  <a:tcPr marL="25993" marR="25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Выбор перспективной стратегии фирмы на основе прогнозов альтернативных вариантов стратегического маркетинга;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9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обеспечение устойчивости функционирования и развития фирмы;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9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формирование оптимального по номенклатуре и ассортименту портфеля новшеств и инноваций;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9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формирование организационно-технических и социально- экономических мероприятий, обеспечивающих выполнение планов.</a:t>
                      </a:r>
                    </a:p>
                  </a:txBody>
                  <a:tcPr marL="25993" marR="25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10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Организация</a:t>
                      </a:r>
                    </a:p>
                  </a:txBody>
                  <a:tcPr marL="25993" marR="25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Формирование структуры организации и обеспечение ее всеми необходимыми ресурсами для ее нормальной работы — персоналом, материалами, оборудованием, зданиями, денежными средствами и др., т.е. создание реальных условий для достижения запланированных целей. </a:t>
                      </a:r>
                    </a:p>
                  </a:txBody>
                  <a:tcPr marL="25993" marR="25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Создание условий для формирования такой культуры внутри организации, которая характеризуется высокой чувствительностью к изменениям, научно-техническому прогрессу, единым для всей организации ценностям. Здесь главное — это работа с персоналом, развитие стратегического и экономического мышления в сознании руководителей, поддержка работников предпринимательского склада, склонных к творчеству, нововведениям и не боящихся рисковать.</a:t>
                      </a:r>
                    </a:p>
                  </a:txBody>
                  <a:tcPr marL="25993" marR="25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1571604" y="0"/>
            <a:ext cx="570726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Характеристика функций  субъекта</a:t>
            </a:r>
            <a:r>
              <a:rPr kumimoji="0" lang="ru-RU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управления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инновационного менеджмента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0"/>
          <a:ext cx="9143999" cy="6303264"/>
        </p:xfrm>
        <a:graphic>
          <a:graphicData uri="http://schemas.openxmlformats.org/drawingml/2006/table">
            <a:tbl>
              <a:tblPr/>
              <a:tblGrid>
                <a:gridCol w="1932744"/>
                <a:gridCol w="2853570"/>
                <a:gridCol w="4357685"/>
              </a:tblGrid>
              <a:tr h="2857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Мотивация</a:t>
                      </a:r>
                    </a:p>
                  </a:txBody>
                  <a:tcPr marL="28725" marR="28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Деятельность, имеющая целью активизировать людей, работающих в организации, и побудить их эффективно трудиться для выполнения поставленных целей, главной из которых является повышение инновационной активности персонала и внедрение инноваций.</a:t>
                      </a:r>
                    </a:p>
                  </a:txBody>
                  <a:tcPr marL="28725" marR="28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Экономическое и моральное стимулирование персонала к внедрению инноваций, обогащение содержания труда и создание условий для проявления творческого потенциала работников и их саморазвития. Осуществляя эту функцию, менеджеры должны постоянно воздействовать на факторы результативной работы членов трудового коллектива.</a:t>
                      </a:r>
                    </a:p>
                  </a:txBody>
                  <a:tcPr marL="28725" marR="28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1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Учет </a:t>
                      </a:r>
                    </a:p>
                  </a:txBody>
                  <a:tcPr marL="28725" marR="28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Функция инновационного менеджмента по фиксации времени, расхода ресурсов, каких-либо параметров системы менеджмента. Учет должен быть организован по выполнению всех планов, программ, заданий по таким параметрам, как качество, затраты, исполнители и сроки. Учет расхода ресурсов организуется по всем видам ресурсов, выпускаемых товаров, их стадиям жизненного цикла и подразделениям.</a:t>
                      </a:r>
                    </a:p>
                  </a:txBody>
                  <a:tcPr marL="28725" marR="28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9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Обеспечение полноты учета;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9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обеспечение динамичности, т.е. учет показателей в динамике и использование результатов учета для анализа;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9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обеспечение системности, т.е. учет показателей системы менеджмента и ее внешней среды;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9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автоматизация учета на основе компьютерной техники;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9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обеспечение преемственности учета;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9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использование результатов учета в стимулировании качественного труда.</a:t>
                      </a:r>
                    </a:p>
                  </a:txBody>
                  <a:tcPr marL="28725" marR="28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48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Контроль </a:t>
                      </a:r>
                    </a:p>
                  </a:txBody>
                  <a:tcPr marL="28725" marR="28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Функция менеджмента по обеспечению выполнения программ, планов, письменных или устных заданий, документов, реализующих управленческие решения</a:t>
                      </a: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объект контроля — предмет труда, средства производства, технология, организация процессов, условия труда, труд, окружающая природная среда, параметры инфраструктуры региона, документы, информация</a:t>
                      </a: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;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исполнитель — самоконтроль, менеджер, контрольный мастер, отдел технического контроля, инспекционный контроль, государственный, международный контроль;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степень охвата объекта контролем — сплошной и выборочный контроль и др.</a:t>
                      </a:r>
                    </a:p>
                  </a:txBody>
                  <a:tcPr marL="28725" marR="28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Задачи контроля состоят в том, чтобы, получив фактические данные о ходе выполнения проекта, сопоставить их с плановыми характеристиками и выявить отклонения, определив тем самым так называемые сигналы рассогласования.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Поэтому контроль проводят по четырем стадиям: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 мониторинг и анализ результатов;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 сравнение достигнутых результатов с запланированными и выявление отклонений;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 прогнозирование последствий сложившейся ситуации;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 корректирующие действия.</a:t>
                      </a:r>
                    </a:p>
                  </a:txBody>
                  <a:tcPr marL="28725" marR="28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6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Анализ и оценка</a:t>
                      </a:r>
                    </a:p>
                  </a:txBody>
                  <a:tcPr marL="28725" marR="28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Разложение целого на элементы и последующее установление взаимосвязей между ними в целях повышения качества прогнозирования, планирования и реализации решения по развитию объекта.</a:t>
                      </a:r>
                    </a:p>
                  </a:txBody>
                  <a:tcPr marL="28725" marR="287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0" y="0"/>
            <a:ext cx="91440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Существует так же подход с выделением функций инновационного менеджмента на две группы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основные функции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обеспечивающие функции.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Основные функции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— это планирование (стратегическое, текущее, оперативное), организация, мотивирование, контроль.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Основные функции инновационного менеджмента являются общими для всех видов и любых условий ведения инноваций, они отражают содержание основных стадий управления инновационной деятельностью.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обеспечивающим функциям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инновационного менеджмента относят функции, способствующие эффективному осуществлению основных функций: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социально-психологические;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технологические или процессуальные функции.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Социально-психологические функции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менеджмента связаны с состоянием производственных отношений в коллективе.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Различают две их разновидности: делегирование и мотивацию.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Делегирование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комплекс управленческих решений, способствующих рациональному распределению работ по управлению инновационными процессами и ответственности за их осуществление между сотрудниками аппарата управления.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Делегированием можно считать ситуацию, когда заказчик делегирует полномочия по руководству работами по инновационному проекту руководителю проекта.</a:t>
            </a:r>
            <a:endParaRPr kumimoji="0" lang="ru-RU" sz="16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Мотивация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(как функция инновационного менеджмента)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направлена на создание системы моральных и материальных стимулов для сотрудников предприятия, обеспечение их профессионального уровня и возможности карьерного роста, т. е. создание условий, оказывающих воздействие на поведение человека, и формирующая у него потребность заниматься инновационной деятельностью.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1"/>
          <p:cNvSpPr>
            <a:spLocks noChangeArrowheads="1"/>
          </p:cNvSpPr>
          <p:nvPr/>
        </p:nvSpPr>
        <p:spPr bwMode="auto">
          <a:xfrm rot="10800000" flipV="1">
            <a:off x="0" y="772671"/>
            <a:ext cx="9144000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19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Субъекты и объекты в инновационном менеджменте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127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sng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127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sng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Система инновационного менеджмента</a:t>
            </a:r>
            <a:r>
              <a:rPr kumimoji="0" lang="ru-RU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состоит из двух подсистем: </a:t>
            </a:r>
          </a:p>
          <a:p>
            <a:pPr marL="0" marR="0" lvl="0" indent="2127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управляющей подсистемы (субъект управления)</a:t>
            </a:r>
          </a:p>
          <a:p>
            <a:pPr marL="0" marR="0" lvl="0" indent="2127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управляемой подсистемы (объект управления).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127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 bmk="4.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Субъект управления</a:t>
            </a:r>
            <a:r>
              <a:rPr kumimoji="0" lang="ru-RU" b="1" i="0" u="none" strike="noStrike" cap="none" normalizeH="0" dirty="0" smtClean="0" bmk="4.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dirty="0" smtClean="0" bmk="4.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b="0" i="0" u="none" strike="noStrike" cap="none" normalizeH="0" baseline="0" dirty="0" smtClean="0" bmk="4.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один или группа работников (специалистов по маркетингу, по финансам и т.п.), которые осуществляют целенаправленное функционирование объекта управления посредством различных приемов и способов управленческого воздействия.</a:t>
            </a:r>
          </a:p>
          <a:p>
            <a:pPr marL="0" marR="0" lvl="0" indent="2127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 bmk="4.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Объект управления</a:t>
            </a:r>
            <a:r>
              <a:rPr kumimoji="0" lang="ru-RU" b="1" i="0" u="none" strike="noStrike" cap="none" normalizeH="0" dirty="0" smtClean="0" bmk="4.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kumimoji="0" lang="ru-RU" b="0" i="0" u="none" strike="noStrike" cap="none" normalizeH="0" baseline="0" dirty="0" smtClean="0" bmk="4.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инновации, инновационный процесс и экономические отношения между участниками рынка инноваций (продуцентов, продавцов, покупателей).</a:t>
            </a:r>
          </a:p>
          <a:p>
            <a:pPr marL="0" marR="0" lvl="0" indent="2127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 bmk="4.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Связь субъекта управления с объектом управления осуществляется посредством передачи информации.</a:t>
            </a:r>
          </a:p>
          <a:p>
            <a:pPr marL="0" marR="0" lvl="0" indent="2127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 bmk="4.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Передача информации представляет собой процесс управления.</a:t>
            </a:r>
          </a:p>
          <a:p>
            <a:pPr marL="0" marR="0" lvl="0" indent="2127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Субъекты могут иметь функции заказчиков, исполнителей и инвесторов инновационных программ, проектов и программ поддержки инновационной деятельности в зависимости от стратегических задач, стоящих перед ними, и инновационного потенциала.</a:t>
            </a:r>
          </a:p>
          <a:p>
            <a:pPr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 соответствии с Законом Республики Беларусь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«О государственной инновационной политике и инновационной деятельности в Республике Беларусь», данным субъектом являются «физическое лицо, в том числе индивидуальный предприниматель, или юридическое лицо, осуществляющие инновационную деятельность» (статья 1 Закона).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0" y="1"/>
            <a:ext cx="9144000" cy="7129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19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Организации – субъекты в инновационном менеджменте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243F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127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http://fictionbook.ru/static/bookimages/01/63/86/01638665.bin.dir/h/i_001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14356"/>
            <a:ext cx="9144000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1321</Words>
  <Application>Microsoft Office PowerPoint</Application>
  <PresentationFormat>Экран (4:3)</PresentationFormat>
  <Paragraphs>123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asus</dc:creator>
  <cp:lastModifiedBy>asus</cp:lastModifiedBy>
  <cp:revision>31</cp:revision>
  <dcterms:created xsi:type="dcterms:W3CDTF">2016-02-06T14:08:14Z</dcterms:created>
  <dcterms:modified xsi:type="dcterms:W3CDTF">2016-04-01T10:19:33Z</dcterms:modified>
</cp:coreProperties>
</file>