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0" r:id="rId1"/>
  </p:sldMasterIdLst>
  <p:notesMasterIdLst>
    <p:notesMasterId r:id="rId23"/>
  </p:notesMasterIdLst>
  <p:sldIdLst>
    <p:sldId id="256" r:id="rId2"/>
    <p:sldId id="358" r:id="rId3"/>
    <p:sldId id="359" r:id="rId4"/>
    <p:sldId id="381" r:id="rId5"/>
    <p:sldId id="379" r:id="rId6"/>
    <p:sldId id="377" r:id="rId7"/>
    <p:sldId id="378" r:id="rId8"/>
    <p:sldId id="368" r:id="rId9"/>
    <p:sldId id="382" r:id="rId10"/>
    <p:sldId id="383" r:id="rId11"/>
    <p:sldId id="384" r:id="rId12"/>
    <p:sldId id="385" r:id="rId13"/>
    <p:sldId id="386" r:id="rId14"/>
    <p:sldId id="388" r:id="rId15"/>
    <p:sldId id="389" r:id="rId16"/>
    <p:sldId id="390" r:id="rId17"/>
    <p:sldId id="391" r:id="rId18"/>
    <p:sldId id="392" r:id="rId19"/>
    <p:sldId id="393" r:id="rId20"/>
    <p:sldId id="394" r:id="rId21"/>
    <p:sldId id="395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800000"/>
    <a:srgbClr val="FFFFCC"/>
    <a:srgbClr val="660033"/>
    <a:srgbClr val="FFCC99"/>
    <a:srgbClr val="663300"/>
    <a:srgbClr val="FFFF66"/>
    <a:srgbClr val="003300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96" autoAdjust="0"/>
    <p:restoredTop sz="94203" autoAdjust="0"/>
  </p:normalViewPr>
  <p:slideViewPr>
    <p:cSldViewPr>
      <p:cViewPr>
        <p:scale>
          <a:sx n="80" d="100"/>
          <a:sy n="80" d="100"/>
        </p:scale>
        <p:origin x="-1086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E70FEE-0ED2-4CCC-9D3A-07DD150826D6}" type="doc">
      <dgm:prSet loTypeId="urn:microsoft.com/office/officeart/2005/8/layout/hProcess9" loCatId="process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0B436519-2346-4E74-9887-3A6379032A2F}">
      <dgm:prSet custT="1"/>
      <dgm:spPr/>
      <dgm:t>
        <a:bodyPr/>
        <a:lstStyle/>
        <a:p>
          <a:pPr rtl="0"/>
          <a:r>
            <a:rPr lang="ru-RU" sz="1600" b="1" smtClean="0"/>
            <a:t>2005 году 12,4 % от внутренних затрат на исследования и разработки</a:t>
          </a:r>
          <a:endParaRPr lang="ru-RU" sz="1600" b="1" dirty="0"/>
        </a:p>
      </dgm:t>
    </dgm:pt>
    <dgm:pt modelId="{335AD409-F195-4B1C-AAA6-D5BBD43D0C06}" type="parTrans" cxnId="{69250181-0F0A-47AF-A5A9-BF28A9746B14}">
      <dgm:prSet/>
      <dgm:spPr/>
      <dgm:t>
        <a:bodyPr/>
        <a:lstStyle/>
        <a:p>
          <a:endParaRPr lang="ru-RU" sz="2000" b="1"/>
        </a:p>
      </dgm:t>
    </dgm:pt>
    <dgm:pt modelId="{3CA77768-9776-4DB8-BA28-6994BD2C2FEB}" type="sibTrans" cxnId="{69250181-0F0A-47AF-A5A9-BF28A9746B14}">
      <dgm:prSet/>
      <dgm:spPr/>
      <dgm:t>
        <a:bodyPr/>
        <a:lstStyle/>
        <a:p>
          <a:endParaRPr lang="ru-RU" sz="2000" b="1"/>
        </a:p>
      </dgm:t>
    </dgm:pt>
    <dgm:pt modelId="{7321FA11-B96B-4735-AF5D-12E0A277AB1B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accent2">
                  <a:lumMod val="50000"/>
                </a:schemeClr>
              </a:solidFill>
            </a:rPr>
            <a:t>в 2014 году − 17,9 %</a:t>
          </a:r>
          <a:endParaRPr lang="ru-RU" sz="1600" b="1" dirty="0">
            <a:solidFill>
              <a:schemeClr val="accent2">
                <a:lumMod val="50000"/>
              </a:schemeClr>
            </a:solidFill>
          </a:endParaRPr>
        </a:p>
      </dgm:t>
    </dgm:pt>
    <dgm:pt modelId="{508B11E8-F2E8-4129-92B9-F405AF578CC8}" type="parTrans" cxnId="{113C24D9-6185-4012-BD51-0D5C94DA7AAE}">
      <dgm:prSet/>
      <dgm:spPr/>
      <dgm:t>
        <a:bodyPr/>
        <a:lstStyle/>
        <a:p>
          <a:endParaRPr lang="ru-RU" sz="2000" b="1"/>
        </a:p>
      </dgm:t>
    </dgm:pt>
    <dgm:pt modelId="{E23D973B-362C-4A56-98BE-2D774FC2D1EE}" type="sibTrans" cxnId="{113C24D9-6185-4012-BD51-0D5C94DA7AAE}">
      <dgm:prSet/>
      <dgm:spPr/>
      <dgm:t>
        <a:bodyPr/>
        <a:lstStyle/>
        <a:p>
          <a:endParaRPr lang="ru-RU" sz="2000" b="1"/>
        </a:p>
      </dgm:t>
    </dgm:pt>
    <dgm:pt modelId="{4680C6E5-9C93-4375-AA11-33489B6C5F1F}" type="pres">
      <dgm:prSet presAssocID="{64E70FEE-0ED2-4CCC-9D3A-07DD150826D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33C508-4141-4C7E-AC16-C51E8DEE2306}" type="pres">
      <dgm:prSet presAssocID="{64E70FEE-0ED2-4CCC-9D3A-07DD150826D6}" presName="arrow" presStyleLbl="bgShp" presStyleIdx="0" presStyleCnt="1" custScaleX="117647" custLinFactNeighborX="0" custLinFactNeighborY="-12167"/>
      <dgm:spPr/>
      <dgm:t>
        <a:bodyPr/>
        <a:lstStyle/>
        <a:p>
          <a:endParaRPr lang="ru-RU"/>
        </a:p>
      </dgm:t>
    </dgm:pt>
    <dgm:pt modelId="{3B03A8B3-D219-4C40-9915-6A1D20CFDFA1}" type="pres">
      <dgm:prSet presAssocID="{64E70FEE-0ED2-4CCC-9D3A-07DD150826D6}" presName="linearProcess" presStyleCnt="0"/>
      <dgm:spPr/>
      <dgm:t>
        <a:bodyPr/>
        <a:lstStyle/>
        <a:p>
          <a:endParaRPr lang="ru-RU"/>
        </a:p>
      </dgm:t>
    </dgm:pt>
    <dgm:pt modelId="{446066C3-D3A2-4058-B658-727310A38578}" type="pres">
      <dgm:prSet presAssocID="{0B436519-2346-4E74-9887-3A6379032A2F}" presName="textNode" presStyleLbl="node1" presStyleIdx="0" presStyleCnt="2" custScaleX="971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184FA2-76FF-4169-BC0A-A79930034181}" type="pres">
      <dgm:prSet presAssocID="{3CA77768-9776-4DB8-BA28-6994BD2C2FEB}" presName="sibTrans" presStyleCnt="0"/>
      <dgm:spPr/>
      <dgm:t>
        <a:bodyPr/>
        <a:lstStyle/>
        <a:p>
          <a:endParaRPr lang="ru-RU"/>
        </a:p>
      </dgm:t>
    </dgm:pt>
    <dgm:pt modelId="{30537D27-E31C-47C3-A645-16665C1DFF4E}" type="pres">
      <dgm:prSet presAssocID="{7321FA11-B96B-4735-AF5D-12E0A277AB1B}" presName="textNode" presStyleLbl="node1" presStyleIdx="1" presStyleCnt="2" custScaleX="752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B0AC1E-4D63-4B1B-9455-4F4D842C909A}" type="presOf" srcId="{0B436519-2346-4E74-9887-3A6379032A2F}" destId="{446066C3-D3A2-4058-B658-727310A38578}" srcOrd="0" destOrd="0" presId="urn:microsoft.com/office/officeart/2005/8/layout/hProcess9"/>
    <dgm:cxn modelId="{085732FF-E099-47E0-85A2-20EED4C8C060}" type="presOf" srcId="{7321FA11-B96B-4735-AF5D-12E0A277AB1B}" destId="{30537D27-E31C-47C3-A645-16665C1DFF4E}" srcOrd="0" destOrd="0" presId="urn:microsoft.com/office/officeart/2005/8/layout/hProcess9"/>
    <dgm:cxn modelId="{C141BBB8-A433-4C25-B8D9-E85F10761AB4}" type="presOf" srcId="{64E70FEE-0ED2-4CCC-9D3A-07DD150826D6}" destId="{4680C6E5-9C93-4375-AA11-33489B6C5F1F}" srcOrd="0" destOrd="0" presId="urn:microsoft.com/office/officeart/2005/8/layout/hProcess9"/>
    <dgm:cxn modelId="{69250181-0F0A-47AF-A5A9-BF28A9746B14}" srcId="{64E70FEE-0ED2-4CCC-9D3A-07DD150826D6}" destId="{0B436519-2346-4E74-9887-3A6379032A2F}" srcOrd="0" destOrd="0" parTransId="{335AD409-F195-4B1C-AAA6-D5BBD43D0C06}" sibTransId="{3CA77768-9776-4DB8-BA28-6994BD2C2FEB}"/>
    <dgm:cxn modelId="{113C24D9-6185-4012-BD51-0D5C94DA7AAE}" srcId="{64E70FEE-0ED2-4CCC-9D3A-07DD150826D6}" destId="{7321FA11-B96B-4735-AF5D-12E0A277AB1B}" srcOrd="1" destOrd="0" parTransId="{508B11E8-F2E8-4129-92B9-F405AF578CC8}" sibTransId="{E23D973B-362C-4A56-98BE-2D774FC2D1EE}"/>
    <dgm:cxn modelId="{8501D7D5-A97F-46A4-AD58-6DB1D5197D63}" type="presParOf" srcId="{4680C6E5-9C93-4375-AA11-33489B6C5F1F}" destId="{D733C508-4141-4C7E-AC16-C51E8DEE2306}" srcOrd="0" destOrd="0" presId="urn:microsoft.com/office/officeart/2005/8/layout/hProcess9"/>
    <dgm:cxn modelId="{F25D4CAB-EBF6-49AF-B90B-F09A628CDF8C}" type="presParOf" srcId="{4680C6E5-9C93-4375-AA11-33489B6C5F1F}" destId="{3B03A8B3-D219-4C40-9915-6A1D20CFDFA1}" srcOrd="1" destOrd="0" presId="urn:microsoft.com/office/officeart/2005/8/layout/hProcess9"/>
    <dgm:cxn modelId="{7CEA4DC6-64D7-45D1-8086-DDAFAD3D69E6}" type="presParOf" srcId="{3B03A8B3-D219-4C40-9915-6A1D20CFDFA1}" destId="{446066C3-D3A2-4058-B658-727310A38578}" srcOrd="0" destOrd="0" presId="urn:microsoft.com/office/officeart/2005/8/layout/hProcess9"/>
    <dgm:cxn modelId="{93A7B7F2-E338-466F-894B-2BE49D5799B1}" type="presParOf" srcId="{3B03A8B3-D219-4C40-9915-6A1D20CFDFA1}" destId="{E1184FA2-76FF-4169-BC0A-A79930034181}" srcOrd="1" destOrd="0" presId="urn:microsoft.com/office/officeart/2005/8/layout/hProcess9"/>
    <dgm:cxn modelId="{1CEEBB72-ABEC-4FBC-9B48-69B67A09898C}" type="presParOf" srcId="{3B03A8B3-D219-4C40-9915-6A1D20CFDFA1}" destId="{30537D27-E31C-47C3-A645-16665C1DFF4E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8B2287-326E-4A44-88E3-991CA41396E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B9255F-B1C2-4427-A1FA-31D79DA0786B}">
      <dgm:prSet custT="1"/>
      <dgm:spPr>
        <a:solidFill>
          <a:schemeClr val="accent1"/>
        </a:solidFill>
      </dgm:spPr>
      <dgm:t>
        <a:bodyPr/>
        <a:lstStyle/>
        <a:p>
          <a:pPr algn="ctr" rtl="0"/>
          <a:r>
            <a:rPr lang="ru-RU" sz="2800" b="1" i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Государственная инновационная политика</a:t>
          </a:r>
          <a:r>
            <a:rPr lang="ru-RU" sz="2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 </a:t>
          </a:r>
          <a:endParaRPr lang="ru-RU" sz="28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D716147C-5EF8-4398-998A-67677AD8A030}" type="parTrans" cxnId="{0277DDC9-96AA-4EC9-9177-9ADEB442FD86}">
      <dgm:prSet/>
      <dgm:spPr/>
      <dgm:t>
        <a:bodyPr/>
        <a:lstStyle/>
        <a:p>
          <a:endParaRPr lang="ru-RU"/>
        </a:p>
      </dgm:t>
    </dgm:pt>
    <dgm:pt modelId="{5A9F01BD-4ABB-4DA8-B643-5418C1456B82}" type="sibTrans" cxnId="{0277DDC9-96AA-4EC9-9177-9ADEB442FD86}">
      <dgm:prSet/>
      <dgm:spPr/>
      <dgm:t>
        <a:bodyPr/>
        <a:lstStyle/>
        <a:p>
          <a:endParaRPr lang="ru-RU"/>
        </a:p>
      </dgm:t>
    </dgm:pt>
    <dgm:pt modelId="{EE10D4AD-B792-4F69-9853-8AB09CBF0C07}">
      <dgm:prSet/>
      <dgm:spPr/>
      <dgm:t>
        <a:bodyPr/>
        <a:lstStyle/>
        <a:p>
          <a:pPr algn="just" rtl="0"/>
          <a:r>
            <a:rPr lang="ru-RU" b="1" dirty="0" smtClean="0">
              <a:solidFill>
                <a:schemeClr val="tx1"/>
              </a:solidFill>
            </a:rPr>
            <a:t>составная часть социально-экономической политики, которая выражает отношение государства к инновационной деятельности, определяет цели, направления, формы деятельности органов государственной власти в области науки, техники и реализации достижений науки и техники.</a:t>
          </a:r>
          <a:endParaRPr lang="ru-RU" b="1" dirty="0">
            <a:solidFill>
              <a:schemeClr val="tx1"/>
            </a:solidFill>
          </a:endParaRPr>
        </a:p>
      </dgm:t>
    </dgm:pt>
    <dgm:pt modelId="{3CCAF9A1-2014-4F99-B469-4ABB8092F343}" type="parTrans" cxnId="{D2B780C1-12C7-424E-9525-369BA23C625A}">
      <dgm:prSet/>
      <dgm:spPr/>
      <dgm:t>
        <a:bodyPr/>
        <a:lstStyle/>
        <a:p>
          <a:endParaRPr lang="ru-RU"/>
        </a:p>
      </dgm:t>
    </dgm:pt>
    <dgm:pt modelId="{CB4B1B83-823D-470F-BC82-8A28AC8C299A}" type="sibTrans" cxnId="{D2B780C1-12C7-424E-9525-369BA23C625A}">
      <dgm:prSet/>
      <dgm:spPr/>
      <dgm:t>
        <a:bodyPr/>
        <a:lstStyle/>
        <a:p>
          <a:endParaRPr lang="ru-RU"/>
        </a:p>
      </dgm:t>
    </dgm:pt>
    <dgm:pt modelId="{16197ECE-8E4E-4852-86CD-056B2D527C5E}" type="pres">
      <dgm:prSet presAssocID="{988B2287-326E-4A44-88E3-991CA41396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189ADE-0F89-412A-A4A7-7BA71E52D64C}" type="pres">
      <dgm:prSet presAssocID="{DDB9255F-B1C2-4427-A1FA-31D79DA0786B}" presName="parentText" presStyleLbl="node1" presStyleIdx="0" presStyleCnt="2" custScaleY="76583" custLinFactY="-23746" custLinFactNeighborX="-909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053C2E-93BF-46CE-9687-3FDF6666AFD2}" type="pres">
      <dgm:prSet presAssocID="{5A9F01BD-4ABB-4DA8-B643-5418C1456B82}" presName="spacer" presStyleCnt="0"/>
      <dgm:spPr/>
    </dgm:pt>
    <dgm:pt modelId="{21C4FFBE-9B1D-4821-94A3-C1E884FDE648}" type="pres">
      <dgm:prSet presAssocID="{EE10D4AD-B792-4F69-9853-8AB09CBF0C07}" presName="parentText" presStyleLbl="node1" presStyleIdx="1" presStyleCnt="2" custLinFactY="6526" custLinFactNeighborX="113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B780C1-12C7-424E-9525-369BA23C625A}" srcId="{988B2287-326E-4A44-88E3-991CA41396E6}" destId="{EE10D4AD-B792-4F69-9853-8AB09CBF0C07}" srcOrd="1" destOrd="0" parTransId="{3CCAF9A1-2014-4F99-B469-4ABB8092F343}" sibTransId="{CB4B1B83-823D-470F-BC82-8A28AC8C299A}"/>
    <dgm:cxn modelId="{47710123-B474-4992-9C05-BDD19F1EF07E}" type="presOf" srcId="{EE10D4AD-B792-4F69-9853-8AB09CBF0C07}" destId="{21C4FFBE-9B1D-4821-94A3-C1E884FDE648}" srcOrd="0" destOrd="0" presId="urn:microsoft.com/office/officeart/2005/8/layout/vList2"/>
    <dgm:cxn modelId="{B5DA2107-9E01-437E-9D29-00AC1B9EBCC4}" type="presOf" srcId="{988B2287-326E-4A44-88E3-991CA41396E6}" destId="{16197ECE-8E4E-4852-86CD-056B2D527C5E}" srcOrd="0" destOrd="0" presId="urn:microsoft.com/office/officeart/2005/8/layout/vList2"/>
    <dgm:cxn modelId="{69278C3E-812E-476D-A0D5-DCEAA8F726DA}" type="presOf" srcId="{DDB9255F-B1C2-4427-A1FA-31D79DA0786B}" destId="{54189ADE-0F89-412A-A4A7-7BA71E52D64C}" srcOrd="0" destOrd="0" presId="urn:microsoft.com/office/officeart/2005/8/layout/vList2"/>
    <dgm:cxn modelId="{0277DDC9-96AA-4EC9-9177-9ADEB442FD86}" srcId="{988B2287-326E-4A44-88E3-991CA41396E6}" destId="{DDB9255F-B1C2-4427-A1FA-31D79DA0786B}" srcOrd="0" destOrd="0" parTransId="{D716147C-5EF8-4398-998A-67677AD8A030}" sibTransId="{5A9F01BD-4ABB-4DA8-B643-5418C1456B82}"/>
    <dgm:cxn modelId="{D91B148E-7812-40E7-83F1-0A9D9BB19A22}" type="presParOf" srcId="{16197ECE-8E4E-4852-86CD-056B2D527C5E}" destId="{54189ADE-0F89-412A-A4A7-7BA71E52D64C}" srcOrd="0" destOrd="0" presId="urn:microsoft.com/office/officeart/2005/8/layout/vList2"/>
    <dgm:cxn modelId="{69E8A525-7607-4969-8927-135F0A9A1AAA}" type="presParOf" srcId="{16197ECE-8E4E-4852-86CD-056B2D527C5E}" destId="{5F053C2E-93BF-46CE-9687-3FDF6666AFD2}" srcOrd="1" destOrd="0" presId="urn:microsoft.com/office/officeart/2005/8/layout/vList2"/>
    <dgm:cxn modelId="{452EF905-3003-48BC-A71D-BF6C39153F76}" type="presParOf" srcId="{16197ECE-8E4E-4852-86CD-056B2D527C5E}" destId="{21C4FFBE-9B1D-4821-94A3-C1E884FDE648}" srcOrd="2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AF9D57-54E5-4045-9703-8B1B1155FFE3}" type="doc">
      <dgm:prSet loTypeId="urn:microsoft.com/office/officeart/2005/8/layout/arrow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5AC851E-DA5C-4F11-BA77-2AF1319E1101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Основы Государственной инновационной политики (ГИП) в Республике Беларусь четко прописаны в двух Законах (Закон Республики Беларусь от 10.07.2012 г. № 425-З «О государственной инновационной политике и инновационной деятельности в Республике Беларусь» и Закон Республики Беларусь от 19.01.1993 г. № 2105-XII «Об основах государственной научно-технической политики»).</a:t>
          </a:r>
          <a:endParaRPr lang="ru-RU" dirty="0">
            <a:solidFill>
              <a:schemeClr val="tx1"/>
            </a:solidFill>
          </a:endParaRPr>
        </a:p>
      </dgm:t>
    </dgm:pt>
    <dgm:pt modelId="{12E8A59E-0FAC-4F0D-A012-C16EC87D3E84}" type="parTrans" cxnId="{9E15F591-9FDE-4CBB-9D82-F5CFE55E9392}">
      <dgm:prSet/>
      <dgm:spPr/>
      <dgm:t>
        <a:bodyPr/>
        <a:lstStyle/>
        <a:p>
          <a:endParaRPr lang="ru-RU"/>
        </a:p>
      </dgm:t>
    </dgm:pt>
    <dgm:pt modelId="{1F80B8F2-8ABD-4BAD-84CC-BA85C7C88564}" type="sibTrans" cxnId="{9E15F591-9FDE-4CBB-9D82-F5CFE55E9392}">
      <dgm:prSet/>
      <dgm:spPr/>
      <dgm:t>
        <a:bodyPr/>
        <a:lstStyle/>
        <a:p>
          <a:endParaRPr lang="ru-RU"/>
        </a:p>
      </dgm:t>
    </dgm:pt>
    <dgm:pt modelId="{BE492417-56A5-47D5-8EA3-F1FC3735705F}">
      <dgm:prSet/>
      <dgm:spPr/>
      <dgm:t>
        <a:bodyPr/>
        <a:lstStyle/>
        <a:p>
          <a:pPr rtl="0"/>
          <a:r>
            <a:rPr lang="ru-RU" b="1" dirty="0" smtClean="0"/>
            <a:t>Опорными документами государственного уровня, принятыми в Республике Беларусь, и способствующими реализации ГИП в стране, являются Государственная программа инновационного развития Республики Беларусь на 2011–2015 годы, и Стратегия технологического развития Республики Беларусь на период до 2015 года.</a:t>
          </a:r>
          <a:endParaRPr lang="ru-RU" b="1" dirty="0"/>
        </a:p>
      </dgm:t>
    </dgm:pt>
    <dgm:pt modelId="{3D0CD7CE-FCB7-42EE-A88A-484C1C884E28}" type="parTrans" cxnId="{48C627E8-0C2E-4F2C-B2BB-08D544594D04}">
      <dgm:prSet/>
      <dgm:spPr/>
      <dgm:t>
        <a:bodyPr/>
        <a:lstStyle/>
        <a:p>
          <a:endParaRPr lang="ru-RU"/>
        </a:p>
      </dgm:t>
    </dgm:pt>
    <dgm:pt modelId="{9EC79242-3F18-4CC5-8A23-38D19A5A860D}" type="sibTrans" cxnId="{48C627E8-0C2E-4F2C-B2BB-08D544594D04}">
      <dgm:prSet/>
      <dgm:spPr/>
      <dgm:t>
        <a:bodyPr/>
        <a:lstStyle/>
        <a:p>
          <a:endParaRPr lang="ru-RU"/>
        </a:p>
      </dgm:t>
    </dgm:pt>
    <dgm:pt modelId="{D6AE2E31-7AE5-40DF-9AD5-C0AC9FA88DDB}" type="pres">
      <dgm:prSet presAssocID="{4EAF9D57-54E5-4045-9703-8B1B1155FFE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FAB3FD-EB68-41CB-956F-89150D711AFE}" type="pres">
      <dgm:prSet presAssocID="{4EAF9D57-54E5-4045-9703-8B1B1155FFE3}" presName="divider" presStyleLbl="fgShp" presStyleIdx="0" presStyleCnt="1" custScaleY="46058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</dgm:pt>
    <dgm:pt modelId="{A0B94CFD-FDC3-47AD-84F6-ED4151947DF5}" type="pres">
      <dgm:prSet presAssocID="{D5AC851E-DA5C-4F11-BA77-2AF1319E1101}" presName="downArrow" presStyleLbl="node1" presStyleIdx="0" presStyleCnt="2" custLinFactNeighborX="-41825" custLinFactNeighborY="1993"/>
      <dgm:spPr/>
    </dgm:pt>
    <dgm:pt modelId="{CF097190-49A3-4FC6-AE52-1795BD378241}" type="pres">
      <dgm:prSet presAssocID="{D5AC851E-DA5C-4F11-BA77-2AF1319E1101}" presName="downArrowText" presStyleLbl="revTx" presStyleIdx="0" presStyleCnt="2" custScaleX="187338" custScaleY="127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D74C91-A10E-4FC7-B385-DC9403ABF4CE}" type="pres">
      <dgm:prSet presAssocID="{BE492417-56A5-47D5-8EA3-F1FC3735705F}" presName="upArrow" presStyleLbl="node1" presStyleIdx="1" presStyleCnt="2"/>
      <dgm:spPr/>
    </dgm:pt>
    <dgm:pt modelId="{B39FA4DA-5F7F-4AEF-9C8E-DF85335F2259}" type="pres">
      <dgm:prSet presAssocID="{BE492417-56A5-47D5-8EA3-F1FC3735705F}" presName="upArrowText" presStyleLbl="revTx" presStyleIdx="1" presStyleCnt="2" custScaleX="1907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C627E8-0C2E-4F2C-B2BB-08D544594D04}" srcId="{4EAF9D57-54E5-4045-9703-8B1B1155FFE3}" destId="{BE492417-56A5-47D5-8EA3-F1FC3735705F}" srcOrd="1" destOrd="0" parTransId="{3D0CD7CE-FCB7-42EE-A88A-484C1C884E28}" sibTransId="{9EC79242-3F18-4CC5-8A23-38D19A5A860D}"/>
    <dgm:cxn modelId="{ED138767-56E5-4A3D-A89A-B986CBB8A54B}" type="presOf" srcId="{BE492417-56A5-47D5-8EA3-F1FC3735705F}" destId="{B39FA4DA-5F7F-4AEF-9C8E-DF85335F2259}" srcOrd="0" destOrd="0" presId="urn:microsoft.com/office/officeart/2005/8/layout/arrow3"/>
    <dgm:cxn modelId="{A143AE9E-F7CF-456C-A9B5-5E56B9F8C554}" type="presOf" srcId="{D5AC851E-DA5C-4F11-BA77-2AF1319E1101}" destId="{CF097190-49A3-4FC6-AE52-1795BD378241}" srcOrd="0" destOrd="0" presId="urn:microsoft.com/office/officeart/2005/8/layout/arrow3"/>
    <dgm:cxn modelId="{73BCDB57-A818-4F0C-BC44-296C95B38CBA}" type="presOf" srcId="{4EAF9D57-54E5-4045-9703-8B1B1155FFE3}" destId="{D6AE2E31-7AE5-40DF-9AD5-C0AC9FA88DDB}" srcOrd="0" destOrd="0" presId="urn:microsoft.com/office/officeart/2005/8/layout/arrow3"/>
    <dgm:cxn modelId="{9E15F591-9FDE-4CBB-9D82-F5CFE55E9392}" srcId="{4EAF9D57-54E5-4045-9703-8B1B1155FFE3}" destId="{D5AC851E-DA5C-4F11-BA77-2AF1319E1101}" srcOrd="0" destOrd="0" parTransId="{12E8A59E-0FAC-4F0D-A012-C16EC87D3E84}" sibTransId="{1F80B8F2-8ABD-4BAD-84CC-BA85C7C88564}"/>
    <dgm:cxn modelId="{38AEA559-33A2-4D63-BADE-660AE82139B5}" type="presParOf" srcId="{D6AE2E31-7AE5-40DF-9AD5-C0AC9FA88DDB}" destId="{16FAB3FD-EB68-41CB-956F-89150D711AFE}" srcOrd="0" destOrd="0" presId="urn:microsoft.com/office/officeart/2005/8/layout/arrow3"/>
    <dgm:cxn modelId="{316C63F8-8C1D-48AF-ADED-2713999D8A03}" type="presParOf" srcId="{D6AE2E31-7AE5-40DF-9AD5-C0AC9FA88DDB}" destId="{A0B94CFD-FDC3-47AD-84F6-ED4151947DF5}" srcOrd="1" destOrd="0" presId="urn:microsoft.com/office/officeart/2005/8/layout/arrow3"/>
    <dgm:cxn modelId="{46F9AFCD-70E0-4B2F-BB8A-6CFBA0076F71}" type="presParOf" srcId="{D6AE2E31-7AE5-40DF-9AD5-C0AC9FA88DDB}" destId="{CF097190-49A3-4FC6-AE52-1795BD378241}" srcOrd="2" destOrd="0" presId="urn:microsoft.com/office/officeart/2005/8/layout/arrow3"/>
    <dgm:cxn modelId="{AE4D5C16-4FFE-4F5E-8EEA-00EDEB5CA827}" type="presParOf" srcId="{D6AE2E31-7AE5-40DF-9AD5-C0AC9FA88DDB}" destId="{AED74C91-A10E-4FC7-B385-DC9403ABF4CE}" srcOrd="3" destOrd="0" presId="urn:microsoft.com/office/officeart/2005/8/layout/arrow3"/>
    <dgm:cxn modelId="{7592E125-6DE9-4D9A-87E8-EE0B83D6D785}" type="presParOf" srcId="{D6AE2E31-7AE5-40DF-9AD5-C0AC9FA88DDB}" destId="{B39FA4DA-5F7F-4AEF-9C8E-DF85335F2259}" srcOrd="4" destOrd="0" presId="urn:microsoft.com/office/officeart/2005/8/layout/arrow3"/>
  </dgm:cxnLst>
  <dgm:bg/>
  <dgm:whole/>
</dgm:dataModel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33C508-4141-4C7E-AC16-C51E8DEE2306}">
      <dsp:nvSpPr>
        <dsp:cNvPr id="0" name=""/>
        <dsp:cNvSpPr/>
      </dsp:nvSpPr>
      <dsp:spPr>
        <a:xfrm>
          <a:off x="2" y="0"/>
          <a:ext cx="8305795" cy="1878925"/>
        </a:xfrm>
        <a:prstGeom prst="rightArrow">
          <a:avLst/>
        </a:prstGeom>
        <a:gradFill rotWithShape="0">
          <a:gsLst>
            <a:gs pos="0">
              <a:schemeClr val="accent2">
                <a:tint val="55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tint val="55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446066C3-D3A2-4058-B658-727310A38578}">
      <dsp:nvSpPr>
        <dsp:cNvPr id="0" name=""/>
        <dsp:cNvSpPr/>
      </dsp:nvSpPr>
      <dsp:spPr>
        <a:xfrm>
          <a:off x="426268" y="563677"/>
          <a:ext cx="3965729" cy="75157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2005 году 12,4 % от внутренних затрат на исследования и разработки</a:t>
          </a:r>
          <a:endParaRPr lang="ru-RU" sz="1600" b="1" kern="1200" dirty="0"/>
        </a:p>
      </dsp:txBody>
      <dsp:txXfrm>
        <a:off x="462957" y="600366"/>
        <a:ext cx="3892351" cy="678192"/>
      </dsp:txXfrm>
    </dsp:sp>
    <dsp:sp modelId="{30537D27-E31C-47C3-A645-16665C1DFF4E}">
      <dsp:nvSpPr>
        <dsp:cNvPr id="0" name=""/>
        <dsp:cNvSpPr/>
      </dsp:nvSpPr>
      <dsp:spPr>
        <a:xfrm>
          <a:off x="4807287" y="563677"/>
          <a:ext cx="3072243" cy="75157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579469"/>
                <a:satOff val="-24095"/>
                <a:lumOff val="49934"/>
                <a:alphaOff val="0"/>
                <a:tint val="96000"/>
                <a:lumMod val="100000"/>
              </a:schemeClr>
            </a:gs>
            <a:gs pos="78000">
              <a:schemeClr val="accent2">
                <a:shade val="50000"/>
                <a:hueOff val="579469"/>
                <a:satOff val="-24095"/>
                <a:lumOff val="4993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2">
                  <a:lumMod val="50000"/>
                </a:schemeClr>
              </a:solidFill>
            </a:rPr>
            <a:t>в 2014 году − 17,9 %</a:t>
          </a:r>
          <a:endParaRPr lang="ru-RU" sz="16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843976" y="600366"/>
        <a:ext cx="2998865" cy="678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2EF88-DB7D-44EA-8BB5-7D8E319E297F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4A456-CA60-46F5-8388-296C6827A1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370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4A456-CA60-46F5-8388-296C6827A1E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9671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4A456-CA60-46F5-8388-296C6827A1E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335F51-6FB4-4E83-9F04-152CA9897A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669481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7DB52-07EA-40EB-91C5-3BA5D890B3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2643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7DB52-07EA-40EB-91C5-3BA5D890B3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83078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7DB52-07EA-40EB-91C5-3BA5D890B3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5205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7DB52-07EA-40EB-91C5-3BA5D890B3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0844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7DB52-07EA-40EB-91C5-3BA5D890B3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4761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8D0C8D-ADA6-4625-912A-D553183A25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567508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39672-9D2C-40C9-AC13-39E5B2683B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354607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47AC3-A5F6-4B92-A872-F866EAE4F8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303725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7F6C47-B3CD-480D-8E0E-ED78091975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329995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5F183E-3EBD-4010-8E6B-D7F2B5979C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777980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6F7459-A3F1-4534-A0BB-B4FFB61DBD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27634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CA329F-9FB6-41E6-8888-52AB797511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644052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3CFCC-A07E-4288-9B08-B9C46352AE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05106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46DD6C-544B-4AC4-86B7-796C52A9E8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668064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61C3A9-20A6-4B6C-8BFD-FAAF24CBA4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296067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5F9417B-2B5B-4AFC-B711-FC35E6DDF2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150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  <p:sldLayoutId id="2147484022" r:id="rId12"/>
    <p:sldLayoutId id="2147484023" r:id="rId13"/>
    <p:sldLayoutId id="2147484024" r:id="rId14"/>
    <p:sldLayoutId id="2147484025" r:id="rId15"/>
    <p:sldLayoutId id="2147484026" r:id="rId16"/>
  </p:sldLayoutIdLst>
  <p:transition>
    <p:strips dir="rd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u.b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Layout" Target="../diagrams/layout2.xml"/><Relationship Id="rId7" Type="http://schemas.openxmlformats.org/officeDocument/2006/relationships/hyperlink" Target="http://www.psu.by/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conwiki.ru/content/%D0%BE%D1%82%D0%B5%D1%87%D0%B5%D1%81%D1%82%D0%B2%D0%B5%D0%BD%D0%BD%D1%8B%D0%B5-%D1%82%D0%BE%D0%B2%D0%B0%D1%80%D1%8B" TargetMode="Externa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u.by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su.by/" TargetMode="Externa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&#1057;&#1041;&#1054;&#1056;&#1053;&#1048;&#1050;%20_&#1053;&#1072;&#1091;&#1082;&#1072;%20&#1080;%20&#1080;&#1085;&#1085;&#1086;&#1074;%20&#1076;&#1077;&#1103;&#1090;&#1077;&#1083;&#1100;&#1085;&#1086;&#1089;&#1090;&#1100;%20&#1074;%20&#1056;&#1041;_2015.pd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.jpeg"/><Relationship Id="rId4" Type="http://schemas.openxmlformats.org/officeDocument/2006/relationships/hyperlink" Target="http://www.psu.by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u.by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://www.psu.by/" TargetMode="Externa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&#1051;&#1077;&#1082;&#1094;&#1080;&#1103;%201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786" y="1857364"/>
            <a:ext cx="7086600" cy="1625602"/>
          </a:xfrm>
        </p:spPr>
        <p:txBody>
          <a:bodyPr/>
          <a:lstStyle/>
          <a:p>
            <a:pPr algn="l">
              <a:defRPr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Краткий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аналитический обзор состояния и перспектив инновационного развития Республики Беларусь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6" descr="logo_lef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90600" y="990600"/>
            <a:ext cx="1828801" cy="75474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Тема 2.1 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214422"/>
            <a:ext cx="6347713" cy="3605218"/>
          </a:xfrm>
          <a:solidFill>
            <a:schemeClr val="bg2"/>
          </a:solidFill>
          <a:ln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 2.2</a:t>
            </a:r>
            <a: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Государственная инновационная политика и нормативно-правовая база регулирования инновационной деятельности в Республике Беларусь</a:t>
            </a:r>
            <a:endParaRPr lang="ru-RU" sz="2700" b="1" dirty="0">
              <a:solidFill>
                <a:srgbClr val="0070C0"/>
              </a:solidFill>
            </a:endParaRPr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48" y="357166"/>
          <a:ext cx="6286544" cy="2428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714348" y="3071810"/>
            <a:ext cx="6929486" cy="1643074"/>
            <a:chOff x="0" y="544225"/>
            <a:chExt cx="6347714" cy="1330618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0" y="544225"/>
              <a:ext cx="6347714" cy="13162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Скругленный прямоугольник 4"/>
            <p:cNvSpPr/>
            <p:nvPr/>
          </p:nvSpPr>
          <p:spPr>
            <a:xfrm>
              <a:off x="71438" y="687101"/>
              <a:ext cx="6219206" cy="11877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600" b="1" dirty="0" smtClean="0">
                  <a:solidFill>
                    <a:schemeClr val="tx1"/>
                  </a:solidFill>
                </a:rPr>
                <a:t>представляет собой совокупность методов воздействия государства на производство с целью выпуска новых видов продукции и технологии, а также расширения рынков сбыта отечественных </a:t>
              </a:r>
              <a:r>
                <a:rPr lang="ru-RU" sz="1600" b="1" dirty="0" err="1" smtClean="0">
                  <a:solidFill>
                    <a:schemeClr val="tx1"/>
                  </a:solidFill>
                </a:rPr>
                <a:t>товаров</a:t>
              </a:r>
              <a:r>
                <a:rPr lang="ru-RU" sz="1600" b="1" u="sng" dirty="0" err="1" smtClean="0">
                  <a:solidFill>
                    <a:schemeClr val="tx1"/>
                  </a:solidFill>
                  <a:hlinkClick r:id="rId6"/>
                </a:rPr>
                <a:t>отечественных</a:t>
              </a:r>
              <a:r>
                <a:rPr lang="ru-RU" sz="1600" b="1" u="sng" dirty="0" smtClean="0">
                  <a:solidFill>
                    <a:schemeClr val="tx1"/>
                  </a:solidFill>
                  <a:hlinkClick r:id="rId6"/>
                </a:rPr>
                <a:t> </a:t>
              </a:r>
              <a:r>
                <a:rPr lang="ru-RU" sz="1600" u="sng" dirty="0" smtClean="0">
                  <a:hlinkClick r:id="rId6"/>
                </a:rPr>
                <a:t>товаров</a:t>
              </a:r>
              <a:endParaRPr lang="ru-RU" sz="1600" b="1" kern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9" name="Picture 6" descr="logo_left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6347713" cy="100013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ЦЕЛИ ГОСУДАРСТВЕННОЙ ИННОВАЦИОННОЙ ПОЛИТИКИ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8" y="1214422"/>
            <a:ext cx="7177111" cy="542928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экономических, правовых и организационных условий для инновационной деятельности;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 производства и конкурентоспособности продукции отечественных товаропроизводителей на основе создания и распространения базисных и улучшающих инноваций;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содействие активизации инновационной деятельности, развитию рыночных отношений и предпринимательства в инновационной сфере;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расширение государственной поддержки инновационной деятельности, повышение эффективности использования государственных ресурсов, направляемых на развитие инновационной деятельности;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содействие расширению взаимодействия субъектов хозяйствования в стране при осуществлении инновационной деятельности;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осуществление мер по поддержке отечественной инновационной продукции на международном рынке и по развитию экспортного потенциала страны.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6248417" cy="1571636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НАПРАВЛЕНИЯ ГОСУДАРСТВЕННОЙ ИННОВАЦИОННОЙ ПОЛИТИКИ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8" y="2160590"/>
            <a:ext cx="6962797" cy="388077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разработка и совершенствование нормативно-правового обеспечения инновационной деятельности, механизмов ее стимулирования;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создание системы поддержки инновационной деятельности, развития производства, повышения конкурентоспособности и экспорта наукоемкой продукции;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развитие инфраструктуры инновационного процесса, включая систему информационного обеспечения, систему экспертизы, финансово-экономическую систему, систему сертификации и продвижения разработок и т.д.;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развитие малого инновационного предпринимательства путем формирования благоприятных условий для функционирования малых организаций и оказания им государственной поддержки на начальном этапе деятельности;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совершенствование конкурсной системы отбора инновационных проектов и программ.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6248417" cy="1571636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МЕТОДЫ РЕАЛИЗАЦИИ ГОСУДАРСТВЕННОЙ ИННОВАЦИОННОЙ ПОЛИТИКИ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8" y="2160590"/>
            <a:ext cx="6962797" cy="469741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законодательных условий для позитивных изменений в инновационной сфере, т.е. в законодательстве должна предусматриваться разработка соответствующих правовых актов;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государственная поддержка и стимулирование инвесторов, вкладывающих средства в наукоемкое, высокотехнологичное производство, а также организаций (в период освоения ими инноваций) за счет введения определенных налоговых льгот, государственных гарантий и кредитов;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совершенствование налоговой системы с целью создания выгодных условий для ведения инновационной деятельности;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условий для формирования совместных предприятий по выпуску отечественной продукции и реализации ее на внешнем рынке, обеспечение рекламы отечественных инноваций за рубежом, вхождение в международные информационные системы для обмена информацией по инновационным проектам;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в зарубежных кредитных линиях квот для развития инновационной инфраструктуры, закупки оборудования в целях реализации инновационных проектов под гарантии государства и лицензий на технологии и ноу-хау для освоения производства новейшей продукции;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консолидация усилий органов государственной власти и частных инвесторов, направленных на организацию взаимодействия со странами-членами ЕС, СНГ, другими государствами;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лизинга наукоемкого уникального оборудования;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инновационно-активных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организаций в международных конкурсах;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выделение государственных инвестиций для реализации инновационных проектов, имеющих общенациональный характер, но не привлекательных для частных инвесторов.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logo_lef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09598" y="1928802"/>
          <a:ext cx="6962798" cy="49291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Нормативно-правовая база регулирования инновационной деятельности в Республике Беларусь</a:t>
            </a:r>
            <a:endParaRPr lang="ru-RU" sz="2800" dirty="0"/>
          </a:p>
        </p:txBody>
      </p:sp>
      <p:pic>
        <p:nvPicPr>
          <p:cNvPr id="7" name="Picture 6" descr="logo_left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90574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Сущность Государственной инновационной политики (ГИП) в Республике Беларусь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(по состоянию на конец 2015 года)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1643049"/>
          <a:ext cx="7072362" cy="5214952"/>
        </p:xfrm>
        <a:graphic>
          <a:graphicData uri="http://schemas.openxmlformats.org/drawingml/2006/table">
            <a:tbl>
              <a:tblPr/>
              <a:tblGrid>
                <a:gridCol w="1439579"/>
                <a:gridCol w="5632783"/>
              </a:tblGrid>
              <a:tr h="623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Объект характеристики ГИП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582" marR="30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Характеристика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582" marR="30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295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Определение ГИП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582" marR="30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ГИП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- Составная часть государственной социально-экономической политики, представляющая собой комплекс осуществляемых государством организационных, экономических и правовых мер, направленных на регулирование инновационной деятельности.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latin typeface="Times New Roman"/>
                          <a:ea typeface="Times New Roman"/>
                          <a:cs typeface="Times New Roman"/>
                        </a:rPr>
                        <a:t>Научно-техническая политика (НТП)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неотъемлемая часть социально-экономической политики Республики Беларусь, включающая установленные настоящим Законом основные цели, принципы, направления и способы воздействия государства на субъекты научной и научно-технической деятельности, порядок взаимоотношений между ними и государством, а также между субъектами научной и научно-технической деятельности.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582" marR="30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295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Цель ГИП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582" marR="30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Создание благоприятных социально-экономических, организационных и правовых условий для инновационного развития и повышения конкурентоспособности национальной экономики.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latin typeface="Times New Roman"/>
                          <a:ea typeface="Times New Roman"/>
                          <a:cs typeface="Times New Roman"/>
                        </a:rPr>
                        <a:t>Цели НТП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экономического и социального развития республики за счет эффективного использования интеллектуальных ресурсов общества;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совершенствование научного и научно-технического потенциалов как важнейших факторов социально-экономического прогресса;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достижение высокого интеллектуального и культурного уровней общества, направленных на улучшение качества жизни народа.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582" marR="30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8" y="285728"/>
            <a:ext cx="6534169" cy="628654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Задачи ГИП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экономического и социального развития Республики Беларусь за счет эффективного использования интеллектуальных ресурсов общества;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правового регулирования, стимулирующего инновационное развитие национальной экономики;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и комплексное развитие национальной инновационной системы, обеспечение ее интеграции в мировую инновационную систему с учетом национальных интересов;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благоприятных условий для осуществления инновационной деятельности, в том числе для вложения инвестиций в данную сферу;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стимулирование авторов (соавторов) инновации;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стимулирование создания и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юридических лиц, осуществляющих инновационную деятельность, а также стимулирование деятельности индивидуальных предпринимателей в инновационной сфере;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содействие созданию и развитию рынка инноваций;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благоприятных условий для доступа субъектов инновационной деятельности к материальным, финансовым и интеллектуальным ресурсам, необходимым для осуществления инновационной деятельности;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содействие созданию и развитию инновационной инфраструктуры;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государственно-частного партнерства в сфере инновационной деятельности;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прогнозирование технологического развития;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подготовки, переподготовки и повышения квалификации кадров в сфере инновационной деятельности;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международного сотрудничества в сфере инновационной деятельности.</a:t>
            </a:r>
          </a:p>
          <a:p>
            <a:pPr algn="just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1"/>
            <a:ext cx="2214546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7786710" cy="6500834"/>
        </p:xfrm>
        <a:graphic>
          <a:graphicData uri="http://schemas.openxmlformats.org/drawingml/2006/table">
            <a:tbl>
              <a:tblPr/>
              <a:tblGrid>
                <a:gridCol w="1584983"/>
                <a:gridCol w="6201727"/>
              </a:tblGrid>
              <a:tr h="2364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Основные принципы ГИП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57" marR="39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свобода научного и технического творчества;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защита интеллектуальной собственности;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направленность инновационной деятельности на достижение приоритетов социально-экономического развития Республики Беларусь;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эффективного взаимодействия компонентов национальной инновационной системы;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оптимальное сочетание форм и методов государственного регулирования с использованием рыночных механизмов развития инновационной деятельности;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стимулирование инновационной деятельности;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экономическая эффективность и результативность государственной поддержки субъектов инновационной деятельности, субъектов инновационной инфраструктуры;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выделения бюджетных средств на конкурсной основе для реализации инновационных проектов.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57" marR="39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5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Субъекты формирования ГИП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57" marR="39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Президент Республики Беларусь с участием Совета Министров Республики Беларусь, республиканские органов государственного управления, иные государственные организации, подчиненные Совету Министров Республики Беларусь, Национальная академия наук Беларуси, органы местного управления и самоуправления областного территориального уровня в пределах их компетенции в соответствии с настоящим Законом и иными актами законодательства, субъекты инновационной деятельности, субъекты инновационной инфраструктуры, общественные объединений и иные организации.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57" marR="39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Объекты НТП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57" marR="39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научная и научно-техническая деятельность;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отношения между участниками научной и научно-технической деятельности;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отношения между государственными органами и участниками научной и научно-технической деятельности.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57" marR="39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Times New Roman"/>
                          <a:ea typeface="Times New Roman"/>
                          <a:cs typeface="Times New Roman"/>
                        </a:rPr>
                        <a:t>Отраслевой принцип формирования ГИП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57" marR="39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ГИП формируется по видам экономической деятельности республиканскими органами государственного управления, иными государственными организациями, подчиненными Совету Министров Республики Беларусь, на срок до пяти лет и может формироваться в виде программ инновационного развития, которые утверждаются этими органами и организациями. По решению Совета Министров Республики Беларусь инновационная политика по видам экономической деятельности может формироваться в виде мероприятий, направленных на решение задач государственной инновационной политики.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657" marR="39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1"/>
            <a:ext cx="1643042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85786" y="1857364"/>
            <a:ext cx="6500858" cy="24288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lvl="0" algn="ctr" defTabSz="457200" fontAlgn="auto">
              <a:spcAft>
                <a:spcPts val="0"/>
              </a:spcAft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Стратегические приоритеты инновационного развития Республики Беларусь на современном этапе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90600" y="990600"/>
            <a:ext cx="1828801" cy="75474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Тема 2.3 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6336704" cy="92697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Государственная программа инновационного развития Республики Беларусь на 2011 - 2015 годы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</a:b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16832"/>
            <a:ext cx="8143056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Clr>
                <a:schemeClr val="accent1">
                  <a:lumMod val="50000"/>
                </a:schemeClr>
              </a:buClr>
              <a:buSzPct val="120000"/>
              <a:buFont typeface="Wingdings" pitchFamily="2" charset="2"/>
              <a:buChar char=""/>
            </a:pPr>
            <a:r>
              <a:rPr lang="ru-RU" sz="2400" b="1" dirty="0" smtClean="0"/>
              <a:t>Основная цель программы </a:t>
            </a:r>
            <a:r>
              <a:rPr lang="ru-RU" sz="2400" dirty="0" smtClean="0"/>
              <a:t>– создание конкурентоспособной экономики, основанной на использовании прогрессивных технологий и стимулов повышения инновационной активности субъектов предпринимательской деятельности</a:t>
            </a:r>
          </a:p>
          <a:p>
            <a:pPr>
              <a:lnSpc>
                <a:spcPct val="110000"/>
              </a:lnSpc>
              <a:buClr>
                <a:schemeClr val="accent1">
                  <a:lumMod val="50000"/>
                </a:schemeClr>
              </a:buClr>
              <a:buSzPct val="120000"/>
              <a:buFont typeface="Wingdings" pitchFamily="2" charset="2"/>
              <a:buChar char=""/>
            </a:pPr>
            <a:endParaRPr lang="ru-RU" sz="1500" dirty="0" smtClean="0"/>
          </a:p>
          <a:p>
            <a:pPr>
              <a:lnSpc>
                <a:spcPct val="110000"/>
              </a:lnSpc>
              <a:buClr>
                <a:schemeClr val="accent1">
                  <a:lumMod val="50000"/>
                </a:schemeClr>
              </a:buClr>
              <a:buSzPct val="120000"/>
              <a:buFont typeface="Wingdings" pitchFamily="2" charset="2"/>
              <a:buChar char=""/>
            </a:pPr>
            <a:r>
              <a:rPr lang="ru-RU" sz="2400" b="1" dirty="0" smtClean="0"/>
              <a:t>Результат</a:t>
            </a:r>
            <a:r>
              <a:rPr lang="ru-RU" sz="2400" dirty="0" smtClean="0"/>
              <a:t> – достойное место белорусской экономики на Едином экономическом пространстве и в международном разделении труда путем модернизации национальной экономики в соответствии с приоритетными направлениями научно-технической деятельности</a:t>
            </a:r>
          </a:p>
          <a:p>
            <a:pPr>
              <a:lnSpc>
                <a:spcPct val="110000"/>
              </a:lnSpc>
              <a:buClr>
                <a:schemeClr val="accent1">
                  <a:lumMod val="50000"/>
                </a:schemeClr>
              </a:buClr>
              <a:buSzPct val="120000"/>
              <a:buFont typeface="Wingdings" pitchFamily="2" charset="2"/>
              <a:buChar char=""/>
            </a:pPr>
            <a:endParaRPr lang="ru-RU" sz="2400" dirty="0" smtClean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828800" y="6117319"/>
            <a:ext cx="7022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/>
            <a:r>
              <a:rPr lang="ru-RU" b="1" i="1" dirty="0" smtClean="0"/>
              <a:t>Постановление Совета  Министров Республики  Беларусь  26.05.2011 № 669 </a:t>
            </a:r>
          </a:p>
        </p:txBody>
      </p:sp>
      <p:pic>
        <p:nvPicPr>
          <p:cNvPr id="6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</a:rPr>
              <a:t>Стратегия технологического развития Республики Беларусь на период до 2015 года</a:t>
            </a:r>
            <a:r>
              <a:rPr lang="ru-RU" sz="2000" i="1" dirty="0" smtClean="0"/>
              <a:t>,</a:t>
            </a:r>
            <a:br>
              <a:rPr lang="ru-RU" sz="2000" i="1" dirty="0" smtClean="0"/>
            </a:br>
            <a:r>
              <a:rPr lang="ru-RU" sz="2000" dirty="0" smtClean="0">
                <a:solidFill>
                  <a:schemeClr val="tx1"/>
                </a:solidFill>
              </a:rPr>
              <a:t>утверждена Постановлением Совета Министров Республики Беларусь 01.10.2010 № 1420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60590"/>
            <a:ext cx="7572395" cy="469741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ru-RU" u="sng" dirty="0" smtClean="0">
                <a:solidFill>
                  <a:schemeClr val="tx1"/>
                </a:solidFill>
              </a:rPr>
              <a:t>Цель</a:t>
            </a:r>
            <a:r>
              <a:rPr lang="ru-RU" dirty="0" smtClean="0">
                <a:solidFill>
                  <a:schemeClr val="tx1"/>
                </a:solidFill>
              </a:rPr>
              <a:t> – создание конкурентоспособной экономики, основанной на использовании прогрессивных технологий и стимулов повышения инновационной активности субъектов предпринимательской деятельности;</a:t>
            </a:r>
          </a:p>
          <a:p>
            <a:pPr algn="just"/>
            <a:r>
              <a:rPr lang="ru-RU" u="sng" dirty="0" smtClean="0">
                <a:solidFill>
                  <a:schemeClr val="tx1"/>
                </a:solidFill>
              </a:rPr>
              <a:t>Задачи: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модернизация традиционных отраслей экономики в целях увеличения производительности труда, снижения </a:t>
            </a:r>
            <a:r>
              <a:rPr lang="ru-RU" dirty="0" err="1" smtClean="0">
                <a:solidFill>
                  <a:schemeClr val="tx1"/>
                </a:solidFill>
              </a:rPr>
              <a:t>энерго</a:t>
            </a:r>
            <a:r>
              <a:rPr lang="ru-RU" dirty="0" smtClean="0">
                <a:solidFill>
                  <a:schemeClr val="tx1"/>
                </a:solidFill>
              </a:rPr>
              <a:t>- и материалоемкости, создания новых видов продукции, обеспечивающих снижение </a:t>
            </a:r>
            <a:r>
              <a:rPr lang="ru-RU" dirty="0" err="1" smtClean="0">
                <a:solidFill>
                  <a:schemeClr val="tx1"/>
                </a:solidFill>
              </a:rPr>
              <a:t>импортозависимости</a:t>
            </a:r>
            <a:r>
              <a:rPr lang="ru-RU" dirty="0" smtClean="0">
                <a:solidFill>
                  <a:schemeClr val="tx1"/>
                </a:solidFill>
              </a:rPr>
              <a:t> республики и наращивание экспортного потенциала;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создание и развитие производств, обеспечивающих выпуск продукции нового поколения;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разработка технологий, позволяющих наладить выпуск конкурентоспособной на мировых рынках продукции с высокой добавленной стоимостью;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создание безопасных условий труда на рабочих местах.</a:t>
            </a:r>
            <a:endParaRPr lang="ru-RU" u="sn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ru-RU" u="sng" dirty="0">
              <a:solidFill>
                <a:schemeClr val="tx1"/>
              </a:solidFill>
            </a:endParaRPr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6354" y="1"/>
            <a:ext cx="2107646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5072098" cy="53338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Ожидаемые результаты реализации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7286643" cy="635795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инновационно-активных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предприятий в общем количестве предприятий промышленности не менее 40 процентов;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доли накопленной амортизации в стоимости активной части основных средств промышленных предприятий не более 53 процентов;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удельного веса отгруженной инновационной продукции организациями, основными видами экономической деятельности которых является производство промышленной продукции, в объеме отгруженной продукции 20–21 процента;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доли затрат на приобретение машин, оборудования, транспортных средств, инструмента и инвентаря в общем объеме инвестиций в основной капитал – 50 процентов;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доли наукоемкой и высокотехнологичной продукции в общем объеме белорусского экспорта – 12–14 процентов;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внутренних затрат на научные исследования и разработки – 2,5–2,9 процента к ВВП;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расходов республиканского бюджета на научную, научно-техническую и инновационную деятельность – 1,2–1,35 процента к ВВП;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затрат субъектов предпринимательской деятельности (коммерческого сектора) на исследования и разработки – не менее 1,3–1,55 процента к ВВП;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объема экспорта инновационной продукции – не менее 13,8 млрд. долларов США.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0"/>
            <a:ext cx="1857356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6552728" cy="990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Реализация мероприятий Государственной программы направлена на достижение в 2015 году следующих прогнозных показателей: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</a:b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511896"/>
            <a:ext cx="8064896" cy="4572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"/>
            </a:pPr>
            <a:r>
              <a:rPr lang="ru-RU" sz="2000" b="1" dirty="0" smtClean="0"/>
              <a:t>увеличение удельного веса отгруженной инновационной продукции до 20 – 21 %;</a:t>
            </a:r>
          </a:p>
          <a:p>
            <a:pPr eaLnBrk="1" hangingPunct="1">
              <a:lnSpc>
                <a:spcPct val="110000"/>
              </a:lnSpc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"/>
            </a:pPr>
            <a:r>
              <a:rPr lang="ru-RU" sz="2000" b="1" dirty="0" smtClean="0"/>
              <a:t>увеличение доли </a:t>
            </a:r>
            <a:r>
              <a:rPr lang="ru-RU" sz="2000" b="1" dirty="0" err="1" smtClean="0"/>
              <a:t>инновационно-активных</a:t>
            </a:r>
            <a:r>
              <a:rPr lang="ru-RU" sz="2000" b="1" dirty="0" smtClean="0"/>
              <a:t> организаций не менее 40 %;</a:t>
            </a:r>
          </a:p>
          <a:p>
            <a:pPr eaLnBrk="1" hangingPunct="1">
              <a:lnSpc>
                <a:spcPct val="110000"/>
              </a:lnSpc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"/>
            </a:pPr>
            <a:r>
              <a:rPr lang="ru-RU" sz="2000" b="1" dirty="0" smtClean="0"/>
              <a:t>рост внутренних затрат на научные исследования и разработки до 2,5 – 2,9 % от ВВП;</a:t>
            </a:r>
          </a:p>
          <a:p>
            <a:pPr eaLnBrk="1" hangingPunct="1">
              <a:lnSpc>
                <a:spcPct val="110000"/>
              </a:lnSpc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"/>
            </a:pPr>
            <a:r>
              <a:rPr lang="ru-RU" sz="2000" b="1" dirty="0" smtClean="0"/>
              <a:t>рост объема экспорта наукоемкой и высокотехнологичной продукции (товаров, работ, услуг) - не менее 7950 </a:t>
            </a:r>
            <a:r>
              <a:rPr lang="ru-RU" sz="2000" b="1" dirty="0" err="1" smtClean="0"/>
              <a:t>млн</a:t>
            </a:r>
            <a:r>
              <a:rPr lang="ru-RU" sz="2000" b="1" dirty="0" smtClean="0"/>
              <a:t> долларов США;</a:t>
            </a:r>
          </a:p>
          <a:p>
            <a:pPr eaLnBrk="1" hangingPunct="1">
              <a:lnSpc>
                <a:spcPct val="110000"/>
              </a:lnSpc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"/>
            </a:pPr>
            <a:r>
              <a:rPr lang="ru-RU" sz="2000" b="1" dirty="0" smtClean="0"/>
              <a:t>снижение материалоемкости произведенной в 2015 году продукции в организациях промышленности и сельского хозяйства на 5 – 7 % по сравнению с 2010 годом;</a:t>
            </a:r>
          </a:p>
          <a:p>
            <a:pPr eaLnBrk="1" hangingPunct="1">
              <a:lnSpc>
                <a:spcPct val="110000"/>
              </a:lnSpc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"/>
            </a:pPr>
            <a:r>
              <a:rPr lang="ru-RU" sz="2000" b="1" dirty="0" smtClean="0"/>
              <a:t>снижение энергоемкости ВВП в 2015 году не менее чем на 29 – 32 % по сравнению с 2010 годом.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Объект 4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800" y="6035735"/>
            <a:ext cx="4038600" cy="815879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81228565"/>
              </p:ext>
            </p:extLst>
          </p:nvPr>
        </p:nvGraphicFramePr>
        <p:xfrm>
          <a:off x="303835" y="1129817"/>
          <a:ext cx="8459165" cy="1864211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4537075"/>
                <a:gridCol w="721690"/>
                <a:gridCol w="873748"/>
                <a:gridCol w="762000"/>
                <a:gridCol w="762000"/>
                <a:gridCol w="802652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Показатели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2011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2014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2015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688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Число организаций, осуществляющих технологические инновации, единиц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443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437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411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383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—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solidFill>
                      <a:srgbClr val="FFFFCC"/>
                    </a:solidFill>
                  </a:tcPr>
                </a:tc>
              </a:tr>
              <a:tr h="827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Удельный вес организаций, осуществляющих технологические инновации в общем числе организаций промышленности, процентов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22,7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22,8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21,7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20,9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</a:rPr>
                        <a:t>40 </a:t>
                      </a:r>
                      <a:r>
                        <a:rPr kumimoji="0" lang="ru-RU" sz="1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</a:rPr>
                        <a:t>(прогноз)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04800" y="162904"/>
            <a:ext cx="6781800" cy="7922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 Республике Беларусь инновационная активность реального сектора крайне низка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8914" y="3074051"/>
            <a:ext cx="6858000" cy="48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i="1" dirty="0" smtClean="0">
                <a:solidFill>
                  <a:srgbClr val="00B0F0"/>
                </a:solidFill>
              </a:rPr>
              <a:t>Ирландия </a:t>
            </a:r>
            <a:r>
              <a:rPr lang="ru-RU" sz="1600" b="1" i="1" dirty="0">
                <a:solidFill>
                  <a:srgbClr val="00B0F0"/>
                </a:solidFill>
              </a:rPr>
              <a:t>– 75 %, Канада, Австрия – 60 % </a:t>
            </a:r>
            <a:r>
              <a:rPr lang="ru-RU" sz="1600" b="1" i="1" dirty="0" smtClean="0">
                <a:solidFill>
                  <a:srgbClr val="00B0F0"/>
                </a:solidFill>
              </a:rPr>
              <a:t>, Мексика </a:t>
            </a:r>
            <a:r>
              <a:rPr lang="ru-RU" sz="1600" b="1" i="1" dirty="0">
                <a:solidFill>
                  <a:srgbClr val="00B0F0"/>
                </a:solidFill>
              </a:rPr>
              <a:t>– 46 %, Эстония – 38%, Латвия – 35 %, Словения, Венгрия – 28 </a:t>
            </a:r>
            <a:r>
              <a:rPr lang="ru-RU" sz="1600" b="1" i="1" dirty="0" smtClean="0">
                <a:solidFill>
                  <a:srgbClr val="00B0F0"/>
                </a:solidFill>
              </a:rPr>
              <a:t>%</a:t>
            </a:r>
            <a:endParaRPr lang="ru-RU" sz="1600" b="1" i="1" dirty="0">
              <a:solidFill>
                <a:srgbClr val="00B0F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3028" y="3686093"/>
            <a:ext cx="6270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В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нутренние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затраты на исследования и разработки за счет собственных средств организаций </a:t>
            </a: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xmlns="" val="2905521953"/>
              </p:ext>
            </p:extLst>
          </p:nvPr>
        </p:nvGraphicFramePr>
        <p:xfrm>
          <a:off x="304800" y="4009259"/>
          <a:ext cx="8305800" cy="1878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53028" y="5716553"/>
            <a:ext cx="6809772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5000"/>
              </a:lnSpc>
            </a:pPr>
            <a:r>
              <a:rPr lang="ru-RU" sz="1600" b="1" i="1" dirty="0" smtClean="0">
                <a:solidFill>
                  <a:srgbClr val="00B0F0"/>
                </a:solidFill>
              </a:rPr>
              <a:t>Финляндия </a:t>
            </a:r>
            <a:r>
              <a:rPr lang="ru-RU" sz="1600" b="1" i="1" dirty="0">
                <a:solidFill>
                  <a:srgbClr val="00B0F0"/>
                </a:solidFill>
              </a:rPr>
              <a:t>– 75 %, </a:t>
            </a:r>
            <a:r>
              <a:rPr lang="ru-RU" sz="1600" b="1" i="1" dirty="0" smtClean="0">
                <a:solidFill>
                  <a:srgbClr val="00B0F0"/>
                </a:solidFill>
              </a:rPr>
              <a:t>Швеция </a:t>
            </a:r>
            <a:r>
              <a:rPr lang="ru-RU" sz="1600" b="1" i="1" dirty="0">
                <a:solidFill>
                  <a:srgbClr val="00B0F0"/>
                </a:solidFill>
              </a:rPr>
              <a:t>– 74 %, </a:t>
            </a:r>
            <a:r>
              <a:rPr lang="ru-RU" sz="1600" b="1" i="1" dirty="0" smtClean="0">
                <a:solidFill>
                  <a:srgbClr val="00B0F0"/>
                </a:solidFill>
              </a:rPr>
              <a:t>Япония </a:t>
            </a:r>
            <a:r>
              <a:rPr lang="ru-RU" sz="1600" b="1" i="1" dirty="0">
                <a:solidFill>
                  <a:srgbClr val="00B0F0"/>
                </a:solidFill>
              </a:rPr>
              <a:t>– 74 %, </a:t>
            </a:r>
            <a:r>
              <a:rPr lang="ru-RU" sz="1600" b="1" i="1" dirty="0" smtClean="0">
                <a:solidFill>
                  <a:srgbClr val="00B0F0"/>
                </a:solidFill>
              </a:rPr>
              <a:t>Австрия </a:t>
            </a:r>
            <a:r>
              <a:rPr lang="ru-RU" sz="1600" b="1" i="1" dirty="0">
                <a:solidFill>
                  <a:srgbClr val="00B0F0"/>
                </a:solidFill>
              </a:rPr>
              <a:t>– 71 %, США – 70 %, </a:t>
            </a:r>
            <a:r>
              <a:rPr lang="ru-RU" sz="1600" b="1" i="1" dirty="0" smtClean="0">
                <a:solidFill>
                  <a:srgbClr val="00B0F0"/>
                </a:solidFill>
              </a:rPr>
              <a:t>Германия– </a:t>
            </a:r>
            <a:r>
              <a:rPr lang="ru-RU" sz="1600" b="1" i="1" dirty="0">
                <a:solidFill>
                  <a:srgbClr val="00B0F0"/>
                </a:solidFill>
              </a:rPr>
              <a:t>70 %, </a:t>
            </a:r>
            <a:r>
              <a:rPr lang="ru-RU" sz="1600" b="1" i="1" dirty="0" smtClean="0">
                <a:solidFill>
                  <a:srgbClr val="00B0F0"/>
                </a:solidFill>
              </a:rPr>
              <a:t>Дания </a:t>
            </a:r>
            <a:r>
              <a:rPr lang="ru-RU" sz="1600" b="1" i="1" dirty="0">
                <a:solidFill>
                  <a:srgbClr val="00B0F0"/>
                </a:solidFill>
              </a:rPr>
              <a:t>– 70 %, </a:t>
            </a:r>
            <a:r>
              <a:rPr lang="ru-RU" sz="1600" b="1" i="1" dirty="0" smtClean="0">
                <a:solidFill>
                  <a:srgbClr val="00B0F0"/>
                </a:solidFill>
              </a:rPr>
              <a:t>Франция </a:t>
            </a:r>
            <a:r>
              <a:rPr lang="ru-RU" sz="1600" b="1" i="1" dirty="0">
                <a:solidFill>
                  <a:srgbClr val="00B0F0"/>
                </a:solidFill>
              </a:rPr>
              <a:t>– 64 %</a:t>
            </a:r>
          </a:p>
        </p:txBody>
      </p:sp>
    </p:spTree>
    <p:extLst>
      <p:ext uri="{BB962C8B-B14F-4D97-AF65-F5344CB8AC3E}">
        <p14:creationId xmlns:p14="http://schemas.microsoft.com/office/powerpoint/2010/main" xmlns="" val="198378045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93025"/>
            <a:ext cx="6347713" cy="533400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Индикаторы, характеризующие инновационную деятельность</a:t>
            </a:r>
            <a:b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2260264"/>
              </p:ext>
            </p:extLst>
          </p:nvPr>
        </p:nvGraphicFramePr>
        <p:xfrm>
          <a:off x="0" y="1512970"/>
          <a:ext cx="9144000" cy="5367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48072"/>
                <a:gridCol w="833985"/>
                <a:gridCol w="940039"/>
                <a:gridCol w="854579"/>
                <a:gridCol w="769120"/>
                <a:gridCol w="598205"/>
              </a:tblGrid>
              <a:tr h="3106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Индикаторы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2010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2011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2012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2013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2014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65967">
                <a:tc>
                  <a:txBody>
                    <a:bodyPr/>
                    <a:lstStyle/>
                    <a:p>
                      <a:pPr marL="92075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Удельный вес организаций, осуществлявших затраты на технологические инновации, в общем числе обследованных организаций, процентов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</a:rPr>
                        <a:t>15,2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</a:rPr>
                        <a:t>21,7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</a:rPr>
                        <a:t>22,7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</a:rPr>
                        <a:t>21,5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</a:rPr>
                        <a:t>20,1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2071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в том числе: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584188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удельный вес организаций промышленности, осуществлявших затраты на технологические инновации, в общем числе обследованных организаций промышленности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</a:rPr>
                        <a:t>15,4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</a:rPr>
                        <a:t>22,7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</a:rPr>
                        <a:t>22,8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</a:rPr>
                        <a:t>21,7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</a:rPr>
                        <a:t>20,9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584188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удельный вес организаций сферы услуг, осуществлявших затраты на технологические инновации, в общем числе обследованных организаций сферы услуг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</a:rPr>
                        <a:t>12,8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</a:rPr>
                        <a:t>12,1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</a:rPr>
                        <a:t>21,8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</a:rPr>
                        <a:t>19,2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</a:rPr>
                        <a:t>14,0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732070">
                <a:tc>
                  <a:txBody>
                    <a:bodyPr/>
                    <a:lstStyle/>
                    <a:p>
                      <a:pPr marL="92075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Удельный вес организаций промышленности, осуществлявших затраты на технологические, организационные, маркетинговые инновации, в общем числе обследованных организаций промышленности, процентов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</a:rPr>
                        <a:t>18,1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</a:rPr>
                        <a:t>24,3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</a:rPr>
                        <a:t>24,8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</a:rPr>
                        <a:t>24,4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</a:rPr>
                        <a:t>22,8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621289">
                <a:tc>
                  <a:txBody>
                    <a:bodyPr/>
                    <a:lstStyle/>
                    <a:p>
                      <a:pPr marL="92075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Удельный вес отгруженной инновационной продукции (работ, услуг</a:t>
                      </a:r>
                      <a:r>
                        <a:rPr lang="ru-RU" sz="1200" dirty="0" smtClean="0">
                          <a:effectLst/>
                        </a:rPr>
                        <a:t>), в </a:t>
                      </a:r>
                      <a:r>
                        <a:rPr lang="ru-RU" sz="1200" dirty="0">
                          <a:effectLst/>
                        </a:rPr>
                        <a:t>общем объеме отгруженной продукции (работ, услуг) организаций промышленности, процентов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</a:rPr>
                        <a:t>14,5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</a:rPr>
                        <a:t>14,4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</a:rPr>
                        <a:t>17,8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</a:rPr>
                        <a:t>17,8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</a:rPr>
                        <a:t>13,9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621289">
                <a:tc>
                  <a:txBody>
                    <a:bodyPr/>
                    <a:lstStyle/>
                    <a:p>
                      <a:pPr marL="92075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Удельный вес отгруженной инновационной продукции (работ, услуг) новой для внутреннего рынка, в общем объеме отгруженной продукции (работ, услуг) организаций промышленности, процентов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</a:rPr>
                        <a:t>53,2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</a:rPr>
                        <a:t>60,0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</a:rPr>
                        <a:t>43,6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</a:rPr>
                        <a:t>44,6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</a:rPr>
                        <a:t>46,0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621289">
                <a:tc>
                  <a:txBody>
                    <a:bodyPr/>
                    <a:lstStyle/>
                    <a:p>
                      <a:pPr marL="92075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Удельный вес отгруженной инновационной продукции (работ, услуг) новой для мирового рынка, в общем объеме отгруженной продукции (работ, услуг) организаций промышленности, процентов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</a:rPr>
                        <a:t>0,8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</a:rPr>
                        <a:t>1,1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</a:rPr>
                        <a:t>0,7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effectLst/>
                        </a:rPr>
                        <a:t>0,6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</a:rPr>
                        <a:t>1,2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5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Объект 4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159"/>
            <a:ext cx="4038600" cy="815879"/>
          </a:xfrm>
        </p:spPr>
      </p:pic>
    </p:spTree>
    <p:extLst>
      <p:ext uri="{BB962C8B-B14F-4D97-AF65-F5344CB8AC3E}">
        <p14:creationId xmlns:p14="http://schemas.microsoft.com/office/powerpoint/2010/main" xmlns="" val="63722230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71700" y="1253400"/>
            <a:ext cx="6076950" cy="2724150"/>
          </a:xfrm>
          <a:prstGeom prst="rect">
            <a:avLst/>
          </a:prstGeom>
        </p:spPr>
      </p:pic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159"/>
            <a:ext cx="4038600" cy="815879"/>
          </a:xfrm>
        </p:spPr>
      </p:pic>
      <p:pic>
        <p:nvPicPr>
          <p:cNvPr id="4" name="Picture 6" descr="logo_lef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22783" y="287335"/>
            <a:ext cx="27606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http://www.belstat.gov.by/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54328" y="742544"/>
            <a:ext cx="708467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Удельный вес отгруженной инновационной продукции в общем объеме отгруженной продукции организациями промышленности по областям и г. Минску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603129" y="1158042"/>
            <a:ext cx="13356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/>
              <a:t>(в процентах)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43250" y="4175463"/>
            <a:ext cx="6000750" cy="2695575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-21220" y="3608218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Удельный вес экспорта в общем объеме отгруженной инновационной продукции организациями промышленности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127220" y="4346882"/>
            <a:ext cx="19832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/>
              <a:t>(в процентах к итогу)</a:t>
            </a:r>
          </a:p>
        </p:txBody>
      </p:sp>
    </p:spTree>
    <p:extLst>
      <p:ext uri="{BB962C8B-B14F-4D97-AF65-F5344CB8AC3E}">
        <p14:creationId xmlns:p14="http://schemas.microsoft.com/office/powerpoint/2010/main" xmlns="" val="262813493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159"/>
            <a:ext cx="4038600" cy="815879"/>
          </a:xfrm>
        </p:spPr>
      </p:pic>
      <p:pic>
        <p:nvPicPr>
          <p:cNvPr id="4" name="Picture 6" descr="logo_lef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09750" y="1652369"/>
            <a:ext cx="6191250" cy="25527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202780" y="6400800"/>
            <a:ext cx="27606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http://www.belstat.gov.by/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914549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Удельный вес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инновационно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-активных организаций промышленности в общем числе обследованных организаций промышленности по областям и г.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Минску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867400" y="1437769"/>
            <a:ext cx="13356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/>
              <a:t>(в процентах)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52400" y="396593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Внутренние затраты на научные исследования и разработки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724" y="4563003"/>
            <a:ext cx="5437076" cy="2294998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402124" y="4285039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/>
              <a:t>(в процентах к валовому внутреннему продукту)</a:t>
            </a:r>
          </a:p>
        </p:txBody>
      </p:sp>
    </p:spTree>
    <p:extLst>
      <p:ext uri="{BB962C8B-B14F-4D97-AF65-F5344CB8AC3E}">
        <p14:creationId xmlns:p14="http://schemas.microsoft.com/office/powerpoint/2010/main" xmlns="" val="81459063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323443"/>
            <a:ext cx="5760640" cy="96815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Концепция комплексной модернизации Республики Беларусь</a:t>
            </a:r>
            <a:endParaRPr lang="en-US" altLang="ru-RU" sz="2400" b="1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76" name="Номер слайда 7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32297" name="Line 201"/>
          <p:cNvSpPr>
            <a:spLocks noChangeShapeType="1"/>
          </p:cNvSpPr>
          <p:nvPr/>
        </p:nvSpPr>
        <p:spPr bwMode="auto">
          <a:xfrm flipV="1">
            <a:off x="2139950" y="2838450"/>
            <a:ext cx="4784725" cy="30257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02"/>
          <p:cNvGrpSpPr>
            <a:grpSpLocks/>
          </p:cNvGrpSpPr>
          <p:nvPr/>
        </p:nvGrpSpPr>
        <p:grpSpPr bwMode="auto">
          <a:xfrm>
            <a:off x="2112963" y="5741988"/>
            <a:ext cx="203200" cy="190500"/>
            <a:chOff x="1355" y="3452"/>
            <a:chExt cx="183" cy="172"/>
          </a:xfrm>
        </p:grpSpPr>
        <p:pic>
          <p:nvPicPr>
            <p:cNvPr id="132299" name="Picture 203" descr="circuler_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364" y="3452"/>
              <a:ext cx="174" cy="1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2300" name="Oval 204"/>
            <p:cNvSpPr>
              <a:spLocks noChangeArrowheads="1"/>
            </p:cNvSpPr>
            <p:nvPr/>
          </p:nvSpPr>
          <p:spPr bwMode="gray">
            <a:xfrm>
              <a:off x="1364" y="3452"/>
              <a:ext cx="173" cy="172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shade val="46275"/>
                    <a:invGamma/>
                  </a:schemeClr>
                </a:gs>
                <a:gs pos="50000">
                  <a:schemeClr val="tx2">
                    <a:alpha val="50000"/>
                  </a:schemeClr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205"/>
            <p:cNvGrpSpPr>
              <a:grpSpLocks/>
            </p:cNvGrpSpPr>
            <p:nvPr/>
          </p:nvGrpSpPr>
          <p:grpSpPr bwMode="auto">
            <a:xfrm rot="-1297425" flipH="1" flipV="1">
              <a:off x="1377" y="3586"/>
              <a:ext cx="151" cy="37"/>
              <a:chOff x="2532" y="1051"/>
              <a:chExt cx="893" cy="246"/>
            </a:xfrm>
          </p:grpSpPr>
          <p:grpSp>
            <p:nvGrpSpPr>
              <p:cNvPr id="4" name="Group 206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32303" name="AutoShape 207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2304" name="AutoShape 208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2305" name="AutoShape 209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2306" name="AutoShape 210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" name="Group 211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32308" name="AutoShape 212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2309" name="AutoShape 213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2310" name="AutoShape 214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2311" name="AutoShape 215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32312" name="Picture 216" descr="light_shadow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23740"/>
            <a:stretch>
              <a:fillRect/>
            </a:stretch>
          </p:blipFill>
          <p:spPr bwMode="gray">
            <a:xfrm rot="-2569845">
              <a:off x="1355" y="3467"/>
              <a:ext cx="129" cy="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Group 217"/>
          <p:cNvGrpSpPr>
            <a:grpSpLocks/>
          </p:cNvGrpSpPr>
          <p:nvPr/>
        </p:nvGrpSpPr>
        <p:grpSpPr bwMode="auto">
          <a:xfrm>
            <a:off x="3795713" y="4646613"/>
            <a:ext cx="203200" cy="190500"/>
            <a:chOff x="1355" y="3452"/>
            <a:chExt cx="183" cy="172"/>
          </a:xfrm>
        </p:grpSpPr>
        <p:pic>
          <p:nvPicPr>
            <p:cNvPr id="132314" name="Picture 218" descr="circuler_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364" y="3452"/>
              <a:ext cx="174" cy="1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2315" name="Oval 219"/>
            <p:cNvSpPr>
              <a:spLocks noChangeArrowheads="1"/>
            </p:cNvSpPr>
            <p:nvPr/>
          </p:nvSpPr>
          <p:spPr bwMode="gray">
            <a:xfrm>
              <a:off x="1364" y="3452"/>
              <a:ext cx="173" cy="172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shade val="46275"/>
                    <a:invGamma/>
                  </a:schemeClr>
                </a:gs>
                <a:gs pos="50000">
                  <a:schemeClr val="tx2">
                    <a:alpha val="50000"/>
                  </a:schemeClr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" name="Group 220"/>
            <p:cNvGrpSpPr>
              <a:grpSpLocks/>
            </p:cNvGrpSpPr>
            <p:nvPr/>
          </p:nvGrpSpPr>
          <p:grpSpPr bwMode="auto">
            <a:xfrm rot="-1297425" flipH="1" flipV="1">
              <a:off x="1377" y="3586"/>
              <a:ext cx="151" cy="37"/>
              <a:chOff x="2532" y="1051"/>
              <a:chExt cx="893" cy="246"/>
            </a:xfrm>
          </p:grpSpPr>
          <p:grpSp>
            <p:nvGrpSpPr>
              <p:cNvPr id="8" name="Group 221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32318" name="AutoShape 222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2319" name="AutoShape 223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2320" name="AutoShape 224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2321" name="AutoShape 225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9" name="Group 226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32323" name="AutoShape 227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2324" name="AutoShape 228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2325" name="AutoShape 229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2326" name="AutoShape 230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32327" name="Picture 231" descr="light_shadow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23740"/>
            <a:stretch>
              <a:fillRect/>
            </a:stretch>
          </p:blipFill>
          <p:spPr bwMode="gray">
            <a:xfrm rot="-2569845">
              <a:off x="1355" y="3467"/>
              <a:ext cx="129" cy="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oup 232"/>
          <p:cNvGrpSpPr>
            <a:grpSpLocks/>
          </p:cNvGrpSpPr>
          <p:nvPr/>
        </p:nvGrpSpPr>
        <p:grpSpPr bwMode="auto">
          <a:xfrm>
            <a:off x="5403850" y="3648075"/>
            <a:ext cx="203200" cy="190500"/>
            <a:chOff x="1355" y="3452"/>
            <a:chExt cx="183" cy="172"/>
          </a:xfrm>
        </p:grpSpPr>
        <p:pic>
          <p:nvPicPr>
            <p:cNvPr id="132329" name="Picture 233" descr="circuler_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364" y="3452"/>
              <a:ext cx="174" cy="1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2330" name="Oval 234"/>
            <p:cNvSpPr>
              <a:spLocks noChangeArrowheads="1"/>
            </p:cNvSpPr>
            <p:nvPr/>
          </p:nvSpPr>
          <p:spPr bwMode="gray">
            <a:xfrm>
              <a:off x="1364" y="3452"/>
              <a:ext cx="173" cy="172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shade val="46275"/>
                    <a:invGamma/>
                  </a:schemeClr>
                </a:gs>
                <a:gs pos="50000">
                  <a:schemeClr val="tx2">
                    <a:alpha val="50000"/>
                  </a:schemeClr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1" name="Group 235"/>
            <p:cNvGrpSpPr>
              <a:grpSpLocks/>
            </p:cNvGrpSpPr>
            <p:nvPr/>
          </p:nvGrpSpPr>
          <p:grpSpPr bwMode="auto">
            <a:xfrm rot="-1297425" flipH="1" flipV="1">
              <a:off x="1377" y="3586"/>
              <a:ext cx="151" cy="37"/>
              <a:chOff x="2532" y="1051"/>
              <a:chExt cx="893" cy="246"/>
            </a:xfrm>
          </p:grpSpPr>
          <p:grpSp>
            <p:nvGrpSpPr>
              <p:cNvPr id="12" name="Group 236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32333" name="AutoShape 237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2334" name="AutoShape 238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2335" name="AutoShape 239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2336" name="AutoShape 240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3" name="Group 241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32338" name="AutoShape 242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2339" name="AutoShape 243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2340" name="AutoShape 244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2341" name="AutoShape 245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32342" name="Picture 246" descr="light_shadow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23740"/>
            <a:stretch>
              <a:fillRect/>
            </a:stretch>
          </p:blipFill>
          <p:spPr bwMode="gray">
            <a:xfrm rot="-2569845">
              <a:off x="1355" y="3467"/>
              <a:ext cx="129" cy="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 247"/>
          <p:cNvGrpSpPr>
            <a:grpSpLocks/>
          </p:cNvGrpSpPr>
          <p:nvPr/>
        </p:nvGrpSpPr>
        <p:grpSpPr bwMode="auto">
          <a:xfrm>
            <a:off x="6759575" y="2763838"/>
            <a:ext cx="203200" cy="190500"/>
            <a:chOff x="1355" y="3452"/>
            <a:chExt cx="183" cy="172"/>
          </a:xfrm>
        </p:grpSpPr>
        <p:pic>
          <p:nvPicPr>
            <p:cNvPr id="132344" name="Picture 248" descr="circuler_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364" y="3452"/>
              <a:ext cx="174" cy="1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2345" name="Oval 249"/>
            <p:cNvSpPr>
              <a:spLocks noChangeArrowheads="1"/>
            </p:cNvSpPr>
            <p:nvPr/>
          </p:nvSpPr>
          <p:spPr bwMode="gray">
            <a:xfrm>
              <a:off x="1364" y="3452"/>
              <a:ext cx="173" cy="172"/>
            </a:xfrm>
            <a:prstGeom prst="ellipse">
              <a:avLst/>
            </a:prstGeom>
            <a:gradFill rotWithShape="1">
              <a:gsLst>
                <a:gs pos="0">
                  <a:srgbClr val="01BCFF">
                    <a:gamma/>
                    <a:shade val="46275"/>
                    <a:invGamma/>
                  </a:srgbClr>
                </a:gs>
                <a:gs pos="50000">
                  <a:srgbClr val="01BCFF">
                    <a:alpha val="50000"/>
                  </a:srgbClr>
                </a:gs>
                <a:gs pos="100000">
                  <a:srgbClr val="01BC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5" name="Group 250"/>
            <p:cNvGrpSpPr>
              <a:grpSpLocks/>
            </p:cNvGrpSpPr>
            <p:nvPr/>
          </p:nvGrpSpPr>
          <p:grpSpPr bwMode="auto">
            <a:xfrm rot="-1297425" flipH="1" flipV="1">
              <a:off x="1377" y="3586"/>
              <a:ext cx="151" cy="37"/>
              <a:chOff x="2532" y="1051"/>
              <a:chExt cx="893" cy="246"/>
            </a:xfrm>
          </p:grpSpPr>
          <p:grpSp>
            <p:nvGrpSpPr>
              <p:cNvPr id="16" name="Group 251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32348" name="AutoShape 252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2349" name="AutoShape 253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2350" name="AutoShape 254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2351" name="AutoShape 255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7" name="Group 256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32353" name="AutoShape 257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2354" name="AutoShape 258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2355" name="AutoShape 259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2356" name="AutoShape 260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32357" name="Picture 261" descr="light_shadow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23740"/>
            <a:stretch>
              <a:fillRect/>
            </a:stretch>
          </p:blipFill>
          <p:spPr bwMode="gray">
            <a:xfrm rot="-2569845">
              <a:off x="1355" y="3467"/>
              <a:ext cx="129" cy="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2358" name="AutoShape 262"/>
          <p:cNvSpPr>
            <a:spLocks noChangeArrowheads="1"/>
          </p:cNvSpPr>
          <p:nvPr/>
        </p:nvSpPr>
        <p:spPr bwMode="gray">
          <a:xfrm>
            <a:off x="741363" y="5414963"/>
            <a:ext cx="1339850" cy="327025"/>
          </a:xfrm>
          <a:prstGeom prst="roundRect">
            <a:avLst>
              <a:gd name="adj" fmla="val 22815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32359" name="AutoShape 263"/>
          <p:cNvSpPr>
            <a:spLocks noChangeArrowheads="1"/>
          </p:cNvSpPr>
          <p:nvPr/>
        </p:nvSpPr>
        <p:spPr bwMode="gray">
          <a:xfrm>
            <a:off x="2455863" y="4319588"/>
            <a:ext cx="1339850" cy="327025"/>
          </a:xfrm>
          <a:prstGeom prst="roundRect">
            <a:avLst>
              <a:gd name="adj" fmla="val 22815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32360" name="AutoShape 264"/>
          <p:cNvSpPr>
            <a:spLocks noChangeArrowheads="1"/>
          </p:cNvSpPr>
          <p:nvPr/>
        </p:nvSpPr>
        <p:spPr bwMode="gray">
          <a:xfrm>
            <a:off x="3998913" y="3321050"/>
            <a:ext cx="1339850" cy="327025"/>
          </a:xfrm>
          <a:prstGeom prst="roundRect">
            <a:avLst>
              <a:gd name="adj" fmla="val 22815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32361" name="Text Box 265"/>
          <p:cNvSpPr txBox="1">
            <a:spLocks noChangeArrowheads="1"/>
          </p:cNvSpPr>
          <p:nvPr/>
        </p:nvSpPr>
        <p:spPr bwMode="white">
          <a:xfrm>
            <a:off x="1014413" y="5395913"/>
            <a:ext cx="806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alt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этап</a:t>
            </a:r>
            <a:endParaRPr lang="en-US" altLang="ru-RU" sz="16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362" name="Text Box 266"/>
          <p:cNvSpPr txBox="1">
            <a:spLocks noChangeArrowheads="1"/>
          </p:cNvSpPr>
          <p:nvPr/>
        </p:nvSpPr>
        <p:spPr bwMode="white">
          <a:xfrm>
            <a:off x="2681288" y="4306888"/>
            <a:ext cx="8064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alt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этап</a:t>
            </a:r>
            <a:endParaRPr lang="en-US" altLang="ru-RU" sz="16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363" name="Text Box 267"/>
          <p:cNvSpPr txBox="1">
            <a:spLocks noChangeArrowheads="1"/>
          </p:cNvSpPr>
          <p:nvPr/>
        </p:nvSpPr>
        <p:spPr bwMode="white">
          <a:xfrm>
            <a:off x="4258659" y="3294132"/>
            <a:ext cx="8064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этап</a:t>
            </a:r>
          </a:p>
          <a:p>
            <a:pPr algn="ctr" eaLnBrk="0" hangingPunct="0">
              <a:spcBef>
                <a:spcPct val="50000"/>
              </a:spcBef>
            </a:pPr>
            <a:endParaRPr lang="en-US" altLang="ru-RU" sz="1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32364" name="Picture 268" descr="09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6919913" y="1601788"/>
            <a:ext cx="1435100" cy="1281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2365" name="Text Box 269"/>
          <p:cNvSpPr txBox="1">
            <a:spLocks noChangeArrowheads="1"/>
          </p:cNvSpPr>
          <p:nvPr/>
        </p:nvSpPr>
        <p:spPr bwMode="black">
          <a:xfrm>
            <a:off x="2219324" y="5851525"/>
            <a:ext cx="43689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 (2011-2015 гг.)</a:t>
            </a:r>
            <a:endParaRPr lang="en-US" alt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366" name="Text Box 270"/>
          <p:cNvSpPr txBox="1">
            <a:spLocks noChangeArrowheads="1"/>
          </p:cNvSpPr>
          <p:nvPr/>
        </p:nvSpPr>
        <p:spPr bwMode="black">
          <a:xfrm>
            <a:off x="3921589" y="4745490"/>
            <a:ext cx="44164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активной трансформации белорусского общества (2016-2022 гг.)</a:t>
            </a:r>
            <a:endParaRPr lang="en-US" alt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367" name="Text Box 271"/>
          <p:cNvSpPr txBox="1">
            <a:spLocks noChangeArrowheads="1"/>
          </p:cNvSpPr>
          <p:nvPr/>
        </p:nvSpPr>
        <p:spPr bwMode="black">
          <a:xfrm>
            <a:off x="5551488" y="3790950"/>
            <a:ext cx="35925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стабилизации социальной системы Беларуси (2023-2030 гг.)</a:t>
            </a:r>
            <a:endParaRPr lang="en-US" alt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4" name="Picture 6" descr="logo_left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" name="Прямоугольник 74"/>
          <p:cNvSpPr/>
          <p:nvPr/>
        </p:nvSpPr>
        <p:spPr>
          <a:xfrm>
            <a:off x="57832" y="3316950"/>
            <a:ext cx="237626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ea typeface="Calibri"/>
                <a:cs typeface="Times New Roman"/>
              </a:rPr>
              <a:t>Крупномасштабная диффузия организационно-управленческих инноваций в ключевых сферах и отраслях экономики</a:t>
            </a:r>
            <a:endParaRPr lang="ru-RU" sz="1400" b="1" dirty="0" smtClean="0">
              <a:solidFill>
                <a:schemeClr val="accent1">
                  <a:lumMod val="50000"/>
                </a:schemeClr>
              </a:solidFill>
              <a:ea typeface="Calibri"/>
              <a:cs typeface="Times New Roman"/>
            </a:endParaRPr>
          </a:p>
          <a:p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6347713" cy="1320800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По ряду направлений Республика Беларусь удерживает позиции среди лидеров в разработке фундаментальных проблем в области физики, математики, новых материалов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4456" y="1371600"/>
            <a:ext cx="6096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365125" eaLnBrk="1" hangingPunct="1">
              <a:buFont typeface="Wingdings" pitchFamily="2" charset="2"/>
              <a:buNone/>
            </a:pPr>
            <a:r>
              <a:rPr lang="ru-RU" dirty="0"/>
              <a:t>Направления сотрудничества с мировым научным сообществом:</a:t>
            </a:r>
          </a:p>
          <a:p>
            <a:pPr marL="285750" indent="-285750" eaLnBrk="1" hangingPunct="1">
              <a:buFont typeface="Wingdings" panose="05000000000000000000" pitchFamily="2" charset="2"/>
              <a:buChar char="ü"/>
            </a:pPr>
            <a:r>
              <a:rPr lang="ru-RU" dirty="0"/>
              <a:t>информатизация и программное обеспечение;</a:t>
            </a:r>
          </a:p>
          <a:p>
            <a:pPr marL="285750" indent="-285750" eaLnBrk="1" hangingPunct="1">
              <a:buFont typeface="Wingdings" panose="05000000000000000000" pitchFamily="2" charset="2"/>
              <a:buChar char="ü"/>
            </a:pPr>
            <a:r>
              <a:rPr lang="ru-RU" dirty="0" err="1"/>
              <a:t>нанотехнологии</a:t>
            </a:r>
            <a:r>
              <a:rPr lang="ru-RU" dirty="0"/>
              <a:t> и </a:t>
            </a:r>
            <a:r>
              <a:rPr lang="ru-RU" dirty="0" err="1"/>
              <a:t>наноматериалы</a:t>
            </a:r>
            <a:r>
              <a:rPr lang="ru-RU" dirty="0"/>
              <a:t>;</a:t>
            </a:r>
          </a:p>
          <a:p>
            <a:pPr marL="285750" indent="-285750" eaLnBrk="1" hangingPunct="1">
              <a:buFont typeface="Wingdings" panose="05000000000000000000" pitchFamily="2" charset="2"/>
              <a:buChar char="ü"/>
            </a:pPr>
            <a:r>
              <a:rPr lang="ru-RU" dirty="0" err="1"/>
              <a:t>энергоэффективные</a:t>
            </a:r>
            <a:r>
              <a:rPr lang="ru-RU" dirty="0"/>
              <a:t> технологии;</a:t>
            </a:r>
          </a:p>
          <a:p>
            <a:pPr marL="285750" indent="-285750" eaLnBrk="1" hangingPunct="1">
              <a:buFont typeface="Wingdings" panose="05000000000000000000" pitchFamily="2" charset="2"/>
              <a:buChar char="ü"/>
            </a:pPr>
            <a:r>
              <a:rPr lang="ru-RU" dirty="0"/>
              <a:t>генетика и биотехнологии;</a:t>
            </a:r>
          </a:p>
          <a:p>
            <a:pPr marL="285750" indent="-285750" eaLnBrk="1" hangingPunct="1">
              <a:buFont typeface="Wingdings" panose="05000000000000000000" pitchFamily="2" charset="2"/>
              <a:buChar char="ü"/>
            </a:pPr>
            <a:r>
              <a:rPr lang="ru-RU" dirty="0"/>
              <a:t>экологическая устойчивость;</a:t>
            </a:r>
          </a:p>
          <a:p>
            <a:pPr marL="285750" indent="-285750" eaLnBrk="1" hangingPunct="1">
              <a:buFont typeface="Wingdings" panose="05000000000000000000" pitchFamily="2" charset="2"/>
              <a:buChar char="ü"/>
            </a:pPr>
            <a:r>
              <a:rPr lang="ru-RU" dirty="0"/>
              <a:t>радиационная безопасность и другим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66372" y="5260694"/>
            <a:ext cx="5105400" cy="1495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441325" eaLnBrk="1" hangingPunct="1">
              <a:lnSpc>
                <a:spcPct val="95000"/>
              </a:lnSpc>
              <a:tabLst>
                <a:tab pos="0" algn="l"/>
              </a:tabLst>
            </a:pPr>
            <a:r>
              <a:rPr lang="ru-RU" sz="1600" dirty="0" smtClean="0">
                <a:solidFill>
                  <a:srgbClr val="800000"/>
                </a:solidFill>
                <a:latin typeface="Arial Black" panose="020B0A04020102020204" pitchFamily="34" charset="0"/>
              </a:rPr>
              <a:t>Однако а реальном секторе используются </a:t>
            </a:r>
            <a:r>
              <a:rPr lang="ru-RU" sz="1600" dirty="0">
                <a:solidFill>
                  <a:srgbClr val="800000"/>
                </a:solidFill>
                <a:latin typeface="Arial Black" panose="020B0A04020102020204" pitchFamily="34" charset="0"/>
              </a:rPr>
              <a:t>8-10 % инновационных идей и проектов (в Японии – 95 %, в США – 62 </a:t>
            </a:r>
            <a:r>
              <a:rPr lang="ru-RU" sz="1600" dirty="0" smtClean="0">
                <a:solidFill>
                  <a:srgbClr val="800000"/>
                </a:solidFill>
                <a:latin typeface="Arial Black" panose="020B0A04020102020204" pitchFamily="34" charset="0"/>
              </a:rPr>
              <a:t>%); из </a:t>
            </a:r>
            <a:r>
              <a:rPr lang="ru-RU" sz="1600" dirty="0">
                <a:solidFill>
                  <a:srgbClr val="800000"/>
                </a:solidFill>
                <a:latin typeface="Arial Black" panose="020B0A04020102020204" pitchFamily="34" charset="0"/>
              </a:rPr>
              <a:t>500 запатентованных изобретений находит применение только </a:t>
            </a:r>
            <a:r>
              <a:rPr lang="ru-RU" sz="1600" dirty="0" smtClean="0">
                <a:solidFill>
                  <a:srgbClr val="800000"/>
                </a:solidFill>
                <a:latin typeface="Arial Black" panose="020B0A04020102020204" pitchFamily="34" charset="0"/>
              </a:rPr>
              <a:t>одно</a:t>
            </a:r>
            <a:endParaRPr lang="ru-RU" sz="1600" dirty="0">
              <a:solidFill>
                <a:srgbClr val="80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3799448"/>
            <a:ext cx="71628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365125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Результаты прикладных исследований и разработок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обеспечили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достижения в области автомобиле- и тракторостроения, современных телевизоров, городского транспорта, медицинского оборудования и лекарственных препаратов, сенсорной техники</a:t>
            </a:r>
          </a:p>
        </p:txBody>
      </p:sp>
      <p:pic>
        <p:nvPicPr>
          <p:cNvPr id="8" name="Рисунок 7">
            <a:hlinkClick r:id="rId4" action="ppaction://hlinkpres?slideindex=3&amp;slidetitle=Вопросы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5364632"/>
            <a:ext cx="109728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108732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1450</TotalTime>
  <Words>1765</Words>
  <Application>Microsoft Office PowerPoint</Application>
  <PresentationFormat>Экран (4:3)</PresentationFormat>
  <Paragraphs>218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Грань</vt:lpstr>
      <vt:lpstr>  Краткий аналитический обзор состояния и перспектив инновационного развития Республики Беларусь</vt:lpstr>
      <vt:lpstr>Государственная программа инновационного развития Республики Беларусь на 2011 - 2015 годы </vt:lpstr>
      <vt:lpstr>Реализация мероприятий Государственной программы направлена на достижение в 2015 году следующих прогнозных показателей: </vt:lpstr>
      <vt:lpstr>Слайд 4</vt:lpstr>
      <vt:lpstr>Индикаторы, характеризующие инновационную деятельность </vt:lpstr>
      <vt:lpstr>Слайд 6</vt:lpstr>
      <vt:lpstr>Слайд 7</vt:lpstr>
      <vt:lpstr>Концепция комплексной модернизации Республики Беларусь</vt:lpstr>
      <vt:lpstr>По ряду направлений Республика Беларусь удерживает позиции среди лидеров в разработке фундаментальных проблем в области физики, математики, новых материалов</vt:lpstr>
      <vt:lpstr> Тема 2.2   Государственная инновационная политика и нормативно-правовая база регулирования инновационной деятельности в Республике Беларусь</vt:lpstr>
      <vt:lpstr> </vt:lpstr>
      <vt:lpstr>ЦЕЛИ ГОСУДАРСТВЕННОЙ ИННОВАЦИОННОЙ ПОЛИТИКИ</vt:lpstr>
      <vt:lpstr>НАПРАВЛЕНИЯ ГОСУДАРСТВЕННОЙ ИННОВАЦИОННОЙ ПОЛИТИКИ</vt:lpstr>
      <vt:lpstr>МЕТОДЫ РЕАЛИЗАЦИИ ГОСУДАРСТВЕННОЙ ИННОВАЦИОННОЙ ПОЛИТИКИ</vt:lpstr>
      <vt:lpstr>Нормативно-правовая база регулирования инновационной деятельности в Республике Беларусь</vt:lpstr>
      <vt:lpstr>Сущность Государственной инновационной политики (ГИП) в Республике Беларусь  (по состоянию на конец 2015 года)</vt:lpstr>
      <vt:lpstr>Слайд 17</vt:lpstr>
      <vt:lpstr>Слайд 18</vt:lpstr>
      <vt:lpstr>Слайд 19</vt:lpstr>
      <vt:lpstr>Стратегия технологического развития Республики Беларусь на период до 2015 года, утверждена Постановлением Совета Министров Республики Беларусь 01.10.2010 № 1420 </vt:lpstr>
      <vt:lpstr>Ожидаемые результаты реализации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Компьютер</dc:creator>
  <cp:lastModifiedBy>asus</cp:lastModifiedBy>
  <cp:revision>168</cp:revision>
  <cp:lastPrinted>1601-01-01T00:00:00Z</cp:lastPrinted>
  <dcterms:created xsi:type="dcterms:W3CDTF">1601-01-01T00:00:00Z</dcterms:created>
  <dcterms:modified xsi:type="dcterms:W3CDTF">2016-04-15T20:00:07Z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