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12"/>
  </p:notesMasterIdLst>
  <p:sldIdLst>
    <p:sldId id="256" r:id="rId2"/>
    <p:sldId id="257" r:id="rId3"/>
    <p:sldId id="268" r:id="rId4"/>
    <p:sldId id="325" r:id="rId5"/>
    <p:sldId id="258" r:id="rId6"/>
    <p:sldId id="259" r:id="rId7"/>
    <p:sldId id="262" r:id="rId8"/>
    <p:sldId id="376" r:id="rId9"/>
    <p:sldId id="263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660033"/>
    <a:srgbClr val="FFCC99"/>
    <a:srgbClr val="663300"/>
    <a:srgbClr val="000066"/>
    <a:srgbClr val="FFFF66"/>
    <a:srgbClr val="0033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ED19A-6EAF-4F17-9D06-6102A63C2D07}" type="doc">
      <dgm:prSet loTypeId="urn:microsoft.com/office/officeart/2005/8/layout/hierarchy6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FD84FF8-FC1C-418C-95B9-CB5DD38BB6E6}">
      <dgm:prSet custT="1"/>
      <dgm:spPr/>
      <dgm:t>
        <a:bodyPr/>
        <a:lstStyle/>
        <a:p>
          <a:pPr rtl="0"/>
          <a:r>
            <a:rPr lang="ru-RU" sz="1800" b="1" smtClean="0">
              <a:solidFill>
                <a:schemeClr val="accent2">
                  <a:lumMod val="50000"/>
                </a:schemeClr>
              </a:solidFill>
            </a:rPr>
            <a:t>Реальный статус страны в современном мире предопределяется тем, каков характер ее экономики:</a:t>
          </a:r>
          <a:endParaRPr lang="ru-RU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C28B232C-8436-4707-A46B-5D9EA7B5F57E}" type="parTrans" cxnId="{6361DC92-2E0F-44C6-B39A-DD092FA5AC25}">
      <dgm:prSet/>
      <dgm:spPr/>
      <dgm:t>
        <a:bodyPr/>
        <a:lstStyle/>
        <a:p>
          <a:endParaRPr lang="ru-RU"/>
        </a:p>
      </dgm:t>
    </dgm:pt>
    <dgm:pt modelId="{5C8AFDF6-5F6E-4EE1-90DC-3E2B7C3E810F}" type="sibTrans" cxnId="{6361DC92-2E0F-44C6-B39A-DD092FA5AC25}">
      <dgm:prSet/>
      <dgm:spPr/>
      <dgm:t>
        <a:bodyPr/>
        <a:lstStyle/>
        <a:p>
          <a:endParaRPr lang="ru-RU"/>
        </a:p>
      </dgm:t>
    </dgm:pt>
    <dgm:pt modelId="{2D46AF33-89F5-4C5A-A806-54252920BDE9}">
      <dgm:prSet/>
      <dgm:spPr/>
      <dgm:t>
        <a:bodyPr/>
        <a:lstStyle/>
        <a:p>
          <a:pPr algn="l" rtl="0"/>
          <a:r>
            <a:rPr lang="ru-RU" b="1" dirty="0" smtClean="0"/>
            <a:t>индустриально–сырьевой</a:t>
          </a:r>
          <a:endParaRPr lang="ru-RU" b="1" dirty="0"/>
        </a:p>
      </dgm:t>
    </dgm:pt>
    <dgm:pt modelId="{07CB884B-B14B-4F2C-BD73-2040C431BC3C}" type="parTrans" cxnId="{6F73BA70-3837-4140-80F3-B764B4E170A1}">
      <dgm:prSet/>
      <dgm:spPr/>
      <dgm:t>
        <a:bodyPr/>
        <a:lstStyle/>
        <a:p>
          <a:endParaRPr lang="ru-RU"/>
        </a:p>
      </dgm:t>
    </dgm:pt>
    <dgm:pt modelId="{62127BB2-870F-40E1-B11D-203C21CE4B80}" type="sibTrans" cxnId="{6F73BA70-3837-4140-80F3-B764B4E170A1}">
      <dgm:prSet/>
      <dgm:spPr/>
      <dgm:t>
        <a:bodyPr/>
        <a:lstStyle/>
        <a:p>
          <a:endParaRPr lang="ru-RU"/>
        </a:p>
      </dgm:t>
    </dgm:pt>
    <dgm:pt modelId="{6C48F0AA-24E6-43F7-98D7-A4484FAF0934}">
      <dgm:prSet/>
      <dgm:spPr/>
      <dgm:t>
        <a:bodyPr/>
        <a:lstStyle/>
        <a:p>
          <a:pPr rtl="0"/>
          <a:r>
            <a:rPr lang="ru-RU" b="1" dirty="0" smtClean="0"/>
            <a:t>индустриально–технологический</a:t>
          </a:r>
          <a:endParaRPr lang="ru-RU" b="1" dirty="0"/>
        </a:p>
      </dgm:t>
    </dgm:pt>
    <dgm:pt modelId="{F1FE963F-5408-449A-BF94-38FFEA90E0F8}" type="parTrans" cxnId="{0F0210BD-B160-4CA2-A72F-6708681B3FC3}">
      <dgm:prSet/>
      <dgm:spPr/>
      <dgm:t>
        <a:bodyPr/>
        <a:lstStyle/>
        <a:p>
          <a:endParaRPr lang="ru-RU"/>
        </a:p>
      </dgm:t>
    </dgm:pt>
    <dgm:pt modelId="{54CD62DA-C48B-4988-8BEA-4CDBB822653F}" type="sibTrans" cxnId="{0F0210BD-B160-4CA2-A72F-6708681B3FC3}">
      <dgm:prSet/>
      <dgm:spPr/>
      <dgm:t>
        <a:bodyPr/>
        <a:lstStyle/>
        <a:p>
          <a:endParaRPr lang="ru-RU"/>
        </a:p>
      </dgm:t>
    </dgm:pt>
    <dgm:pt modelId="{21100923-2EB1-4D16-AE31-4FC42FB291AD}" type="pres">
      <dgm:prSet presAssocID="{6EDED19A-6EAF-4F17-9D06-6102A63C2D0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9FFA31-A64C-47C7-81CD-790797F4DC96}" type="pres">
      <dgm:prSet presAssocID="{6EDED19A-6EAF-4F17-9D06-6102A63C2D07}" presName="hierFlow" presStyleCnt="0"/>
      <dgm:spPr/>
      <dgm:t>
        <a:bodyPr/>
        <a:lstStyle/>
        <a:p>
          <a:endParaRPr lang="ru-RU"/>
        </a:p>
      </dgm:t>
    </dgm:pt>
    <dgm:pt modelId="{2E46E814-B0A9-4551-BCC0-82F8AA95090A}" type="pres">
      <dgm:prSet presAssocID="{6EDED19A-6EAF-4F17-9D06-6102A63C2D07}" presName="firstBuf" presStyleCnt="0"/>
      <dgm:spPr/>
      <dgm:t>
        <a:bodyPr/>
        <a:lstStyle/>
        <a:p>
          <a:endParaRPr lang="ru-RU"/>
        </a:p>
      </dgm:t>
    </dgm:pt>
    <dgm:pt modelId="{433C60EB-3EEF-41AC-A71F-E333947B9ADC}" type="pres">
      <dgm:prSet presAssocID="{6EDED19A-6EAF-4F17-9D06-6102A63C2D0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8CC7523-4999-4A6E-8BA5-3D1C62AB4FB9}" type="pres">
      <dgm:prSet presAssocID="{6FD84FF8-FC1C-418C-95B9-CB5DD38BB6E6}" presName="Name14" presStyleCnt="0"/>
      <dgm:spPr/>
      <dgm:t>
        <a:bodyPr/>
        <a:lstStyle/>
        <a:p>
          <a:endParaRPr lang="ru-RU"/>
        </a:p>
      </dgm:t>
    </dgm:pt>
    <dgm:pt modelId="{8A515D42-9ED2-4BC3-96CA-E26BCFB46BE2}" type="pres">
      <dgm:prSet presAssocID="{6FD84FF8-FC1C-418C-95B9-CB5DD38BB6E6}" presName="level1Shape" presStyleLbl="node0" presStyleIdx="0" presStyleCnt="1" custLinFactNeighborX="-946" custLinFactNeighborY="-31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3E530-3AB5-4193-8B06-C07CAB5E86AF}" type="pres">
      <dgm:prSet presAssocID="{6FD84FF8-FC1C-418C-95B9-CB5DD38BB6E6}" presName="hierChild2" presStyleCnt="0"/>
      <dgm:spPr/>
      <dgm:t>
        <a:bodyPr/>
        <a:lstStyle/>
        <a:p>
          <a:endParaRPr lang="ru-RU"/>
        </a:p>
      </dgm:t>
    </dgm:pt>
    <dgm:pt modelId="{B7A2A96E-5632-4DEA-8491-965A5514A38C}" type="pres">
      <dgm:prSet presAssocID="{6EDED19A-6EAF-4F17-9D06-6102A63C2D07}" presName="bgShapesFlow" presStyleCnt="0"/>
      <dgm:spPr/>
      <dgm:t>
        <a:bodyPr/>
        <a:lstStyle/>
        <a:p>
          <a:endParaRPr lang="ru-RU"/>
        </a:p>
      </dgm:t>
    </dgm:pt>
    <dgm:pt modelId="{2EF7E7F8-BC8C-40ED-85BD-1377C9CD2DFA}" type="pres">
      <dgm:prSet presAssocID="{2D46AF33-89F5-4C5A-A806-54252920BDE9}" presName="rectComp" presStyleCnt="0"/>
      <dgm:spPr/>
      <dgm:t>
        <a:bodyPr/>
        <a:lstStyle/>
        <a:p>
          <a:endParaRPr lang="ru-RU"/>
        </a:p>
      </dgm:t>
    </dgm:pt>
    <dgm:pt modelId="{83A3234A-2085-45ED-96A9-9B2B03042A8E}" type="pres">
      <dgm:prSet presAssocID="{2D46AF33-89F5-4C5A-A806-54252920BDE9}" presName="bgRect" presStyleLbl="bgShp" presStyleIdx="0" presStyleCnt="2"/>
      <dgm:spPr/>
      <dgm:t>
        <a:bodyPr/>
        <a:lstStyle/>
        <a:p>
          <a:endParaRPr lang="ru-RU"/>
        </a:p>
      </dgm:t>
    </dgm:pt>
    <dgm:pt modelId="{940EEA75-8244-4C7B-8961-C8D9E5B7EAB1}" type="pres">
      <dgm:prSet presAssocID="{2D46AF33-89F5-4C5A-A806-54252920BDE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8ADF1-7CFD-4D8A-BD67-95489FCADEB2}" type="pres">
      <dgm:prSet presAssocID="{2D46AF33-89F5-4C5A-A806-54252920BDE9}" presName="spComp" presStyleCnt="0"/>
      <dgm:spPr/>
      <dgm:t>
        <a:bodyPr/>
        <a:lstStyle/>
        <a:p>
          <a:endParaRPr lang="ru-RU"/>
        </a:p>
      </dgm:t>
    </dgm:pt>
    <dgm:pt modelId="{BE7F7180-DF65-41A3-AB9F-F54F9A259426}" type="pres">
      <dgm:prSet presAssocID="{2D46AF33-89F5-4C5A-A806-54252920BDE9}" presName="vSp" presStyleCnt="0"/>
      <dgm:spPr/>
      <dgm:t>
        <a:bodyPr/>
        <a:lstStyle/>
        <a:p>
          <a:endParaRPr lang="ru-RU"/>
        </a:p>
      </dgm:t>
    </dgm:pt>
    <dgm:pt modelId="{3EAEA055-B747-439D-B0FF-4C33CE3A2DEE}" type="pres">
      <dgm:prSet presAssocID="{6C48F0AA-24E6-43F7-98D7-A4484FAF0934}" presName="rectComp" presStyleCnt="0"/>
      <dgm:spPr/>
      <dgm:t>
        <a:bodyPr/>
        <a:lstStyle/>
        <a:p>
          <a:endParaRPr lang="ru-RU"/>
        </a:p>
      </dgm:t>
    </dgm:pt>
    <dgm:pt modelId="{8E7663B4-935D-4AD9-8226-AC7A5217449E}" type="pres">
      <dgm:prSet presAssocID="{6C48F0AA-24E6-43F7-98D7-A4484FAF0934}" presName="bgRect" presStyleLbl="bgShp" presStyleIdx="1" presStyleCnt="2"/>
      <dgm:spPr/>
      <dgm:t>
        <a:bodyPr/>
        <a:lstStyle/>
        <a:p>
          <a:endParaRPr lang="ru-RU"/>
        </a:p>
      </dgm:t>
    </dgm:pt>
    <dgm:pt modelId="{9C7E8684-E164-41C8-A4A0-5443D3332509}" type="pres">
      <dgm:prSet presAssocID="{6C48F0AA-24E6-43F7-98D7-A4484FAF0934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D4A38-2F61-459F-BF27-C395B723B4CD}" type="presOf" srcId="{6FD84FF8-FC1C-418C-95B9-CB5DD38BB6E6}" destId="{8A515D42-9ED2-4BC3-96CA-E26BCFB46BE2}" srcOrd="0" destOrd="0" presId="urn:microsoft.com/office/officeart/2005/8/layout/hierarchy6"/>
    <dgm:cxn modelId="{F451CA53-D743-4AB9-9719-2C38CA5F9BCC}" type="presOf" srcId="{2D46AF33-89F5-4C5A-A806-54252920BDE9}" destId="{83A3234A-2085-45ED-96A9-9B2B03042A8E}" srcOrd="0" destOrd="0" presId="urn:microsoft.com/office/officeart/2005/8/layout/hierarchy6"/>
    <dgm:cxn modelId="{64E5B163-9B9E-440A-A42D-72C1587F76CE}" type="presOf" srcId="{6C48F0AA-24E6-43F7-98D7-A4484FAF0934}" destId="{9C7E8684-E164-41C8-A4A0-5443D3332509}" srcOrd="1" destOrd="0" presId="urn:microsoft.com/office/officeart/2005/8/layout/hierarchy6"/>
    <dgm:cxn modelId="{0F0210BD-B160-4CA2-A72F-6708681B3FC3}" srcId="{6EDED19A-6EAF-4F17-9D06-6102A63C2D07}" destId="{6C48F0AA-24E6-43F7-98D7-A4484FAF0934}" srcOrd="2" destOrd="0" parTransId="{F1FE963F-5408-449A-BF94-38FFEA90E0F8}" sibTransId="{54CD62DA-C48B-4988-8BEA-4CDBB822653F}"/>
    <dgm:cxn modelId="{7C18F548-7CBD-4111-8F28-E65807FCC0EE}" type="presOf" srcId="{6EDED19A-6EAF-4F17-9D06-6102A63C2D07}" destId="{21100923-2EB1-4D16-AE31-4FC42FB291AD}" srcOrd="0" destOrd="0" presId="urn:microsoft.com/office/officeart/2005/8/layout/hierarchy6"/>
    <dgm:cxn modelId="{6361DC92-2E0F-44C6-B39A-DD092FA5AC25}" srcId="{6EDED19A-6EAF-4F17-9D06-6102A63C2D07}" destId="{6FD84FF8-FC1C-418C-95B9-CB5DD38BB6E6}" srcOrd="0" destOrd="0" parTransId="{C28B232C-8436-4707-A46B-5D9EA7B5F57E}" sibTransId="{5C8AFDF6-5F6E-4EE1-90DC-3E2B7C3E810F}"/>
    <dgm:cxn modelId="{515604FB-5EBE-4B76-ACA7-D611436144C5}" type="presOf" srcId="{2D46AF33-89F5-4C5A-A806-54252920BDE9}" destId="{940EEA75-8244-4C7B-8961-C8D9E5B7EAB1}" srcOrd="1" destOrd="0" presId="urn:microsoft.com/office/officeart/2005/8/layout/hierarchy6"/>
    <dgm:cxn modelId="{93CD2040-99F9-4B72-ACBF-9B9DC1822244}" type="presOf" srcId="{6C48F0AA-24E6-43F7-98D7-A4484FAF0934}" destId="{8E7663B4-935D-4AD9-8226-AC7A5217449E}" srcOrd="0" destOrd="0" presId="urn:microsoft.com/office/officeart/2005/8/layout/hierarchy6"/>
    <dgm:cxn modelId="{6F73BA70-3837-4140-80F3-B764B4E170A1}" srcId="{6EDED19A-6EAF-4F17-9D06-6102A63C2D07}" destId="{2D46AF33-89F5-4C5A-A806-54252920BDE9}" srcOrd="1" destOrd="0" parTransId="{07CB884B-B14B-4F2C-BD73-2040C431BC3C}" sibTransId="{62127BB2-870F-40E1-B11D-203C21CE4B80}"/>
    <dgm:cxn modelId="{0E504660-7BFB-416A-AAB5-26E56D974588}" type="presParOf" srcId="{21100923-2EB1-4D16-AE31-4FC42FB291AD}" destId="{BB9FFA31-A64C-47C7-81CD-790797F4DC96}" srcOrd="0" destOrd="0" presId="urn:microsoft.com/office/officeart/2005/8/layout/hierarchy6"/>
    <dgm:cxn modelId="{A7B8999E-92F7-4EAF-8043-DDE778297E0A}" type="presParOf" srcId="{BB9FFA31-A64C-47C7-81CD-790797F4DC96}" destId="{2E46E814-B0A9-4551-BCC0-82F8AA95090A}" srcOrd="0" destOrd="0" presId="urn:microsoft.com/office/officeart/2005/8/layout/hierarchy6"/>
    <dgm:cxn modelId="{CCE4C52F-0693-45D2-AA49-CA1BA2718279}" type="presParOf" srcId="{BB9FFA31-A64C-47C7-81CD-790797F4DC96}" destId="{433C60EB-3EEF-41AC-A71F-E333947B9ADC}" srcOrd="1" destOrd="0" presId="urn:microsoft.com/office/officeart/2005/8/layout/hierarchy6"/>
    <dgm:cxn modelId="{2D5906E0-B02D-424C-A75B-F837D828606C}" type="presParOf" srcId="{433C60EB-3EEF-41AC-A71F-E333947B9ADC}" destId="{A8CC7523-4999-4A6E-8BA5-3D1C62AB4FB9}" srcOrd="0" destOrd="0" presId="urn:microsoft.com/office/officeart/2005/8/layout/hierarchy6"/>
    <dgm:cxn modelId="{D0083412-153D-431A-A6E3-A95579DF49B5}" type="presParOf" srcId="{A8CC7523-4999-4A6E-8BA5-3D1C62AB4FB9}" destId="{8A515D42-9ED2-4BC3-96CA-E26BCFB46BE2}" srcOrd="0" destOrd="0" presId="urn:microsoft.com/office/officeart/2005/8/layout/hierarchy6"/>
    <dgm:cxn modelId="{6A9439D3-225C-4630-ABF2-C32388DAD32D}" type="presParOf" srcId="{A8CC7523-4999-4A6E-8BA5-3D1C62AB4FB9}" destId="{F033E530-3AB5-4193-8B06-C07CAB5E86AF}" srcOrd="1" destOrd="0" presId="urn:microsoft.com/office/officeart/2005/8/layout/hierarchy6"/>
    <dgm:cxn modelId="{4B570CED-C6F8-4C1E-B1E3-1C2E33AE8BE5}" type="presParOf" srcId="{21100923-2EB1-4D16-AE31-4FC42FB291AD}" destId="{B7A2A96E-5632-4DEA-8491-965A5514A38C}" srcOrd="1" destOrd="0" presId="urn:microsoft.com/office/officeart/2005/8/layout/hierarchy6"/>
    <dgm:cxn modelId="{7ACE4182-96DD-473E-A370-638BDCB6A8C4}" type="presParOf" srcId="{B7A2A96E-5632-4DEA-8491-965A5514A38C}" destId="{2EF7E7F8-BC8C-40ED-85BD-1377C9CD2DFA}" srcOrd="0" destOrd="0" presId="urn:microsoft.com/office/officeart/2005/8/layout/hierarchy6"/>
    <dgm:cxn modelId="{2F752409-5FC9-4BCB-A548-52BB1D0F63A6}" type="presParOf" srcId="{2EF7E7F8-BC8C-40ED-85BD-1377C9CD2DFA}" destId="{83A3234A-2085-45ED-96A9-9B2B03042A8E}" srcOrd="0" destOrd="0" presId="urn:microsoft.com/office/officeart/2005/8/layout/hierarchy6"/>
    <dgm:cxn modelId="{40082514-79E1-4EB7-A7D7-9F365AB88DB3}" type="presParOf" srcId="{2EF7E7F8-BC8C-40ED-85BD-1377C9CD2DFA}" destId="{940EEA75-8244-4C7B-8961-C8D9E5B7EAB1}" srcOrd="1" destOrd="0" presId="urn:microsoft.com/office/officeart/2005/8/layout/hierarchy6"/>
    <dgm:cxn modelId="{1D8B802D-0F0A-4615-B8FD-E2A28BF9869B}" type="presParOf" srcId="{B7A2A96E-5632-4DEA-8491-965A5514A38C}" destId="{A458ADF1-7CFD-4D8A-BD67-95489FCADEB2}" srcOrd="1" destOrd="0" presId="urn:microsoft.com/office/officeart/2005/8/layout/hierarchy6"/>
    <dgm:cxn modelId="{102A2C12-69D7-4DB4-97E1-4E8863FD4418}" type="presParOf" srcId="{A458ADF1-7CFD-4D8A-BD67-95489FCADEB2}" destId="{BE7F7180-DF65-41A3-AB9F-F54F9A259426}" srcOrd="0" destOrd="0" presId="urn:microsoft.com/office/officeart/2005/8/layout/hierarchy6"/>
    <dgm:cxn modelId="{3327DDA5-846A-4B86-B255-D7CDE5F75EE5}" type="presParOf" srcId="{B7A2A96E-5632-4DEA-8491-965A5514A38C}" destId="{3EAEA055-B747-439D-B0FF-4C33CE3A2DEE}" srcOrd="2" destOrd="0" presId="urn:microsoft.com/office/officeart/2005/8/layout/hierarchy6"/>
    <dgm:cxn modelId="{761BF072-D660-487A-BB3E-3E090679710E}" type="presParOf" srcId="{3EAEA055-B747-439D-B0FF-4C33CE3A2DEE}" destId="{8E7663B4-935D-4AD9-8226-AC7A5217449E}" srcOrd="0" destOrd="0" presId="urn:microsoft.com/office/officeart/2005/8/layout/hierarchy6"/>
    <dgm:cxn modelId="{B3887054-29A6-4C6B-BBC1-642B7ACB57CC}" type="presParOf" srcId="{3EAEA055-B747-439D-B0FF-4C33CE3A2DEE}" destId="{9C7E8684-E164-41C8-A4A0-5443D333250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DE6D79-04FC-45CF-B8F5-410D930B7F7E}" type="doc">
      <dgm:prSet loTypeId="urn:microsoft.com/office/officeart/2005/8/layout/hierarchy3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4F17E0-A6F2-4F02-99A2-F6876A7118C1}">
      <dgm:prSet/>
      <dgm:spPr/>
      <dgm:t>
        <a:bodyPr/>
        <a:lstStyle/>
        <a:p>
          <a:pPr algn="l" rtl="0"/>
          <a:r>
            <a:rPr lang="ru-RU" b="1" i="0" dirty="0" smtClean="0">
              <a:solidFill>
                <a:srgbClr val="FFFFCC"/>
              </a:solidFill>
              <a:latin typeface="Arial Black" panose="020B0A04020102020204" pitchFamily="34" charset="0"/>
            </a:rPr>
            <a:t>Основа глобализации</a:t>
          </a:r>
          <a:r>
            <a:rPr lang="ru-RU" i="0" dirty="0" smtClean="0">
              <a:solidFill>
                <a:srgbClr val="FFFFCC"/>
              </a:solidFill>
              <a:latin typeface="Arial Black" panose="020B0A04020102020204" pitchFamily="34" charset="0"/>
            </a:rPr>
            <a:t> — </a:t>
          </a:r>
          <a:r>
            <a:rPr lang="ru-RU" b="1" i="0" dirty="0" smtClean="0">
              <a:solidFill>
                <a:srgbClr val="FFFFCC"/>
              </a:solidFill>
              <a:latin typeface="Arial Black" panose="020B0A04020102020204" pitchFamily="34" charset="0"/>
            </a:rPr>
            <a:t>формирование мирового рынка товаров, услуг, технологий, капитала и рабочей силы, который позволяет каждой компании:</a:t>
          </a:r>
          <a:endParaRPr lang="ru-RU" b="1" i="0" dirty="0">
            <a:solidFill>
              <a:srgbClr val="FFFFCC"/>
            </a:solidFill>
            <a:latin typeface="Arial Black" panose="020B0A04020102020204" pitchFamily="34" charset="0"/>
          </a:endParaRPr>
        </a:p>
      </dgm:t>
    </dgm:pt>
    <dgm:pt modelId="{066C6176-BE17-47EC-BC2D-674A31A9F89E}" type="parTrans" cxnId="{7B23C0A1-7FA4-4BA4-8633-F7DFEE8AEE53}">
      <dgm:prSet/>
      <dgm:spPr/>
      <dgm:t>
        <a:bodyPr/>
        <a:lstStyle/>
        <a:p>
          <a:endParaRPr lang="ru-RU"/>
        </a:p>
      </dgm:t>
    </dgm:pt>
    <dgm:pt modelId="{FDC45B39-C014-4C86-8AA3-22BB23DFEEFC}" type="sibTrans" cxnId="{7B23C0A1-7FA4-4BA4-8633-F7DFEE8AEE53}">
      <dgm:prSet/>
      <dgm:spPr/>
      <dgm:t>
        <a:bodyPr/>
        <a:lstStyle/>
        <a:p>
          <a:endParaRPr lang="ru-RU"/>
        </a:p>
      </dgm:t>
    </dgm:pt>
    <dgm:pt modelId="{6C896B37-C009-4795-BDA8-95F39379DFC6}">
      <dgm:prSet custT="1"/>
      <dgm:spPr/>
      <dgm:t>
        <a:bodyPr/>
        <a:lstStyle/>
        <a:p>
          <a:pPr algn="l" rtl="0"/>
          <a:r>
            <a:rPr lang="ru-RU" sz="1600" b="1" dirty="0" smtClean="0"/>
            <a:t>найти наиболее выгодных поставщиков и покупателей в любой точке земного шара</a:t>
          </a:r>
          <a:endParaRPr lang="ru-RU" sz="1600" b="1" dirty="0"/>
        </a:p>
      </dgm:t>
    </dgm:pt>
    <dgm:pt modelId="{BE658AE9-765D-4894-A458-3AE50B2F608D}" type="parTrans" cxnId="{53543B13-7A34-45C1-9475-4C07A039C5E9}">
      <dgm:prSet/>
      <dgm:spPr/>
      <dgm:t>
        <a:bodyPr/>
        <a:lstStyle/>
        <a:p>
          <a:endParaRPr lang="ru-RU"/>
        </a:p>
      </dgm:t>
    </dgm:pt>
    <dgm:pt modelId="{4ED8446C-9918-49DF-83CC-0D69EE8703BC}" type="sibTrans" cxnId="{53543B13-7A34-45C1-9475-4C07A039C5E9}">
      <dgm:prSet/>
      <dgm:spPr/>
      <dgm:t>
        <a:bodyPr/>
        <a:lstStyle/>
        <a:p>
          <a:endParaRPr lang="ru-RU"/>
        </a:p>
      </dgm:t>
    </dgm:pt>
    <dgm:pt modelId="{CE0CE211-3D0B-4E42-B00C-8C1E124AAE9D}">
      <dgm:prSet custT="1"/>
      <dgm:spPr/>
      <dgm:t>
        <a:bodyPr/>
        <a:lstStyle/>
        <a:p>
          <a:pPr algn="l" rtl="0"/>
          <a:r>
            <a:rPr lang="ru-RU" sz="1600" b="1" dirty="0" smtClean="0"/>
            <a:t>организовать кооперирование на базе оценки конкурентных преимуществ всех регионов планеты</a:t>
          </a:r>
          <a:endParaRPr lang="ru-RU" sz="1600" b="1" dirty="0"/>
        </a:p>
      </dgm:t>
    </dgm:pt>
    <dgm:pt modelId="{59A54FAD-BB4F-4C3D-8B1A-F6D3050E6A08}" type="parTrans" cxnId="{E12B57CE-4936-4ACD-B176-4B253B860CCB}">
      <dgm:prSet/>
      <dgm:spPr/>
      <dgm:t>
        <a:bodyPr/>
        <a:lstStyle/>
        <a:p>
          <a:endParaRPr lang="ru-RU"/>
        </a:p>
      </dgm:t>
    </dgm:pt>
    <dgm:pt modelId="{D43BDB18-8E4A-404A-80DE-36EA5AB4B4E6}" type="sibTrans" cxnId="{E12B57CE-4936-4ACD-B176-4B253B860CCB}">
      <dgm:prSet/>
      <dgm:spPr/>
      <dgm:t>
        <a:bodyPr/>
        <a:lstStyle/>
        <a:p>
          <a:endParaRPr lang="ru-RU"/>
        </a:p>
      </dgm:t>
    </dgm:pt>
    <dgm:pt modelId="{6EFB11CF-90ED-4DB3-800F-9A155980A366}" type="pres">
      <dgm:prSet presAssocID="{2BDE6D79-04FC-45CF-B8F5-410D930B7F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4F893F-D157-47DC-971A-84F8E4597A57}" type="pres">
      <dgm:prSet presAssocID="{7A4F17E0-A6F2-4F02-99A2-F6876A7118C1}" presName="root" presStyleCnt="0"/>
      <dgm:spPr/>
      <dgm:t>
        <a:bodyPr/>
        <a:lstStyle/>
        <a:p>
          <a:endParaRPr lang="ru-RU"/>
        </a:p>
      </dgm:t>
    </dgm:pt>
    <dgm:pt modelId="{5E41B651-D9DA-4087-B7EC-7D55CDBB6931}" type="pres">
      <dgm:prSet presAssocID="{7A4F17E0-A6F2-4F02-99A2-F6876A7118C1}" presName="rootComposite" presStyleCnt="0"/>
      <dgm:spPr/>
      <dgm:t>
        <a:bodyPr/>
        <a:lstStyle/>
        <a:p>
          <a:endParaRPr lang="ru-RU"/>
        </a:p>
      </dgm:t>
    </dgm:pt>
    <dgm:pt modelId="{CE13E74D-EB46-4A33-9E61-CF655BD62889}" type="pres">
      <dgm:prSet presAssocID="{7A4F17E0-A6F2-4F02-99A2-F6876A7118C1}" presName="rootText" presStyleLbl="node1" presStyleIdx="0" presStyleCnt="1" custScaleX="545128" custScaleY="220633" custLinFactNeighborX="6355" custLinFactNeighborY="-10030"/>
      <dgm:spPr/>
      <dgm:t>
        <a:bodyPr/>
        <a:lstStyle/>
        <a:p>
          <a:endParaRPr lang="ru-RU"/>
        </a:p>
      </dgm:t>
    </dgm:pt>
    <dgm:pt modelId="{67875737-C36C-420D-8AA4-AF0297424CD7}" type="pres">
      <dgm:prSet presAssocID="{7A4F17E0-A6F2-4F02-99A2-F6876A7118C1}" presName="rootConnector" presStyleLbl="node1" presStyleIdx="0" presStyleCnt="1"/>
      <dgm:spPr/>
      <dgm:t>
        <a:bodyPr/>
        <a:lstStyle/>
        <a:p>
          <a:endParaRPr lang="ru-RU"/>
        </a:p>
      </dgm:t>
    </dgm:pt>
    <dgm:pt modelId="{76969291-7506-451F-B6BA-95292DA1C56A}" type="pres">
      <dgm:prSet presAssocID="{7A4F17E0-A6F2-4F02-99A2-F6876A7118C1}" presName="childShape" presStyleCnt="0"/>
      <dgm:spPr/>
      <dgm:t>
        <a:bodyPr/>
        <a:lstStyle/>
        <a:p>
          <a:endParaRPr lang="ru-RU"/>
        </a:p>
      </dgm:t>
    </dgm:pt>
    <dgm:pt modelId="{4973B6C9-2D3F-47EB-A957-D4323151BB09}" type="pres">
      <dgm:prSet presAssocID="{BE658AE9-765D-4894-A458-3AE50B2F608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D1DDD0E1-DE78-4C2A-A636-2D9B802884F2}" type="pres">
      <dgm:prSet presAssocID="{6C896B37-C009-4795-BDA8-95F39379DFC6}" presName="childText" presStyleLbl="bgAcc1" presStyleIdx="0" presStyleCnt="2" custScaleX="670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F3953-8D8B-4A84-8AD8-24432E5B9B2E}" type="pres">
      <dgm:prSet presAssocID="{59A54FAD-BB4F-4C3D-8B1A-F6D3050E6A0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22D5EAC-6C0E-4B54-AD5D-53A939A1A5B3}" type="pres">
      <dgm:prSet presAssocID="{CE0CE211-3D0B-4E42-B00C-8C1E124AAE9D}" presName="childText" presStyleLbl="bgAcc1" presStyleIdx="1" presStyleCnt="2" custScaleX="673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61E84-6154-478A-8CE9-C585474AECD1}" type="presOf" srcId="{59A54FAD-BB4F-4C3D-8B1A-F6D3050E6A08}" destId="{201F3953-8D8B-4A84-8AD8-24432E5B9B2E}" srcOrd="0" destOrd="0" presId="urn:microsoft.com/office/officeart/2005/8/layout/hierarchy3"/>
    <dgm:cxn modelId="{7B23C0A1-7FA4-4BA4-8633-F7DFEE8AEE53}" srcId="{2BDE6D79-04FC-45CF-B8F5-410D930B7F7E}" destId="{7A4F17E0-A6F2-4F02-99A2-F6876A7118C1}" srcOrd="0" destOrd="0" parTransId="{066C6176-BE17-47EC-BC2D-674A31A9F89E}" sibTransId="{FDC45B39-C014-4C86-8AA3-22BB23DFEEFC}"/>
    <dgm:cxn modelId="{758E6A93-7DDE-4D32-97C5-57ECBC7ECBB4}" type="presOf" srcId="{BE658AE9-765D-4894-A458-3AE50B2F608D}" destId="{4973B6C9-2D3F-47EB-A957-D4323151BB09}" srcOrd="0" destOrd="0" presId="urn:microsoft.com/office/officeart/2005/8/layout/hierarchy3"/>
    <dgm:cxn modelId="{E12B57CE-4936-4ACD-B176-4B253B860CCB}" srcId="{7A4F17E0-A6F2-4F02-99A2-F6876A7118C1}" destId="{CE0CE211-3D0B-4E42-B00C-8C1E124AAE9D}" srcOrd="1" destOrd="0" parTransId="{59A54FAD-BB4F-4C3D-8B1A-F6D3050E6A08}" sibTransId="{D43BDB18-8E4A-404A-80DE-36EA5AB4B4E6}"/>
    <dgm:cxn modelId="{98755AC0-151F-4EBC-8803-B51E97487F83}" type="presOf" srcId="{6C896B37-C009-4795-BDA8-95F39379DFC6}" destId="{D1DDD0E1-DE78-4C2A-A636-2D9B802884F2}" srcOrd="0" destOrd="0" presId="urn:microsoft.com/office/officeart/2005/8/layout/hierarchy3"/>
    <dgm:cxn modelId="{E2AA8F8F-BF49-43F3-BCA2-0BF844FC6660}" type="presOf" srcId="{2BDE6D79-04FC-45CF-B8F5-410D930B7F7E}" destId="{6EFB11CF-90ED-4DB3-800F-9A155980A366}" srcOrd="0" destOrd="0" presId="urn:microsoft.com/office/officeart/2005/8/layout/hierarchy3"/>
    <dgm:cxn modelId="{B17A68B1-5180-4FB6-B52B-0CCF5EFBC60B}" type="presOf" srcId="{CE0CE211-3D0B-4E42-B00C-8C1E124AAE9D}" destId="{C22D5EAC-6C0E-4B54-AD5D-53A939A1A5B3}" srcOrd="0" destOrd="0" presId="urn:microsoft.com/office/officeart/2005/8/layout/hierarchy3"/>
    <dgm:cxn modelId="{53543B13-7A34-45C1-9475-4C07A039C5E9}" srcId="{7A4F17E0-A6F2-4F02-99A2-F6876A7118C1}" destId="{6C896B37-C009-4795-BDA8-95F39379DFC6}" srcOrd="0" destOrd="0" parTransId="{BE658AE9-765D-4894-A458-3AE50B2F608D}" sibTransId="{4ED8446C-9918-49DF-83CC-0D69EE8703BC}"/>
    <dgm:cxn modelId="{0741B034-685C-469D-B8E1-883E457D7DE5}" type="presOf" srcId="{7A4F17E0-A6F2-4F02-99A2-F6876A7118C1}" destId="{67875737-C36C-420D-8AA4-AF0297424CD7}" srcOrd="1" destOrd="0" presId="urn:microsoft.com/office/officeart/2005/8/layout/hierarchy3"/>
    <dgm:cxn modelId="{449A9A6C-44A4-4FB9-9035-72D8C93D252E}" type="presOf" srcId="{7A4F17E0-A6F2-4F02-99A2-F6876A7118C1}" destId="{CE13E74D-EB46-4A33-9E61-CF655BD62889}" srcOrd="0" destOrd="0" presId="urn:microsoft.com/office/officeart/2005/8/layout/hierarchy3"/>
    <dgm:cxn modelId="{FFA6DE15-A69C-4F4D-8D3F-F1A42D9145A4}" type="presParOf" srcId="{6EFB11CF-90ED-4DB3-800F-9A155980A366}" destId="{024F893F-D157-47DC-971A-84F8E4597A57}" srcOrd="0" destOrd="0" presId="urn:microsoft.com/office/officeart/2005/8/layout/hierarchy3"/>
    <dgm:cxn modelId="{26CFAA2B-97AF-4917-B8B9-21DF6977BD2F}" type="presParOf" srcId="{024F893F-D157-47DC-971A-84F8E4597A57}" destId="{5E41B651-D9DA-4087-B7EC-7D55CDBB6931}" srcOrd="0" destOrd="0" presId="urn:microsoft.com/office/officeart/2005/8/layout/hierarchy3"/>
    <dgm:cxn modelId="{C8832BBD-DFF5-448E-852F-AD9CA4014ECB}" type="presParOf" srcId="{5E41B651-D9DA-4087-B7EC-7D55CDBB6931}" destId="{CE13E74D-EB46-4A33-9E61-CF655BD62889}" srcOrd="0" destOrd="0" presId="urn:microsoft.com/office/officeart/2005/8/layout/hierarchy3"/>
    <dgm:cxn modelId="{0BCA06DB-E25E-4281-8A28-1EDE5C75D7F0}" type="presParOf" srcId="{5E41B651-D9DA-4087-B7EC-7D55CDBB6931}" destId="{67875737-C36C-420D-8AA4-AF0297424CD7}" srcOrd="1" destOrd="0" presId="urn:microsoft.com/office/officeart/2005/8/layout/hierarchy3"/>
    <dgm:cxn modelId="{BE19B1DE-37D0-4152-9AD8-1E933E838A03}" type="presParOf" srcId="{024F893F-D157-47DC-971A-84F8E4597A57}" destId="{76969291-7506-451F-B6BA-95292DA1C56A}" srcOrd="1" destOrd="0" presId="urn:microsoft.com/office/officeart/2005/8/layout/hierarchy3"/>
    <dgm:cxn modelId="{9CE1C514-8D1C-496F-AEC6-ABE259DA57D3}" type="presParOf" srcId="{76969291-7506-451F-B6BA-95292DA1C56A}" destId="{4973B6C9-2D3F-47EB-A957-D4323151BB09}" srcOrd="0" destOrd="0" presId="urn:microsoft.com/office/officeart/2005/8/layout/hierarchy3"/>
    <dgm:cxn modelId="{56E97059-3192-44FA-904B-CA3928D6E042}" type="presParOf" srcId="{76969291-7506-451F-B6BA-95292DA1C56A}" destId="{D1DDD0E1-DE78-4C2A-A636-2D9B802884F2}" srcOrd="1" destOrd="0" presId="urn:microsoft.com/office/officeart/2005/8/layout/hierarchy3"/>
    <dgm:cxn modelId="{50908C47-118D-46C1-97B7-D11D78CD00EE}" type="presParOf" srcId="{76969291-7506-451F-B6BA-95292DA1C56A}" destId="{201F3953-8D8B-4A84-8AD8-24432E5B9B2E}" srcOrd="2" destOrd="0" presId="urn:microsoft.com/office/officeart/2005/8/layout/hierarchy3"/>
    <dgm:cxn modelId="{C675D23A-D747-4012-A74A-7671DBEE65B2}" type="presParOf" srcId="{76969291-7506-451F-B6BA-95292DA1C56A}" destId="{C22D5EAC-6C0E-4B54-AD5D-53A939A1A5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FE93F0-7B3A-48CF-B7CD-A01ECFC1C7BB}" type="doc">
      <dgm:prSet loTypeId="urn:microsoft.com/office/officeart/2005/8/layout/chevron2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177B2E8-529E-4150-B18C-026F331D1346}">
      <dgm:prSet custT="1"/>
      <dgm:spPr/>
      <dgm:t>
        <a:bodyPr/>
        <a:lstStyle/>
        <a:p>
          <a:pPr rtl="0"/>
          <a:r>
            <a:rPr lang="ru-RU" sz="1600" b="1" smtClean="0"/>
            <a:t>1 группа</a:t>
          </a:r>
          <a:endParaRPr lang="ru-RU" sz="1600" b="1" dirty="0"/>
        </a:p>
      </dgm:t>
    </dgm:pt>
    <dgm:pt modelId="{A78391FD-95C5-46D6-AEAE-14341C907FB2}" type="parTrans" cxnId="{7F48391C-7D6F-47AA-8AEB-EB14A53D4E19}">
      <dgm:prSet/>
      <dgm:spPr/>
      <dgm:t>
        <a:bodyPr/>
        <a:lstStyle/>
        <a:p>
          <a:endParaRPr lang="ru-RU"/>
        </a:p>
      </dgm:t>
    </dgm:pt>
    <dgm:pt modelId="{207CE2CF-DA7E-4201-8665-65DB1B6938BD}" type="sibTrans" cxnId="{7F48391C-7D6F-47AA-8AEB-EB14A53D4E19}">
      <dgm:prSet/>
      <dgm:spPr/>
      <dgm:t>
        <a:bodyPr/>
        <a:lstStyle/>
        <a:p>
          <a:endParaRPr lang="ru-RU"/>
        </a:p>
      </dgm:t>
    </dgm:pt>
    <dgm:pt modelId="{2B1CD5C4-3AD7-40AC-A32C-848F4DED03DE}">
      <dgm:prSet custT="1"/>
      <dgm:spPr/>
      <dgm:t>
        <a:bodyPr/>
        <a:lstStyle/>
        <a:p>
          <a:pPr rtl="0"/>
          <a:r>
            <a:rPr lang="ru-RU" sz="1600" b="1" smtClean="0"/>
            <a:t>2 группа</a:t>
          </a:r>
          <a:endParaRPr lang="ru-RU" sz="1600" b="1" dirty="0"/>
        </a:p>
      </dgm:t>
    </dgm:pt>
    <dgm:pt modelId="{6283923C-3FB9-4D99-8B0E-8D47654C644B}" type="parTrans" cxnId="{81E23612-B123-40FA-AA04-D4A7C82DBC09}">
      <dgm:prSet/>
      <dgm:spPr/>
      <dgm:t>
        <a:bodyPr/>
        <a:lstStyle/>
        <a:p>
          <a:endParaRPr lang="ru-RU"/>
        </a:p>
      </dgm:t>
    </dgm:pt>
    <dgm:pt modelId="{CD47BA86-FA0C-4820-B7A0-75EE87F05C3D}" type="sibTrans" cxnId="{81E23612-B123-40FA-AA04-D4A7C82DBC09}">
      <dgm:prSet/>
      <dgm:spPr/>
      <dgm:t>
        <a:bodyPr/>
        <a:lstStyle/>
        <a:p>
          <a:endParaRPr lang="ru-RU"/>
        </a:p>
      </dgm:t>
    </dgm:pt>
    <dgm:pt modelId="{2BEEF12D-0154-47BD-81EE-98EA72D0F99B}">
      <dgm:prSet custT="1"/>
      <dgm:spPr/>
      <dgm:t>
        <a:bodyPr/>
        <a:lstStyle/>
        <a:p>
          <a:pPr rtl="0"/>
          <a:r>
            <a:rPr lang="ru-RU" sz="1600" b="1" dirty="0" smtClean="0"/>
            <a:t>3 группа</a:t>
          </a:r>
          <a:endParaRPr lang="ru-RU" sz="1600" b="1" dirty="0"/>
        </a:p>
      </dgm:t>
    </dgm:pt>
    <dgm:pt modelId="{C1E9D6DC-9020-474C-B2AA-81EB2B1B4767}" type="parTrans" cxnId="{6094C3FA-E7AD-4050-AA15-3997468DB1EE}">
      <dgm:prSet/>
      <dgm:spPr/>
      <dgm:t>
        <a:bodyPr/>
        <a:lstStyle/>
        <a:p>
          <a:endParaRPr lang="ru-RU"/>
        </a:p>
      </dgm:t>
    </dgm:pt>
    <dgm:pt modelId="{3E588D95-D8A1-488A-96CA-775633805830}" type="sibTrans" cxnId="{6094C3FA-E7AD-4050-AA15-3997468DB1EE}">
      <dgm:prSet/>
      <dgm:spPr/>
      <dgm:t>
        <a:bodyPr/>
        <a:lstStyle/>
        <a:p>
          <a:endParaRPr lang="ru-RU"/>
        </a:p>
      </dgm:t>
    </dgm:pt>
    <dgm:pt modelId="{C4005CAB-934E-4D67-B359-285A0649842D}">
      <dgm:prSet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США, Япония, Великобритания, Германия и Франция развивают НИОКР и производство высокотехнологичных мелкосерийных товаров и услуг, которые обеспечивают наибольшую, стабильную рентабельность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2F1AB110-FC7F-49CE-A781-B86A61E6DF92}" type="parTrans" cxnId="{A03B43EE-197F-4828-99FA-B1709E3FC87C}">
      <dgm:prSet/>
      <dgm:spPr/>
      <dgm:t>
        <a:bodyPr/>
        <a:lstStyle/>
        <a:p>
          <a:endParaRPr lang="ru-RU"/>
        </a:p>
      </dgm:t>
    </dgm:pt>
    <dgm:pt modelId="{B438C2F6-6416-4285-8317-CDC4D6F6A02B}" type="sibTrans" cxnId="{A03B43EE-197F-4828-99FA-B1709E3FC87C}">
      <dgm:prSet/>
      <dgm:spPr/>
      <dgm:t>
        <a:bodyPr/>
        <a:lstStyle/>
        <a:p>
          <a:endParaRPr lang="ru-RU"/>
        </a:p>
      </dgm:t>
    </dgm:pt>
    <dgm:pt modelId="{31B4A603-84C2-4150-9813-89F6D77BA03E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Страны Юго-Восточной Азии, Латинской Америки, Центральной Европы специализируются на инженерных усовершенствованиях и на массовом выпуске комплектующих и готовых изделий, где наиболее важны четкое соблюдение инструкций, чистота и готовность работников к интенсивному монотонному труду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8498DA94-DB83-4ED4-BE6E-62B295AE406D}" type="parTrans" cxnId="{2A33DA22-A581-4247-B4B2-33B2827FCD95}">
      <dgm:prSet/>
      <dgm:spPr/>
      <dgm:t>
        <a:bodyPr/>
        <a:lstStyle/>
        <a:p>
          <a:endParaRPr lang="ru-RU"/>
        </a:p>
      </dgm:t>
    </dgm:pt>
    <dgm:pt modelId="{272A0F6B-AFA9-4459-A9D2-1DE9F00BD53E}" type="sibTrans" cxnId="{2A33DA22-A581-4247-B4B2-33B2827FCD95}">
      <dgm:prSet/>
      <dgm:spPr/>
      <dgm:t>
        <a:bodyPr/>
        <a:lstStyle/>
        <a:p>
          <a:endParaRPr lang="ru-RU"/>
        </a:p>
      </dgm:t>
    </dgm:pt>
    <dgm:pt modelId="{10F9E6D5-4CC2-44D0-9DE4-FA2DD721A50C}">
      <dgm:prSet custT="1"/>
      <dgm:spPr/>
      <dgm:t>
        <a:bodyPr/>
        <a:lstStyle/>
        <a:p>
          <a:pPr marL="173038" marR="0" indent="-173038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Остальным странам уготована роль поставщиков сырья, рынков сбыта дешевых товаров в конце их жизненного цикла и в лучшем случае исполнителей трудоемких и загрязняющих окружающую среду операций, в том числе по сборке несложной техники из импортных узлов по зарубежным лицензиям</a:t>
          </a:r>
        </a:p>
      </dgm:t>
    </dgm:pt>
    <dgm:pt modelId="{434B4DA9-7334-4408-8B81-4E0B72DB585E}" type="parTrans" cxnId="{59923C87-EEC4-4832-AADD-12736DF07DD7}">
      <dgm:prSet/>
      <dgm:spPr/>
      <dgm:t>
        <a:bodyPr/>
        <a:lstStyle/>
        <a:p>
          <a:endParaRPr lang="ru-RU"/>
        </a:p>
      </dgm:t>
    </dgm:pt>
    <dgm:pt modelId="{C926226B-9D24-4F43-A3D1-A1B61151E241}" type="sibTrans" cxnId="{59923C87-EEC4-4832-AADD-12736DF07DD7}">
      <dgm:prSet/>
      <dgm:spPr/>
      <dgm:t>
        <a:bodyPr/>
        <a:lstStyle/>
        <a:p>
          <a:endParaRPr lang="ru-RU"/>
        </a:p>
      </dgm:t>
    </dgm:pt>
    <dgm:pt modelId="{62651F87-2529-47EC-94C9-4D98C2FC2436}" type="pres">
      <dgm:prSet presAssocID="{28FE93F0-7B3A-48CF-B7CD-A01ECFC1C7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9F5CFA-B70B-4C05-9E0F-729264002061}" type="pres">
      <dgm:prSet presAssocID="{0177B2E8-529E-4150-B18C-026F331D1346}" presName="composite" presStyleCnt="0"/>
      <dgm:spPr/>
      <dgm:t>
        <a:bodyPr/>
        <a:lstStyle/>
        <a:p>
          <a:endParaRPr lang="ru-RU"/>
        </a:p>
      </dgm:t>
    </dgm:pt>
    <dgm:pt modelId="{633A370B-7B19-4EE8-BCB4-F0A765F4CB20}" type="pres">
      <dgm:prSet presAssocID="{0177B2E8-529E-4150-B18C-026F331D134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17046-E867-43C4-9826-584A18549375}" type="pres">
      <dgm:prSet presAssocID="{0177B2E8-529E-4150-B18C-026F331D134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9A951-A862-4322-9EEE-5F7404D1986C}" type="pres">
      <dgm:prSet presAssocID="{207CE2CF-DA7E-4201-8665-65DB1B6938BD}" presName="sp" presStyleCnt="0"/>
      <dgm:spPr/>
      <dgm:t>
        <a:bodyPr/>
        <a:lstStyle/>
        <a:p>
          <a:endParaRPr lang="ru-RU"/>
        </a:p>
      </dgm:t>
    </dgm:pt>
    <dgm:pt modelId="{C9E32EA8-0CD9-4DA3-89DA-125EA7B545CC}" type="pres">
      <dgm:prSet presAssocID="{2B1CD5C4-3AD7-40AC-A32C-848F4DED03DE}" presName="composite" presStyleCnt="0"/>
      <dgm:spPr/>
      <dgm:t>
        <a:bodyPr/>
        <a:lstStyle/>
        <a:p>
          <a:endParaRPr lang="ru-RU"/>
        </a:p>
      </dgm:t>
    </dgm:pt>
    <dgm:pt modelId="{C04FEF3A-3BBD-4791-A460-5ADBD27C89BA}" type="pres">
      <dgm:prSet presAssocID="{2B1CD5C4-3AD7-40AC-A32C-848F4DED03DE}" presName="parentText" presStyleLbl="alignNode1" presStyleIdx="1" presStyleCnt="3" custScaleX="106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E3E3A-BD0A-40F3-B0A8-DD48756CE45D}" type="pres">
      <dgm:prSet presAssocID="{2B1CD5C4-3AD7-40AC-A32C-848F4DED03DE}" presName="descendantText" presStyleLbl="alignAcc1" presStyleIdx="1" presStyleCnt="3" custScaleY="122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82BA3-1D45-4343-810B-90ED1224779B}" type="pres">
      <dgm:prSet presAssocID="{CD47BA86-FA0C-4820-B7A0-75EE87F05C3D}" presName="sp" presStyleCnt="0"/>
      <dgm:spPr/>
      <dgm:t>
        <a:bodyPr/>
        <a:lstStyle/>
        <a:p>
          <a:endParaRPr lang="ru-RU"/>
        </a:p>
      </dgm:t>
    </dgm:pt>
    <dgm:pt modelId="{4828DC0D-2EB9-42B7-9094-F3BE6C1021F0}" type="pres">
      <dgm:prSet presAssocID="{2BEEF12D-0154-47BD-81EE-98EA72D0F99B}" presName="composite" presStyleCnt="0"/>
      <dgm:spPr/>
      <dgm:t>
        <a:bodyPr/>
        <a:lstStyle/>
        <a:p>
          <a:endParaRPr lang="ru-RU"/>
        </a:p>
      </dgm:t>
    </dgm:pt>
    <dgm:pt modelId="{7FDE8CAB-529C-439B-89A8-4C879BE92FC1}" type="pres">
      <dgm:prSet presAssocID="{2BEEF12D-0154-47BD-81EE-98EA72D0F99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6315A-91B5-49D3-A167-4C9392751768}" type="pres">
      <dgm:prSet presAssocID="{2BEEF12D-0154-47BD-81EE-98EA72D0F99B}" presName="descendantText" presStyleLbl="alignAcc1" presStyleIdx="2" presStyleCnt="3" custScaleY="131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B43EE-197F-4828-99FA-B1709E3FC87C}" srcId="{0177B2E8-529E-4150-B18C-026F331D1346}" destId="{C4005CAB-934E-4D67-B359-285A0649842D}" srcOrd="0" destOrd="0" parTransId="{2F1AB110-FC7F-49CE-A781-B86A61E6DF92}" sibTransId="{B438C2F6-6416-4285-8317-CDC4D6F6A02B}"/>
    <dgm:cxn modelId="{D475DD53-C376-470B-9F05-6898400280DE}" type="presOf" srcId="{28FE93F0-7B3A-48CF-B7CD-A01ECFC1C7BB}" destId="{62651F87-2529-47EC-94C9-4D98C2FC2436}" srcOrd="0" destOrd="0" presId="urn:microsoft.com/office/officeart/2005/8/layout/chevron2"/>
    <dgm:cxn modelId="{CE958DDD-6F4E-47A4-889B-A13BA02CAA33}" type="presOf" srcId="{C4005CAB-934E-4D67-B359-285A0649842D}" destId="{79A17046-E867-43C4-9826-584A18549375}" srcOrd="0" destOrd="0" presId="urn:microsoft.com/office/officeart/2005/8/layout/chevron2"/>
    <dgm:cxn modelId="{424A342C-4BA6-4817-A47C-F9E1CC41AD25}" type="presOf" srcId="{2B1CD5C4-3AD7-40AC-A32C-848F4DED03DE}" destId="{C04FEF3A-3BBD-4791-A460-5ADBD27C89BA}" srcOrd="0" destOrd="0" presId="urn:microsoft.com/office/officeart/2005/8/layout/chevron2"/>
    <dgm:cxn modelId="{2A33DA22-A581-4247-B4B2-33B2827FCD95}" srcId="{2B1CD5C4-3AD7-40AC-A32C-848F4DED03DE}" destId="{31B4A603-84C2-4150-9813-89F6D77BA03E}" srcOrd="0" destOrd="0" parTransId="{8498DA94-DB83-4ED4-BE6E-62B295AE406D}" sibTransId="{272A0F6B-AFA9-4459-A9D2-1DE9F00BD53E}"/>
    <dgm:cxn modelId="{A2AE72FF-AF2B-42D4-B9C4-7F8CDB180FC3}" type="presOf" srcId="{0177B2E8-529E-4150-B18C-026F331D1346}" destId="{633A370B-7B19-4EE8-BCB4-F0A765F4CB20}" srcOrd="0" destOrd="0" presId="urn:microsoft.com/office/officeart/2005/8/layout/chevron2"/>
    <dgm:cxn modelId="{59923C87-EEC4-4832-AADD-12736DF07DD7}" srcId="{2BEEF12D-0154-47BD-81EE-98EA72D0F99B}" destId="{10F9E6D5-4CC2-44D0-9DE4-FA2DD721A50C}" srcOrd="0" destOrd="0" parTransId="{434B4DA9-7334-4408-8B81-4E0B72DB585E}" sibTransId="{C926226B-9D24-4F43-A3D1-A1B61151E241}"/>
    <dgm:cxn modelId="{37A648D9-72B8-4C34-ABCF-D3059B79F4E2}" type="presOf" srcId="{10F9E6D5-4CC2-44D0-9DE4-FA2DD721A50C}" destId="{C0C6315A-91B5-49D3-A167-4C9392751768}" srcOrd="0" destOrd="0" presId="urn:microsoft.com/office/officeart/2005/8/layout/chevron2"/>
    <dgm:cxn modelId="{63944603-7817-4A6E-9DB3-D12430682371}" type="presOf" srcId="{31B4A603-84C2-4150-9813-89F6D77BA03E}" destId="{9E4E3E3A-BD0A-40F3-B0A8-DD48756CE45D}" srcOrd="0" destOrd="0" presId="urn:microsoft.com/office/officeart/2005/8/layout/chevron2"/>
    <dgm:cxn modelId="{028BE91D-509D-486F-B774-3EF6E904DD48}" type="presOf" srcId="{2BEEF12D-0154-47BD-81EE-98EA72D0F99B}" destId="{7FDE8CAB-529C-439B-89A8-4C879BE92FC1}" srcOrd="0" destOrd="0" presId="urn:microsoft.com/office/officeart/2005/8/layout/chevron2"/>
    <dgm:cxn modelId="{81E23612-B123-40FA-AA04-D4A7C82DBC09}" srcId="{28FE93F0-7B3A-48CF-B7CD-A01ECFC1C7BB}" destId="{2B1CD5C4-3AD7-40AC-A32C-848F4DED03DE}" srcOrd="1" destOrd="0" parTransId="{6283923C-3FB9-4D99-8B0E-8D47654C644B}" sibTransId="{CD47BA86-FA0C-4820-B7A0-75EE87F05C3D}"/>
    <dgm:cxn modelId="{6094C3FA-E7AD-4050-AA15-3997468DB1EE}" srcId="{28FE93F0-7B3A-48CF-B7CD-A01ECFC1C7BB}" destId="{2BEEF12D-0154-47BD-81EE-98EA72D0F99B}" srcOrd="2" destOrd="0" parTransId="{C1E9D6DC-9020-474C-B2AA-81EB2B1B4767}" sibTransId="{3E588D95-D8A1-488A-96CA-775633805830}"/>
    <dgm:cxn modelId="{7F48391C-7D6F-47AA-8AEB-EB14A53D4E19}" srcId="{28FE93F0-7B3A-48CF-B7CD-A01ECFC1C7BB}" destId="{0177B2E8-529E-4150-B18C-026F331D1346}" srcOrd="0" destOrd="0" parTransId="{A78391FD-95C5-46D6-AEAE-14341C907FB2}" sibTransId="{207CE2CF-DA7E-4201-8665-65DB1B6938BD}"/>
    <dgm:cxn modelId="{81EC14E5-C8C3-4A83-9BEA-FE2FC4C5F634}" type="presParOf" srcId="{62651F87-2529-47EC-94C9-4D98C2FC2436}" destId="{309F5CFA-B70B-4C05-9E0F-729264002061}" srcOrd="0" destOrd="0" presId="urn:microsoft.com/office/officeart/2005/8/layout/chevron2"/>
    <dgm:cxn modelId="{8AEF9FAD-5565-42D4-BBEC-35DFC0A90F97}" type="presParOf" srcId="{309F5CFA-B70B-4C05-9E0F-729264002061}" destId="{633A370B-7B19-4EE8-BCB4-F0A765F4CB20}" srcOrd="0" destOrd="0" presId="urn:microsoft.com/office/officeart/2005/8/layout/chevron2"/>
    <dgm:cxn modelId="{601E4980-83FA-4926-8698-334CBD85210F}" type="presParOf" srcId="{309F5CFA-B70B-4C05-9E0F-729264002061}" destId="{79A17046-E867-43C4-9826-584A18549375}" srcOrd="1" destOrd="0" presId="urn:microsoft.com/office/officeart/2005/8/layout/chevron2"/>
    <dgm:cxn modelId="{7A7BA441-1DAB-48BF-AF2C-ECE6C5B7ECEB}" type="presParOf" srcId="{62651F87-2529-47EC-94C9-4D98C2FC2436}" destId="{2D69A951-A862-4322-9EEE-5F7404D1986C}" srcOrd="1" destOrd="0" presId="urn:microsoft.com/office/officeart/2005/8/layout/chevron2"/>
    <dgm:cxn modelId="{EDADAD20-274C-4B3E-931C-E53A64213DA1}" type="presParOf" srcId="{62651F87-2529-47EC-94C9-4D98C2FC2436}" destId="{C9E32EA8-0CD9-4DA3-89DA-125EA7B545CC}" srcOrd="2" destOrd="0" presId="urn:microsoft.com/office/officeart/2005/8/layout/chevron2"/>
    <dgm:cxn modelId="{CCFEDD3F-67BD-4CB7-87C6-B413731C7544}" type="presParOf" srcId="{C9E32EA8-0CD9-4DA3-89DA-125EA7B545CC}" destId="{C04FEF3A-3BBD-4791-A460-5ADBD27C89BA}" srcOrd="0" destOrd="0" presId="urn:microsoft.com/office/officeart/2005/8/layout/chevron2"/>
    <dgm:cxn modelId="{BD8F910C-237D-4F0C-969B-0738AA587957}" type="presParOf" srcId="{C9E32EA8-0CD9-4DA3-89DA-125EA7B545CC}" destId="{9E4E3E3A-BD0A-40F3-B0A8-DD48756CE45D}" srcOrd="1" destOrd="0" presId="urn:microsoft.com/office/officeart/2005/8/layout/chevron2"/>
    <dgm:cxn modelId="{42CD6EBE-925F-41BC-82D7-5CD66A8262CA}" type="presParOf" srcId="{62651F87-2529-47EC-94C9-4D98C2FC2436}" destId="{C6082BA3-1D45-4343-810B-90ED1224779B}" srcOrd="3" destOrd="0" presId="urn:microsoft.com/office/officeart/2005/8/layout/chevron2"/>
    <dgm:cxn modelId="{AC145DBB-E94F-49A4-A89E-0C12F83F1DA3}" type="presParOf" srcId="{62651F87-2529-47EC-94C9-4D98C2FC2436}" destId="{4828DC0D-2EB9-42B7-9094-F3BE6C1021F0}" srcOrd="4" destOrd="0" presId="urn:microsoft.com/office/officeart/2005/8/layout/chevron2"/>
    <dgm:cxn modelId="{71E0DEA4-22E9-448C-8B2B-E538987E32A6}" type="presParOf" srcId="{4828DC0D-2EB9-42B7-9094-F3BE6C1021F0}" destId="{7FDE8CAB-529C-439B-89A8-4C879BE92FC1}" srcOrd="0" destOrd="0" presId="urn:microsoft.com/office/officeart/2005/8/layout/chevron2"/>
    <dgm:cxn modelId="{DDBE60E0-4982-45D2-BCAB-408870F4A887}" type="presParOf" srcId="{4828DC0D-2EB9-42B7-9094-F3BE6C1021F0}" destId="{C0C6315A-91B5-49D3-A167-4C93927517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663B4-935D-4AD9-8226-AC7A5217449E}">
      <dsp:nvSpPr>
        <dsp:cNvPr id="0" name=""/>
        <dsp:cNvSpPr/>
      </dsp:nvSpPr>
      <dsp:spPr>
        <a:xfrm>
          <a:off x="0" y="1355114"/>
          <a:ext cx="6656276" cy="902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индустриально–технологический</a:t>
          </a:r>
          <a:endParaRPr lang="ru-RU" sz="1600" b="1" kern="1200" dirty="0"/>
        </a:p>
      </dsp:txBody>
      <dsp:txXfrm>
        <a:off x="0" y="1355114"/>
        <a:ext cx="1996882" cy="902941"/>
      </dsp:txXfrm>
    </dsp:sp>
    <dsp:sp modelId="{83A3234A-2085-45ED-96A9-9B2B03042A8E}">
      <dsp:nvSpPr>
        <dsp:cNvPr id="0" name=""/>
        <dsp:cNvSpPr/>
      </dsp:nvSpPr>
      <dsp:spPr>
        <a:xfrm>
          <a:off x="0" y="73510"/>
          <a:ext cx="6656276" cy="902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индустриально–сырьевой</a:t>
          </a:r>
          <a:endParaRPr lang="ru-RU" sz="1600" b="1" kern="1200" dirty="0"/>
        </a:p>
      </dsp:txBody>
      <dsp:txXfrm>
        <a:off x="0" y="73510"/>
        <a:ext cx="1996882" cy="902941"/>
      </dsp:txXfrm>
    </dsp:sp>
    <dsp:sp modelId="{8A515D42-9ED2-4BC3-96CA-E26BCFB46BE2}">
      <dsp:nvSpPr>
        <dsp:cNvPr id="0" name=""/>
        <dsp:cNvSpPr/>
      </dsp:nvSpPr>
      <dsp:spPr>
        <a:xfrm>
          <a:off x="2813165" y="204111"/>
          <a:ext cx="2839970" cy="1893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accent2">
                  <a:lumMod val="50000"/>
                </a:schemeClr>
              </a:solidFill>
            </a:rPr>
            <a:t>Реальный статус страны в современном мире предопределяется тем, каков характер ее экономики:</a:t>
          </a:r>
          <a:endParaRPr lang="ru-RU" sz="1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868618" y="259564"/>
        <a:ext cx="2729064" cy="1782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3E74D-EB46-4A33-9E61-CF655BD62889}">
      <dsp:nvSpPr>
        <dsp:cNvPr id="0" name=""/>
        <dsp:cNvSpPr/>
      </dsp:nvSpPr>
      <dsp:spPr>
        <a:xfrm>
          <a:off x="75473" y="157878"/>
          <a:ext cx="6409299" cy="1297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FFFFCC"/>
              </a:solidFill>
              <a:latin typeface="Arial Black" panose="020B0A04020102020204" pitchFamily="34" charset="0"/>
            </a:rPr>
            <a:t>Основа глобализации</a:t>
          </a:r>
          <a:r>
            <a:rPr lang="ru-RU" sz="1800" i="0" kern="1200" dirty="0" smtClean="0">
              <a:solidFill>
                <a:srgbClr val="FFFFCC"/>
              </a:solidFill>
              <a:latin typeface="Arial Black" panose="020B0A04020102020204" pitchFamily="34" charset="0"/>
            </a:rPr>
            <a:t> — </a:t>
          </a:r>
          <a:r>
            <a:rPr lang="ru-RU" sz="1800" b="1" i="0" kern="1200" dirty="0" smtClean="0">
              <a:solidFill>
                <a:srgbClr val="FFFFCC"/>
              </a:solidFill>
              <a:latin typeface="Arial Black" panose="020B0A04020102020204" pitchFamily="34" charset="0"/>
            </a:rPr>
            <a:t>формирование мирового рынка товаров, услуг, технологий, капитала и рабочей силы, который позволяет каждой компании:</a:t>
          </a:r>
          <a:endParaRPr lang="ru-RU" sz="1800" b="1" i="0" kern="1200" dirty="0">
            <a:solidFill>
              <a:srgbClr val="FFFFCC"/>
            </a:solidFill>
            <a:latin typeface="Arial Black" panose="020B0A04020102020204" pitchFamily="34" charset="0"/>
          </a:endParaRPr>
        </a:p>
      </dsp:txBody>
      <dsp:txXfrm>
        <a:off x="113462" y="195867"/>
        <a:ext cx="6333321" cy="1221059"/>
      </dsp:txXfrm>
    </dsp:sp>
    <dsp:sp modelId="{4973B6C9-2D3F-47EB-A957-D4323151BB09}">
      <dsp:nvSpPr>
        <dsp:cNvPr id="0" name=""/>
        <dsp:cNvSpPr/>
      </dsp:nvSpPr>
      <dsp:spPr>
        <a:xfrm>
          <a:off x="716403" y="1454916"/>
          <a:ext cx="566211" cy="499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866"/>
              </a:lnTo>
              <a:lnTo>
                <a:pt x="566211" y="4998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DD0E1-DE78-4C2A-A636-2D9B802884F2}">
      <dsp:nvSpPr>
        <dsp:cNvPr id="0" name=""/>
        <dsp:cNvSpPr/>
      </dsp:nvSpPr>
      <dsp:spPr>
        <a:xfrm>
          <a:off x="1282615" y="1660847"/>
          <a:ext cx="6305796" cy="5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найти наиболее выгодных поставщиков и покупателей в любой точке земного шара</a:t>
          </a:r>
          <a:endParaRPr lang="ru-RU" sz="1600" b="1" kern="1200" dirty="0"/>
        </a:p>
      </dsp:txBody>
      <dsp:txXfrm>
        <a:off x="1299833" y="1678065"/>
        <a:ext cx="6271360" cy="553435"/>
      </dsp:txXfrm>
    </dsp:sp>
    <dsp:sp modelId="{201F3953-8D8B-4A84-8AD8-24432E5B9B2E}">
      <dsp:nvSpPr>
        <dsp:cNvPr id="0" name=""/>
        <dsp:cNvSpPr/>
      </dsp:nvSpPr>
      <dsp:spPr>
        <a:xfrm>
          <a:off x="716403" y="1454916"/>
          <a:ext cx="566211" cy="123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705"/>
              </a:lnTo>
              <a:lnTo>
                <a:pt x="566211" y="12347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D5EAC-6C0E-4B54-AD5D-53A939A1A5B3}">
      <dsp:nvSpPr>
        <dsp:cNvPr id="0" name=""/>
        <dsp:cNvSpPr/>
      </dsp:nvSpPr>
      <dsp:spPr>
        <a:xfrm>
          <a:off x="1282615" y="2395686"/>
          <a:ext cx="6336629" cy="5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организовать кооперирование на базе оценки конкурентных преимуществ всех регионов планеты</a:t>
          </a:r>
          <a:endParaRPr lang="ru-RU" sz="1600" b="1" kern="1200" dirty="0"/>
        </a:p>
      </dsp:txBody>
      <dsp:txXfrm>
        <a:off x="1299833" y="2412904"/>
        <a:ext cx="6302193" cy="553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A370B-7B19-4EE8-BCB4-F0A765F4CB20}">
      <dsp:nvSpPr>
        <dsp:cNvPr id="0" name=""/>
        <dsp:cNvSpPr/>
      </dsp:nvSpPr>
      <dsp:spPr>
        <a:xfrm rot="5400000">
          <a:off x="-251393" y="235743"/>
          <a:ext cx="1552248" cy="1086573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1 группа</a:t>
          </a:r>
          <a:endParaRPr lang="ru-RU" sz="1600" b="1" kern="1200" dirty="0"/>
        </a:p>
      </dsp:txBody>
      <dsp:txXfrm rot="-5400000">
        <a:off x="-18555" y="546193"/>
        <a:ext cx="1086573" cy="465675"/>
      </dsp:txXfrm>
    </dsp:sp>
    <dsp:sp modelId="{79A17046-E867-43C4-9826-584A18549375}">
      <dsp:nvSpPr>
        <dsp:cNvPr id="0" name=""/>
        <dsp:cNvSpPr/>
      </dsp:nvSpPr>
      <dsp:spPr>
        <a:xfrm rot="5400000">
          <a:off x="4058850" y="-2987925"/>
          <a:ext cx="1008961" cy="699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США, Япония, Великобритания, Германия и Франция развивают НИОКР и производство высокотехнологичных мелкосерийных товаров и услуг, которые обеспечивают наибольшую, стабильную рентабельность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068018" y="52160"/>
        <a:ext cx="6941373" cy="910455"/>
      </dsp:txXfrm>
    </dsp:sp>
    <dsp:sp modelId="{C04FEF3A-3BBD-4791-A460-5ADBD27C89BA}">
      <dsp:nvSpPr>
        <dsp:cNvPr id="0" name=""/>
        <dsp:cNvSpPr/>
      </dsp:nvSpPr>
      <dsp:spPr>
        <a:xfrm rot="5400000">
          <a:off x="-214281" y="1683734"/>
          <a:ext cx="1552248" cy="1160797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236739"/>
                <a:satOff val="-9285"/>
                <a:lumOff val="14839"/>
                <a:alphaOff val="0"/>
                <a:tint val="96000"/>
                <a:lumMod val="100000"/>
              </a:schemeClr>
            </a:gs>
            <a:gs pos="78000">
              <a:schemeClr val="accent2">
                <a:shade val="80000"/>
                <a:hueOff val="236739"/>
                <a:satOff val="-9285"/>
                <a:lumOff val="1483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shade val="80000"/>
              <a:hueOff val="236739"/>
              <a:satOff val="-9285"/>
              <a:lumOff val="1483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2 группа</a:t>
          </a:r>
          <a:endParaRPr lang="ru-RU" sz="1600" b="1" kern="1200" dirty="0"/>
        </a:p>
      </dsp:txBody>
      <dsp:txXfrm rot="-5400000">
        <a:off x="-18555" y="2068408"/>
        <a:ext cx="1160797" cy="391451"/>
      </dsp:txXfrm>
    </dsp:sp>
    <dsp:sp modelId="{9E4E3E3A-BD0A-40F3-B0A8-DD48756CE45D}">
      <dsp:nvSpPr>
        <dsp:cNvPr id="0" name=""/>
        <dsp:cNvSpPr/>
      </dsp:nvSpPr>
      <dsp:spPr>
        <a:xfrm rot="5400000">
          <a:off x="3981238" y="-1502823"/>
          <a:ext cx="1238409" cy="699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236739"/>
              <a:satOff val="-9285"/>
              <a:lumOff val="1483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Страны Юго-Восточной Азии, Латинской Америки, Центральной Европы специализируются на инженерных усовершенствованиях и на массовом выпуске комплектующих и готовых изделий, где наиболее важны четкое соблюдение инструкций, чистота и готовность работников к интенсивному монотонному труду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105130" y="1433739"/>
        <a:ext cx="6930172" cy="1117501"/>
      </dsp:txXfrm>
    </dsp:sp>
    <dsp:sp modelId="{7FDE8CAB-529C-439B-89A8-4C879BE92FC1}">
      <dsp:nvSpPr>
        <dsp:cNvPr id="0" name=""/>
        <dsp:cNvSpPr/>
      </dsp:nvSpPr>
      <dsp:spPr>
        <a:xfrm rot="5400000">
          <a:off x="-251393" y="3249682"/>
          <a:ext cx="1552248" cy="1086573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473479"/>
                <a:satOff val="-18570"/>
                <a:lumOff val="29677"/>
                <a:alphaOff val="0"/>
                <a:tint val="96000"/>
                <a:lumMod val="100000"/>
              </a:schemeClr>
            </a:gs>
            <a:gs pos="78000">
              <a:schemeClr val="accent2">
                <a:shade val="80000"/>
                <a:hueOff val="473479"/>
                <a:satOff val="-18570"/>
                <a:lumOff val="2967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shade val="80000"/>
              <a:hueOff val="473479"/>
              <a:satOff val="-18570"/>
              <a:lumOff val="2967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 группа</a:t>
          </a:r>
          <a:endParaRPr lang="ru-RU" sz="1600" b="1" kern="1200" dirty="0"/>
        </a:p>
      </dsp:txBody>
      <dsp:txXfrm rot="-5400000">
        <a:off x="-18555" y="3560132"/>
        <a:ext cx="1086573" cy="465675"/>
      </dsp:txXfrm>
    </dsp:sp>
    <dsp:sp modelId="{C0C6315A-91B5-49D3-A167-4C9392751768}">
      <dsp:nvSpPr>
        <dsp:cNvPr id="0" name=""/>
        <dsp:cNvSpPr/>
      </dsp:nvSpPr>
      <dsp:spPr>
        <a:xfrm rot="5400000">
          <a:off x="3900392" y="26012"/>
          <a:ext cx="1325876" cy="6990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473479"/>
              <a:satOff val="-18570"/>
              <a:lumOff val="2967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3038" marR="0" lvl="1" indent="-173038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Остальным странам уготована роль поставщиков сырья, рынков сбыта дешевых товаров в конце их жизненного цикла и в лучшем случае исполнителей трудоемких и загрязняющих окружающую среду операций, в том числе по сборке несложной техники из импортных узлов по зарубежным лицензиям</a:t>
          </a:r>
        </a:p>
      </dsp:txBody>
      <dsp:txXfrm rot="-5400000">
        <a:off x="1068017" y="2923111"/>
        <a:ext cx="6925902" cy="119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6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&#1051;&#1077;&#1082;&#1094;&#1080;&#1103;%201.pptx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psu.by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psu.by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hyperlink" Target="http://www.psu.by/" TargetMode="External"/><Relationship Id="rId7" Type="http://schemas.openxmlformats.org/officeDocument/2006/relationships/diagramLayout" Target="../diagrams/layout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image" Target="../media/image8.jpeg"/><Relationship Id="rId10" Type="http://schemas.openxmlformats.org/officeDocument/2006/relationships/image" Target="../media/image12.png"/><Relationship Id="rId4" Type="http://schemas.openxmlformats.org/officeDocument/2006/relationships/image" Target="../media/image1.jpe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285992"/>
            <a:ext cx="7086600" cy="1411288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Теория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инноватики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90600" y="990600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Тема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535" y="857513"/>
            <a:ext cx="53296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Медленный </a:t>
            </a:r>
            <a:r>
              <a:rPr lang="ru-RU" dirty="0"/>
              <a:t>и неустойчивый экономический рост, низкие цены на сырьевые товары и нестабильность международной финансовой системы затрудняют развивающимся странам задачу получения потенциальных выгод от глобализации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309" y="2680846"/>
            <a:ext cx="8111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2. </a:t>
            </a:r>
            <a:r>
              <a:rPr lang="ru-RU" b="1" dirty="0"/>
              <a:t>Экономическое неравенство стран мира в условиях </a:t>
            </a:r>
            <a:r>
              <a:rPr lang="ru-RU" b="1" dirty="0" smtClean="0"/>
              <a:t>глобализации. </a:t>
            </a:r>
            <a:r>
              <a:rPr lang="ru-RU" dirty="0" smtClean="0">
                <a:latin typeface="Arial" panose="020B0604020202020204" pitchFamily="34" charset="0"/>
              </a:rPr>
              <a:t>Беларусь</a:t>
            </a:r>
            <a:r>
              <a:rPr lang="ru-RU" dirty="0">
                <a:latin typeface="Arial" panose="020B0604020202020204" pitchFamily="34" charset="0"/>
              </a:rPr>
              <a:t>, как и большинство развивающихся </a:t>
            </a:r>
            <a:r>
              <a:rPr lang="ru-RU" dirty="0" smtClean="0">
                <a:latin typeface="Arial" panose="020B0604020202020204" pitchFamily="34" charset="0"/>
              </a:rPr>
              <a:t>государств не получает никаких "дивидендов", от глобализации, наоборот: отрицательное сальдо торгового баланса и отъезд за рубеж высококвалифицированных специалистов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6835" y="4911829"/>
            <a:ext cx="61874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Развивать информационно–телекоммуникационную инфраструктуру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интересах технологических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организационных инноваций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экспорт информационных технологий и другой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высокотехнологичной продукции</a:t>
            </a:r>
            <a:endParaRPr lang="ru-RU" dirty="0">
              <a:solidFill>
                <a:schemeClr val="accent2">
                  <a:lumMod val="50000"/>
                </a:schemeClr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4227181"/>
            <a:ext cx="4556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</a:rPr>
              <a:t>Что же может и должна делать Беларусь в условиях </a:t>
            </a:r>
            <a:r>
              <a:rPr lang="ru-RU" sz="1600" b="1" dirty="0" err="1" smtClean="0">
                <a:solidFill>
                  <a:srgbClr val="800000"/>
                </a:solidFill>
                <a:latin typeface="Arial" panose="020B0604020202020204" pitchFamily="34" charset="0"/>
              </a:rPr>
              <a:t>глобализирующегося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</a:rPr>
              <a:t>мира?</a:t>
            </a:r>
            <a:endParaRPr lang="ru-RU" sz="1600" b="1" dirty="0">
              <a:solidFill>
                <a:srgbClr val="8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2032" y="898003"/>
            <a:ext cx="1829765" cy="13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default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4033" y="914400"/>
            <a:ext cx="1066800" cy="132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02725" y="2257714"/>
            <a:ext cx="146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ВЫВОДЫ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09" y="228600"/>
            <a:ext cx="6347713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3.1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 Предпосылки модернизации и перехода к инновационной экономике</a:t>
            </a:r>
            <a:endParaRPr lang="ru-RU" sz="2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66218" y="4223755"/>
            <a:ext cx="7010400" cy="202324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Концепция «технологической пропасти»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000" b="1" dirty="0" smtClean="0"/>
              <a:t>На основе </a:t>
            </a:r>
            <a:r>
              <a:rPr lang="ru-RU" sz="2000" b="1" dirty="0" err="1" smtClean="0"/>
              <a:t>хайтеграции</a:t>
            </a:r>
            <a:r>
              <a:rPr lang="ru-RU" sz="2000" b="1" dirty="0" smtClean="0"/>
              <a:t>, образуется группа стран–лидеров, которые развиваются более быстрыми темпами и занимают устойчивое положение на рынке. Другие же страны, не вошедшие в эту группу, отстают все больше и больше от стран–лидеров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000" b="1" dirty="0" smtClean="0"/>
          </a:p>
        </p:txBody>
      </p:sp>
      <p:sp>
        <p:nvSpPr>
          <p:cNvPr id="12292" name="AutoShape 5" descr="data:image/jpeg;base64,/9j/4AAQSkZJRgABAQAAAQABAAD/2wCEAAkGBhQSERQUEhISFRUSFRUUFBUUFBUYFxUYFBAVFBQXFBUYHCYeFxklGRUUHzEgIycpLCwsFR4xNTAqNSYrLCkBCQoKDgwOGg8PGikkHBwpLCosKiksLCkpLCksLCkpKiwpKSwpKSwpKSwpKSksLCksLCkpLCwsLCwsLCwsLCkpKf/AABEIALcA8AMBIgACEQEDEQH/xAAcAAABBQEBAQAAAAAAAAAAAAAAAQIDBAUGBwj/xABCEAACAQIDBAcECAQEBwEAAAABAgADEQQhMQUSQVEGIjJhcYGRE6GxwQcUQlJictHhI4KS8BUzk9JDU2ODorLCFv/EABkBAQEAAwEAAAAAAAAAAAAAAAABAgMEBf/EACIRAAICAgIDAQEBAQAAAAAAAAABAhEDIRIxBEFRIhNxI//aAAwDAQACEQMRAD8A9xhCEAIQhACEIQAMjqVQoJYgAZkk5DxjzM/aouaKnRqov32VmF/MD0gjLVLGI2jD4fGTAxjUwRnnEQEd4+EFJYRBFgBCEIAQhCAEIQgBCEIAQhCAEIQgBCEIAQhCAEIQgBCEIAQhCAEIQgAZldIG3aS1P+TUp1D+UOFc+Ssx8pqGYfSesKVJ6lRmNL2bJUQAWIfq35g5gX0AlRjLo2xC8xtkbR/gjfcHdUAnS4AA3iffL+zwTvMS3WPVB4KNDbgTr6RRbLYEWEJChCEIAQhCAEIQgBCEIAQhCAEIQgBCEIAQhCAEIQgBCEIAQhCAEIQgCGZ+1sCayGmyg03Uh+tY56buRzGt5omJaCHA4Hoc9OstJ6xNNlLqvWCuUYXQgMLZEHLXPlO0wdKoGbfKFTYruggg/aBuTlp75DteiSgdRdqTCovM2yYDxUsJdo1QwDDMMAQeYIuJk5N9mEYpMkhEvEJmJsHRLyCvjVTtEDu4+kpPtr7qE95IX94JZqXheZH+LVL9in/U1/8A1kq7TfjTHk36iC2acJTp7SU6hl8R8xLS1AcxmOYgDoQhACEIQAiQMY78hf4QB94sqviCpXeAsxC3BNwTpwzEsgwBYQhACEIQAhCEAIQhACEIQAhaEIA0yhs4bjPS4L1k/IxOXk1x4WmgZmbYqikorEgClmxPFDky+Olu8CVK9GMtbLWOxyUUapUYIii7MxyE8t6S/SlUqkphb0k09oR/Eb8o+yPf4TnumPS6pjapButKm1kp94Pafm2vhwmJSnteL4UV+snfw8nyPLk9Q0jp8J0qxAAAcsftNVAdieQJGQ98u4fb2IZw5qZjRcgg/kGR87zmsKs3Nnpczslgxr0jmjmm/Z1FDpDWZgeoBYArbI2ObcwfPjNihtqoRf2S5WzubZ8PHvlbo2hBJCqQLbxK3OZAsp55zqa+CDCwyNwbjLMTxszxqXHietiU3G7MVjiD/EQZcab2Pd1LAEcflLWzMeHJADI4F2U6G3L18Zs7sibDDe3uIBHkdbzkck10dCi0ySlVv4ySVmSSUqt8uMwMyaEIQBIkjxOJWmpd2CqouSdAO+YmK2q2JAXBup6w9q5uAicQMu2Rp6zJRb2YSklo0Kbe1q3+xSJA/E+YNu5bkeJ7poCRUKAQBVFgBYDlJpGZIIQhIUIQhACEIQAhCEAS8b7QcxILhnIP2bZc78T6EeUnAEAcDFiAxbwBpnkH0rdKvaVfqlNupSP8T8T2vY9yg+pPKen7f2n9Xw1atb/LRmA5tbqj1tPm6vXLF2Y3LEkk8STdjfv+c7fEgnLk/Rw+XOlxXstV23wKg/I/iBk1vxD3gwotIMDWAuG7L2Vu7O4Pkbe+TpTKsVbUGx/v3z3oM8eSNrZNJWqIrBrMQOoAWJPAb2WpnZYHYS0sQFqnqFDUByGn2Xbhbu1nJdG8IaldM91VdCWzsDvDdUfiJFgJ6u+HV7bwvY71uFxpccRmcp5vm53CXFPs7/EwqUbaDB4ik27SpZre5sDa1r5nW5ynQIth4TPo2Glh4S3TqzyJSTej1oxontAiIGgTMSkdQStUa2fKWXlSsZAXaVTeAMeZn4GrYkc8x8IzF41nc0qPaFt+oRdaV8/5ntmF8Ce8RmLtvaCY01MDT3hUB6zkdVdwqxNr3bMgW7+6W+ifRdsIKhep7R6hFyBuqAt7AAk8znNXBbKSlcqo3j2nI6756u2pMugTc8r48I9M1RxfrnLsBFiCLNRuCEIQAhCEASLEhAFiQhAKOOwrEh6ZC1Fva/ZYcVfu79RbykWC24jv7JgadYC5pNrYGxKnR1vxHumkRKO19kJXQq4zPZcW30PBkbUGVV7MXfovAxZ550o2vidnijSSqTTIO7VdAzjdtamzaHI30BsJ1PRvboxFFC5C1SoNRDkynnunMA68s5tlicYKfpmqOZOTh7RifSvjimB3Qc6jgeSqWPvAnmGyNlqqqzZsRcclv48Z6D9LabyUFzz9qfMKlpw6VMh4TFZHGPFezOWNOXJnPbTwhpvnlvlmAvc2LkC9uc6zofhqdUKzhWKA07MB2gQVJPHqCwHjMtPZ1ajKwv7ZLIbZoaV94WOhuQe+dNsXZyUae6pNr7zOT9q3aPLQe+d0vJ/5qHs4lgqfL0bq16dJ6FJaY/iM27awCEJmxvqc7WnQUTOWw1dcRT3wBVCkbqpa9wLODvZG+dsssrZzZ2HVc0UNRWVrHJu0AGO7f+W04sidW+zsg166NpGkyvKavJVeaDcXVqx/t5SDxd+UFs1JXqC+kiauACSQAMySQAANSSeEzg7YjTeSgdTmHrDkvFKZ56twsMySslh9aaq+7Sayg7r1Rw4MtK+TNzbRe85TfwmDWmoVBYDh45kk6kk5knWZpUDcCjdAsAALAAWAAHAcJtCUUAEWEIAQhCAEIQgBCEIAkIRDAC8LxCYQBbwJiXiXgCPTB1APiLyvjNnU6tt9QbaHQr+VhmPIywTC8WSkef8A0i7MZKVJvaM6K7KA9iy7yX7erDq8c++cEp0/viZ7H0twHtsJUXioDj+Q3PuvPG6lIhrHnF/ScX6ZRxZNOslaxZSw3gDmGtu38x8Jb2wmIdsg5p26oUaXGjKMyb+MkR7fA3lzZ+FCG6M45DfJA8Fa4t6Trx5UqftfTlljdU+n8L+xsR9WdKAa11VnfcXtOCxyY2Nra24W4Tqv8YCgkE1N1b7gUqx3SQ7Bj1W/KLc+M56g12HtNwrdTd0BNwchcZCxzvrnNhdrpQX+I+6g7DE3B5rlqR7xaSf73WywrH09FlOmOF6t6wG8obQ9W/B7dlu4zZo4kMAyMrA6FSCD5icvtPZ9DG0w61ANzePtECm+WYa4uwkextglAhpVVrYeqoLpULAG+e/T3Rr+E98kseLhabT+MyU8nOmrX07CliAwupuDxGkbiMYEF2PGwAzLE6BQM2J5CVHrhRuIoJtkoyAFuNuyP7zhRo2O8x3nta9slHEIv2R7zxnKdG+g9i1U71YWUZrR1GuTVTozcl7K95zGh7SUzUiCrBaLu/dlXvHxm0Jz2yDvVb/dBPrkJ0CmUEkI0GLeALCN3om/AHXheM3osAdeF4kIApjbx0SANiXgTGEwBSYhaNLRpeAPLRC8jLRheAKK9+HcQTp4ieY9Ktg+yqG3Z1U9x/TTynpL56+v7zK2zhhVTdJBI7JGvgw5d4laswvj2eTMmdjJ8LWM0trbLKk5EEc/GZDoQTNfs2drRBjulrFd2kHpm+bXGg1EysPtBhkSWHFSbg+uhiYrZje0Psx1TnmQMzmR6yxh+j9VsyyDxY/IT3MGTFjSo8bPjyZG7Rfw3SKrTQ0lY+zdSABmLPkd1SDunUZcZvdGOkK4dBQdiCX6vVuU3vsNnYG/pfO05GsDRO4Qyk3tUPPQ7v3VOmt+JMi2ZgWrVPZjq2B3ieAGums25I4pwbfXZpxvJCSS7PYqWNUZA2572RJ5m+pjvrhzuLWOWd7iwz7s7jOYq4oBQOAAAvnoAPlIDtFN/cuAxG8AMiRexI5zw9Po9tOSNxsSASRe5tfXgLeAkbYs9w98yjju8ef7TT2LgKlXr7l0U8SQGI4DI5CSvgc67Ol2FR3Kdyes/WPcOA/vnNMPMlsUftUWv+EofmDEO0VGq1k/7b29wIl4mKmbPtIvtJif49SGtan4Pemf/IfpJE2/Q41qQ8aiW9b2jizJTRr70Q5yidrUf+dR/wBWn/ukf/6DD6e3pE8lcOfRLmSjK0aC1bMFPG+6edhex7/3kwM5/C7TfFVFNNGSnRqkVDVQqzEKQopjUa3JPhzm6DDVEi7JAY6MBjhIZCmNYxTKrY9Pvcxo1ssjna0AlLRjGQNtCn99PW3xjfriHR0/qX9ZaJZKzxm9Ge1B4jyIPwjGaQo96ttff8+6UKu0/ujzPyHGY+1dtdZh9lDa3AsMzfwvpPOun3TSoAKFJirVBdmGoXQAHgTY37ptjC2apT0db0l+kvD4a67zVqo/4dMgKp/G2g8MzPP9p/SrjKuVMpQXlTF2/rb5ATh2flFVp1QhFHNJtnX7D6cVEYjEs9am5uxYlnQnVkJ1/L6TqqwWogqUnDo2jDPyPI9xnmKYfIFzuA6X1PgvHzlnC7aaif4BKi4JvYl7abw0t3SZMMZbLDK46OzqZa+g+ZjPr/u4cBMan0qSp/mIUb7yZr/Sc19YNikbs1UPid0+hE5ZY5I6oyi92a9TEK4AdQwGYvwk+z8QKYy3STqQLXtp7spzxqONLHzEQYthqQP5hEXJLjuiSjF79nV1tpubbhQZ5lrkgfhAyJ8Y+jX1OZJ1OpPdfgByGU5ldoC2t7agfvB9qE5XsDyOviZuh42SWlpGmWeEVb2zpa20wuQIJ7tBH4XpPVpdio69wJt6aTlFxEc+I0nsYcGPHGqs8rLlyZJWejYH6TnXKsi1V5jqt+h907DY23cPixehUIYdqm2TL4qTp3g2ngrVzLOA2iyOroxVlNwwNiD3WnNn8bG9x0bsWeUe9nvtauUyYNnkLXIP6eciZd7WlT/nCn3AGUOiXSL65QBcDeB3Kg4E21HiM/WbK4EoDmSB2SdbcAeZGl55UtNr2epH9JP0VE2bTvfcp8zakgB8cjeXqRt2QB+UAfCVg8erzBuzYkkWg8erSsrSVWkKWFMkUyBGkqmAJiXIRiNQpI8QLiRUVsigaAAD0llxKFE7p9meXUPNf1GXlYwR9kjtIKijiAfED9JK0heCkD4dD9hP6V/SQvhE4Ivw+EnYyJmltko5PFbM6zpnmzOt+IbO1+JBnD9NOhVSparTUllUqyjMlcyrKOJGYI5Zz1nF4YOM/X9DM+pdcnXeHMCbYz4uzXKFnzn9XUdp7WyIVST53taH1sL2Ft+I9Zv0HkJ7ttbolhMZnURd4/bB3X82Ha85x20voZOZw9fwWqv/ANL+k3LKjU4M80NUk3JJJ1JzPmYntJ0eP+i/aNO9qIqD/pOrf+JsfdOfxXR3FU/8zDV1/NSce+1o/qZfzXsb7cc4oxQlJqZGoI8RaIDKsrH80aC4sf2JKmOHf6TNUx15sU2YPGjXp7SUcbeUsJjlbQi/L5iYN5JToMT1VY/lBPwmaztGDwxZv08TfQj1k++bcdflKOB6IY2t2MHiT+IUmUerAD3zqtl/RVtJrbwpUl/6tQMf6Uvb1mS8hezU/H+GCSZawGGeo4SmrO50VQSfHunpGyfofpixxFZnPFaY3F/qNz8J1uCwmEwa7lFEU8Vpjec/mb5kyZPKhVR2I+PN96KvQno22Fo7r2NRzvvY5A2sFB7hx75sttoOzBCCqjdvcdY8bdw0lCtjHqi3YQ6gat+ZuXhbziU6CfcT+kfpPNk7ds74qkki8pkglFcMn3F8hb4SRcMn3fQsPnMNGey8pkqykuHHN/J2/WWTXuu4hNxq17hfPie71tKNlpDJkMrUAQACSbCxJ1OWptLCCQpMRIMRRDCx8e8HmDwPfLMjaAUCzL2+sPvD/wC1GniMu4QOeYzB4jQy2yyrUww1HVPdx8V0MpCBlkLpLDBhqL966/0n5GR74PHPkcj6GKFlZlkTpLjUpE1OQpmVsAp4WPMSucNUXs1PJhea7UpE1OCUZv1qqO1TVvym3uMBta2tOqPDMe6aBoxhoyijPqbSoN21B571MH4iQMmBbWlhz40V/SXamH3za2Q7XeeUkOEH3R6TJqv9MFtmX/h+zj/wcL/pL/tj1wWzhpRwv+iv+2X/AKkv3R6QGDX7o9JjyZlxIKdTBL2adAfloj/bLI2/RTsh/wCSnb35QGFHIR31fui/pOPwU9IL9mjUblvMFHzjTtSudEpJ5Fj78pJhdmHh2eIPD8scaOfOVqgiq61H/wAyq7d17D0Eko4cLoAJZFGO3LakechlpDAskVIqkcLnwHz0kiU25BfHM+7L3xxJYLTjg40GZ5DP1Ogjlwl+0Se7QeglhKVv2jSLtkSUidTYfdU/+zZX8Bbzlqmg4COVZKiRYoVBJlEaokiiQo8xphCANIkbLCEAjZJE9EHUAwhFghOG5EjwPyN4w0j3H3ftCEqZGq6I2HNfeDGWBhCZVo1qTsDSiVMKR5+4H5whIjN9EH1MDS48CYgwp+8fOx+UISW7MuCF+rnmPT94nsTzHp+8SEWTihwoHn7hHih3n1/SEJOTsUSUhu6Rj0Lm97HieY7xxiwlsUgXDX1Zj52HukiYVRoB/fjCEXocUTrSkgpwhIUkVI8JCEAkVZIqxYQBwEUQh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293" name="Рисунок 6" descr="innovaci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18" y="1066800"/>
            <a:ext cx="15240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041" y="1287201"/>
            <a:ext cx="536775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000" kern="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Хайтеграция</a:t>
            </a:r>
            <a:r>
              <a:rPr lang="ru-RU" sz="20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(</a:t>
            </a:r>
            <a:r>
              <a:rPr lang="ru-RU" sz="2000" kern="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high</a:t>
            </a:r>
            <a:r>
              <a:rPr lang="ru-RU" sz="20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kern="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tech</a:t>
            </a:r>
            <a:r>
              <a:rPr lang="ru-RU" sz="20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) – </a:t>
            </a:r>
            <a:r>
              <a:rPr lang="ru-RU" sz="20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процесс обмена высоких </a:t>
            </a:r>
            <a:r>
              <a:rPr lang="ru-RU" sz="20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технологий на </a:t>
            </a:r>
            <a:r>
              <a:rPr lang="ru-RU" sz="20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высокие технологии, а не их </a:t>
            </a:r>
            <a:r>
              <a:rPr lang="ru-RU" sz="20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продажи</a:t>
            </a:r>
            <a:endParaRPr lang="ru-RU" sz="24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39210" y="2622530"/>
            <a:ext cx="7380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Низкий технологический </a:t>
            </a:r>
            <a:r>
              <a:rPr lang="ru-RU" dirty="0"/>
              <a:t>уровень государственной экономики </a:t>
            </a:r>
            <a:r>
              <a:rPr lang="ru-RU" dirty="0" smtClean="0"/>
              <a:t>приводят </a:t>
            </a:r>
            <a:r>
              <a:rPr lang="ru-RU" dirty="0"/>
              <a:t>к неэквивалентному обмену, неспособности привлечь в национальную экономику иностранные инвестиции, получить соответственный доход от экспорта </a:t>
            </a:r>
            <a:r>
              <a:rPr lang="ru-RU" dirty="0" smtClean="0"/>
              <a:t>продукции</a:t>
            </a:r>
            <a:endParaRPr lang="ru-RU" dirty="0">
              <a:effectLst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37281" y="1617816"/>
            <a:ext cx="4298188" cy="4921975"/>
          </a:xfrm>
        </p:spPr>
        <p:txBody>
          <a:bodyPr>
            <a:normAutofit fontScale="77500" lnSpcReduction="20000"/>
          </a:bodyPr>
          <a:lstStyle/>
          <a:p>
            <a:pPr indent="158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Потребители технологий последнего поколения:</a:t>
            </a:r>
          </a:p>
          <a:p>
            <a:pPr marL="173038" indent="15875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ТОП-15 самых богатых стран по версии </a:t>
            </a:r>
            <a:r>
              <a:rPr lang="ru-RU" sz="1800" dirty="0" err="1" smtClean="0"/>
              <a:t>Forbes</a:t>
            </a:r>
            <a:r>
              <a:rPr lang="ru-RU" sz="1800" dirty="0" smtClean="0"/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ru-RU" sz="1800" dirty="0" smtClean="0"/>
              <a:t> 1. Катар, $88,222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2. Люксембург, $81,466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3. Сингапур, $56,694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4. Норвегия, $51,959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5. Бруней, $48,333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6. ОАЭ, $47,439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7. США, $46,860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8. Гонконг, $45,944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9. Швейцария, $41,950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10. Нидерланды, $40,973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11. Австралия, $39,764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12. Австрия, $39,761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13. Ирландия, $39,492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14. Канада, $39,171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15. Кувейт, $38,775</a:t>
            </a: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94968" y="839888"/>
            <a:ext cx="2149032" cy="38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000" kern="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Хайтеграция</a:t>
            </a:r>
            <a:endParaRPr lang="ru-RU" sz="24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2162" y="9144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Новизна технологии – чем технология является более старой, тем ниже ее </a:t>
            </a:r>
            <a:r>
              <a:rPr lang="ru-RU" sz="1600" dirty="0" smtClean="0"/>
              <a:t>цена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9244" y="2410493"/>
            <a:ext cx="5847668" cy="36986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9656" y="6232891"/>
            <a:ext cx="5255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Кривая </a:t>
            </a:r>
            <a:r>
              <a:rPr lang="ru-RU" sz="1200" b="1" dirty="0" err="1" smtClean="0">
                <a:solidFill>
                  <a:schemeClr val="accent2">
                    <a:lumMod val="50000"/>
                  </a:schemeClr>
                </a:solidFill>
              </a:rPr>
              <a:t>Гартнера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(автор – Джеки </a:t>
            </a:r>
            <a:r>
              <a:rPr lang="ru-RU" sz="1200" b="1" dirty="0" err="1" smtClean="0">
                <a:solidFill>
                  <a:schemeClr val="accent2">
                    <a:lumMod val="50000"/>
                  </a:schemeClr>
                </a:solidFill>
              </a:rPr>
              <a:t>Фенн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, компания «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Gartner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»)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9309" y="961263"/>
            <a:ext cx="6785659" cy="4495800"/>
          </a:xfrm>
        </p:spPr>
        <p:txBody>
          <a:bodyPr>
            <a:normAutofit lnSpcReduction="10000"/>
          </a:bodyPr>
          <a:lstStyle/>
          <a:p>
            <a:pPr marL="0" indent="441325" eaLnBrk="1" hangingPunct="1">
              <a:lnSpc>
                <a:spcPct val="8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мирового рынка наукоемкой продукции</a:t>
            </a:r>
          </a:p>
          <a:p>
            <a:pPr marL="0" indent="441325" eaLnBrk="1" hangingPunct="1">
              <a:lnSpc>
                <a:spcPct val="8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2 300 млрд долл., из них:</a:t>
            </a:r>
          </a:p>
          <a:p>
            <a:pPr marL="0" indent="441325" eaLnBrk="1" hangingPunct="1">
              <a:lnSpc>
                <a:spcPct val="80000"/>
              </a:lnSpc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39 % принадлежит США;</a:t>
            </a:r>
          </a:p>
          <a:p>
            <a:pPr marL="0" indent="441325" eaLnBrk="1" hangingPunct="1">
              <a:lnSpc>
                <a:spcPct val="80000"/>
              </a:lnSpc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30 % ― Японии;</a:t>
            </a:r>
          </a:p>
          <a:p>
            <a:pPr marL="0" indent="441325" eaLnBrk="1" hangingPunct="1">
              <a:lnSpc>
                <a:spcPct val="80000"/>
              </a:lnSpc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16 % ― Германии;</a:t>
            </a:r>
          </a:p>
          <a:p>
            <a:pPr marL="0" indent="441325" eaLnBrk="1" hangingPunct="1">
              <a:lnSpc>
                <a:spcPct val="80000"/>
              </a:lnSpc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6 % ― Китаю.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России составляет 0,3 % - 0,5 %,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 ― 0,1 % - 0,2 %.</a:t>
            </a:r>
          </a:p>
          <a:p>
            <a:pPr marL="0" indent="441325" eaLnBrk="1" hangingPunct="1">
              <a:lnSpc>
                <a:spcPct val="8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1325" eaLnBrk="1" hangingPunct="1">
              <a:lnSpc>
                <a:spcPct val="110000"/>
              </a:lnSpc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Ежегодная выручка от экспорта высокотехнологичной продукции составляет:</a:t>
            </a:r>
          </a:p>
          <a:p>
            <a:pPr marL="0" indent="441325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США около 700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долл.;</a:t>
            </a:r>
          </a:p>
          <a:p>
            <a:pPr marL="0" indent="441325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Германия ― 530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долл.;</a:t>
            </a:r>
          </a:p>
          <a:p>
            <a:pPr marL="0" indent="441325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  <a:tabLst>
                <a:tab pos="182563" algn="l"/>
              </a:tabLst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Япония ― 400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долл. </a:t>
            </a:r>
          </a:p>
        </p:txBody>
      </p:sp>
      <p:pic>
        <p:nvPicPr>
          <p:cNvPr id="6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94968" y="839888"/>
            <a:ext cx="2149032" cy="38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000" kern="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Хайтеграция</a:t>
            </a:r>
            <a:endParaRPr lang="ru-RU" sz="24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66322" y="1652293"/>
            <a:ext cx="3581400" cy="1580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1325" fontAlgn="auto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развитых странах с изменением модели экономического роста (мировой кризис 1929-1939 гг. «Великая Депрессия») инновационная деятельность рассматривается как важнейший фактор экономического лидерства и конкурентоспособности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0" y="4648200"/>
            <a:ext cx="4495800" cy="105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Wingdings" pitchFamily="2" charset="2"/>
              <a:buNone/>
              <a:defRPr/>
            </a:pP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7-8 стран можно отнести к высокоразвитым, они удерживают первенство по 50 </a:t>
            </a:r>
            <a:r>
              <a:rPr lang="ru-RU" sz="1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макротехнологиям</a:t>
            </a: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их долю приходится 92% мирового объема наукоемкой продукции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5706" y="1404593"/>
            <a:ext cx="701232" cy="4709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6055" y="5866208"/>
            <a:ext cx="8411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441325" eaLnBrk="1" hangingPunct="1">
              <a:buFont typeface="Wingdings" pitchFamily="2" charset="2"/>
              <a:buNone/>
              <a:defRPr/>
            </a:pPr>
            <a:r>
              <a:rPr lang="ru-RU" sz="1600" i="1" dirty="0"/>
              <a:t>Страны Западной Европы и Япония, обладая высокой технологической культурой, тем не менее, пока уступают американцам, практически монополизировавшим основные «прорывные» технологии последних десятилетий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82114" y="3325568"/>
            <a:ext cx="7574184" cy="2846632"/>
          </a:xfrm>
        </p:spPr>
        <p:txBody>
          <a:bodyPr>
            <a:normAutofit fontScale="77500" lnSpcReduction="20000"/>
          </a:bodyPr>
          <a:lstStyle/>
          <a:p>
            <a:pPr marL="266700" indent="-2667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2. </a:t>
            </a:r>
            <a:r>
              <a:rPr lang="ru-RU" sz="2600" dirty="0"/>
              <a:t>В современных условиях </a:t>
            </a:r>
            <a:r>
              <a:rPr lang="ru-RU" sz="2600" b="1" dirty="0"/>
              <a:t>использование интеллектуального ресурса</a:t>
            </a:r>
            <a:r>
              <a:rPr lang="ru-RU" sz="2600" dirty="0"/>
              <a:t>, </a:t>
            </a:r>
            <a:r>
              <a:rPr lang="ru-RU" sz="2600" b="1" dirty="0"/>
              <a:t>развитие наукоемких отраслей и </a:t>
            </a:r>
            <a:r>
              <a:rPr lang="ru-RU" sz="2600" b="1" dirty="0" smtClean="0"/>
              <a:t>адаптация </a:t>
            </a:r>
            <a:r>
              <a:rPr lang="ru-RU" sz="2600" b="1" dirty="0"/>
              <a:t>к инновационным процессам</a:t>
            </a:r>
            <a:r>
              <a:rPr lang="ru-RU" sz="2600" dirty="0"/>
              <a:t> определяют не только уровень конкурентоспособности национальной экономики, </a:t>
            </a:r>
            <a:r>
              <a:rPr lang="ru-RU" sz="2600" dirty="0" smtClean="0"/>
              <a:t>но </a:t>
            </a:r>
            <a:r>
              <a:rPr lang="ru-RU" sz="2600" dirty="0"/>
              <a:t>и:</a:t>
            </a:r>
          </a:p>
          <a:p>
            <a:pPr marL="266700" indent="-2667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dirty="0" smtClean="0"/>
              <a:t>ее способность </a:t>
            </a:r>
            <a:r>
              <a:rPr lang="ru-RU" sz="2600" dirty="0"/>
              <a:t>к дальнейшему росту;</a:t>
            </a:r>
          </a:p>
          <a:p>
            <a:pPr marL="266700" indent="-2667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dirty="0"/>
              <a:t>обеспечение национальной безопасности;</a:t>
            </a:r>
          </a:p>
          <a:p>
            <a:pPr marL="266700" indent="-2667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dirty="0" smtClean="0"/>
              <a:t>вхождение </a:t>
            </a:r>
            <a:r>
              <a:rPr lang="ru-RU" sz="2600" dirty="0"/>
              <a:t>в группу стран-лидеров мирового экономического развития</a:t>
            </a:r>
          </a:p>
        </p:txBody>
      </p:sp>
      <p:pic>
        <p:nvPicPr>
          <p:cNvPr id="17412" name="Picture 4" descr="defa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033" y="914400"/>
            <a:ext cx="1066800" cy="132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33623" y="1075602"/>
            <a:ext cx="5638800" cy="341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358775" defTabSz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1. Неэквивалентный технологический обмен «толкает» национальную экономику и ее ведущие отрасли в «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ловушку нарастающего технологического отставания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» (концепция «технологической пропасти»), что подрывает и национальную безопасность страны</a:t>
            </a:r>
          </a:p>
        </p:txBody>
      </p:sp>
      <p:pic>
        <p:nvPicPr>
          <p:cNvPr id="9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994968" y="839888"/>
            <a:ext cx="2149032" cy="38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000" kern="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Хайтеграция</a:t>
            </a:r>
            <a:endParaRPr lang="ru-RU" sz="24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725" y="2257714"/>
            <a:ext cx="146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ВЫВОДЫ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492302334"/>
              </p:ext>
            </p:extLst>
          </p:nvPr>
        </p:nvGraphicFramePr>
        <p:xfrm>
          <a:off x="430324" y="1310912"/>
          <a:ext cx="6656276" cy="233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6" name="Picture 4" descr="default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792" y="3745607"/>
            <a:ext cx="914400" cy="91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34165" y="3642479"/>
            <a:ext cx="5652435" cy="120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мировой экономике ресурсы текут к технологиям, а не технологии к ресурсам, поэтому сырьевая экономика не может быть конкурентоспособной!</a:t>
            </a:r>
          </a:p>
        </p:txBody>
      </p:sp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35689" y="8514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1325">
              <a:buFont typeface="Wingdings" pitchFamily="2" charset="2"/>
              <a:buNone/>
            </a:pPr>
            <a:r>
              <a:rPr lang="ru-RU" sz="2400" b="1" dirty="0">
                <a:solidFill>
                  <a:srgbClr val="660033"/>
                </a:solidFill>
              </a:rPr>
              <a:t>Глобализация мирового хозяйства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9600" y="5105400"/>
            <a:ext cx="6975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Страны</a:t>
            </a:r>
            <a:r>
              <a:rPr lang="ru-RU" sz="1600" i="1" dirty="0"/>
              <a:t>, активно участвующие в </a:t>
            </a:r>
            <a:r>
              <a:rPr lang="ru-RU" sz="1600" i="1" dirty="0" smtClean="0"/>
              <a:t>международном технологическом обмене</a:t>
            </a:r>
            <a:r>
              <a:rPr lang="ru-RU" sz="1600" i="1" dirty="0"/>
              <a:t>, </a:t>
            </a:r>
            <a:r>
              <a:rPr lang="ru-RU" sz="1600" i="1" dirty="0" smtClean="0"/>
              <a:t>эффективно </a:t>
            </a:r>
            <a:r>
              <a:rPr lang="ru-RU" sz="1600" i="1" dirty="0"/>
              <a:t>использующие интеллектуальный ресурс, обладают значительно более высоким потенциалом развития и способны приобрести ресурсы любого вида и качества, что и в дальнейшем будет усиливать неравномерность экономического </a:t>
            </a:r>
            <a:r>
              <a:rPr lang="ru-RU" sz="1600" i="1" dirty="0" smtClean="0"/>
              <a:t>развития</a:t>
            </a:r>
            <a:endParaRPr lang="ru-RU" sz="1600" i="1" dirty="0"/>
          </a:p>
        </p:txBody>
      </p:sp>
      <p:pic>
        <p:nvPicPr>
          <p:cNvPr id="9" name="Picture 6" descr="logo_lef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40297287"/>
              </p:ext>
            </p:extLst>
          </p:nvPr>
        </p:nvGraphicFramePr>
        <p:xfrm>
          <a:off x="123130" y="812316"/>
          <a:ext cx="7620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60" name="Picture 5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9241" y="935297"/>
            <a:ext cx="1829765" cy="13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6248400"/>
            <a:ext cx="69518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717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Базовую инфраструктуру глобализации образует всемирная информационная сеть Интернет, 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разработана 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1991 г. </a:t>
            </a:r>
          </a:p>
        </p:txBody>
      </p:sp>
      <p:pic>
        <p:nvPicPr>
          <p:cNvPr id="8" name="Picture 6" descr="logo_lef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3130" y="393904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80 % объемов мировой торговли приходится на цепочки создания добавленной стоимости, которые контролируют несколько десятков транснациональных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корпораций.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83165" y="470619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ТНК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способствуют прогрессу развивающихся стран, размещая линии по производству своей продукции по всему миру, и именно от них зависят темпы экономического роста и появление в экономике новых технологий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nctad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32" y="2105083"/>
            <a:ext cx="7086600" cy="4800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5139" y="6019800"/>
            <a:ext cx="2263552" cy="83820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производственные цепочки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1132" y="804289"/>
            <a:ext cx="50083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Производственные цепочки могут связывать две страны, целый регион и создавать глобальную сеть. В них входят различные компании - от добывающих до обрабатывающих и высокотехнологических</a:t>
            </a:r>
            <a:endParaRPr lang="ru-RU" sz="1600" i="1" dirty="0"/>
          </a:p>
        </p:txBody>
      </p:sp>
      <p:pic>
        <p:nvPicPr>
          <p:cNvPr id="5" name="Рисунок 4" descr="http://www.rb.ru/imgsmall/201108151744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188" y="823346"/>
            <a:ext cx="1462786" cy="11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02032" y="898003"/>
            <a:ext cx="1829765" cy="13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18092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2032" y="898003"/>
            <a:ext cx="1829765" cy="13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015103997"/>
              </p:ext>
            </p:extLst>
          </p:nvPr>
        </p:nvGraphicFramePr>
        <p:xfrm>
          <a:off x="14468" y="1862019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" name="Рисунок 6" descr="40f8ba8d74ea2ca0271e545ae35a3ee0fu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01484" y="4038600"/>
            <a:ext cx="1230313" cy="68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1311</TotalTime>
  <Words>827</Words>
  <Application>Microsoft Office PowerPoint</Application>
  <PresentationFormat>Экран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Теория инноватики  </vt:lpstr>
      <vt:lpstr>3.1. Предпосылки модернизации и перехода к инновационной экономике</vt:lpstr>
      <vt:lpstr>Слайд 3</vt:lpstr>
      <vt:lpstr>Слайд 4</vt:lpstr>
      <vt:lpstr>Слайд 5</vt:lpstr>
      <vt:lpstr>Слайд 6</vt:lpstr>
      <vt:lpstr>Слайд 7</vt:lpstr>
      <vt:lpstr>Современные производственные цепочки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152</cp:revision>
  <cp:lastPrinted>1601-01-01T00:00:00Z</cp:lastPrinted>
  <dcterms:created xsi:type="dcterms:W3CDTF">1601-01-01T00:00:00Z</dcterms:created>
  <dcterms:modified xsi:type="dcterms:W3CDTF">2016-04-03T12:44:33Z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