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docProps/custom.xml" ContentType="application/vnd.openxmlformats-officedocument.custom-properties+xml"/>
  <Override PartName="/ppt/commentAuthors.xml" ContentType="application/vnd.openxmlformats-officedocument.presentationml.commentAuthors+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notesSlides/notesSlide1.xml" ContentType="application/vnd.openxmlformats-officedocument.presentationml.notesSlide+xml"/>
  <Override PartName="/ppt/diagrams/quickStyle5.xml" ContentType="application/vnd.openxmlformats-officedocument.drawingml.diagramStyle+xml"/>
  <Default Extension="bin" ContentType="application/vnd.openxmlformats-officedocument.oleObject"/>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Default Extension="vml" ContentType="application/vnd.openxmlformats-officedocument.vmlDrawing"/>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0"/>
  </p:notesMasterIdLst>
  <p:sldIdLst>
    <p:sldId id="267" r:id="rId2"/>
    <p:sldId id="279" r:id="rId3"/>
    <p:sldId id="313" r:id="rId4"/>
    <p:sldId id="314" r:id="rId5"/>
    <p:sldId id="339" r:id="rId6"/>
    <p:sldId id="276" r:id="rId7"/>
    <p:sldId id="280" r:id="rId8"/>
    <p:sldId id="281" r:id="rId9"/>
    <p:sldId id="283" r:id="rId10"/>
    <p:sldId id="284" r:id="rId11"/>
    <p:sldId id="285" r:id="rId12"/>
    <p:sldId id="315" r:id="rId13"/>
    <p:sldId id="316" r:id="rId14"/>
    <p:sldId id="317" r:id="rId15"/>
    <p:sldId id="268" r:id="rId16"/>
    <p:sldId id="286" r:id="rId17"/>
    <p:sldId id="318" r:id="rId18"/>
    <p:sldId id="320" r:id="rId19"/>
    <p:sldId id="321" r:id="rId20"/>
    <p:sldId id="287" r:id="rId21"/>
    <p:sldId id="322" r:id="rId22"/>
    <p:sldId id="288" r:id="rId23"/>
    <p:sldId id="289" r:id="rId24"/>
    <p:sldId id="292" r:id="rId25"/>
    <p:sldId id="323" r:id="rId26"/>
    <p:sldId id="299" r:id="rId27"/>
    <p:sldId id="300" r:id="rId28"/>
    <p:sldId id="301" r:id="rId29"/>
    <p:sldId id="291" r:id="rId30"/>
    <p:sldId id="269" r:id="rId31"/>
    <p:sldId id="272" r:id="rId32"/>
    <p:sldId id="274" r:id="rId33"/>
    <p:sldId id="273" r:id="rId34"/>
    <p:sldId id="303" r:id="rId35"/>
    <p:sldId id="304" r:id="rId36"/>
    <p:sldId id="326" r:id="rId37"/>
    <p:sldId id="331" r:id="rId38"/>
    <p:sldId id="305" r:id="rId39"/>
    <p:sldId id="327" r:id="rId40"/>
    <p:sldId id="325" r:id="rId41"/>
    <p:sldId id="324" r:id="rId42"/>
    <p:sldId id="306" r:id="rId43"/>
    <p:sldId id="307" r:id="rId44"/>
    <p:sldId id="334" r:id="rId45"/>
    <p:sldId id="340" r:id="rId46"/>
    <p:sldId id="341" r:id="rId47"/>
    <p:sldId id="342" r:id="rId48"/>
    <p:sldId id="343" r:id="rId49"/>
    <p:sldId id="344" r:id="rId50"/>
    <p:sldId id="345" r:id="rId51"/>
    <p:sldId id="346" r:id="rId52"/>
    <p:sldId id="347" r:id="rId53"/>
    <p:sldId id="348" r:id="rId54"/>
    <p:sldId id="349" r:id="rId55"/>
    <p:sldId id="350" r:id="rId56"/>
    <p:sldId id="351" r:id="rId57"/>
    <p:sldId id="352" r:id="rId58"/>
    <p:sldId id="353" r:id="rId59"/>
  </p:sldIdLst>
  <p:sldSz cx="9144000" cy="6858000" type="screen4x3"/>
  <p:notesSz cx="6858000" cy="9144000"/>
  <p:defaultTextStyle>
    <a:defPPr>
      <a:defRPr lang="ru-RU"/>
    </a:defPPr>
    <a:lvl1pPr algn="l" rtl="0" fontAlgn="base">
      <a:spcBef>
        <a:spcPct val="0"/>
      </a:spcBef>
      <a:spcAft>
        <a:spcPct val="0"/>
      </a:spcAft>
      <a:defRPr kumimoji="1" kern="1200">
        <a:solidFill>
          <a:schemeClr val="tx1"/>
        </a:solidFill>
        <a:latin typeface="Times New Roman" pitchFamily="18" charset="0"/>
        <a:ea typeface="+mn-ea"/>
        <a:cs typeface="+mn-cs"/>
      </a:defRPr>
    </a:lvl1pPr>
    <a:lvl2pPr marL="457200" algn="l" rtl="0" fontAlgn="base">
      <a:spcBef>
        <a:spcPct val="0"/>
      </a:spcBef>
      <a:spcAft>
        <a:spcPct val="0"/>
      </a:spcAft>
      <a:defRPr kumimoji="1" kern="1200">
        <a:solidFill>
          <a:schemeClr val="tx1"/>
        </a:solidFill>
        <a:latin typeface="Times New Roman" pitchFamily="18" charset="0"/>
        <a:ea typeface="+mn-ea"/>
        <a:cs typeface="+mn-cs"/>
      </a:defRPr>
    </a:lvl2pPr>
    <a:lvl3pPr marL="914400" algn="l" rtl="0" fontAlgn="base">
      <a:spcBef>
        <a:spcPct val="0"/>
      </a:spcBef>
      <a:spcAft>
        <a:spcPct val="0"/>
      </a:spcAft>
      <a:defRPr kumimoji="1" kern="1200">
        <a:solidFill>
          <a:schemeClr val="tx1"/>
        </a:solidFill>
        <a:latin typeface="Times New Roman" pitchFamily="18" charset="0"/>
        <a:ea typeface="+mn-ea"/>
        <a:cs typeface="+mn-cs"/>
      </a:defRPr>
    </a:lvl3pPr>
    <a:lvl4pPr marL="1371600" algn="l" rtl="0" fontAlgn="base">
      <a:spcBef>
        <a:spcPct val="0"/>
      </a:spcBef>
      <a:spcAft>
        <a:spcPct val="0"/>
      </a:spcAft>
      <a:defRPr kumimoji="1" kern="1200">
        <a:solidFill>
          <a:schemeClr val="tx1"/>
        </a:solidFill>
        <a:latin typeface="Times New Roman" pitchFamily="18" charset="0"/>
        <a:ea typeface="+mn-ea"/>
        <a:cs typeface="+mn-cs"/>
      </a:defRPr>
    </a:lvl4pPr>
    <a:lvl5pPr marL="1828800" algn="l" rtl="0" fontAlgn="base">
      <a:spcBef>
        <a:spcPct val="0"/>
      </a:spcBef>
      <a:spcAft>
        <a:spcPct val="0"/>
      </a:spcAft>
      <a:defRPr kumimoji="1" kern="1200">
        <a:solidFill>
          <a:schemeClr val="tx1"/>
        </a:solidFill>
        <a:latin typeface="Times New Roman" pitchFamily="18" charset="0"/>
        <a:ea typeface="+mn-ea"/>
        <a:cs typeface="+mn-cs"/>
      </a:defRPr>
    </a:lvl5pPr>
    <a:lvl6pPr marL="2286000" algn="l" defTabSz="914400" rtl="0" eaLnBrk="1" latinLnBrk="0" hangingPunct="1">
      <a:defRPr kumimoji="1" kern="1200">
        <a:solidFill>
          <a:schemeClr val="tx1"/>
        </a:solidFill>
        <a:latin typeface="Times New Roman" pitchFamily="18" charset="0"/>
        <a:ea typeface="+mn-ea"/>
        <a:cs typeface="+mn-cs"/>
      </a:defRPr>
    </a:lvl6pPr>
    <a:lvl7pPr marL="2743200" algn="l" defTabSz="914400" rtl="0" eaLnBrk="1" latinLnBrk="0" hangingPunct="1">
      <a:defRPr kumimoji="1" kern="1200">
        <a:solidFill>
          <a:schemeClr val="tx1"/>
        </a:solidFill>
        <a:latin typeface="Times New Roman" pitchFamily="18" charset="0"/>
        <a:ea typeface="+mn-ea"/>
        <a:cs typeface="+mn-cs"/>
      </a:defRPr>
    </a:lvl7pPr>
    <a:lvl8pPr marL="3200400" algn="l" defTabSz="914400" rtl="0" eaLnBrk="1" latinLnBrk="0" hangingPunct="1">
      <a:defRPr kumimoji="1" kern="1200">
        <a:solidFill>
          <a:schemeClr val="tx1"/>
        </a:solidFill>
        <a:latin typeface="Times New Roman" pitchFamily="18" charset="0"/>
        <a:ea typeface="+mn-ea"/>
        <a:cs typeface="+mn-cs"/>
      </a:defRPr>
    </a:lvl8pPr>
    <a:lvl9pPr marL="3657600" algn="l" defTabSz="914400" rtl="0" eaLnBrk="1" latinLnBrk="0" hangingPunct="1">
      <a:defRPr kumimoji="1"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Компьютер" initials="К"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FF00"/>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32" autoAdjust="0"/>
    <p:restoredTop sz="94660"/>
  </p:normalViewPr>
  <p:slideViewPr>
    <p:cSldViewPr>
      <p:cViewPr>
        <p:scale>
          <a:sx n="90" d="100"/>
          <a:sy n="90" d="100"/>
        </p:scale>
        <p:origin x="-822" y="3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760EC3-A2ED-439C-B7EA-F66C4F043ADB}" type="doc">
      <dgm:prSet loTypeId="urn:microsoft.com/office/officeart/2005/8/layout/matrix1" loCatId="matrix" qsTypeId="urn:microsoft.com/office/officeart/2005/8/quickstyle/3d3" qsCatId="3D" csTypeId="urn:microsoft.com/office/officeart/2005/8/colors/colorful2" csCatId="colorful" phldr="1"/>
      <dgm:spPr/>
      <dgm:t>
        <a:bodyPr/>
        <a:lstStyle/>
        <a:p>
          <a:endParaRPr lang="ru-RU"/>
        </a:p>
      </dgm:t>
    </dgm:pt>
    <dgm:pt modelId="{835394E9-9270-4CCA-99F3-F79A6C3934EA}">
      <dgm:prSet custT="1"/>
      <dgm:spPr/>
      <dgm:t>
        <a:bodyPr/>
        <a:lstStyle/>
        <a:p>
          <a:pPr rtl="0"/>
          <a:r>
            <a:rPr lang="ru-RU" sz="1600" b="1" smtClean="0">
              <a:solidFill>
                <a:schemeClr val="accent4">
                  <a:lumMod val="10000"/>
                </a:schemeClr>
              </a:solidFill>
            </a:rPr>
            <a:t>Фазы экономического цикла</a:t>
          </a:r>
          <a:endParaRPr lang="ru-RU" sz="1600" b="1" dirty="0">
            <a:solidFill>
              <a:schemeClr val="accent4">
                <a:lumMod val="10000"/>
              </a:schemeClr>
            </a:solidFill>
          </a:endParaRPr>
        </a:p>
      </dgm:t>
    </dgm:pt>
    <dgm:pt modelId="{70F0D0ED-2CE4-44A8-99D8-B3FB1D6ACEFB}" type="parTrans" cxnId="{61D5B8FA-A0AC-4CDD-955F-B98DD0264879}">
      <dgm:prSet/>
      <dgm:spPr/>
      <dgm:t>
        <a:bodyPr/>
        <a:lstStyle/>
        <a:p>
          <a:endParaRPr lang="ru-RU" sz="2000">
            <a:solidFill>
              <a:schemeClr val="accent4">
                <a:lumMod val="10000"/>
              </a:schemeClr>
            </a:solidFill>
          </a:endParaRPr>
        </a:p>
      </dgm:t>
    </dgm:pt>
    <dgm:pt modelId="{4CF2DEA3-FE69-4BB3-9948-398A5F28451D}" type="sibTrans" cxnId="{61D5B8FA-A0AC-4CDD-955F-B98DD0264879}">
      <dgm:prSet/>
      <dgm:spPr/>
      <dgm:t>
        <a:bodyPr/>
        <a:lstStyle/>
        <a:p>
          <a:endParaRPr lang="ru-RU" sz="2000">
            <a:solidFill>
              <a:schemeClr val="accent4">
                <a:lumMod val="10000"/>
              </a:schemeClr>
            </a:solidFill>
          </a:endParaRPr>
        </a:p>
      </dgm:t>
    </dgm:pt>
    <dgm:pt modelId="{9CBCC0F7-0667-4A81-8DFB-5197C03D8F4B}">
      <dgm:prSet/>
      <dgm:spPr/>
      <dgm:t>
        <a:bodyPr/>
        <a:lstStyle/>
        <a:p>
          <a:pPr rtl="0"/>
          <a:endParaRPr lang="ru-RU" sz="2000" b="1" dirty="0">
            <a:solidFill>
              <a:schemeClr val="accent4">
                <a:lumMod val="10000"/>
              </a:schemeClr>
            </a:solidFill>
          </a:endParaRPr>
        </a:p>
      </dgm:t>
    </dgm:pt>
    <dgm:pt modelId="{8A195377-9505-4FD4-BDA2-071EDCBFC46D}" type="parTrans" cxnId="{E787E48B-DB8C-4A8E-B5ED-AB5085F3829B}">
      <dgm:prSet/>
      <dgm:spPr/>
      <dgm:t>
        <a:bodyPr/>
        <a:lstStyle/>
        <a:p>
          <a:endParaRPr lang="ru-RU" sz="2000">
            <a:solidFill>
              <a:schemeClr val="accent4">
                <a:lumMod val="10000"/>
              </a:schemeClr>
            </a:solidFill>
          </a:endParaRPr>
        </a:p>
      </dgm:t>
    </dgm:pt>
    <dgm:pt modelId="{434EBE18-6535-42E3-8582-8BD9139B8777}" type="sibTrans" cxnId="{E787E48B-DB8C-4A8E-B5ED-AB5085F3829B}">
      <dgm:prSet/>
      <dgm:spPr/>
      <dgm:t>
        <a:bodyPr/>
        <a:lstStyle/>
        <a:p>
          <a:endParaRPr lang="ru-RU" sz="2000">
            <a:solidFill>
              <a:schemeClr val="accent4">
                <a:lumMod val="10000"/>
              </a:schemeClr>
            </a:solidFill>
          </a:endParaRPr>
        </a:p>
      </dgm:t>
    </dgm:pt>
    <dgm:pt modelId="{D876A7A1-FF98-4B1B-863A-E049B3F5340F}">
      <dgm:prSet/>
      <dgm:spPr/>
      <dgm:t>
        <a:bodyPr/>
        <a:lstStyle/>
        <a:p>
          <a:endParaRPr lang="ru-RU">
            <a:solidFill>
              <a:schemeClr val="accent4">
                <a:lumMod val="10000"/>
              </a:schemeClr>
            </a:solidFill>
          </a:endParaRPr>
        </a:p>
      </dgm:t>
    </dgm:pt>
    <dgm:pt modelId="{EC43C047-2952-4923-9A89-EC426B43D0E7}" type="parTrans" cxnId="{D6A949BE-355A-4F8B-9AA2-5148E7EC4D6C}">
      <dgm:prSet/>
      <dgm:spPr/>
      <dgm:t>
        <a:bodyPr/>
        <a:lstStyle/>
        <a:p>
          <a:endParaRPr lang="ru-RU" sz="2000">
            <a:solidFill>
              <a:schemeClr val="accent4">
                <a:lumMod val="10000"/>
              </a:schemeClr>
            </a:solidFill>
          </a:endParaRPr>
        </a:p>
      </dgm:t>
    </dgm:pt>
    <dgm:pt modelId="{8AFCA98F-F719-44E5-AA9A-E561EFDE660C}" type="sibTrans" cxnId="{D6A949BE-355A-4F8B-9AA2-5148E7EC4D6C}">
      <dgm:prSet/>
      <dgm:spPr/>
      <dgm:t>
        <a:bodyPr/>
        <a:lstStyle/>
        <a:p>
          <a:endParaRPr lang="ru-RU" sz="2000">
            <a:solidFill>
              <a:schemeClr val="accent4">
                <a:lumMod val="10000"/>
              </a:schemeClr>
            </a:solidFill>
          </a:endParaRPr>
        </a:p>
      </dgm:t>
    </dgm:pt>
    <dgm:pt modelId="{6727CAF4-43F0-4CB3-92D3-353E87FC5B95}">
      <dgm:prSet/>
      <dgm:spPr/>
      <dgm:t>
        <a:bodyPr/>
        <a:lstStyle/>
        <a:p>
          <a:pPr rtl="0"/>
          <a:endParaRPr lang="ru-RU" sz="2000" b="1" dirty="0">
            <a:solidFill>
              <a:schemeClr val="accent4">
                <a:lumMod val="10000"/>
              </a:schemeClr>
            </a:solidFill>
          </a:endParaRPr>
        </a:p>
      </dgm:t>
    </dgm:pt>
    <dgm:pt modelId="{FF1F2372-A3F4-4ECC-A3CB-E3138D743886}" type="parTrans" cxnId="{9BA1811B-4149-4901-A210-85A08F77B11A}">
      <dgm:prSet/>
      <dgm:spPr/>
      <dgm:t>
        <a:bodyPr/>
        <a:lstStyle/>
        <a:p>
          <a:endParaRPr lang="ru-RU" sz="2000">
            <a:solidFill>
              <a:schemeClr val="accent4">
                <a:lumMod val="10000"/>
              </a:schemeClr>
            </a:solidFill>
          </a:endParaRPr>
        </a:p>
      </dgm:t>
    </dgm:pt>
    <dgm:pt modelId="{4E189E7D-FEF5-4D9A-9AAE-38C8A927532A}" type="sibTrans" cxnId="{9BA1811B-4149-4901-A210-85A08F77B11A}">
      <dgm:prSet/>
      <dgm:spPr/>
      <dgm:t>
        <a:bodyPr/>
        <a:lstStyle/>
        <a:p>
          <a:endParaRPr lang="ru-RU" sz="2000">
            <a:solidFill>
              <a:schemeClr val="accent4">
                <a:lumMod val="10000"/>
              </a:schemeClr>
            </a:solidFill>
          </a:endParaRPr>
        </a:p>
      </dgm:t>
    </dgm:pt>
    <dgm:pt modelId="{D8A76F9C-9283-434D-A6BB-76B9191F2B4F}">
      <dgm:prSet/>
      <dgm:spPr/>
      <dgm:t>
        <a:bodyPr/>
        <a:lstStyle/>
        <a:p>
          <a:endParaRPr lang="ru-RU">
            <a:solidFill>
              <a:schemeClr val="accent4">
                <a:lumMod val="10000"/>
              </a:schemeClr>
            </a:solidFill>
          </a:endParaRPr>
        </a:p>
      </dgm:t>
    </dgm:pt>
    <dgm:pt modelId="{5727106B-DD0A-4042-B46C-5FFF0AA75216}" type="parTrans" cxnId="{1D8289B8-38D4-4A5F-9756-A933C17E379A}">
      <dgm:prSet/>
      <dgm:spPr/>
      <dgm:t>
        <a:bodyPr/>
        <a:lstStyle/>
        <a:p>
          <a:endParaRPr lang="ru-RU" sz="2000">
            <a:solidFill>
              <a:schemeClr val="accent4">
                <a:lumMod val="10000"/>
              </a:schemeClr>
            </a:solidFill>
          </a:endParaRPr>
        </a:p>
      </dgm:t>
    </dgm:pt>
    <dgm:pt modelId="{EB192F51-A124-429D-863F-784254587185}" type="sibTrans" cxnId="{1D8289B8-38D4-4A5F-9756-A933C17E379A}">
      <dgm:prSet/>
      <dgm:spPr/>
      <dgm:t>
        <a:bodyPr/>
        <a:lstStyle/>
        <a:p>
          <a:endParaRPr lang="ru-RU" sz="2000">
            <a:solidFill>
              <a:schemeClr val="accent4">
                <a:lumMod val="10000"/>
              </a:schemeClr>
            </a:solidFill>
          </a:endParaRPr>
        </a:p>
      </dgm:t>
    </dgm:pt>
    <dgm:pt modelId="{0957AE86-EEA4-43AE-938B-F5AD5449C20D}">
      <dgm:prSet/>
      <dgm:spPr/>
      <dgm:t>
        <a:bodyPr/>
        <a:lstStyle/>
        <a:p>
          <a:pPr rtl="0"/>
          <a:endParaRPr lang="ru-RU" sz="2000" b="1" dirty="0">
            <a:solidFill>
              <a:schemeClr val="accent4">
                <a:lumMod val="10000"/>
              </a:schemeClr>
            </a:solidFill>
          </a:endParaRPr>
        </a:p>
      </dgm:t>
    </dgm:pt>
    <dgm:pt modelId="{858145D7-BD34-4D2F-B766-C44DAAA0FFAD}" type="parTrans" cxnId="{447DEDFB-F7E2-41C1-B8F0-E46457E16DBB}">
      <dgm:prSet/>
      <dgm:spPr/>
      <dgm:t>
        <a:bodyPr/>
        <a:lstStyle/>
        <a:p>
          <a:endParaRPr lang="ru-RU" sz="2000">
            <a:solidFill>
              <a:schemeClr val="accent4">
                <a:lumMod val="10000"/>
              </a:schemeClr>
            </a:solidFill>
          </a:endParaRPr>
        </a:p>
      </dgm:t>
    </dgm:pt>
    <dgm:pt modelId="{C9595E9D-9CDF-4E09-A7B9-6A749D0752F0}" type="sibTrans" cxnId="{447DEDFB-F7E2-41C1-B8F0-E46457E16DBB}">
      <dgm:prSet/>
      <dgm:spPr/>
      <dgm:t>
        <a:bodyPr/>
        <a:lstStyle/>
        <a:p>
          <a:endParaRPr lang="ru-RU" sz="2000">
            <a:solidFill>
              <a:schemeClr val="accent4">
                <a:lumMod val="10000"/>
              </a:schemeClr>
            </a:solidFill>
          </a:endParaRPr>
        </a:p>
      </dgm:t>
    </dgm:pt>
    <dgm:pt modelId="{0761ACB1-E93B-4C2E-98E5-458A624FE4A0}">
      <dgm:prSet/>
      <dgm:spPr/>
      <dgm:t>
        <a:bodyPr/>
        <a:lstStyle/>
        <a:p>
          <a:endParaRPr lang="ru-RU">
            <a:solidFill>
              <a:schemeClr val="accent4">
                <a:lumMod val="10000"/>
              </a:schemeClr>
            </a:solidFill>
          </a:endParaRPr>
        </a:p>
      </dgm:t>
    </dgm:pt>
    <dgm:pt modelId="{6C0CF5BA-D023-47D6-B9DD-995031E427C9}" type="parTrans" cxnId="{43B46290-3DEB-43A6-89B3-51E5C18420C5}">
      <dgm:prSet/>
      <dgm:spPr/>
      <dgm:t>
        <a:bodyPr/>
        <a:lstStyle/>
        <a:p>
          <a:endParaRPr lang="ru-RU" sz="2000">
            <a:solidFill>
              <a:schemeClr val="accent4">
                <a:lumMod val="10000"/>
              </a:schemeClr>
            </a:solidFill>
          </a:endParaRPr>
        </a:p>
      </dgm:t>
    </dgm:pt>
    <dgm:pt modelId="{A7E33097-98DD-45FE-9B1A-0E454516E530}" type="sibTrans" cxnId="{43B46290-3DEB-43A6-89B3-51E5C18420C5}">
      <dgm:prSet/>
      <dgm:spPr/>
      <dgm:t>
        <a:bodyPr/>
        <a:lstStyle/>
        <a:p>
          <a:endParaRPr lang="ru-RU" sz="2000">
            <a:solidFill>
              <a:schemeClr val="accent4">
                <a:lumMod val="10000"/>
              </a:schemeClr>
            </a:solidFill>
          </a:endParaRPr>
        </a:p>
      </dgm:t>
    </dgm:pt>
    <dgm:pt modelId="{3A4217A5-0AFD-409B-8625-DFB51E422CAD}">
      <dgm:prSet custT="1"/>
      <dgm:spPr/>
      <dgm:t>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ru-RU" sz="1400" b="1" dirty="0" smtClean="0">
            <a:solidFill>
              <a:schemeClr val="accent4">
                <a:lumMod val="1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ru-RU" sz="1400" b="1" dirty="0" smtClean="0">
            <a:solidFill>
              <a:schemeClr val="accent4">
                <a:lumMod val="1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ru-RU" sz="1600" b="1" dirty="0" smtClean="0">
            <a:solidFill>
              <a:schemeClr val="accent4">
                <a:lumMod val="1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accent4">
                  <a:lumMod val="10000"/>
                </a:schemeClr>
              </a:solidFill>
            </a:rPr>
            <a:t>1. Кризиса или рецессии</a:t>
          </a:r>
        </a:p>
        <a:p>
          <a:pPr marL="0" marR="0" indent="0" algn="ctr" defTabSz="914400" rtl="0" eaLnBrk="1" fontAlgn="auto" latinLnBrk="0" hangingPunct="1">
            <a:lnSpc>
              <a:spcPct val="100000"/>
            </a:lnSpc>
            <a:spcBef>
              <a:spcPts val="0"/>
            </a:spcBef>
            <a:spcAft>
              <a:spcPts val="0"/>
            </a:spcAft>
            <a:buClrTx/>
            <a:buSzTx/>
            <a:buFontTx/>
            <a:buNone/>
            <a:tabLst/>
            <a:defRPr/>
          </a:pPr>
          <a:endParaRPr lang="ru-RU" sz="1600" b="1" dirty="0" smtClean="0">
            <a:solidFill>
              <a:schemeClr val="accent4">
                <a:lumMod val="10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400" b="1" i="1" dirty="0" smtClean="0">
              <a:solidFill>
                <a:schemeClr val="accent4">
                  <a:lumMod val="10000"/>
                </a:schemeClr>
              </a:solidFill>
            </a:rPr>
            <a:t>Резкое сокращение объемов производств, размеров доходов, занятости, инвестиций, падение цен, затоваривание, рост неиспользованных производственных мощностей и безработицы, </a:t>
          </a:r>
        </a:p>
        <a:p>
          <a:pPr marL="0" marR="0" indent="0" algn="l" defTabSz="914400" rtl="0" eaLnBrk="1" fontAlgn="auto" latinLnBrk="0" hangingPunct="1">
            <a:lnSpc>
              <a:spcPct val="100000"/>
            </a:lnSpc>
            <a:spcBef>
              <a:spcPts val="0"/>
            </a:spcBef>
            <a:spcAft>
              <a:spcPts val="0"/>
            </a:spcAft>
            <a:buClrTx/>
            <a:buSzTx/>
            <a:buFontTx/>
            <a:buNone/>
            <a:tabLst/>
            <a:defRPr/>
          </a:pPr>
          <a:r>
            <a:rPr lang="ru-RU" sz="1400" b="1" i="1" dirty="0" smtClean="0">
              <a:solidFill>
                <a:schemeClr val="accent4">
                  <a:lumMod val="10000"/>
                </a:schemeClr>
              </a:solidFill>
            </a:rPr>
            <a:t>массовое банкротство</a:t>
          </a:r>
          <a:endParaRPr lang="ru-RU" sz="1600" i="1" dirty="0" smtClean="0">
            <a:solidFill>
              <a:schemeClr val="accent4">
                <a:lumMod val="10000"/>
              </a:schemeClr>
            </a:solidFill>
          </a:endParaRPr>
        </a:p>
        <a:p>
          <a:pPr algn="ctr" defTabSz="1600200">
            <a:lnSpc>
              <a:spcPct val="90000"/>
            </a:lnSpc>
          </a:pPr>
          <a:endParaRPr lang="ru-RU" sz="1400" dirty="0">
            <a:solidFill>
              <a:schemeClr val="accent4">
                <a:lumMod val="10000"/>
              </a:schemeClr>
            </a:solidFill>
          </a:endParaRPr>
        </a:p>
      </dgm:t>
    </dgm:pt>
    <dgm:pt modelId="{F01F6EC6-2E2A-41EB-8AD2-C70A22510D9F}" type="parTrans" cxnId="{96D6640D-FC63-48AB-BD91-407872AE02A7}">
      <dgm:prSet/>
      <dgm:spPr/>
      <dgm:t>
        <a:bodyPr/>
        <a:lstStyle/>
        <a:p>
          <a:endParaRPr lang="ru-RU" sz="2000">
            <a:solidFill>
              <a:schemeClr val="accent4">
                <a:lumMod val="10000"/>
              </a:schemeClr>
            </a:solidFill>
          </a:endParaRPr>
        </a:p>
      </dgm:t>
    </dgm:pt>
    <dgm:pt modelId="{50C06838-1ED8-4DEF-933C-FD1862CCCE3B}" type="sibTrans" cxnId="{96D6640D-FC63-48AB-BD91-407872AE02A7}">
      <dgm:prSet/>
      <dgm:spPr/>
      <dgm:t>
        <a:bodyPr/>
        <a:lstStyle/>
        <a:p>
          <a:endParaRPr lang="ru-RU" sz="2000">
            <a:solidFill>
              <a:schemeClr val="accent4">
                <a:lumMod val="10000"/>
              </a:schemeClr>
            </a:solidFill>
          </a:endParaRPr>
        </a:p>
      </dgm:t>
    </dgm:pt>
    <dgm:pt modelId="{0B95224F-7B83-4760-98AC-855645469219}">
      <dgm:prSet custT="1"/>
      <dgm:spPr/>
      <dgm:t>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ru-RU" sz="1600" b="1" dirty="0" smtClean="0">
            <a:solidFill>
              <a:schemeClr val="accent4">
                <a:lumMod val="1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ru-RU" sz="1600" b="1" dirty="0" smtClean="0">
            <a:solidFill>
              <a:schemeClr val="accent4">
                <a:lumMod val="1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ru-RU" sz="1600" b="1" dirty="0" smtClean="0">
            <a:solidFill>
              <a:schemeClr val="accent4">
                <a:lumMod val="1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accent4">
                  <a:lumMod val="10000"/>
                </a:schemeClr>
              </a:solidFill>
            </a:rPr>
            <a:t>2. Фаза депрессии</a:t>
          </a:r>
        </a:p>
        <a:p>
          <a:pPr marL="0" marR="0" indent="0" algn="ctr"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accent4">
                  <a:lumMod val="10000"/>
                </a:schemeClr>
              </a:solidFill>
            </a:rPr>
            <a:t> </a:t>
          </a:r>
        </a:p>
        <a:p>
          <a:pPr marL="0" marR="0" indent="0" algn="r" defTabSz="914400" rtl="0" eaLnBrk="1" fontAlgn="auto" latinLnBrk="0" hangingPunct="1">
            <a:lnSpc>
              <a:spcPct val="100000"/>
            </a:lnSpc>
            <a:spcBef>
              <a:spcPts val="0"/>
            </a:spcBef>
            <a:spcAft>
              <a:spcPts val="0"/>
            </a:spcAft>
            <a:buClrTx/>
            <a:buSzTx/>
            <a:buFontTx/>
            <a:buNone/>
            <a:tabLst/>
            <a:defRPr/>
          </a:pPr>
          <a:r>
            <a:rPr lang="ru-RU" sz="1400" b="1" i="1" dirty="0" smtClean="0">
              <a:solidFill>
                <a:schemeClr val="accent4">
                  <a:lumMod val="10000"/>
                </a:schemeClr>
              </a:solidFill>
            </a:rPr>
            <a:t>Массовая безработица, низкий уровень заработной платы, низкий уровень ссудного процента, сокращение товарных запасов, приостановка падения цен. </a:t>
          </a:r>
        </a:p>
        <a:p>
          <a:pPr marL="0" marR="0" indent="0" algn="r" defTabSz="914400" rtl="0" eaLnBrk="1" fontAlgn="auto" latinLnBrk="0" hangingPunct="1">
            <a:lnSpc>
              <a:spcPct val="100000"/>
            </a:lnSpc>
            <a:spcBef>
              <a:spcPts val="0"/>
            </a:spcBef>
            <a:spcAft>
              <a:spcPts val="0"/>
            </a:spcAft>
            <a:buClrTx/>
            <a:buSzTx/>
            <a:buFontTx/>
            <a:buNone/>
            <a:tabLst/>
            <a:defRPr/>
          </a:pPr>
          <a:r>
            <a:rPr lang="ru-RU" sz="1400" b="1" i="1" dirty="0" smtClean="0">
              <a:solidFill>
                <a:schemeClr val="accent4">
                  <a:lumMod val="10000"/>
                </a:schemeClr>
              </a:solidFill>
            </a:rPr>
            <a:t>Производство не сокращается, но и не растет, поскольку</a:t>
          </a:r>
        </a:p>
        <a:p>
          <a:pPr marL="0" marR="0" indent="0" algn="r" defTabSz="914400" rtl="0" eaLnBrk="1" fontAlgn="auto" latinLnBrk="0" hangingPunct="1">
            <a:lnSpc>
              <a:spcPct val="100000"/>
            </a:lnSpc>
            <a:spcBef>
              <a:spcPts val="0"/>
            </a:spcBef>
            <a:spcAft>
              <a:spcPts val="0"/>
            </a:spcAft>
            <a:buClrTx/>
            <a:buSzTx/>
            <a:buFontTx/>
            <a:buNone/>
            <a:tabLst/>
            <a:defRPr/>
          </a:pPr>
          <a:r>
            <a:rPr lang="ru-RU" sz="1400" b="1" i="1" dirty="0" smtClean="0">
              <a:solidFill>
                <a:schemeClr val="accent4">
                  <a:lumMod val="10000"/>
                </a:schemeClr>
              </a:solidFill>
            </a:rPr>
            <a:t>появляются отдельные </a:t>
          </a:r>
        </a:p>
        <a:p>
          <a:pPr marL="0" marR="0" indent="0" algn="r" defTabSz="914400" rtl="0" eaLnBrk="1" fontAlgn="auto" latinLnBrk="0" hangingPunct="1">
            <a:lnSpc>
              <a:spcPct val="100000"/>
            </a:lnSpc>
            <a:spcBef>
              <a:spcPts val="0"/>
            </a:spcBef>
            <a:spcAft>
              <a:spcPts val="0"/>
            </a:spcAft>
            <a:buClrTx/>
            <a:buSzTx/>
            <a:buFontTx/>
            <a:buNone/>
            <a:tabLst/>
            <a:defRPr/>
          </a:pPr>
          <a:r>
            <a:rPr lang="ru-RU" sz="1400" b="1" i="1" dirty="0" smtClean="0">
              <a:solidFill>
                <a:schemeClr val="accent4">
                  <a:lumMod val="10000"/>
                </a:schemeClr>
              </a:solidFill>
            </a:rPr>
            <a:t>«точки роста»</a:t>
          </a:r>
        </a:p>
        <a:p>
          <a:pPr algn="ctr" defTabSz="577850">
            <a:lnSpc>
              <a:spcPct val="90000"/>
            </a:lnSpc>
            <a:spcBef>
              <a:spcPct val="0"/>
            </a:spcBef>
            <a:spcAft>
              <a:spcPct val="35000"/>
            </a:spcAft>
          </a:pPr>
          <a:endParaRPr lang="ru-RU" sz="1400" dirty="0">
            <a:solidFill>
              <a:schemeClr val="accent4">
                <a:lumMod val="10000"/>
              </a:schemeClr>
            </a:solidFill>
          </a:endParaRPr>
        </a:p>
      </dgm:t>
    </dgm:pt>
    <dgm:pt modelId="{9EF6A522-DE88-441D-BC72-1560F84D4D66}" type="parTrans" cxnId="{1C3FEEAB-0BF1-46BE-B620-B5B0BB1FE543}">
      <dgm:prSet/>
      <dgm:spPr/>
      <dgm:t>
        <a:bodyPr/>
        <a:lstStyle/>
        <a:p>
          <a:endParaRPr lang="ru-RU" sz="2000">
            <a:solidFill>
              <a:schemeClr val="accent4">
                <a:lumMod val="10000"/>
              </a:schemeClr>
            </a:solidFill>
          </a:endParaRPr>
        </a:p>
      </dgm:t>
    </dgm:pt>
    <dgm:pt modelId="{85A82F9B-CB29-4F57-A857-5F3A9AD17573}" type="sibTrans" cxnId="{1C3FEEAB-0BF1-46BE-B620-B5B0BB1FE543}">
      <dgm:prSet/>
      <dgm:spPr/>
      <dgm:t>
        <a:bodyPr/>
        <a:lstStyle/>
        <a:p>
          <a:endParaRPr lang="ru-RU" sz="2000">
            <a:solidFill>
              <a:schemeClr val="accent4">
                <a:lumMod val="10000"/>
              </a:schemeClr>
            </a:solidFill>
          </a:endParaRPr>
        </a:p>
      </dgm:t>
    </dgm:pt>
    <dgm:pt modelId="{FEBC7A99-ACC5-4E56-B9BA-95160A5BCE32}">
      <dgm:prSet custT="1"/>
      <dgm:spPr/>
      <dgm:t>
        <a:bodyPr/>
        <a:lstStyle/>
        <a:p>
          <a:pPr algn="l" rtl="0">
            <a:spcAft>
              <a:spcPct val="35000"/>
            </a:spcAft>
          </a:pPr>
          <a:r>
            <a:rPr lang="ru-RU" sz="1600" b="1" dirty="0" smtClean="0">
              <a:solidFill>
                <a:schemeClr val="accent4">
                  <a:lumMod val="10000"/>
                </a:schemeClr>
              </a:solidFill>
            </a:rPr>
            <a:t>             4. Фаза подъема</a:t>
          </a:r>
        </a:p>
        <a:p>
          <a:pPr algn="l" rtl="0">
            <a:spcAft>
              <a:spcPts val="0"/>
            </a:spcAft>
          </a:pPr>
          <a:r>
            <a:rPr lang="ru-RU" sz="1400" b="1" i="1" dirty="0" smtClean="0">
              <a:solidFill>
                <a:schemeClr val="accent4">
                  <a:lumMod val="10000"/>
                </a:schemeClr>
              </a:solidFill>
            </a:rPr>
            <a:t>Увеличение темпов</a:t>
          </a:r>
        </a:p>
        <a:p>
          <a:pPr algn="l" rtl="0">
            <a:spcAft>
              <a:spcPts val="0"/>
            </a:spcAft>
          </a:pPr>
          <a:r>
            <a:rPr lang="ru-RU" sz="1400" b="1" i="1" dirty="0" smtClean="0">
              <a:solidFill>
                <a:schemeClr val="accent4">
                  <a:lumMod val="10000"/>
                </a:schemeClr>
              </a:solidFill>
            </a:rPr>
            <a:t> экономического роста, рост инвестиций, курсов ценных бумаг, заработной платы, цен, прибыли, сокращение безработицы. В итоге, объем производства вновь выходит за рамки платежеспособного спроса.</a:t>
          </a:r>
        </a:p>
        <a:p>
          <a:pPr algn="ctr" rtl="0">
            <a:spcAft>
              <a:spcPts val="0"/>
            </a:spcAft>
          </a:pPr>
          <a:r>
            <a:rPr lang="ru-RU" sz="1400" b="1" i="1" dirty="0" smtClean="0">
              <a:solidFill>
                <a:schemeClr val="accent4">
                  <a:lumMod val="10000"/>
                </a:schemeClr>
              </a:solidFill>
            </a:rPr>
            <a:t> Цикл завершается, подготавливая условия нового перепроизводства и нового кризиса</a:t>
          </a:r>
        </a:p>
        <a:p>
          <a:pPr algn="ctr" rtl="0">
            <a:spcAft>
              <a:spcPct val="35000"/>
            </a:spcAft>
          </a:pPr>
          <a:endParaRPr lang="ru-RU" sz="1600" b="1" dirty="0" smtClean="0">
            <a:solidFill>
              <a:schemeClr val="accent4">
                <a:lumMod val="10000"/>
              </a:schemeClr>
            </a:solidFill>
          </a:endParaRPr>
        </a:p>
        <a:p>
          <a:pPr algn="ctr" rtl="0">
            <a:spcAft>
              <a:spcPct val="35000"/>
            </a:spcAft>
          </a:pPr>
          <a:endParaRPr lang="ru-RU" sz="1600" b="1" dirty="0">
            <a:solidFill>
              <a:schemeClr val="accent4">
                <a:lumMod val="10000"/>
              </a:schemeClr>
            </a:solidFill>
          </a:endParaRPr>
        </a:p>
      </dgm:t>
    </dgm:pt>
    <dgm:pt modelId="{9C489B5A-41F0-4901-8584-DE4F5989AB40}" type="parTrans" cxnId="{3A7C359E-594E-4126-8790-32FA62DB19F5}">
      <dgm:prSet/>
      <dgm:spPr/>
      <dgm:t>
        <a:bodyPr/>
        <a:lstStyle/>
        <a:p>
          <a:endParaRPr lang="ru-RU" sz="2000">
            <a:solidFill>
              <a:schemeClr val="accent4">
                <a:lumMod val="10000"/>
              </a:schemeClr>
            </a:solidFill>
          </a:endParaRPr>
        </a:p>
      </dgm:t>
    </dgm:pt>
    <dgm:pt modelId="{AB580415-8155-469B-AE0B-BE4B0957BCAF}" type="sibTrans" cxnId="{3A7C359E-594E-4126-8790-32FA62DB19F5}">
      <dgm:prSet/>
      <dgm:spPr/>
      <dgm:t>
        <a:bodyPr/>
        <a:lstStyle/>
        <a:p>
          <a:endParaRPr lang="ru-RU" sz="2000">
            <a:solidFill>
              <a:schemeClr val="accent4">
                <a:lumMod val="10000"/>
              </a:schemeClr>
            </a:solidFill>
          </a:endParaRPr>
        </a:p>
      </dgm:t>
    </dgm:pt>
    <dgm:pt modelId="{8B6CB8A5-C15F-4271-930E-61792AEEE7D2}">
      <dgm:prSet/>
      <dgm:spPr/>
      <dgm:t>
        <a:bodyPr/>
        <a:lstStyle/>
        <a:p>
          <a:endParaRPr lang="ru-RU">
            <a:solidFill>
              <a:schemeClr val="accent4">
                <a:lumMod val="10000"/>
              </a:schemeClr>
            </a:solidFill>
          </a:endParaRPr>
        </a:p>
      </dgm:t>
    </dgm:pt>
    <dgm:pt modelId="{97342DA9-8750-4EE5-B85F-40291C69D23C}" type="parTrans" cxnId="{FF93E1CC-185D-4BE5-8177-F44AA36B7441}">
      <dgm:prSet/>
      <dgm:spPr/>
      <dgm:t>
        <a:bodyPr/>
        <a:lstStyle/>
        <a:p>
          <a:endParaRPr lang="ru-RU" sz="2000">
            <a:solidFill>
              <a:schemeClr val="accent4">
                <a:lumMod val="10000"/>
              </a:schemeClr>
            </a:solidFill>
          </a:endParaRPr>
        </a:p>
      </dgm:t>
    </dgm:pt>
    <dgm:pt modelId="{801AAE17-5F4D-4A2B-9DEC-A10473A54BAF}" type="sibTrans" cxnId="{FF93E1CC-185D-4BE5-8177-F44AA36B7441}">
      <dgm:prSet/>
      <dgm:spPr/>
      <dgm:t>
        <a:bodyPr/>
        <a:lstStyle/>
        <a:p>
          <a:endParaRPr lang="ru-RU" sz="2000">
            <a:solidFill>
              <a:schemeClr val="accent4">
                <a:lumMod val="10000"/>
              </a:schemeClr>
            </a:solidFill>
          </a:endParaRPr>
        </a:p>
      </dgm:t>
    </dgm:pt>
    <dgm:pt modelId="{EB3983BD-3F03-4D66-995E-35D8707213C8}">
      <dgm:prSet/>
      <dgm:spPr/>
      <dgm:t>
        <a:bodyPr/>
        <a:lstStyle/>
        <a:p>
          <a:endParaRPr lang="ru-RU">
            <a:solidFill>
              <a:schemeClr val="accent4">
                <a:lumMod val="10000"/>
              </a:schemeClr>
            </a:solidFill>
          </a:endParaRPr>
        </a:p>
      </dgm:t>
    </dgm:pt>
    <dgm:pt modelId="{540B7047-526B-4AC3-887C-B0A74DCDCCE0}" type="parTrans" cxnId="{B633517C-8751-4041-93BA-DF9A7860B68A}">
      <dgm:prSet/>
      <dgm:spPr/>
      <dgm:t>
        <a:bodyPr/>
        <a:lstStyle/>
        <a:p>
          <a:endParaRPr lang="ru-RU" sz="2000">
            <a:solidFill>
              <a:schemeClr val="accent4">
                <a:lumMod val="10000"/>
              </a:schemeClr>
            </a:solidFill>
          </a:endParaRPr>
        </a:p>
      </dgm:t>
    </dgm:pt>
    <dgm:pt modelId="{1EC5D229-9402-4F9C-BF82-6B041A4F2FC4}" type="sibTrans" cxnId="{B633517C-8751-4041-93BA-DF9A7860B68A}">
      <dgm:prSet/>
      <dgm:spPr/>
      <dgm:t>
        <a:bodyPr/>
        <a:lstStyle/>
        <a:p>
          <a:endParaRPr lang="ru-RU" sz="2000">
            <a:solidFill>
              <a:schemeClr val="accent4">
                <a:lumMod val="10000"/>
              </a:schemeClr>
            </a:solidFill>
          </a:endParaRPr>
        </a:p>
      </dgm:t>
    </dgm:pt>
    <dgm:pt modelId="{D35C2413-FAF1-4649-96EE-CD3849647FDF}">
      <dgm:prSet custT="1"/>
      <dgm:spPr/>
      <dgm:t>
        <a:bodyPr/>
        <a:lstStyle/>
        <a:p>
          <a:pPr algn="ctr" defTabSz="711200">
            <a:lnSpc>
              <a:spcPct val="90000"/>
            </a:lnSpc>
            <a:spcBef>
              <a:spcPct val="0"/>
            </a:spcBef>
            <a:spcAft>
              <a:spcPct val="35000"/>
            </a:spcAft>
          </a:pPr>
          <a:r>
            <a:rPr lang="ru-RU" sz="1600" b="1" dirty="0" smtClean="0">
              <a:solidFill>
                <a:schemeClr val="accent4">
                  <a:lumMod val="10000"/>
                </a:schemeClr>
              </a:solidFill>
            </a:rPr>
            <a:t>         3. Фаза оживления  </a:t>
          </a:r>
        </a:p>
        <a:p>
          <a:pPr algn="ctr" defTabSz="711200">
            <a:lnSpc>
              <a:spcPct val="90000"/>
            </a:lnSpc>
            <a:spcBef>
              <a:spcPct val="0"/>
            </a:spcBef>
            <a:spcAft>
              <a:spcPct val="35000"/>
            </a:spcAft>
          </a:pPr>
          <a:r>
            <a:rPr lang="ru-RU" sz="1600" b="1" dirty="0" smtClean="0">
              <a:solidFill>
                <a:schemeClr val="accent4">
                  <a:lumMod val="10000"/>
                </a:schemeClr>
              </a:solidFill>
            </a:rPr>
            <a:t>   </a:t>
          </a:r>
        </a:p>
        <a:p>
          <a:pPr marL="0" marR="0" indent="0" algn="r" defTabSz="914400" rtl="0" eaLnBrk="1" fontAlgn="auto" latinLnBrk="0" hangingPunct="1">
            <a:lnSpc>
              <a:spcPct val="100000"/>
            </a:lnSpc>
            <a:spcBef>
              <a:spcPts val="0"/>
            </a:spcBef>
            <a:spcAft>
              <a:spcPts val="0"/>
            </a:spcAft>
            <a:buClrTx/>
            <a:buSzTx/>
            <a:buFontTx/>
            <a:buNone/>
            <a:tabLst/>
            <a:defRPr/>
          </a:pPr>
          <a:r>
            <a:rPr lang="ru-RU" sz="1400" b="1" i="1" dirty="0" smtClean="0">
              <a:solidFill>
                <a:schemeClr val="accent4">
                  <a:lumMod val="10000"/>
                </a:schemeClr>
              </a:solidFill>
            </a:rPr>
            <a:t>Восстановление экономики, ее признаки: массовое обновление основного капитала, сокращение безработицы, рост заработной платы, рост цен, рост процентных ставок, рост спроса на предметы потребления</a:t>
          </a:r>
        </a:p>
        <a:p>
          <a:pPr marL="0" marR="0" indent="0" algn="ctr" defTabSz="914400" rtl="0" eaLnBrk="1" fontAlgn="auto" latinLnBrk="0" hangingPunct="1">
            <a:lnSpc>
              <a:spcPct val="100000"/>
            </a:lnSpc>
            <a:spcBef>
              <a:spcPts val="0"/>
            </a:spcBef>
            <a:spcAft>
              <a:spcPts val="0"/>
            </a:spcAft>
            <a:buClrTx/>
            <a:buSzTx/>
            <a:buFontTx/>
            <a:buNone/>
            <a:tabLst/>
            <a:defRPr/>
          </a:pPr>
          <a:endParaRPr lang="ru-RU" sz="1600" b="1" dirty="0" smtClean="0">
            <a:solidFill>
              <a:schemeClr val="accent4">
                <a:lumMod val="1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ru-RU" sz="1600" b="1" dirty="0" smtClean="0">
            <a:solidFill>
              <a:schemeClr val="accent4">
                <a:lumMod val="10000"/>
              </a:schemeClr>
            </a:solidFill>
          </a:endParaRPr>
        </a:p>
      </dgm:t>
    </dgm:pt>
    <dgm:pt modelId="{D06E8D3F-4C15-4443-BC4B-9B3665194F8D}" type="parTrans" cxnId="{EE5979D0-539D-4842-BD23-BF910EA014BF}">
      <dgm:prSet/>
      <dgm:spPr/>
      <dgm:t>
        <a:bodyPr/>
        <a:lstStyle/>
        <a:p>
          <a:endParaRPr lang="ru-RU" sz="2000">
            <a:solidFill>
              <a:schemeClr val="accent4">
                <a:lumMod val="10000"/>
              </a:schemeClr>
            </a:solidFill>
          </a:endParaRPr>
        </a:p>
      </dgm:t>
    </dgm:pt>
    <dgm:pt modelId="{0D3F8F95-5704-44E3-9503-7F26D95362EC}" type="sibTrans" cxnId="{EE5979D0-539D-4842-BD23-BF910EA014BF}">
      <dgm:prSet/>
      <dgm:spPr/>
      <dgm:t>
        <a:bodyPr/>
        <a:lstStyle/>
        <a:p>
          <a:endParaRPr lang="ru-RU" sz="2000">
            <a:solidFill>
              <a:schemeClr val="accent4">
                <a:lumMod val="10000"/>
              </a:schemeClr>
            </a:solidFill>
          </a:endParaRPr>
        </a:p>
      </dgm:t>
    </dgm:pt>
    <dgm:pt modelId="{2361600E-F5E4-475A-966B-DAA4E8C07828}">
      <dgm:prSet/>
      <dgm:spPr/>
      <dgm:t>
        <a:bodyPr/>
        <a:lstStyle/>
        <a:p>
          <a:endParaRPr lang="ru-RU">
            <a:solidFill>
              <a:schemeClr val="accent4">
                <a:lumMod val="10000"/>
              </a:schemeClr>
            </a:solidFill>
          </a:endParaRPr>
        </a:p>
      </dgm:t>
    </dgm:pt>
    <dgm:pt modelId="{DF9D4623-7DFF-40D9-A5F3-E1A7BFE7F0F0}" type="parTrans" cxnId="{973BAC2A-4930-4C87-924D-F48005E7BB8A}">
      <dgm:prSet/>
      <dgm:spPr/>
      <dgm:t>
        <a:bodyPr/>
        <a:lstStyle/>
        <a:p>
          <a:endParaRPr lang="ru-RU" sz="2000">
            <a:solidFill>
              <a:schemeClr val="accent4">
                <a:lumMod val="10000"/>
              </a:schemeClr>
            </a:solidFill>
          </a:endParaRPr>
        </a:p>
      </dgm:t>
    </dgm:pt>
    <dgm:pt modelId="{5D422E33-7059-4901-967A-1800DC18EA62}" type="sibTrans" cxnId="{973BAC2A-4930-4C87-924D-F48005E7BB8A}">
      <dgm:prSet/>
      <dgm:spPr/>
      <dgm:t>
        <a:bodyPr/>
        <a:lstStyle/>
        <a:p>
          <a:endParaRPr lang="ru-RU" sz="2000">
            <a:solidFill>
              <a:schemeClr val="accent4">
                <a:lumMod val="10000"/>
              </a:schemeClr>
            </a:solidFill>
          </a:endParaRPr>
        </a:p>
      </dgm:t>
    </dgm:pt>
    <dgm:pt modelId="{075C72A6-05FA-4C13-8694-933D440AB303}" type="pres">
      <dgm:prSet presAssocID="{A5760EC3-A2ED-439C-B7EA-F66C4F043ADB}" presName="diagram" presStyleCnt="0">
        <dgm:presLayoutVars>
          <dgm:chMax val="1"/>
          <dgm:dir/>
          <dgm:animLvl val="ctr"/>
          <dgm:resizeHandles val="exact"/>
        </dgm:presLayoutVars>
      </dgm:prSet>
      <dgm:spPr/>
      <dgm:t>
        <a:bodyPr/>
        <a:lstStyle/>
        <a:p>
          <a:endParaRPr lang="ru-RU"/>
        </a:p>
      </dgm:t>
    </dgm:pt>
    <dgm:pt modelId="{1ACF1F3E-0558-4927-9DF7-27DB3F6B85B0}" type="pres">
      <dgm:prSet presAssocID="{A5760EC3-A2ED-439C-B7EA-F66C4F043ADB}" presName="matrix" presStyleCnt="0"/>
      <dgm:spPr/>
      <dgm:t>
        <a:bodyPr/>
        <a:lstStyle/>
        <a:p>
          <a:endParaRPr lang="ru-RU"/>
        </a:p>
      </dgm:t>
    </dgm:pt>
    <dgm:pt modelId="{6784EB31-D840-439D-AF62-E7FEFF2E6488}" type="pres">
      <dgm:prSet presAssocID="{A5760EC3-A2ED-439C-B7EA-F66C4F043ADB}" presName="tile1" presStyleLbl="node1" presStyleIdx="0" presStyleCnt="4" custLinFactNeighborX="0" custLinFactNeighborY="-6250"/>
      <dgm:spPr/>
      <dgm:t>
        <a:bodyPr/>
        <a:lstStyle/>
        <a:p>
          <a:endParaRPr lang="ru-RU"/>
        </a:p>
      </dgm:t>
    </dgm:pt>
    <dgm:pt modelId="{E034F18C-AB15-4A3F-AAB2-C03BB508D691}" type="pres">
      <dgm:prSet presAssocID="{A5760EC3-A2ED-439C-B7EA-F66C4F043ADB}" presName="tile1text" presStyleLbl="node1" presStyleIdx="0" presStyleCnt="4">
        <dgm:presLayoutVars>
          <dgm:chMax val="0"/>
          <dgm:chPref val="0"/>
          <dgm:bulletEnabled val="1"/>
        </dgm:presLayoutVars>
      </dgm:prSet>
      <dgm:spPr/>
      <dgm:t>
        <a:bodyPr/>
        <a:lstStyle/>
        <a:p>
          <a:endParaRPr lang="ru-RU"/>
        </a:p>
      </dgm:t>
    </dgm:pt>
    <dgm:pt modelId="{BA6C5C9E-DFB5-48DA-AD14-53C6E5F5D669}" type="pres">
      <dgm:prSet presAssocID="{A5760EC3-A2ED-439C-B7EA-F66C4F043ADB}" presName="tile2" presStyleLbl="node1" presStyleIdx="1" presStyleCnt="4" custLinFactNeighborX="5556"/>
      <dgm:spPr/>
      <dgm:t>
        <a:bodyPr/>
        <a:lstStyle/>
        <a:p>
          <a:endParaRPr lang="ru-RU"/>
        </a:p>
      </dgm:t>
    </dgm:pt>
    <dgm:pt modelId="{F0D80DFC-E84F-4F15-B875-4F7C95F7A9DD}" type="pres">
      <dgm:prSet presAssocID="{A5760EC3-A2ED-439C-B7EA-F66C4F043ADB}" presName="tile2text" presStyleLbl="node1" presStyleIdx="1" presStyleCnt="4">
        <dgm:presLayoutVars>
          <dgm:chMax val="0"/>
          <dgm:chPref val="0"/>
          <dgm:bulletEnabled val="1"/>
        </dgm:presLayoutVars>
      </dgm:prSet>
      <dgm:spPr/>
      <dgm:t>
        <a:bodyPr/>
        <a:lstStyle/>
        <a:p>
          <a:endParaRPr lang="ru-RU"/>
        </a:p>
      </dgm:t>
    </dgm:pt>
    <dgm:pt modelId="{477B04FD-1302-476C-B84B-B7E169F5EA29}" type="pres">
      <dgm:prSet presAssocID="{A5760EC3-A2ED-439C-B7EA-F66C4F043ADB}" presName="tile3" presStyleLbl="node1" presStyleIdx="2" presStyleCnt="4"/>
      <dgm:spPr/>
      <dgm:t>
        <a:bodyPr/>
        <a:lstStyle/>
        <a:p>
          <a:endParaRPr lang="ru-RU"/>
        </a:p>
      </dgm:t>
    </dgm:pt>
    <dgm:pt modelId="{4C753B00-601C-4F6A-93E5-401517626066}" type="pres">
      <dgm:prSet presAssocID="{A5760EC3-A2ED-439C-B7EA-F66C4F043ADB}" presName="tile3text" presStyleLbl="node1" presStyleIdx="2" presStyleCnt="4">
        <dgm:presLayoutVars>
          <dgm:chMax val="0"/>
          <dgm:chPref val="0"/>
          <dgm:bulletEnabled val="1"/>
        </dgm:presLayoutVars>
      </dgm:prSet>
      <dgm:spPr/>
      <dgm:t>
        <a:bodyPr/>
        <a:lstStyle/>
        <a:p>
          <a:endParaRPr lang="ru-RU"/>
        </a:p>
      </dgm:t>
    </dgm:pt>
    <dgm:pt modelId="{5852BDA0-052D-452C-9679-678BF839A4F5}" type="pres">
      <dgm:prSet presAssocID="{A5760EC3-A2ED-439C-B7EA-F66C4F043ADB}" presName="tile4" presStyleLbl="node1" presStyleIdx="3" presStyleCnt="4"/>
      <dgm:spPr/>
      <dgm:t>
        <a:bodyPr/>
        <a:lstStyle/>
        <a:p>
          <a:endParaRPr lang="ru-RU"/>
        </a:p>
      </dgm:t>
    </dgm:pt>
    <dgm:pt modelId="{FCDFD0E4-F19D-4162-83B8-8BF6B17DF5F7}" type="pres">
      <dgm:prSet presAssocID="{A5760EC3-A2ED-439C-B7EA-F66C4F043ADB}" presName="tile4text" presStyleLbl="node1" presStyleIdx="3" presStyleCnt="4">
        <dgm:presLayoutVars>
          <dgm:chMax val="0"/>
          <dgm:chPref val="0"/>
          <dgm:bulletEnabled val="1"/>
        </dgm:presLayoutVars>
      </dgm:prSet>
      <dgm:spPr/>
      <dgm:t>
        <a:bodyPr/>
        <a:lstStyle/>
        <a:p>
          <a:endParaRPr lang="ru-RU"/>
        </a:p>
      </dgm:t>
    </dgm:pt>
    <dgm:pt modelId="{C6F9D534-2DB4-4BC6-B10B-837AF26B388E}" type="pres">
      <dgm:prSet presAssocID="{A5760EC3-A2ED-439C-B7EA-F66C4F043ADB}" presName="centerTile" presStyleLbl="fgShp" presStyleIdx="0" presStyleCnt="1">
        <dgm:presLayoutVars>
          <dgm:chMax val="0"/>
          <dgm:chPref val="0"/>
        </dgm:presLayoutVars>
      </dgm:prSet>
      <dgm:spPr/>
      <dgm:t>
        <a:bodyPr/>
        <a:lstStyle/>
        <a:p>
          <a:endParaRPr lang="ru-RU"/>
        </a:p>
      </dgm:t>
    </dgm:pt>
  </dgm:ptLst>
  <dgm:cxnLst>
    <dgm:cxn modelId="{4CD0C0AD-0330-43F4-8979-A565682E1A16}" type="presOf" srcId="{FEBC7A99-ACC5-4E56-B9BA-95160A5BCE32}" destId="{477B04FD-1302-476C-B84B-B7E169F5EA29}" srcOrd="0" destOrd="0" presId="urn:microsoft.com/office/officeart/2005/8/layout/matrix1"/>
    <dgm:cxn modelId="{A4662652-FC6C-417E-8E00-9470830904E0}" type="presOf" srcId="{0B95224F-7B83-4760-98AC-855645469219}" destId="{F0D80DFC-E84F-4F15-B875-4F7C95F7A9DD}" srcOrd="1" destOrd="0" presId="urn:microsoft.com/office/officeart/2005/8/layout/matrix1"/>
    <dgm:cxn modelId="{D6A949BE-355A-4F8B-9AA2-5148E7EC4D6C}" srcId="{9CBCC0F7-0667-4A81-8DFB-5197C03D8F4B}" destId="{D876A7A1-FF98-4B1B-863A-E049B3F5340F}" srcOrd="0" destOrd="0" parTransId="{EC43C047-2952-4923-9A89-EC426B43D0E7}" sibTransId="{8AFCA98F-F719-44E5-AA9A-E561EFDE660C}"/>
    <dgm:cxn modelId="{96D6640D-FC63-48AB-BD91-407872AE02A7}" srcId="{835394E9-9270-4CCA-99F3-F79A6C3934EA}" destId="{3A4217A5-0AFD-409B-8625-DFB51E422CAD}" srcOrd="0" destOrd="0" parTransId="{F01F6EC6-2E2A-41EB-8AD2-C70A22510D9F}" sibTransId="{50C06838-1ED8-4DEF-933C-FD1862CCCE3B}"/>
    <dgm:cxn modelId="{B633517C-8751-4041-93BA-DF9A7860B68A}" srcId="{835394E9-9270-4CCA-99F3-F79A6C3934EA}" destId="{EB3983BD-3F03-4D66-995E-35D8707213C8}" srcOrd="5" destOrd="0" parTransId="{540B7047-526B-4AC3-887C-B0A74DCDCCE0}" sibTransId="{1EC5D229-9402-4F9C-BF82-6B041A4F2FC4}"/>
    <dgm:cxn modelId="{2C128FD9-0BF8-4972-8A27-1373046D9D40}" type="presOf" srcId="{835394E9-9270-4CCA-99F3-F79A6C3934EA}" destId="{C6F9D534-2DB4-4BC6-B10B-837AF26B388E}" srcOrd="0" destOrd="0" presId="urn:microsoft.com/office/officeart/2005/8/layout/matrix1"/>
    <dgm:cxn modelId="{D6D9614B-4E52-49AD-9339-D2B48AAA77A6}" type="presOf" srcId="{D35C2413-FAF1-4649-96EE-CD3849647FDF}" destId="{5852BDA0-052D-452C-9679-678BF839A4F5}" srcOrd="0" destOrd="0" presId="urn:microsoft.com/office/officeart/2005/8/layout/matrix1"/>
    <dgm:cxn modelId="{1D8289B8-38D4-4A5F-9756-A933C17E379A}" srcId="{A5760EC3-A2ED-439C-B7EA-F66C4F043ADB}" destId="{D8A76F9C-9283-434D-A6BB-76B9191F2B4F}" srcOrd="3" destOrd="0" parTransId="{5727106B-DD0A-4042-B46C-5FFF0AA75216}" sibTransId="{EB192F51-A124-429D-863F-784254587185}"/>
    <dgm:cxn modelId="{9BA1811B-4149-4901-A210-85A08F77B11A}" srcId="{A5760EC3-A2ED-439C-B7EA-F66C4F043ADB}" destId="{6727CAF4-43F0-4CB3-92D3-353E87FC5B95}" srcOrd="2" destOrd="0" parTransId="{FF1F2372-A3F4-4ECC-A3CB-E3138D743886}" sibTransId="{4E189E7D-FEF5-4D9A-9AAE-38C8A927532A}"/>
    <dgm:cxn modelId="{61D5B8FA-A0AC-4CDD-955F-B98DD0264879}" srcId="{A5760EC3-A2ED-439C-B7EA-F66C4F043ADB}" destId="{835394E9-9270-4CCA-99F3-F79A6C3934EA}" srcOrd="0" destOrd="0" parTransId="{70F0D0ED-2CE4-44A8-99D8-B3FB1D6ACEFB}" sibTransId="{4CF2DEA3-FE69-4BB3-9948-398A5F28451D}"/>
    <dgm:cxn modelId="{447DEDFB-F7E2-41C1-B8F0-E46457E16DBB}" srcId="{A5760EC3-A2ED-439C-B7EA-F66C4F043ADB}" destId="{0957AE86-EEA4-43AE-938B-F5AD5449C20D}" srcOrd="4" destOrd="0" parTransId="{858145D7-BD34-4D2F-B766-C44DAAA0FFAD}" sibTransId="{C9595E9D-9CDF-4E09-A7B9-6A749D0752F0}"/>
    <dgm:cxn modelId="{E787E48B-DB8C-4A8E-B5ED-AB5085F3829B}" srcId="{A5760EC3-A2ED-439C-B7EA-F66C4F043ADB}" destId="{9CBCC0F7-0667-4A81-8DFB-5197C03D8F4B}" srcOrd="1" destOrd="0" parTransId="{8A195377-9505-4FD4-BDA2-071EDCBFC46D}" sibTransId="{434EBE18-6535-42E3-8582-8BD9139B8777}"/>
    <dgm:cxn modelId="{EE5979D0-539D-4842-BD23-BF910EA014BF}" srcId="{835394E9-9270-4CCA-99F3-F79A6C3934EA}" destId="{D35C2413-FAF1-4649-96EE-CD3849647FDF}" srcOrd="3" destOrd="0" parTransId="{D06E8D3F-4C15-4443-BC4B-9B3665194F8D}" sibTransId="{0D3F8F95-5704-44E3-9503-7F26D95362EC}"/>
    <dgm:cxn modelId="{FABD2150-41B5-43D5-ABB3-61B0FE70EA03}" type="presOf" srcId="{3A4217A5-0AFD-409B-8625-DFB51E422CAD}" destId="{E034F18C-AB15-4A3F-AAB2-C03BB508D691}" srcOrd="1" destOrd="0" presId="urn:microsoft.com/office/officeart/2005/8/layout/matrix1"/>
    <dgm:cxn modelId="{0504AC77-6674-434B-9D99-62ABBCF4EEF5}" type="presOf" srcId="{FEBC7A99-ACC5-4E56-B9BA-95160A5BCE32}" destId="{4C753B00-601C-4F6A-93E5-401517626066}" srcOrd="1" destOrd="0" presId="urn:microsoft.com/office/officeart/2005/8/layout/matrix1"/>
    <dgm:cxn modelId="{43B46290-3DEB-43A6-89B3-51E5C18420C5}" srcId="{A5760EC3-A2ED-439C-B7EA-F66C4F043ADB}" destId="{0761ACB1-E93B-4C2E-98E5-458A624FE4A0}" srcOrd="5" destOrd="0" parTransId="{6C0CF5BA-D023-47D6-B9DD-995031E427C9}" sibTransId="{A7E33097-98DD-45FE-9B1A-0E454516E530}"/>
    <dgm:cxn modelId="{1C17CFD2-0DDD-456B-9343-8965375BF482}" type="presOf" srcId="{0B95224F-7B83-4760-98AC-855645469219}" destId="{BA6C5C9E-DFB5-48DA-AD14-53C6E5F5D669}" srcOrd="0" destOrd="0" presId="urn:microsoft.com/office/officeart/2005/8/layout/matrix1"/>
    <dgm:cxn modelId="{51733708-AE9D-4035-AF85-86FE19A10BE1}" type="presOf" srcId="{A5760EC3-A2ED-439C-B7EA-F66C4F043ADB}" destId="{075C72A6-05FA-4C13-8694-933D440AB303}" srcOrd="0" destOrd="0" presId="urn:microsoft.com/office/officeart/2005/8/layout/matrix1"/>
    <dgm:cxn modelId="{1C3FEEAB-0BF1-46BE-B620-B5B0BB1FE543}" srcId="{835394E9-9270-4CCA-99F3-F79A6C3934EA}" destId="{0B95224F-7B83-4760-98AC-855645469219}" srcOrd="1" destOrd="0" parTransId="{9EF6A522-DE88-441D-BC72-1560F84D4D66}" sibTransId="{85A82F9B-CB29-4F57-A857-5F3A9AD17573}"/>
    <dgm:cxn modelId="{973BAC2A-4930-4C87-924D-F48005E7BB8A}" srcId="{835394E9-9270-4CCA-99F3-F79A6C3934EA}" destId="{2361600E-F5E4-475A-966B-DAA4E8C07828}" srcOrd="4" destOrd="0" parTransId="{DF9D4623-7DFF-40D9-A5F3-E1A7BFE7F0F0}" sibTransId="{5D422E33-7059-4901-967A-1800DC18EA62}"/>
    <dgm:cxn modelId="{3A7C359E-594E-4126-8790-32FA62DB19F5}" srcId="{835394E9-9270-4CCA-99F3-F79A6C3934EA}" destId="{FEBC7A99-ACC5-4E56-B9BA-95160A5BCE32}" srcOrd="2" destOrd="0" parTransId="{9C489B5A-41F0-4901-8584-DE4F5989AB40}" sibTransId="{AB580415-8155-469B-AE0B-BE4B0957BCAF}"/>
    <dgm:cxn modelId="{FF93E1CC-185D-4BE5-8177-F44AA36B7441}" srcId="{835394E9-9270-4CCA-99F3-F79A6C3934EA}" destId="{8B6CB8A5-C15F-4271-930E-61792AEEE7D2}" srcOrd="6" destOrd="0" parTransId="{97342DA9-8750-4EE5-B85F-40291C69D23C}" sibTransId="{801AAE17-5F4D-4A2B-9DEC-A10473A54BAF}"/>
    <dgm:cxn modelId="{566FC021-30B1-4ECE-B418-7270F599ABF3}" type="presOf" srcId="{D35C2413-FAF1-4649-96EE-CD3849647FDF}" destId="{FCDFD0E4-F19D-4162-83B8-8BF6B17DF5F7}" srcOrd="1" destOrd="0" presId="urn:microsoft.com/office/officeart/2005/8/layout/matrix1"/>
    <dgm:cxn modelId="{F0982821-7619-4BED-9665-9E8733EA6597}" type="presOf" srcId="{3A4217A5-0AFD-409B-8625-DFB51E422CAD}" destId="{6784EB31-D840-439D-AF62-E7FEFF2E6488}" srcOrd="0" destOrd="0" presId="urn:microsoft.com/office/officeart/2005/8/layout/matrix1"/>
    <dgm:cxn modelId="{C559B0D7-075B-4CE2-882A-E93353A06878}" type="presParOf" srcId="{075C72A6-05FA-4C13-8694-933D440AB303}" destId="{1ACF1F3E-0558-4927-9DF7-27DB3F6B85B0}" srcOrd="0" destOrd="0" presId="urn:microsoft.com/office/officeart/2005/8/layout/matrix1"/>
    <dgm:cxn modelId="{F761495B-0EBA-46EE-B151-B50CBFA1FF98}" type="presParOf" srcId="{1ACF1F3E-0558-4927-9DF7-27DB3F6B85B0}" destId="{6784EB31-D840-439D-AF62-E7FEFF2E6488}" srcOrd="0" destOrd="0" presId="urn:microsoft.com/office/officeart/2005/8/layout/matrix1"/>
    <dgm:cxn modelId="{6F748275-BFEA-4812-ADC5-0126D1A215FA}" type="presParOf" srcId="{1ACF1F3E-0558-4927-9DF7-27DB3F6B85B0}" destId="{E034F18C-AB15-4A3F-AAB2-C03BB508D691}" srcOrd="1" destOrd="0" presId="urn:microsoft.com/office/officeart/2005/8/layout/matrix1"/>
    <dgm:cxn modelId="{4F07A8CA-9451-4DED-803A-610BAB3E36F5}" type="presParOf" srcId="{1ACF1F3E-0558-4927-9DF7-27DB3F6B85B0}" destId="{BA6C5C9E-DFB5-48DA-AD14-53C6E5F5D669}" srcOrd="2" destOrd="0" presId="urn:microsoft.com/office/officeart/2005/8/layout/matrix1"/>
    <dgm:cxn modelId="{EF7EAC43-BF43-4A90-A34B-DD8B8F3D930E}" type="presParOf" srcId="{1ACF1F3E-0558-4927-9DF7-27DB3F6B85B0}" destId="{F0D80DFC-E84F-4F15-B875-4F7C95F7A9DD}" srcOrd="3" destOrd="0" presId="urn:microsoft.com/office/officeart/2005/8/layout/matrix1"/>
    <dgm:cxn modelId="{3BE49DCE-4E3C-4D99-88C0-1C34A6E1F327}" type="presParOf" srcId="{1ACF1F3E-0558-4927-9DF7-27DB3F6B85B0}" destId="{477B04FD-1302-476C-B84B-B7E169F5EA29}" srcOrd="4" destOrd="0" presId="urn:microsoft.com/office/officeart/2005/8/layout/matrix1"/>
    <dgm:cxn modelId="{F612770C-B8C6-482B-9F47-8834F5BAF313}" type="presParOf" srcId="{1ACF1F3E-0558-4927-9DF7-27DB3F6B85B0}" destId="{4C753B00-601C-4F6A-93E5-401517626066}" srcOrd="5" destOrd="0" presId="urn:microsoft.com/office/officeart/2005/8/layout/matrix1"/>
    <dgm:cxn modelId="{E9223952-39A2-4A07-8B07-23245094D2CE}" type="presParOf" srcId="{1ACF1F3E-0558-4927-9DF7-27DB3F6B85B0}" destId="{5852BDA0-052D-452C-9679-678BF839A4F5}" srcOrd="6" destOrd="0" presId="urn:microsoft.com/office/officeart/2005/8/layout/matrix1"/>
    <dgm:cxn modelId="{DC91FC17-07B2-40EB-BB6E-B028ECE8F6D8}" type="presParOf" srcId="{1ACF1F3E-0558-4927-9DF7-27DB3F6B85B0}" destId="{FCDFD0E4-F19D-4162-83B8-8BF6B17DF5F7}" srcOrd="7" destOrd="0" presId="urn:microsoft.com/office/officeart/2005/8/layout/matrix1"/>
    <dgm:cxn modelId="{CE20AECD-7664-45DA-8E90-2C9BE23C1000}" type="presParOf" srcId="{075C72A6-05FA-4C13-8694-933D440AB303}" destId="{C6F9D534-2DB4-4BC6-B10B-837AF26B388E}" srcOrd="1" destOrd="0" presId="urn:microsoft.com/office/officeart/2005/8/layout/matrix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2CB025C-48DF-4283-BEC7-73D57C749604}"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ru-RU"/>
        </a:p>
      </dgm:t>
    </dgm:pt>
    <dgm:pt modelId="{D2FC423F-039C-4FDC-A311-E8F3FC831027}">
      <dgm:prSet custT="1"/>
      <dgm:spPr/>
      <dgm:t>
        <a:bodyPr/>
        <a:lstStyle/>
        <a:p>
          <a:pPr rtl="0"/>
          <a:r>
            <a:rPr lang="ru-RU" sz="1400" b="1" dirty="0" smtClean="0"/>
            <a:t>природные катаклизмы (наводнения, землетрясения, теория солнечных пятен); </a:t>
          </a:r>
          <a:endParaRPr lang="ru-RU" sz="1400" dirty="0"/>
        </a:p>
      </dgm:t>
    </dgm:pt>
    <dgm:pt modelId="{60707664-386D-489E-B68C-FF9B11E772B9}" type="parTrans" cxnId="{9EEF9BAB-D452-4175-87B4-137ACAB66FFF}">
      <dgm:prSet/>
      <dgm:spPr/>
      <dgm:t>
        <a:bodyPr/>
        <a:lstStyle/>
        <a:p>
          <a:endParaRPr lang="ru-RU" sz="2000"/>
        </a:p>
      </dgm:t>
    </dgm:pt>
    <dgm:pt modelId="{E667C61D-77FF-4AAF-A506-23758B7093C9}" type="sibTrans" cxnId="{9EEF9BAB-D452-4175-87B4-137ACAB66FFF}">
      <dgm:prSet/>
      <dgm:spPr/>
      <dgm:t>
        <a:bodyPr/>
        <a:lstStyle/>
        <a:p>
          <a:endParaRPr lang="ru-RU" sz="2000"/>
        </a:p>
      </dgm:t>
    </dgm:pt>
    <dgm:pt modelId="{3D59238B-12A7-4044-B3F5-421804F9271B}">
      <dgm:prSet custT="1"/>
      <dgm:spPr/>
      <dgm:t>
        <a:bodyPr/>
        <a:lstStyle/>
        <a:p>
          <a:pPr rtl="0"/>
          <a:r>
            <a:rPr lang="ru-RU" sz="1400" b="1" dirty="0" smtClean="0"/>
            <a:t>политические шоки, в том числе войны, революции и другие политические потрясения; </a:t>
          </a:r>
          <a:endParaRPr lang="ru-RU" sz="1400" dirty="0"/>
        </a:p>
      </dgm:t>
    </dgm:pt>
    <dgm:pt modelId="{872BAB5E-D60D-45DD-9FA9-7152089C23C7}" type="parTrans" cxnId="{A1241101-8DFC-4968-922E-756529584D01}">
      <dgm:prSet/>
      <dgm:spPr/>
      <dgm:t>
        <a:bodyPr/>
        <a:lstStyle/>
        <a:p>
          <a:endParaRPr lang="ru-RU" sz="2000"/>
        </a:p>
      </dgm:t>
    </dgm:pt>
    <dgm:pt modelId="{523D4F89-E9B0-40FE-A594-8AB27DDAC1D5}" type="sibTrans" cxnId="{A1241101-8DFC-4968-922E-756529584D01}">
      <dgm:prSet/>
      <dgm:spPr/>
      <dgm:t>
        <a:bodyPr/>
        <a:lstStyle/>
        <a:p>
          <a:endParaRPr lang="ru-RU" sz="2000"/>
        </a:p>
      </dgm:t>
    </dgm:pt>
    <dgm:pt modelId="{F9BF1DCF-5955-4DE0-B3BF-838D593D4125}">
      <dgm:prSet custT="1"/>
      <dgm:spPr/>
      <dgm:t>
        <a:bodyPr/>
        <a:lstStyle/>
        <a:p>
          <a:pPr rtl="0"/>
          <a:r>
            <a:rPr lang="ru-RU" sz="1400" b="1" dirty="0" smtClean="0"/>
            <a:t>открытия крупных месторождений нефти, золота, урана;</a:t>
          </a:r>
          <a:endParaRPr lang="ru-RU" sz="1400" dirty="0"/>
        </a:p>
      </dgm:t>
    </dgm:pt>
    <dgm:pt modelId="{7F58A9BA-5A00-45A0-9121-DF9FC76F3482}" type="parTrans" cxnId="{0A50517D-BC6F-413C-95B4-039577C31902}">
      <dgm:prSet/>
      <dgm:spPr/>
      <dgm:t>
        <a:bodyPr/>
        <a:lstStyle/>
        <a:p>
          <a:endParaRPr lang="ru-RU" sz="2000"/>
        </a:p>
      </dgm:t>
    </dgm:pt>
    <dgm:pt modelId="{956EFFBD-6CDC-4385-9420-2E244C4D05CB}" type="sibTrans" cxnId="{0A50517D-BC6F-413C-95B4-039577C31902}">
      <dgm:prSet/>
      <dgm:spPr/>
      <dgm:t>
        <a:bodyPr/>
        <a:lstStyle/>
        <a:p>
          <a:endParaRPr lang="ru-RU" sz="2000"/>
        </a:p>
      </dgm:t>
    </dgm:pt>
    <dgm:pt modelId="{FF65955E-4234-445D-8BB8-E779864CB629}">
      <dgm:prSet custT="1"/>
      <dgm:spPr/>
      <dgm:t>
        <a:bodyPr/>
        <a:lstStyle/>
        <a:p>
          <a:pPr rtl="0"/>
          <a:r>
            <a:rPr lang="ru-RU" sz="1400" b="1" dirty="0" smtClean="0"/>
            <a:t>колебания численности населения земного шара и связанная с этим миграция населения;</a:t>
          </a:r>
          <a:endParaRPr lang="ru-RU" sz="1400" dirty="0"/>
        </a:p>
      </dgm:t>
    </dgm:pt>
    <dgm:pt modelId="{D4CCFF1B-E9BB-484F-BB99-15B027FE3781}" type="parTrans" cxnId="{FBAB7539-D90F-43E2-975A-DD87EB6A5C08}">
      <dgm:prSet/>
      <dgm:spPr/>
      <dgm:t>
        <a:bodyPr/>
        <a:lstStyle/>
        <a:p>
          <a:endParaRPr lang="ru-RU" sz="2000"/>
        </a:p>
      </dgm:t>
    </dgm:pt>
    <dgm:pt modelId="{E14B1F95-EA4B-4677-8F81-C09B0A3751D1}" type="sibTrans" cxnId="{FBAB7539-D90F-43E2-975A-DD87EB6A5C08}">
      <dgm:prSet/>
      <dgm:spPr/>
      <dgm:t>
        <a:bodyPr/>
        <a:lstStyle/>
        <a:p>
          <a:endParaRPr lang="ru-RU" sz="2000"/>
        </a:p>
      </dgm:t>
    </dgm:pt>
    <dgm:pt modelId="{11202D26-C21C-45CD-9640-770EE5637068}">
      <dgm:prSet custT="1"/>
      <dgm:spPr/>
      <dgm:t>
        <a:bodyPr/>
        <a:lstStyle/>
        <a:p>
          <a:pPr rtl="0"/>
          <a:r>
            <a:rPr lang="ru-RU" sz="1400" b="1" dirty="0" smtClean="0"/>
            <a:t>психологические установки (пессимистические и оптимистические настроения, периодически охватывающие общество). </a:t>
          </a:r>
          <a:endParaRPr lang="ru-RU" sz="1400" dirty="0"/>
        </a:p>
      </dgm:t>
    </dgm:pt>
    <dgm:pt modelId="{325BE6D3-09CF-4283-A10A-2ED5EC406E71}" type="parTrans" cxnId="{00B8A707-3331-4864-8457-99371555972C}">
      <dgm:prSet/>
      <dgm:spPr/>
      <dgm:t>
        <a:bodyPr/>
        <a:lstStyle/>
        <a:p>
          <a:endParaRPr lang="ru-RU" sz="2000"/>
        </a:p>
      </dgm:t>
    </dgm:pt>
    <dgm:pt modelId="{B4D83A45-268A-4242-A354-1C85DEBD19B3}" type="sibTrans" cxnId="{00B8A707-3331-4864-8457-99371555972C}">
      <dgm:prSet/>
      <dgm:spPr/>
      <dgm:t>
        <a:bodyPr/>
        <a:lstStyle/>
        <a:p>
          <a:endParaRPr lang="ru-RU" sz="2000"/>
        </a:p>
      </dgm:t>
    </dgm:pt>
    <dgm:pt modelId="{30400596-0859-41AD-9CCC-C92B8A70C8C9}" type="pres">
      <dgm:prSet presAssocID="{12CB025C-48DF-4283-BEC7-73D57C749604}" presName="linear" presStyleCnt="0">
        <dgm:presLayoutVars>
          <dgm:dir/>
          <dgm:animLvl val="lvl"/>
          <dgm:resizeHandles val="exact"/>
        </dgm:presLayoutVars>
      </dgm:prSet>
      <dgm:spPr/>
      <dgm:t>
        <a:bodyPr/>
        <a:lstStyle/>
        <a:p>
          <a:endParaRPr lang="ru-RU"/>
        </a:p>
      </dgm:t>
    </dgm:pt>
    <dgm:pt modelId="{C4C3EC4C-0D13-4B3E-878A-3F5DDEE33A38}" type="pres">
      <dgm:prSet presAssocID="{D2FC423F-039C-4FDC-A311-E8F3FC831027}" presName="parentLin" presStyleCnt="0"/>
      <dgm:spPr/>
    </dgm:pt>
    <dgm:pt modelId="{F5F027D7-1F8E-4E0C-846B-2F75AA287897}" type="pres">
      <dgm:prSet presAssocID="{D2FC423F-039C-4FDC-A311-E8F3FC831027}" presName="parentLeftMargin" presStyleLbl="node1" presStyleIdx="0" presStyleCnt="5"/>
      <dgm:spPr/>
      <dgm:t>
        <a:bodyPr/>
        <a:lstStyle/>
        <a:p>
          <a:endParaRPr lang="ru-RU"/>
        </a:p>
      </dgm:t>
    </dgm:pt>
    <dgm:pt modelId="{0DC2FCC2-8BFD-481B-AA29-4317FE0AA2C9}" type="pres">
      <dgm:prSet presAssocID="{D2FC423F-039C-4FDC-A311-E8F3FC831027}" presName="parentText" presStyleLbl="node1" presStyleIdx="0" presStyleCnt="5" custScaleX="112684" custLinFactNeighborX="-6542" custLinFactNeighborY="-12195">
        <dgm:presLayoutVars>
          <dgm:chMax val="0"/>
          <dgm:bulletEnabled val="1"/>
        </dgm:presLayoutVars>
      </dgm:prSet>
      <dgm:spPr/>
      <dgm:t>
        <a:bodyPr/>
        <a:lstStyle/>
        <a:p>
          <a:endParaRPr lang="ru-RU"/>
        </a:p>
      </dgm:t>
    </dgm:pt>
    <dgm:pt modelId="{049DE9E3-32AF-4D1B-A976-A1BB075CC246}" type="pres">
      <dgm:prSet presAssocID="{D2FC423F-039C-4FDC-A311-E8F3FC831027}" presName="negativeSpace" presStyleCnt="0"/>
      <dgm:spPr/>
    </dgm:pt>
    <dgm:pt modelId="{A3C8E707-1A83-4333-979A-D84B6E7601A5}" type="pres">
      <dgm:prSet presAssocID="{D2FC423F-039C-4FDC-A311-E8F3FC831027}" presName="childText" presStyleLbl="conFgAcc1" presStyleIdx="0" presStyleCnt="5">
        <dgm:presLayoutVars>
          <dgm:bulletEnabled val="1"/>
        </dgm:presLayoutVars>
      </dgm:prSet>
      <dgm:spPr/>
    </dgm:pt>
    <dgm:pt modelId="{2E9307E4-3E0D-4F75-8D6D-3E233AB680E1}" type="pres">
      <dgm:prSet presAssocID="{E667C61D-77FF-4AAF-A506-23758B7093C9}" presName="spaceBetweenRectangles" presStyleCnt="0"/>
      <dgm:spPr/>
    </dgm:pt>
    <dgm:pt modelId="{7606AC52-5558-4E2D-BDEB-7D02E1B050B7}" type="pres">
      <dgm:prSet presAssocID="{3D59238B-12A7-4044-B3F5-421804F9271B}" presName="parentLin" presStyleCnt="0"/>
      <dgm:spPr/>
    </dgm:pt>
    <dgm:pt modelId="{7C65AB60-BDB9-4DCC-818F-8D1C5F6A4517}" type="pres">
      <dgm:prSet presAssocID="{3D59238B-12A7-4044-B3F5-421804F9271B}" presName="parentLeftMargin" presStyleLbl="node1" presStyleIdx="0" presStyleCnt="5"/>
      <dgm:spPr/>
      <dgm:t>
        <a:bodyPr/>
        <a:lstStyle/>
        <a:p>
          <a:endParaRPr lang="ru-RU"/>
        </a:p>
      </dgm:t>
    </dgm:pt>
    <dgm:pt modelId="{500ABB26-DDCB-41F0-9A8C-C558FDA842E3}" type="pres">
      <dgm:prSet presAssocID="{3D59238B-12A7-4044-B3F5-421804F9271B}" presName="parentText" presStyleLbl="node1" presStyleIdx="1" presStyleCnt="5" custScaleX="112684" custLinFactNeighborX="-6542" custLinFactNeighborY="-10975">
        <dgm:presLayoutVars>
          <dgm:chMax val="0"/>
          <dgm:bulletEnabled val="1"/>
        </dgm:presLayoutVars>
      </dgm:prSet>
      <dgm:spPr/>
      <dgm:t>
        <a:bodyPr/>
        <a:lstStyle/>
        <a:p>
          <a:endParaRPr lang="ru-RU"/>
        </a:p>
      </dgm:t>
    </dgm:pt>
    <dgm:pt modelId="{A4E47FD3-F7DF-4733-A902-C554E0B5766D}" type="pres">
      <dgm:prSet presAssocID="{3D59238B-12A7-4044-B3F5-421804F9271B}" presName="negativeSpace" presStyleCnt="0"/>
      <dgm:spPr/>
    </dgm:pt>
    <dgm:pt modelId="{07BA0676-671D-4960-B047-D0C311502042}" type="pres">
      <dgm:prSet presAssocID="{3D59238B-12A7-4044-B3F5-421804F9271B}" presName="childText" presStyleLbl="conFgAcc1" presStyleIdx="1" presStyleCnt="5">
        <dgm:presLayoutVars>
          <dgm:bulletEnabled val="1"/>
        </dgm:presLayoutVars>
      </dgm:prSet>
      <dgm:spPr/>
    </dgm:pt>
    <dgm:pt modelId="{5F38B424-7399-43E3-A359-FC434433C97A}" type="pres">
      <dgm:prSet presAssocID="{523D4F89-E9B0-40FE-A594-8AB27DDAC1D5}" presName="spaceBetweenRectangles" presStyleCnt="0"/>
      <dgm:spPr/>
    </dgm:pt>
    <dgm:pt modelId="{A239CD5B-A2B6-430E-88A9-596D499720AE}" type="pres">
      <dgm:prSet presAssocID="{F9BF1DCF-5955-4DE0-B3BF-838D593D4125}" presName="parentLin" presStyleCnt="0"/>
      <dgm:spPr/>
    </dgm:pt>
    <dgm:pt modelId="{73741834-D224-43E2-814A-39EC01944797}" type="pres">
      <dgm:prSet presAssocID="{F9BF1DCF-5955-4DE0-B3BF-838D593D4125}" presName="parentLeftMargin" presStyleLbl="node1" presStyleIdx="1" presStyleCnt="5"/>
      <dgm:spPr/>
      <dgm:t>
        <a:bodyPr/>
        <a:lstStyle/>
        <a:p>
          <a:endParaRPr lang="ru-RU"/>
        </a:p>
      </dgm:t>
    </dgm:pt>
    <dgm:pt modelId="{9EF314B5-7239-428D-B1B8-AA9162E470AE}" type="pres">
      <dgm:prSet presAssocID="{F9BF1DCF-5955-4DE0-B3BF-838D593D4125}" presName="parentText" presStyleLbl="node1" presStyleIdx="2" presStyleCnt="5" custScaleX="112684">
        <dgm:presLayoutVars>
          <dgm:chMax val="0"/>
          <dgm:bulletEnabled val="1"/>
        </dgm:presLayoutVars>
      </dgm:prSet>
      <dgm:spPr/>
      <dgm:t>
        <a:bodyPr/>
        <a:lstStyle/>
        <a:p>
          <a:endParaRPr lang="ru-RU"/>
        </a:p>
      </dgm:t>
    </dgm:pt>
    <dgm:pt modelId="{47CD421B-4D1A-44E3-939E-46856C21FD29}" type="pres">
      <dgm:prSet presAssocID="{F9BF1DCF-5955-4DE0-B3BF-838D593D4125}" presName="negativeSpace" presStyleCnt="0"/>
      <dgm:spPr/>
    </dgm:pt>
    <dgm:pt modelId="{BFF96F6B-9CD3-4556-94AB-DAFD51B94B01}" type="pres">
      <dgm:prSet presAssocID="{F9BF1DCF-5955-4DE0-B3BF-838D593D4125}" presName="childText" presStyleLbl="conFgAcc1" presStyleIdx="2" presStyleCnt="5">
        <dgm:presLayoutVars>
          <dgm:bulletEnabled val="1"/>
        </dgm:presLayoutVars>
      </dgm:prSet>
      <dgm:spPr/>
    </dgm:pt>
    <dgm:pt modelId="{E07C6B17-AF2A-42C5-ACCC-A0F9F304A3EF}" type="pres">
      <dgm:prSet presAssocID="{956EFFBD-6CDC-4385-9420-2E244C4D05CB}" presName="spaceBetweenRectangles" presStyleCnt="0"/>
      <dgm:spPr/>
    </dgm:pt>
    <dgm:pt modelId="{A0FC67AF-1EC7-455F-A678-C03CFC8CB642}" type="pres">
      <dgm:prSet presAssocID="{FF65955E-4234-445D-8BB8-E779864CB629}" presName="parentLin" presStyleCnt="0"/>
      <dgm:spPr/>
    </dgm:pt>
    <dgm:pt modelId="{C4DFF3C9-DD19-4D91-8D31-BC40109A7645}" type="pres">
      <dgm:prSet presAssocID="{FF65955E-4234-445D-8BB8-E779864CB629}" presName="parentLeftMargin" presStyleLbl="node1" presStyleIdx="2" presStyleCnt="5"/>
      <dgm:spPr/>
      <dgm:t>
        <a:bodyPr/>
        <a:lstStyle/>
        <a:p>
          <a:endParaRPr lang="ru-RU"/>
        </a:p>
      </dgm:t>
    </dgm:pt>
    <dgm:pt modelId="{84CD7759-9633-453A-BB5F-669064A0BAA7}" type="pres">
      <dgm:prSet presAssocID="{FF65955E-4234-445D-8BB8-E779864CB629}" presName="parentText" presStyleLbl="node1" presStyleIdx="3" presStyleCnt="5" custScaleX="113351">
        <dgm:presLayoutVars>
          <dgm:chMax val="0"/>
          <dgm:bulletEnabled val="1"/>
        </dgm:presLayoutVars>
      </dgm:prSet>
      <dgm:spPr/>
      <dgm:t>
        <a:bodyPr/>
        <a:lstStyle/>
        <a:p>
          <a:endParaRPr lang="ru-RU"/>
        </a:p>
      </dgm:t>
    </dgm:pt>
    <dgm:pt modelId="{BD01A829-0CEB-40D5-BCB0-3A28E1B15409}" type="pres">
      <dgm:prSet presAssocID="{FF65955E-4234-445D-8BB8-E779864CB629}" presName="negativeSpace" presStyleCnt="0"/>
      <dgm:spPr/>
    </dgm:pt>
    <dgm:pt modelId="{44D04A56-F5F8-4F37-BF19-3B6FA46F0F76}" type="pres">
      <dgm:prSet presAssocID="{FF65955E-4234-445D-8BB8-E779864CB629}" presName="childText" presStyleLbl="conFgAcc1" presStyleIdx="3" presStyleCnt="5">
        <dgm:presLayoutVars>
          <dgm:bulletEnabled val="1"/>
        </dgm:presLayoutVars>
      </dgm:prSet>
      <dgm:spPr/>
    </dgm:pt>
    <dgm:pt modelId="{EB3C94F3-F566-40C9-8264-B874741D9056}" type="pres">
      <dgm:prSet presAssocID="{E14B1F95-EA4B-4677-8F81-C09B0A3751D1}" presName="spaceBetweenRectangles" presStyleCnt="0"/>
      <dgm:spPr/>
    </dgm:pt>
    <dgm:pt modelId="{0DBF365C-332A-4341-BA62-CCF744EB5BA7}" type="pres">
      <dgm:prSet presAssocID="{11202D26-C21C-45CD-9640-770EE5637068}" presName="parentLin" presStyleCnt="0"/>
      <dgm:spPr/>
    </dgm:pt>
    <dgm:pt modelId="{8ECFBB03-A885-41CF-A866-6D2709FC8788}" type="pres">
      <dgm:prSet presAssocID="{11202D26-C21C-45CD-9640-770EE5637068}" presName="parentLeftMargin" presStyleLbl="node1" presStyleIdx="3" presStyleCnt="5"/>
      <dgm:spPr/>
      <dgm:t>
        <a:bodyPr/>
        <a:lstStyle/>
        <a:p>
          <a:endParaRPr lang="ru-RU"/>
        </a:p>
      </dgm:t>
    </dgm:pt>
    <dgm:pt modelId="{6B57909C-0893-426E-8FBC-38338C75B31C}" type="pres">
      <dgm:prSet presAssocID="{11202D26-C21C-45CD-9640-770EE5637068}" presName="parentText" presStyleLbl="node1" presStyleIdx="4" presStyleCnt="5" custScaleX="140053">
        <dgm:presLayoutVars>
          <dgm:chMax val="0"/>
          <dgm:bulletEnabled val="1"/>
        </dgm:presLayoutVars>
      </dgm:prSet>
      <dgm:spPr/>
      <dgm:t>
        <a:bodyPr/>
        <a:lstStyle/>
        <a:p>
          <a:endParaRPr lang="ru-RU"/>
        </a:p>
      </dgm:t>
    </dgm:pt>
    <dgm:pt modelId="{42801DB8-8CC6-43D9-95FC-054CA1F0BB32}" type="pres">
      <dgm:prSet presAssocID="{11202D26-C21C-45CD-9640-770EE5637068}" presName="negativeSpace" presStyleCnt="0"/>
      <dgm:spPr/>
    </dgm:pt>
    <dgm:pt modelId="{71403DC6-7DF4-41A4-B16F-49F0BAC09594}" type="pres">
      <dgm:prSet presAssocID="{11202D26-C21C-45CD-9640-770EE5637068}" presName="childText" presStyleLbl="conFgAcc1" presStyleIdx="4" presStyleCnt="5">
        <dgm:presLayoutVars>
          <dgm:bulletEnabled val="1"/>
        </dgm:presLayoutVars>
      </dgm:prSet>
      <dgm:spPr/>
    </dgm:pt>
  </dgm:ptLst>
  <dgm:cxnLst>
    <dgm:cxn modelId="{3A5F1115-C4DF-42B9-8BEF-AD34136787F2}" type="presOf" srcId="{F9BF1DCF-5955-4DE0-B3BF-838D593D4125}" destId="{73741834-D224-43E2-814A-39EC01944797}" srcOrd="0" destOrd="0" presId="urn:microsoft.com/office/officeart/2005/8/layout/list1"/>
    <dgm:cxn modelId="{C63FFBC7-68CA-4921-9C6E-2B281DD64CE4}" type="presOf" srcId="{12CB025C-48DF-4283-BEC7-73D57C749604}" destId="{30400596-0859-41AD-9CCC-C92B8A70C8C9}" srcOrd="0" destOrd="0" presId="urn:microsoft.com/office/officeart/2005/8/layout/list1"/>
    <dgm:cxn modelId="{6FBF1D20-6E3F-4815-A9C4-3387AD43FED9}" type="presOf" srcId="{D2FC423F-039C-4FDC-A311-E8F3FC831027}" destId="{F5F027D7-1F8E-4E0C-846B-2F75AA287897}" srcOrd="0" destOrd="0" presId="urn:microsoft.com/office/officeart/2005/8/layout/list1"/>
    <dgm:cxn modelId="{930DBFDD-2518-48DF-8363-E2E24997DDD5}" type="presOf" srcId="{F9BF1DCF-5955-4DE0-B3BF-838D593D4125}" destId="{9EF314B5-7239-428D-B1B8-AA9162E470AE}" srcOrd="1" destOrd="0" presId="urn:microsoft.com/office/officeart/2005/8/layout/list1"/>
    <dgm:cxn modelId="{EA42F57B-5AE7-4FE8-9995-6DA05806C1DB}" type="presOf" srcId="{FF65955E-4234-445D-8BB8-E779864CB629}" destId="{C4DFF3C9-DD19-4D91-8D31-BC40109A7645}" srcOrd="0" destOrd="0" presId="urn:microsoft.com/office/officeart/2005/8/layout/list1"/>
    <dgm:cxn modelId="{95C90E8E-E76A-43B1-AFB2-98AC849C811D}" type="presOf" srcId="{D2FC423F-039C-4FDC-A311-E8F3FC831027}" destId="{0DC2FCC2-8BFD-481B-AA29-4317FE0AA2C9}" srcOrd="1" destOrd="0" presId="urn:microsoft.com/office/officeart/2005/8/layout/list1"/>
    <dgm:cxn modelId="{74F301AF-BF2F-4455-9282-D26AB743D87C}" type="presOf" srcId="{11202D26-C21C-45CD-9640-770EE5637068}" destId="{6B57909C-0893-426E-8FBC-38338C75B31C}" srcOrd="1" destOrd="0" presId="urn:microsoft.com/office/officeart/2005/8/layout/list1"/>
    <dgm:cxn modelId="{9EEF9BAB-D452-4175-87B4-137ACAB66FFF}" srcId="{12CB025C-48DF-4283-BEC7-73D57C749604}" destId="{D2FC423F-039C-4FDC-A311-E8F3FC831027}" srcOrd="0" destOrd="0" parTransId="{60707664-386D-489E-B68C-FF9B11E772B9}" sibTransId="{E667C61D-77FF-4AAF-A506-23758B7093C9}"/>
    <dgm:cxn modelId="{EEA3A61C-BE40-4CBE-8D09-1790804C0B7A}" type="presOf" srcId="{3D59238B-12A7-4044-B3F5-421804F9271B}" destId="{7C65AB60-BDB9-4DCC-818F-8D1C5F6A4517}" srcOrd="0" destOrd="0" presId="urn:microsoft.com/office/officeart/2005/8/layout/list1"/>
    <dgm:cxn modelId="{00B8A707-3331-4864-8457-99371555972C}" srcId="{12CB025C-48DF-4283-BEC7-73D57C749604}" destId="{11202D26-C21C-45CD-9640-770EE5637068}" srcOrd="4" destOrd="0" parTransId="{325BE6D3-09CF-4283-A10A-2ED5EC406E71}" sibTransId="{B4D83A45-268A-4242-A354-1C85DEBD19B3}"/>
    <dgm:cxn modelId="{6FE15576-C470-4529-8227-F973465A795C}" type="presOf" srcId="{3D59238B-12A7-4044-B3F5-421804F9271B}" destId="{500ABB26-DDCB-41F0-9A8C-C558FDA842E3}" srcOrd="1" destOrd="0" presId="urn:microsoft.com/office/officeart/2005/8/layout/list1"/>
    <dgm:cxn modelId="{A1241101-8DFC-4968-922E-756529584D01}" srcId="{12CB025C-48DF-4283-BEC7-73D57C749604}" destId="{3D59238B-12A7-4044-B3F5-421804F9271B}" srcOrd="1" destOrd="0" parTransId="{872BAB5E-D60D-45DD-9FA9-7152089C23C7}" sibTransId="{523D4F89-E9B0-40FE-A594-8AB27DDAC1D5}"/>
    <dgm:cxn modelId="{0A50517D-BC6F-413C-95B4-039577C31902}" srcId="{12CB025C-48DF-4283-BEC7-73D57C749604}" destId="{F9BF1DCF-5955-4DE0-B3BF-838D593D4125}" srcOrd="2" destOrd="0" parTransId="{7F58A9BA-5A00-45A0-9121-DF9FC76F3482}" sibTransId="{956EFFBD-6CDC-4385-9420-2E244C4D05CB}"/>
    <dgm:cxn modelId="{1600C6F5-10A4-4ACF-A335-BB9B5ADB141A}" type="presOf" srcId="{FF65955E-4234-445D-8BB8-E779864CB629}" destId="{84CD7759-9633-453A-BB5F-669064A0BAA7}" srcOrd="1" destOrd="0" presId="urn:microsoft.com/office/officeart/2005/8/layout/list1"/>
    <dgm:cxn modelId="{FBAB7539-D90F-43E2-975A-DD87EB6A5C08}" srcId="{12CB025C-48DF-4283-BEC7-73D57C749604}" destId="{FF65955E-4234-445D-8BB8-E779864CB629}" srcOrd="3" destOrd="0" parTransId="{D4CCFF1B-E9BB-484F-BB99-15B027FE3781}" sibTransId="{E14B1F95-EA4B-4677-8F81-C09B0A3751D1}"/>
    <dgm:cxn modelId="{1B7B090A-1718-4914-B0FF-818DBB12383F}" type="presOf" srcId="{11202D26-C21C-45CD-9640-770EE5637068}" destId="{8ECFBB03-A885-41CF-A866-6D2709FC8788}" srcOrd="0" destOrd="0" presId="urn:microsoft.com/office/officeart/2005/8/layout/list1"/>
    <dgm:cxn modelId="{64FADF05-25AD-4708-BAE1-73BE3ED1B390}" type="presParOf" srcId="{30400596-0859-41AD-9CCC-C92B8A70C8C9}" destId="{C4C3EC4C-0D13-4B3E-878A-3F5DDEE33A38}" srcOrd="0" destOrd="0" presId="urn:microsoft.com/office/officeart/2005/8/layout/list1"/>
    <dgm:cxn modelId="{101542BF-E30F-4162-8BC5-A395F99ADC4D}" type="presParOf" srcId="{C4C3EC4C-0D13-4B3E-878A-3F5DDEE33A38}" destId="{F5F027D7-1F8E-4E0C-846B-2F75AA287897}" srcOrd="0" destOrd="0" presId="urn:microsoft.com/office/officeart/2005/8/layout/list1"/>
    <dgm:cxn modelId="{DE048417-4F7F-4169-BB48-8F9821E82908}" type="presParOf" srcId="{C4C3EC4C-0D13-4B3E-878A-3F5DDEE33A38}" destId="{0DC2FCC2-8BFD-481B-AA29-4317FE0AA2C9}" srcOrd="1" destOrd="0" presId="urn:microsoft.com/office/officeart/2005/8/layout/list1"/>
    <dgm:cxn modelId="{8B805089-982B-4EA6-9733-E2A8466B6C8C}" type="presParOf" srcId="{30400596-0859-41AD-9CCC-C92B8A70C8C9}" destId="{049DE9E3-32AF-4D1B-A976-A1BB075CC246}" srcOrd="1" destOrd="0" presId="urn:microsoft.com/office/officeart/2005/8/layout/list1"/>
    <dgm:cxn modelId="{2C9EC5E6-EAD6-4147-BA01-6D830E037643}" type="presParOf" srcId="{30400596-0859-41AD-9CCC-C92B8A70C8C9}" destId="{A3C8E707-1A83-4333-979A-D84B6E7601A5}" srcOrd="2" destOrd="0" presId="urn:microsoft.com/office/officeart/2005/8/layout/list1"/>
    <dgm:cxn modelId="{45D04D34-1EF9-4397-B144-7F27E64FA8D7}" type="presParOf" srcId="{30400596-0859-41AD-9CCC-C92B8A70C8C9}" destId="{2E9307E4-3E0D-4F75-8D6D-3E233AB680E1}" srcOrd="3" destOrd="0" presId="urn:microsoft.com/office/officeart/2005/8/layout/list1"/>
    <dgm:cxn modelId="{1677CCF8-08B6-4271-93F7-3B4D30CC3EF5}" type="presParOf" srcId="{30400596-0859-41AD-9CCC-C92B8A70C8C9}" destId="{7606AC52-5558-4E2D-BDEB-7D02E1B050B7}" srcOrd="4" destOrd="0" presId="urn:microsoft.com/office/officeart/2005/8/layout/list1"/>
    <dgm:cxn modelId="{C7FF594A-A225-46E2-9409-1233A023DC0A}" type="presParOf" srcId="{7606AC52-5558-4E2D-BDEB-7D02E1B050B7}" destId="{7C65AB60-BDB9-4DCC-818F-8D1C5F6A4517}" srcOrd="0" destOrd="0" presId="urn:microsoft.com/office/officeart/2005/8/layout/list1"/>
    <dgm:cxn modelId="{E63E759B-2596-4308-A8E0-ADCF825B8402}" type="presParOf" srcId="{7606AC52-5558-4E2D-BDEB-7D02E1B050B7}" destId="{500ABB26-DDCB-41F0-9A8C-C558FDA842E3}" srcOrd="1" destOrd="0" presId="urn:microsoft.com/office/officeart/2005/8/layout/list1"/>
    <dgm:cxn modelId="{92D5631F-FB83-4374-AC3A-BC466365E6F2}" type="presParOf" srcId="{30400596-0859-41AD-9CCC-C92B8A70C8C9}" destId="{A4E47FD3-F7DF-4733-A902-C554E0B5766D}" srcOrd="5" destOrd="0" presId="urn:microsoft.com/office/officeart/2005/8/layout/list1"/>
    <dgm:cxn modelId="{B95CBC77-58A7-4998-9FE0-BFB92FDF29BA}" type="presParOf" srcId="{30400596-0859-41AD-9CCC-C92B8A70C8C9}" destId="{07BA0676-671D-4960-B047-D0C311502042}" srcOrd="6" destOrd="0" presId="urn:microsoft.com/office/officeart/2005/8/layout/list1"/>
    <dgm:cxn modelId="{FE8B43BC-D355-4CC8-8B5D-060A73558B1A}" type="presParOf" srcId="{30400596-0859-41AD-9CCC-C92B8A70C8C9}" destId="{5F38B424-7399-43E3-A359-FC434433C97A}" srcOrd="7" destOrd="0" presId="urn:microsoft.com/office/officeart/2005/8/layout/list1"/>
    <dgm:cxn modelId="{3086645D-40DB-4CB4-B052-20313E727B39}" type="presParOf" srcId="{30400596-0859-41AD-9CCC-C92B8A70C8C9}" destId="{A239CD5B-A2B6-430E-88A9-596D499720AE}" srcOrd="8" destOrd="0" presId="urn:microsoft.com/office/officeart/2005/8/layout/list1"/>
    <dgm:cxn modelId="{525514FC-D298-4B8C-94DC-BC1F9C0DAEB8}" type="presParOf" srcId="{A239CD5B-A2B6-430E-88A9-596D499720AE}" destId="{73741834-D224-43E2-814A-39EC01944797}" srcOrd="0" destOrd="0" presId="urn:microsoft.com/office/officeart/2005/8/layout/list1"/>
    <dgm:cxn modelId="{A7FABDC7-17E8-48FC-9510-CA33DE1C7FF8}" type="presParOf" srcId="{A239CD5B-A2B6-430E-88A9-596D499720AE}" destId="{9EF314B5-7239-428D-B1B8-AA9162E470AE}" srcOrd="1" destOrd="0" presId="urn:microsoft.com/office/officeart/2005/8/layout/list1"/>
    <dgm:cxn modelId="{BE9DA5C5-DA16-4255-BBD9-E0B7EA86FE30}" type="presParOf" srcId="{30400596-0859-41AD-9CCC-C92B8A70C8C9}" destId="{47CD421B-4D1A-44E3-939E-46856C21FD29}" srcOrd="9" destOrd="0" presId="urn:microsoft.com/office/officeart/2005/8/layout/list1"/>
    <dgm:cxn modelId="{2C58F3DA-4EAA-4D7C-80C9-3F2D61EACCB2}" type="presParOf" srcId="{30400596-0859-41AD-9CCC-C92B8A70C8C9}" destId="{BFF96F6B-9CD3-4556-94AB-DAFD51B94B01}" srcOrd="10" destOrd="0" presId="urn:microsoft.com/office/officeart/2005/8/layout/list1"/>
    <dgm:cxn modelId="{B51C809A-FDEB-4C82-90CB-8960BBE3790A}" type="presParOf" srcId="{30400596-0859-41AD-9CCC-C92B8A70C8C9}" destId="{E07C6B17-AF2A-42C5-ACCC-A0F9F304A3EF}" srcOrd="11" destOrd="0" presId="urn:microsoft.com/office/officeart/2005/8/layout/list1"/>
    <dgm:cxn modelId="{F8F101E5-3AF8-4347-8DCC-AC0D4C3E5605}" type="presParOf" srcId="{30400596-0859-41AD-9CCC-C92B8A70C8C9}" destId="{A0FC67AF-1EC7-455F-A678-C03CFC8CB642}" srcOrd="12" destOrd="0" presId="urn:microsoft.com/office/officeart/2005/8/layout/list1"/>
    <dgm:cxn modelId="{46797588-1849-4C38-94B7-04FF70E41F8B}" type="presParOf" srcId="{A0FC67AF-1EC7-455F-A678-C03CFC8CB642}" destId="{C4DFF3C9-DD19-4D91-8D31-BC40109A7645}" srcOrd="0" destOrd="0" presId="urn:microsoft.com/office/officeart/2005/8/layout/list1"/>
    <dgm:cxn modelId="{184445D5-D14D-42AB-9630-6516AE1B94D1}" type="presParOf" srcId="{A0FC67AF-1EC7-455F-A678-C03CFC8CB642}" destId="{84CD7759-9633-453A-BB5F-669064A0BAA7}" srcOrd="1" destOrd="0" presId="urn:microsoft.com/office/officeart/2005/8/layout/list1"/>
    <dgm:cxn modelId="{8544A829-BF80-420A-B0A3-C252ECCE419C}" type="presParOf" srcId="{30400596-0859-41AD-9CCC-C92B8A70C8C9}" destId="{BD01A829-0CEB-40D5-BCB0-3A28E1B15409}" srcOrd="13" destOrd="0" presId="urn:microsoft.com/office/officeart/2005/8/layout/list1"/>
    <dgm:cxn modelId="{F76E86EA-414B-478C-8FA9-996FEC378EC4}" type="presParOf" srcId="{30400596-0859-41AD-9CCC-C92B8A70C8C9}" destId="{44D04A56-F5F8-4F37-BF19-3B6FA46F0F76}" srcOrd="14" destOrd="0" presId="urn:microsoft.com/office/officeart/2005/8/layout/list1"/>
    <dgm:cxn modelId="{6F13F773-28C0-4A7E-905E-C533CFD80CA0}" type="presParOf" srcId="{30400596-0859-41AD-9CCC-C92B8A70C8C9}" destId="{EB3C94F3-F566-40C9-8264-B874741D9056}" srcOrd="15" destOrd="0" presId="urn:microsoft.com/office/officeart/2005/8/layout/list1"/>
    <dgm:cxn modelId="{27C2B7AD-0824-4E94-B3F0-2E94966B34CE}" type="presParOf" srcId="{30400596-0859-41AD-9CCC-C92B8A70C8C9}" destId="{0DBF365C-332A-4341-BA62-CCF744EB5BA7}" srcOrd="16" destOrd="0" presId="urn:microsoft.com/office/officeart/2005/8/layout/list1"/>
    <dgm:cxn modelId="{BD1EDCC7-C136-4180-8EF8-3277F54A3182}" type="presParOf" srcId="{0DBF365C-332A-4341-BA62-CCF744EB5BA7}" destId="{8ECFBB03-A885-41CF-A866-6D2709FC8788}" srcOrd="0" destOrd="0" presId="urn:microsoft.com/office/officeart/2005/8/layout/list1"/>
    <dgm:cxn modelId="{B63C2439-F663-4E75-A57C-A79C5AFA5527}" type="presParOf" srcId="{0DBF365C-332A-4341-BA62-CCF744EB5BA7}" destId="{6B57909C-0893-426E-8FBC-38338C75B31C}" srcOrd="1" destOrd="0" presId="urn:microsoft.com/office/officeart/2005/8/layout/list1"/>
    <dgm:cxn modelId="{42E0D61B-60B1-4A42-91F2-72A431A1C982}" type="presParOf" srcId="{30400596-0859-41AD-9CCC-C92B8A70C8C9}" destId="{42801DB8-8CC6-43D9-95FC-054CA1F0BB32}" srcOrd="17" destOrd="0" presId="urn:microsoft.com/office/officeart/2005/8/layout/list1"/>
    <dgm:cxn modelId="{A7A113EC-1FAB-44B5-BC3C-D715059ED2D9}" type="presParOf" srcId="{30400596-0859-41AD-9CCC-C92B8A70C8C9}" destId="{71403DC6-7DF4-41A4-B16F-49F0BAC09594}" srcOrd="18" destOrd="0" presId="urn:microsoft.com/office/officeart/2005/8/layout/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D989444-4E23-485E-8AA5-3E982051561E}"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ru-RU"/>
        </a:p>
      </dgm:t>
    </dgm:pt>
    <dgm:pt modelId="{BC2C9E54-86D4-43CF-87C3-FEEA3FCC3ED6}">
      <dgm:prSet custT="1"/>
      <dgm:spPr/>
      <dgm:t>
        <a:bodyPr/>
        <a:lstStyle/>
        <a:p>
          <a:pPr rtl="0"/>
          <a:r>
            <a:rPr kumimoji="1" lang="ru-RU" sz="1400" b="1" dirty="0" smtClean="0">
              <a:solidFill>
                <a:schemeClr val="accent4">
                  <a:lumMod val="10000"/>
                </a:schemeClr>
              </a:solidFill>
            </a:rPr>
            <a:t>физический срок службы основного капитала*;</a:t>
          </a:r>
          <a:endParaRPr kumimoji="1" lang="ru-RU" sz="1400" b="1" dirty="0">
            <a:solidFill>
              <a:schemeClr val="accent4">
                <a:lumMod val="10000"/>
              </a:schemeClr>
            </a:solidFill>
          </a:endParaRPr>
        </a:p>
      </dgm:t>
    </dgm:pt>
    <dgm:pt modelId="{252C9CC0-CE07-4480-87BB-02DC8B0EC628}" type="parTrans" cxnId="{44FAECA3-526B-4878-BA75-A02DC6CEB00B}">
      <dgm:prSet/>
      <dgm:spPr/>
      <dgm:t>
        <a:bodyPr/>
        <a:lstStyle/>
        <a:p>
          <a:endParaRPr lang="ru-RU" sz="2000" b="1">
            <a:solidFill>
              <a:schemeClr val="accent4">
                <a:lumMod val="10000"/>
              </a:schemeClr>
            </a:solidFill>
          </a:endParaRPr>
        </a:p>
      </dgm:t>
    </dgm:pt>
    <dgm:pt modelId="{CFDD9CCB-C86E-40D3-98FF-899EB97330E2}" type="sibTrans" cxnId="{44FAECA3-526B-4878-BA75-A02DC6CEB00B}">
      <dgm:prSet/>
      <dgm:spPr/>
      <dgm:t>
        <a:bodyPr/>
        <a:lstStyle/>
        <a:p>
          <a:endParaRPr lang="ru-RU" sz="2000" b="1">
            <a:solidFill>
              <a:schemeClr val="accent4">
                <a:lumMod val="10000"/>
              </a:schemeClr>
            </a:solidFill>
          </a:endParaRPr>
        </a:p>
      </dgm:t>
    </dgm:pt>
    <dgm:pt modelId="{9FE37192-006C-46A3-A224-C3D0633577DF}">
      <dgm:prSet custT="1"/>
      <dgm:spPr/>
      <dgm:t>
        <a:bodyPr/>
        <a:lstStyle/>
        <a:p>
          <a:pPr rtl="0"/>
          <a:r>
            <a:rPr kumimoji="1" lang="ru-RU" sz="1400" b="1" dirty="0" smtClean="0">
              <a:solidFill>
                <a:schemeClr val="accent4">
                  <a:lumMod val="10000"/>
                </a:schemeClr>
              </a:solidFill>
            </a:rPr>
            <a:t>активизация или спад потребительской активности; </a:t>
          </a:r>
          <a:endParaRPr kumimoji="1" lang="ru-RU" sz="1400" b="1" dirty="0">
            <a:solidFill>
              <a:schemeClr val="accent4">
                <a:lumMod val="10000"/>
              </a:schemeClr>
            </a:solidFill>
          </a:endParaRPr>
        </a:p>
      </dgm:t>
    </dgm:pt>
    <dgm:pt modelId="{E8AB318E-A82A-4BF3-94A1-C3739764C469}" type="parTrans" cxnId="{39AB0BE9-A8B7-41A1-B413-6FC30E011E92}">
      <dgm:prSet/>
      <dgm:spPr/>
      <dgm:t>
        <a:bodyPr/>
        <a:lstStyle/>
        <a:p>
          <a:endParaRPr lang="ru-RU" sz="2000" b="1">
            <a:solidFill>
              <a:schemeClr val="accent4">
                <a:lumMod val="10000"/>
              </a:schemeClr>
            </a:solidFill>
          </a:endParaRPr>
        </a:p>
      </dgm:t>
    </dgm:pt>
    <dgm:pt modelId="{28CC4A34-B9E5-45C0-8143-2AD16512FFFA}" type="sibTrans" cxnId="{39AB0BE9-A8B7-41A1-B413-6FC30E011E92}">
      <dgm:prSet/>
      <dgm:spPr/>
      <dgm:t>
        <a:bodyPr/>
        <a:lstStyle/>
        <a:p>
          <a:endParaRPr lang="ru-RU" sz="2000" b="1">
            <a:solidFill>
              <a:schemeClr val="accent4">
                <a:lumMod val="10000"/>
              </a:schemeClr>
            </a:solidFill>
          </a:endParaRPr>
        </a:p>
      </dgm:t>
    </dgm:pt>
    <dgm:pt modelId="{026CC764-BBDA-4018-A5E5-2A2F5AA6CAE5}">
      <dgm:prSet custT="1"/>
      <dgm:spPr/>
      <dgm:t>
        <a:bodyPr/>
        <a:lstStyle/>
        <a:p>
          <a:pPr rtl="0"/>
          <a:r>
            <a:rPr kumimoji="1" lang="ru-RU" sz="1400" b="1" dirty="0" smtClean="0">
              <a:solidFill>
                <a:schemeClr val="accent4">
                  <a:lumMod val="10000"/>
                </a:schemeClr>
              </a:solidFill>
            </a:rPr>
            <a:t>инновации; </a:t>
          </a:r>
          <a:endParaRPr kumimoji="1" lang="ru-RU" sz="1400" b="1" dirty="0">
            <a:solidFill>
              <a:schemeClr val="accent4">
                <a:lumMod val="10000"/>
              </a:schemeClr>
            </a:solidFill>
          </a:endParaRPr>
        </a:p>
      </dgm:t>
    </dgm:pt>
    <dgm:pt modelId="{2F8D90C4-84A7-48FC-98B9-6BD8F808E22F}" type="parTrans" cxnId="{918993E8-8271-4E05-A7F4-5C5140227B09}">
      <dgm:prSet/>
      <dgm:spPr/>
      <dgm:t>
        <a:bodyPr/>
        <a:lstStyle/>
        <a:p>
          <a:endParaRPr lang="ru-RU" sz="2000" b="1">
            <a:solidFill>
              <a:schemeClr val="accent4">
                <a:lumMod val="10000"/>
              </a:schemeClr>
            </a:solidFill>
          </a:endParaRPr>
        </a:p>
      </dgm:t>
    </dgm:pt>
    <dgm:pt modelId="{08B2BA64-108F-485F-9AAB-8836345A67E3}" type="sibTrans" cxnId="{918993E8-8271-4E05-A7F4-5C5140227B09}">
      <dgm:prSet/>
      <dgm:spPr/>
      <dgm:t>
        <a:bodyPr/>
        <a:lstStyle/>
        <a:p>
          <a:endParaRPr lang="ru-RU" sz="2000" b="1">
            <a:solidFill>
              <a:schemeClr val="accent4">
                <a:lumMod val="10000"/>
              </a:schemeClr>
            </a:solidFill>
          </a:endParaRPr>
        </a:p>
      </dgm:t>
    </dgm:pt>
    <dgm:pt modelId="{59A6EFC5-53A3-4F37-AD59-18A705904C3C}">
      <dgm:prSet custT="1"/>
      <dgm:spPr/>
      <dgm:t>
        <a:bodyPr/>
        <a:lstStyle/>
        <a:p>
          <a:pPr rtl="0"/>
          <a:r>
            <a:rPr kumimoji="1" lang="ru-RU" sz="1400" b="1" dirty="0" smtClean="0">
              <a:solidFill>
                <a:schemeClr val="accent4">
                  <a:lumMod val="10000"/>
                </a:schemeClr>
              </a:solidFill>
            </a:rPr>
            <a:t>экономическая политика государства, выражающаяся в прямом и косвенном воздействии на производство, спрос и потребление. </a:t>
          </a:r>
          <a:endParaRPr kumimoji="1" lang="ru-RU" sz="1400" b="1" dirty="0">
            <a:solidFill>
              <a:schemeClr val="accent4">
                <a:lumMod val="10000"/>
              </a:schemeClr>
            </a:solidFill>
          </a:endParaRPr>
        </a:p>
      </dgm:t>
    </dgm:pt>
    <dgm:pt modelId="{31E1C2F5-4033-4BF9-B0D7-F94C4640438F}" type="parTrans" cxnId="{27278F00-4A07-4965-9FA4-663AFA7401CD}">
      <dgm:prSet/>
      <dgm:spPr/>
      <dgm:t>
        <a:bodyPr/>
        <a:lstStyle/>
        <a:p>
          <a:endParaRPr lang="ru-RU" sz="2000" b="1">
            <a:solidFill>
              <a:schemeClr val="accent4">
                <a:lumMod val="10000"/>
              </a:schemeClr>
            </a:solidFill>
          </a:endParaRPr>
        </a:p>
      </dgm:t>
    </dgm:pt>
    <dgm:pt modelId="{5FFAFAA4-D3D8-4829-A91E-09A53E9209F8}" type="sibTrans" cxnId="{27278F00-4A07-4965-9FA4-663AFA7401CD}">
      <dgm:prSet/>
      <dgm:spPr/>
      <dgm:t>
        <a:bodyPr/>
        <a:lstStyle/>
        <a:p>
          <a:endParaRPr lang="ru-RU" sz="2000" b="1">
            <a:solidFill>
              <a:schemeClr val="accent4">
                <a:lumMod val="10000"/>
              </a:schemeClr>
            </a:solidFill>
          </a:endParaRPr>
        </a:p>
      </dgm:t>
    </dgm:pt>
    <dgm:pt modelId="{3B858682-2A9C-42A3-8C20-61612E9E9DB3}" type="pres">
      <dgm:prSet presAssocID="{DD989444-4E23-485E-8AA5-3E982051561E}" presName="linear" presStyleCnt="0">
        <dgm:presLayoutVars>
          <dgm:dir/>
          <dgm:animLvl val="lvl"/>
          <dgm:resizeHandles val="exact"/>
        </dgm:presLayoutVars>
      </dgm:prSet>
      <dgm:spPr/>
      <dgm:t>
        <a:bodyPr/>
        <a:lstStyle/>
        <a:p>
          <a:endParaRPr lang="ru-RU"/>
        </a:p>
      </dgm:t>
    </dgm:pt>
    <dgm:pt modelId="{5E057E49-CAD4-4ACB-B072-164CF1DD456F}" type="pres">
      <dgm:prSet presAssocID="{BC2C9E54-86D4-43CF-87C3-FEEA3FCC3ED6}" presName="parentLin" presStyleCnt="0"/>
      <dgm:spPr/>
    </dgm:pt>
    <dgm:pt modelId="{5C18A634-F6E9-4D3D-B2AB-06AEE93ECA55}" type="pres">
      <dgm:prSet presAssocID="{BC2C9E54-86D4-43CF-87C3-FEEA3FCC3ED6}" presName="parentLeftMargin" presStyleLbl="node1" presStyleIdx="0" presStyleCnt="4"/>
      <dgm:spPr/>
      <dgm:t>
        <a:bodyPr/>
        <a:lstStyle/>
        <a:p>
          <a:endParaRPr lang="ru-RU"/>
        </a:p>
      </dgm:t>
    </dgm:pt>
    <dgm:pt modelId="{1C40C918-D354-4999-96BC-91311F121F2A}" type="pres">
      <dgm:prSet presAssocID="{BC2C9E54-86D4-43CF-87C3-FEEA3FCC3ED6}" presName="parentText" presStyleLbl="node1" presStyleIdx="0" presStyleCnt="4" custLinFactNeighborX="9091" custLinFactNeighborY="12384">
        <dgm:presLayoutVars>
          <dgm:chMax val="0"/>
          <dgm:bulletEnabled val="1"/>
        </dgm:presLayoutVars>
      </dgm:prSet>
      <dgm:spPr/>
      <dgm:t>
        <a:bodyPr/>
        <a:lstStyle/>
        <a:p>
          <a:endParaRPr lang="ru-RU"/>
        </a:p>
      </dgm:t>
    </dgm:pt>
    <dgm:pt modelId="{41FCA86E-A065-460F-8CC5-B7E4FA488348}" type="pres">
      <dgm:prSet presAssocID="{BC2C9E54-86D4-43CF-87C3-FEEA3FCC3ED6}" presName="negativeSpace" presStyleCnt="0"/>
      <dgm:spPr/>
    </dgm:pt>
    <dgm:pt modelId="{7732292E-7BF0-45A3-A4F9-FF2AD0D0490E}" type="pres">
      <dgm:prSet presAssocID="{BC2C9E54-86D4-43CF-87C3-FEEA3FCC3ED6}" presName="childText" presStyleLbl="conFgAcc1" presStyleIdx="0" presStyleCnt="4">
        <dgm:presLayoutVars>
          <dgm:bulletEnabled val="1"/>
        </dgm:presLayoutVars>
      </dgm:prSet>
      <dgm:spPr/>
    </dgm:pt>
    <dgm:pt modelId="{C5CB3D83-B358-4E9F-94E7-7C5991712984}" type="pres">
      <dgm:prSet presAssocID="{CFDD9CCB-C86E-40D3-98FF-899EB97330E2}" presName="spaceBetweenRectangles" presStyleCnt="0"/>
      <dgm:spPr/>
    </dgm:pt>
    <dgm:pt modelId="{D86265AE-8A48-4D00-883C-76A3A6C44F71}" type="pres">
      <dgm:prSet presAssocID="{9FE37192-006C-46A3-A224-C3D0633577DF}" presName="parentLin" presStyleCnt="0"/>
      <dgm:spPr/>
    </dgm:pt>
    <dgm:pt modelId="{5AA8265F-F84C-4A23-BD39-C66AC9735111}" type="pres">
      <dgm:prSet presAssocID="{9FE37192-006C-46A3-A224-C3D0633577DF}" presName="parentLeftMargin" presStyleLbl="node1" presStyleIdx="0" presStyleCnt="4"/>
      <dgm:spPr/>
      <dgm:t>
        <a:bodyPr/>
        <a:lstStyle/>
        <a:p>
          <a:endParaRPr lang="ru-RU"/>
        </a:p>
      </dgm:t>
    </dgm:pt>
    <dgm:pt modelId="{C3C119BA-A352-4C25-9E61-38E6AC6AA843}" type="pres">
      <dgm:prSet presAssocID="{9FE37192-006C-46A3-A224-C3D0633577DF}" presName="parentText" presStyleLbl="node1" presStyleIdx="1" presStyleCnt="4">
        <dgm:presLayoutVars>
          <dgm:chMax val="0"/>
          <dgm:bulletEnabled val="1"/>
        </dgm:presLayoutVars>
      </dgm:prSet>
      <dgm:spPr/>
      <dgm:t>
        <a:bodyPr/>
        <a:lstStyle/>
        <a:p>
          <a:endParaRPr lang="ru-RU"/>
        </a:p>
      </dgm:t>
    </dgm:pt>
    <dgm:pt modelId="{36AF4BC7-86BA-4C4F-BBCF-7CC39B7726C1}" type="pres">
      <dgm:prSet presAssocID="{9FE37192-006C-46A3-A224-C3D0633577DF}" presName="negativeSpace" presStyleCnt="0"/>
      <dgm:spPr/>
    </dgm:pt>
    <dgm:pt modelId="{4B081B54-2A1C-4DA2-8007-692ED69CF5C5}" type="pres">
      <dgm:prSet presAssocID="{9FE37192-006C-46A3-A224-C3D0633577DF}" presName="childText" presStyleLbl="conFgAcc1" presStyleIdx="1" presStyleCnt="4">
        <dgm:presLayoutVars>
          <dgm:bulletEnabled val="1"/>
        </dgm:presLayoutVars>
      </dgm:prSet>
      <dgm:spPr/>
    </dgm:pt>
    <dgm:pt modelId="{F353B09F-ECCD-4E8E-9D3F-B50EDF0065F0}" type="pres">
      <dgm:prSet presAssocID="{28CC4A34-B9E5-45C0-8143-2AD16512FFFA}" presName="spaceBetweenRectangles" presStyleCnt="0"/>
      <dgm:spPr/>
    </dgm:pt>
    <dgm:pt modelId="{37DE9574-E0A3-4044-9452-D7477285CD68}" type="pres">
      <dgm:prSet presAssocID="{026CC764-BBDA-4018-A5E5-2A2F5AA6CAE5}" presName="parentLin" presStyleCnt="0"/>
      <dgm:spPr/>
    </dgm:pt>
    <dgm:pt modelId="{7775E32D-2266-4DE5-B884-43B897A5F3F0}" type="pres">
      <dgm:prSet presAssocID="{026CC764-BBDA-4018-A5E5-2A2F5AA6CAE5}" presName="parentLeftMargin" presStyleLbl="node1" presStyleIdx="1" presStyleCnt="4"/>
      <dgm:spPr/>
      <dgm:t>
        <a:bodyPr/>
        <a:lstStyle/>
        <a:p>
          <a:endParaRPr lang="ru-RU"/>
        </a:p>
      </dgm:t>
    </dgm:pt>
    <dgm:pt modelId="{3C01E7D6-C5C0-44E1-860D-A3314B057D8D}" type="pres">
      <dgm:prSet presAssocID="{026CC764-BBDA-4018-A5E5-2A2F5AA6CAE5}" presName="parentText" presStyleLbl="node1" presStyleIdx="2" presStyleCnt="4">
        <dgm:presLayoutVars>
          <dgm:chMax val="0"/>
          <dgm:bulletEnabled val="1"/>
        </dgm:presLayoutVars>
      </dgm:prSet>
      <dgm:spPr/>
      <dgm:t>
        <a:bodyPr/>
        <a:lstStyle/>
        <a:p>
          <a:endParaRPr lang="ru-RU"/>
        </a:p>
      </dgm:t>
    </dgm:pt>
    <dgm:pt modelId="{868A8624-EDB7-43D5-BA92-FCB575EBB287}" type="pres">
      <dgm:prSet presAssocID="{026CC764-BBDA-4018-A5E5-2A2F5AA6CAE5}" presName="negativeSpace" presStyleCnt="0"/>
      <dgm:spPr/>
    </dgm:pt>
    <dgm:pt modelId="{8EEAC594-D745-4E5D-B14B-A94D2A389DF1}" type="pres">
      <dgm:prSet presAssocID="{026CC764-BBDA-4018-A5E5-2A2F5AA6CAE5}" presName="childText" presStyleLbl="conFgAcc1" presStyleIdx="2" presStyleCnt="4">
        <dgm:presLayoutVars>
          <dgm:bulletEnabled val="1"/>
        </dgm:presLayoutVars>
      </dgm:prSet>
      <dgm:spPr/>
    </dgm:pt>
    <dgm:pt modelId="{1D317DBD-09FA-4494-91F9-FB5224BBF744}" type="pres">
      <dgm:prSet presAssocID="{08B2BA64-108F-485F-9AAB-8836345A67E3}" presName="spaceBetweenRectangles" presStyleCnt="0"/>
      <dgm:spPr/>
    </dgm:pt>
    <dgm:pt modelId="{86D4A7B7-70FD-4D4C-B2C3-0518C28009D9}" type="pres">
      <dgm:prSet presAssocID="{59A6EFC5-53A3-4F37-AD59-18A705904C3C}" presName="parentLin" presStyleCnt="0"/>
      <dgm:spPr/>
    </dgm:pt>
    <dgm:pt modelId="{4508B3DD-89ED-40B9-BC7A-7F8BF6709B10}" type="pres">
      <dgm:prSet presAssocID="{59A6EFC5-53A3-4F37-AD59-18A705904C3C}" presName="parentLeftMargin" presStyleLbl="node1" presStyleIdx="2" presStyleCnt="4"/>
      <dgm:spPr/>
      <dgm:t>
        <a:bodyPr/>
        <a:lstStyle/>
        <a:p>
          <a:endParaRPr lang="ru-RU"/>
        </a:p>
      </dgm:t>
    </dgm:pt>
    <dgm:pt modelId="{B3A134EC-C427-4FEC-A6B8-9BB77611A4D0}" type="pres">
      <dgm:prSet presAssocID="{59A6EFC5-53A3-4F37-AD59-18A705904C3C}" presName="parentText" presStyleLbl="node1" presStyleIdx="3" presStyleCnt="4" custScaleX="111688">
        <dgm:presLayoutVars>
          <dgm:chMax val="0"/>
          <dgm:bulletEnabled val="1"/>
        </dgm:presLayoutVars>
      </dgm:prSet>
      <dgm:spPr/>
      <dgm:t>
        <a:bodyPr/>
        <a:lstStyle/>
        <a:p>
          <a:endParaRPr lang="ru-RU"/>
        </a:p>
      </dgm:t>
    </dgm:pt>
    <dgm:pt modelId="{B1B8C4AE-A672-4F3C-B1C1-70A266A0320D}" type="pres">
      <dgm:prSet presAssocID="{59A6EFC5-53A3-4F37-AD59-18A705904C3C}" presName="negativeSpace" presStyleCnt="0"/>
      <dgm:spPr/>
    </dgm:pt>
    <dgm:pt modelId="{15CFFF0E-34E7-4F50-B152-CF15ABFEE74A}" type="pres">
      <dgm:prSet presAssocID="{59A6EFC5-53A3-4F37-AD59-18A705904C3C}" presName="childText" presStyleLbl="conFgAcc1" presStyleIdx="3" presStyleCnt="4">
        <dgm:presLayoutVars>
          <dgm:bulletEnabled val="1"/>
        </dgm:presLayoutVars>
      </dgm:prSet>
      <dgm:spPr/>
    </dgm:pt>
  </dgm:ptLst>
  <dgm:cxnLst>
    <dgm:cxn modelId="{8A2C7840-ED19-44DD-9F04-4ED50BAA087D}" type="presOf" srcId="{026CC764-BBDA-4018-A5E5-2A2F5AA6CAE5}" destId="{7775E32D-2266-4DE5-B884-43B897A5F3F0}" srcOrd="0" destOrd="0" presId="urn:microsoft.com/office/officeart/2005/8/layout/list1"/>
    <dgm:cxn modelId="{8E6CB130-C816-447D-AB88-A7CD1AC71D32}" type="presOf" srcId="{9FE37192-006C-46A3-A224-C3D0633577DF}" destId="{C3C119BA-A352-4C25-9E61-38E6AC6AA843}" srcOrd="1" destOrd="0" presId="urn:microsoft.com/office/officeart/2005/8/layout/list1"/>
    <dgm:cxn modelId="{27278F00-4A07-4965-9FA4-663AFA7401CD}" srcId="{DD989444-4E23-485E-8AA5-3E982051561E}" destId="{59A6EFC5-53A3-4F37-AD59-18A705904C3C}" srcOrd="3" destOrd="0" parTransId="{31E1C2F5-4033-4BF9-B0D7-F94C4640438F}" sibTransId="{5FFAFAA4-D3D8-4829-A91E-09A53E9209F8}"/>
    <dgm:cxn modelId="{918993E8-8271-4E05-A7F4-5C5140227B09}" srcId="{DD989444-4E23-485E-8AA5-3E982051561E}" destId="{026CC764-BBDA-4018-A5E5-2A2F5AA6CAE5}" srcOrd="2" destOrd="0" parTransId="{2F8D90C4-84A7-48FC-98B9-6BD8F808E22F}" sibTransId="{08B2BA64-108F-485F-9AAB-8836345A67E3}"/>
    <dgm:cxn modelId="{819E1F83-A4A7-4F49-823A-212CA79516AD}" type="presOf" srcId="{DD989444-4E23-485E-8AA5-3E982051561E}" destId="{3B858682-2A9C-42A3-8C20-61612E9E9DB3}" srcOrd="0" destOrd="0" presId="urn:microsoft.com/office/officeart/2005/8/layout/list1"/>
    <dgm:cxn modelId="{A9B5B9CB-A8F9-47F4-A576-24F0DB12D8B6}" type="presOf" srcId="{59A6EFC5-53A3-4F37-AD59-18A705904C3C}" destId="{B3A134EC-C427-4FEC-A6B8-9BB77611A4D0}" srcOrd="1" destOrd="0" presId="urn:microsoft.com/office/officeart/2005/8/layout/list1"/>
    <dgm:cxn modelId="{80792C9B-0998-46A0-898D-C99471F235B7}" type="presOf" srcId="{59A6EFC5-53A3-4F37-AD59-18A705904C3C}" destId="{4508B3DD-89ED-40B9-BC7A-7F8BF6709B10}" srcOrd="0" destOrd="0" presId="urn:microsoft.com/office/officeart/2005/8/layout/list1"/>
    <dgm:cxn modelId="{DA5963B1-9030-43ED-AD18-9707E94349B9}" type="presOf" srcId="{BC2C9E54-86D4-43CF-87C3-FEEA3FCC3ED6}" destId="{5C18A634-F6E9-4D3D-B2AB-06AEE93ECA55}" srcOrd="0" destOrd="0" presId="urn:microsoft.com/office/officeart/2005/8/layout/list1"/>
    <dgm:cxn modelId="{06D3717F-7497-4447-8FA2-BFD876FDCBF9}" type="presOf" srcId="{026CC764-BBDA-4018-A5E5-2A2F5AA6CAE5}" destId="{3C01E7D6-C5C0-44E1-860D-A3314B057D8D}" srcOrd="1" destOrd="0" presId="urn:microsoft.com/office/officeart/2005/8/layout/list1"/>
    <dgm:cxn modelId="{39AB0BE9-A8B7-41A1-B413-6FC30E011E92}" srcId="{DD989444-4E23-485E-8AA5-3E982051561E}" destId="{9FE37192-006C-46A3-A224-C3D0633577DF}" srcOrd="1" destOrd="0" parTransId="{E8AB318E-A82A-4BF3-94A1-C3739764C469}" sibTransId="{28CC4A34-B9E5-45C0-8143-2AD16512FFFA}"/>
    <dgm:cxn modelId="{6FC604B9-72BB-42C2-9BB9-2013911926F5}" type="presOf" srcId="{BC2C9E54-86D4-43CF-87C3-FEEA3FCC3ED6}" destId="{1C40C918-D354-4999-96BC-91311F121F2A}" srcOrd="1" destOrd="0" presId="urn:microsoft.com/office/officeart/2005/8/layout/list1"/>
    <dgm:cxn modelId="{44FAECA3-526B-4878-BA75-A02DC6CEB00B}" srcId="{DD989444-4E23-485E-8AA5-3E982051561E}" destId="{BC2C9E54-86D4-43CF-87C3-FEEA3FCC3ED6}" srcOrd="0" destOrd="0" parTransId="{252C9CC0-CE07-4480-87BB-02DC8B0EC628}" sibTransId="{CFDD9CCB-C86E-40D3-98FF-899EB97330E2}"/>
    <dgm:cxn modelId="{35D458C3-5E49-43E6-84C4-AF133C83768A}" type="presOf" srcId="{9FE37192-006C-46A3-A224-C3D0633577DF}" destId="{5AA8265F-F84C-4A23-BD39-C66AC9735111}" srcOrd="0" destOrd="0" presId="urn:microsoft.com/office/officeart/2005/8/layout/list1"/>
    <dgm:cxn modelId="{B6623844-1F75-4153-87D2-A41164D7837E}" type="presParOf" srcId="{3B858682-2A9C-42A3-8C20-61612E9E9DB3}" destId="{5E057E49-CAD4-4ACB-B072-164CF1DD456F}" srcOrd="0" destOrd="0" presId="urn:microsoft.com/office/officeart/2005/8/layout/list1"/>
    <dgm:cxn modelId="{AE947DA4-6005-4F65-812D-A62B0027E661}" type="presParOf" srcId="{5E057E49-CAD4-4ACB-B072-164CF1DD456F}" destId="{5C18A634-F6E9-4D3D-B2AB-06AEE93ECA55}" srcOrd="0" destOrd="0" presId="urn:microsoft.com/office/officeart/2005/8/layout/list1"/>
    <dgm:cxn modelId="{3BD25662-24DE-4AD9-BADD-10CEBA624427}" type="presParOf" srcId="{5E057E49-CAD4-4ACB-B072-164CF1DD456F}" destId="{1C40C918-D354-4999-96BC-91311F121F2A}" srcOrd="1" destOrd="0" presId="urn:microsoft.com/office/officeart/2005/8/layout/list1"/>
    <dgm:cxn modelId="{C78B5A31-35D4-462B-B256-1A2E71B146D9}" type="presParOf" srcId="{3B858682-2A9C-42A3-8C20-61612E9E9DB3}" destId="{41FCA86E-A065-460F-8CC5-B7E4FA488348}" srcOrd="1" destOrd="0" presId="urn:microsoft.com/office/officeart/2005/8/layout/list1"/>
    <dgm:cxn modelId="{8D867E5F-8D5B-455F-829B-282543511BFB}" type="presParOf" srcId="{3B858682-2A9C-42A3-8C20-61612E9E9DB3}" destId="{7732292E-7BF0-45A3-A4F9-FF2AD0D0490E}" srcOrd="2" destOrd="0" presId="urn:microsoft.com/office/officeart/2005/8/layout/list1"/>
    <dgm:cxn modelId="{E15D9228-09E5-4033-85AE-AC884FDD8336}" type="presParOf" srcId="{3B858682-2A9C-42A3-8C20-61612E9E9DB3}" destId="{C5CB3D83-B358-4E9F-94E7-7C5991712984}" srcOrd="3" destOrd="0" presId="urn:microsoft.com/office/officeart/2005/8/layout/list1"/>
    <dgm:cxn modelId="{ACEC34A0-389C-4717-A64A-05B7B0F392DB}" type="presParOf" srcId="{3B858682-2A9C-42A3-8C20-61612E9E9DB3}" destId="{D86265AE-8A48-4D00-883C-76A3A6C44F71}" srcOrd="4" destOrd="0" presId="urn:microsoft.com/office/officeart/2005/8/layout/list1"/>
    <dgm:cxn modelId="{2CF9700F-A0C3-4071-A7B6-072187D630D5}" type="presParOf" srcId="{D86265AE-8A48-4D00-883C-76A3A6C44F71}" destId="{5AA8265F-F84C-4A23-BD39-C66AC9735111}" srcOrd="0" destOrd="0" presId="urn:microsoft.com/office/officeart/2005/8/layout/list1"/>
    <dgm:cxn modelId="{8F40EE68-5BEE-4956-9D2F-A9248BF102E4}" type="presParOf" srcId="{D86265AE-8A48-4D00-883C-76A3A6C44F71}" destId="{C3C119BA-A352-4C25-9E61-38E6AC6AA843}" srcOrd="1" destOrd="0" presId="urn:microsoft.com/office/officeart/2005/8/layout/list1"/>
    <dgm:cxn modelId="{2188CA88-7264-4227-9F19-452DABC60133}" type="presParOf" srcId="{3B858682-2A9C-42A3-8C20-61612E9E9DB3}" destId="{36AF4BC7-86BA-4C4F-BBCF-7CC39B7726C1}" srcOrd="5" destOrd="0" presId="urn:microsoft.com/office/officeart/2005/8/layout/list1"/>
    <dgm:cxn modelId="{783483A7-B40A-4A9C-A86E-C3BCE2348D25}" type="presParOf" srcId="{3B858682-2A9C-42A3-8C20-61612E9E9DB3}" destId="{4B081B54-2A1C-4DA2-8007-692ED69CF5C5}" srcOrd="6" destOrd="0" presId="urn:microsoft.com/office/officeart/2005/8/layout/list1"/>
    <dgm:cxn modelId="{8628412A-CF4A-4D8B-8FE8-0D572EDC0CDD}" type="presParOf" srcId="{3B858682-2A9C-42A3-8C20-61612E9E9DB3}" destId="{F353B09F-ECCD-4E8E-9D3F-B50EDF0065F0}" srcOrd="7" destOrd="0" presId="urn:microsoft.com/office/officeart/2005/8/layout/list1"/>
    <dgm:cxn modelId="{3E889BFC-4E16-485C-8CF6-4EB34BDF9A82}" type="presParOf" srcId="{3B858682-2A9C-42A3-8C20-61612E9E9DB3}" destId="{37DE9574-E0A3-4044-9452-D7477285CD68}" srcOrd="8" destOrd="0" presId="urn:microsoft.com/office/officeart/2005/8/layout/list1"/>
    <dgm:cxn modelId="{1AAB9C4F-FA44-4DFA-92B9-AC3F5FF2F7C3}" type="presParOf" srcId="{37DE9574-E0A3-4044-9452-D7477285CD68}" destId="{7775E32D-2266-4DE5-B884-43B897A5F3F0}" srcOrd="0" destOrd="0" presId="urn:microsoft.com/office/officeart/2005/8/layout/list1"/>
    <dgm:cxn modelId="{BD1A9CA3-1D67-48E6-84DF-BFF464B5849C}" type="presParOf" srcId="{37DE9574-E0A3-4044-9452-D7477285CD68}" destId="{3C01E7D6-C5C0-44E1-860D-A3314B057D8D}" srcOrd="1" destOrd="0" presId="urn:microsoft.com/office/officeart/2005/8/layout/list1"/>
    <dgm:cxn modelId="{5A7E2C75-B4E4-456E-A08D-9FE244375210}" type="presParOf" srcId="{3B858682-2A9C-42A3-8C20-61612E9E9DB3}" destId="{868A8624-EDB7-43D5-BA92-FCB575EBB287}" srcOrd="9" destOrd="0" presId="urn:microsoft.com/office/officeart/2005/8/layout/list1"/>
    <dgm:cxn modelId="{048BA752-BF7D-4D36-BD01-12114D9C7095}" type="presParOf" srcId="{3B858682-2A9C-42A3-8C20-61612E9E9DB3}" destId="{8EEAC594-D745-4E5D-B14B-A94D2A389DF1}" srcOrd="10" destOrd="0" presId="urn:microsoft.com/office/officeart/2005/8/layout/list1"/>
    <dgm:cxn modelId="{A3C57E15-DCFA-4395-814A-8C73FD08955C}" type="presParOf" srcId="{3B858682-2A9C-42A3-8C20-61612E9E9DB3}" destId="{1D317DBD-09FA-4494-91F9-FB5224BBF744}" srcOrd="11" destOrd="0" presId="urn:microsoft.com/office/officeart/2005/8/layout/list1"/>
    <dgm:cxn modelId="{5950DD45-2A10-4B20-8CD6-75AC132715CD}" type="presParOf" srcId="{3B858682-2A9C-42A3-8C20-61612E9E9DB3}" destId="{86D4A7B7-70FD-4D4C-B2C3-0518C28009D9}" srcOrd="12" destOrd="0" presId="urn:microsoft.com/office/officeart/2005/8/layout/list1"/>
    <dgm:cxn modelId="{DE0DCB4D-A550-46AB-B6C9-C759133EEBF5}" type="presParOf" srcId="{86D4A7B7-70FD-4D4C-B2C3-0518C28009D9}" destId="{4508B3DD-89ED-40B9-BC7A-7F8BF6709B10}" srcOrd="0" destOrd="0" presId="urn:microsoft.com/office/officeart/2005/8/layout/list1"/>
    <dgm:cxn modelId="{0276D6AD-1182-4AE4-B4F6-4D536E801482}" type="presParOf" srcId="{86D4A7B7-70FD-4D4C-B2C3-0518C28009D9}" destId="{B3A134EC-C427-4FEC-A6B8-9BB77611A4D0}" srcOrd="1" destOrd="0" presId="urn:microsoft.com/office/officeart/2005/8/layout/list1"/>
    <dgm:cxn modelId="{FBF3E658-DBDB-49F2-BCC8-5DE490F78654}" type="presParOf" srcId="{3B858682-2A9C-42A3-8C20-61612E9E9DB3}" destId="{B1B8C4AE-A672-4F3C-B1C1-70A266A0320D}" srcOrd="13" destOrd="0" presId="urn:microsoft.com/office/officeart/2005/8/layout/list1"/>
    <dgm:cxn modelId="{33FD0BD9-B7BC-449E-AB5F-750585E17AE7}" type="presParOf" srcId="{3B858682-2A9C-42A3-8C20-61612E9E9DB3}" destId="{15CFFF0E-34E7-4F50-B152-CF15ABFEE74A}" srcOrd="14" destOrd="0" presId="urn:microsoft.com/office/officeart/2005/8/layout/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DD3D59-975E-4004-A8D2-6D80282DF81C}" type="doc">
      <dgm:prSet loTypeId="urn:microsoft.com/office/officeart/2005/8/layout/hList6" loCatId="list" qsTypeId="urn:microsoft.com/office/officeart/2005/8/quickstyle/3d3" qsCatId="3D" csTypeId="urn:microsoft.com/office/officeart/2005/8/colors/colorful4" csCatId="colorful" phldr="1"/>
      <dgm:spPr/>
      <dgm:t>
        <a:bodyPr/>
        <a:lstStyle/>
        <a:p>
          <a:endParaRPr lang="ru-RU"/>
        </a:p>
      </dgm:t>
    </dgm:pt>
    <dgm:pt modelId="{59B69BEF-28F1-477F-ABBD-2DE22B968FED}">
      <dgm:prSet custT="1"/>
      <dgm:spPr/>
      <dgm:t>
        <a:bodyPr/>
        <a:lstStyle/>
        <a:p>
          <a:pPr rtl="0"/>
          <a:r>
            <a:rPr lang="ru-RU" sz="1500" b="1" dirty="0" smtClean="0">
              <a:solidFill>
                <a:srgbClr val="002060"/>
              </a:solidFill>
            </a:rPr>
            <a:t>В период </a:t>
          </a:r>
          <a:r>
            <a:rPr lang="ru-RU" sz="1500" b="1" i="1" dirty="0" smtClean="0">
              <a:solidFill>
                <a:srgbClr val="002060"/>
              </a:solidFill>
              <a:latin typeface="Arial Black" pitchFamily="34" charset="0"/>
            </a:rPr>
            <a:t>экономического подъема</a:t>
          </a:r>
          <a:r>
            <a:rPr lang="ru-RU" sz="1500" b="1" dirty="0" smtClean="0">
              <a:solidFill>
                <a:srgbClr val="002060"/>
              </a:solidFill>
              <a:latin typeface="Arial Black" pitchFamily="34" charset="0"/>
            </a:rPr>
            <a:t> </a:t>
          </a:r>
          <a:r>
            <a:rPr lang="ru-RU" sz="1500" b="1" dirty="0" smtClean="0">
              <a:solidFill>
                <a:srgbClr val="002060"/>
              </a:solidFill>
            </a:rPr>
            <a:t>стимулирование для рискованных исследовательских работ снижается, идет рутинный процесс усовершенствования технологий, обеспечивающих достаточно высокие прибыли;</a:t>
          </a:r>
          <a:endParaRPr lang="ru-RU" sz="1500" dirty="0">
            <a:solidFill>
              <a:srgbClr val="002060"/>
            </a:solidFill>
          </a:endParaRPr>
        </a:p>
      </dgm:t>
    </dgm:pt>
    <dgm:pt modelId="{27FD4BC0-DE48-4814-BBC3-AA7030B48F78}" type="parTrans" cxnId="{564D4896-590C-47AF-B5EF-F4725F99CDAE}">
      <dgm:prSet/>
      <dgm:spPr/>
      <dgm:t>
        <a:bodyPr/>
        <a:lstStyle/>
        <a:p>
          <a:endParaRPr lang="ru-RU" sz="3600"/>
        </a:p>
      </dgm:t>
    </dgm:pt>
    <dgm:pt modelId="{26C9DC0D-8F44-4333-86FE-510AE1C15986}" type="sibTrans" cxnId="{564D4896-590C-47AF-B5EF-F4725F99CDAE}">
      <dgm:prSet/>
      <dgm:spPr/>
      <dgm:t>
        <a:bodyPr/>
        <a:lstStyle/>
        <a:p>
          <a:endParaRPr lang="ru-RU" sz="3600"/>
        </a:p>
      </dgm:t>
    </dgm:pt>
    <dgm:pt modelId="{BE171BAE-CAAD-4D9A-A45D-D9FF98F5F399}">
      <dgm:prSet custT="1"/>
      <dgm:spPr/>
      <dgm:t>
        <a:bodyPr/>
        <a:lstStyle/>
        <a:p>
          <a:pPr rtl="0">
            <a:spcAft>
              <a:spcPts val="0"/>
            </a:spcAft>
          </a:pPr>
          <a:r>
            <a:rPr lang="ru-RU" sz="1500" b="1" dirty="0" smtClean="0">
              <a:solidFill>
                <a:srgbClr val="002060"/>
              </a:solidFill>
            </a:rPr>
            <a:t>В период </a:t>
          </a:r>
          <a:r>
            <a:rPr lang="ru-RU" sz="1500" b="1" i="1" dirty="0" smtClean="0">
              <a:solidFill>
                <a:srgbClr val="002060"/>
              </a:solidFill>
              <a:latin typeface="Arial Black" pitchFamily="34" charset="0"/>
            </a:rPr>
            <a:t>экономического спада</a:t>
          </a:r>
          <a:r>
            <a:rPr lang="ru-RU" sz="1500" b="1" dirty="0" smtClean="0">
              <a:solidFill>
                <a:srgbClr val="002060"/>
              </a:solidFill>
              <a:latin typeface="Arial Black" pitchFamily="34" charset="0"/>
            </a:rPr>
            <a:t> </a:t>
          </a:r>
        </a:p>
        <a:p>
          <a:pPr rtl="0">
            <a:spcAft>
              <a:spcPts val="0"/>
            </a:spcAft>
          </a:pPr>
          <a:r>
            <a:rPr lang="ru-RU" sz="1500" b="1" dirty="0" smtClean="0">
              <a:solidFill>
                <a:srgbClr val="002060"/>
              </a:solidFill>
            </a:rPr>
            <a:t>ситуация меняется – оборудование простаивает, рынок затоварен, нет смысла вкладывания средств в улучшение свойств никому не нужных товаров;</a:t>
          </a:r>
          <a:endParaRPr lang="ru-RU" sz="1500" dirty="0">
            <a:solidFill>
              <a:srgbClr val="002060"/>
            </a:solidFill>
          </a:endParaRPr>
        </a:p>
      </dgm:t>
    </dgm:pt>
    <dgm:pt modelId="{66B20C61-D17B-4526-982B-487C6F542510}" type="parTrans" cxnId="{309F7FBD-907F-4D77-A06B-0246CDDDC6A3}">
      <dgm:prSet/>
      <dgm:spPr/>
      <dgm:t>
        <a:bodyPr/>
        <a:lstStyle/>
        <a:p>
          <a:endParaRPr lang="ru-RU" sz="3600"/>
        </a:p>
      </dgm:t>
    </dgm:pt>
    <dgm:pt modelId="{947427A0-1D8E-4495-ABE7-3019458BDDC3}" type="sibTrans" cxnId="{309F7FBD-907F-4D77-A06B-0246CDDDC6A3}">
      <dgm:prSet/>
      <dgm:spPr/>
      <dgm:t>
        <a:bodyPr/>
        <a:lstStyle/>
        <a:p>
          <a:endParaRPr lang="ru-RU" sz="3600"/>
        </a:p>
      </dgm:t>
    </dgm:pt>
    <dgm:pt modelId="{68006BCA-6D3C-444C-B538-72E08E287B52}">
      <dgm:prSet custT="1"/>
      <dgm:spPr/>
      <dgm:t>
        <a:bodyPr/>
        <a:lstStyle/>
        <a:p>
          <a:pPr rtl="0"/>
          <a:r>
            <a:rPr lang="ru-RU" sz="1500" b="1" dirty="0" smtClean="0">
              <a:solidFill>
                <a:srgbClr val="002060"/>
              </a:solidFill>
            </a:rPr>
            <a:t>В период </a:t>
          </a:r>
          <a:r>
            <a:rPr lang="ru-RU" sz="1500" b="1" i="1" dirty="0" smtClean="0">
              <a:solidFill>
                <a:srgbClr val="002060"/>
              </a:solidFill>
              <a:latin typeface="Arial Black" pitchFamily="34" charset="0"/>
            </a:rPr>
            <a:t>депрессии</a:t>
          </a:r>
          <a:r>
            <a:rPr lang="ru-RU" sz="1500" b="1" dirty="0" smtClean="0">
              <a:solidFill>
                <a:srgbClr val="002060"/>
              </a:solidFill>
              <a:latin typeface="Arial Black" pitchFamily="34" charset="0"/>
            </a:rPr>
            <a:t> </a:t>
          </a:r>
          <a:r>
            <a:rPr lang="ru-RU" sz="1500" b="1" dirty="0" smtClean="0">
              <a:solidFill>
                <a:srgbClr val="002060"/>
              </a:solidFill>
            </a:rPr>
            <a:t>необходимы радикальные изменения, склонность к рискованному, новаторскому исследовательскому финансированию возрастает</a:t>
          </a:r>
          <a:endParaRPr lang="ru-RU" sz="1500" dirty="0">
            <a:solidFill>
              <a:srgbClr val="002060"/>
            </a:solidFill>
          </a:endParaRPr>
        </a:p>
      </dgm:t>
    </dgm:pt>
    <dgm:pt modelId="{B94C6C13-ED7F-420C-88AD-0E83D5C4975E}" type="parTrans" cxnId="{2EBEE76A-C1DC-4709-A483-2DD08BDA29E5}">
      <dgm:prSet/>
      <dgm:spPr/>
      <dgm:t>
        <a:bodyPr/>
        <a:lstStyle/>
        <a:p>
          <a:endParaRPr lang="ru-RU" sz="3600"/>
        </a:p>
      </dgm:t>
    </dgm:pt>
    <dgm:pt modelId="{F0587917-2B6A-4BD0-9EE6-0E241B1C639E}" type="sibTrans" cxnId="{2EBEE76A-C1DC-4709-A483-2DD08BDA29E5}">
      <dgm:prSet/>
      <dgm:spPr/>
      <dgm:t>
        <a:bodyPr/>
        <a:lstStyle/>
        <a:p>
          <a:endParaRPr lang="ru-RU" sz="3600"/>
        </a:p>
      </dgm:t>
    </dgm:pt>
    <dgm:pt modelId="{CF8FB870-3D63-4B2B-8D5D-18EAA8A2F8C0}" type="pres">
      <dgm:prSet presAssocID="{6FDD3D59-975E-4004-A8D2-6D80282DF81C}" presName="Name0" presStyleCnt="0">
        <dgm:presLayoutVars>
          <dgm:dir/>
          <dgm:resizeHandles val="exact"/>
        </dgm:presLayoutVars>
      </dgm:prSet>
      <dgm:spPr/>
      <dgm:t>
        <a:bodyPr/>
        <a:lstStyle/>
        <a:p>
          <a:endParaRPr lang="ru-RU"/>
        </a:p>
      </dgm:t>
    </dgm:pt>
    <dgm:pt modelId="{F8B3D02E-E613-4423-B52E-74DD061C64B8}" type="pres">
      <dgm:prSet presAssocID="{59B69BEF-28F1-477F-ABBD-2DE22B968FED}" presName="node" presStyleLbl="node1" presStyleIdx="0" presStyleCnt="3" custScaleX="122282" custLinFactNeighborX="-2376" custLinFactNeighborY="0">
        <dgm:presLayoutVars>
          <dgm:bulletEnabled val="1"/>
        </dgm:presLayoutVars>
      </dgm:prSet>
      <dgm:spPr>
        <a:prstGeom prst="bevel">
          <a:avLst/>
        </a:prstGeom>
      </dgm:spPr>
      <dgm:t>
        <a:bodyPr/>
        <a:lstStyle/>
        <a:p>
          <a:endParaRPr lang="ru-RU"/>
        </a:p>
      </dgm:t>
    </dgm:pt>
    <dgm:pt modelId="{178B5ED3-E3C0-4EB7-AF13-D00505FEFEFB}" type="pres">
      <dgm:prSet presAssocID="{26C9DC0D-8F44-4333-86FE-510AE1C15986}" presName="sibTrans" presStyleCnt="0"/>
      <dgm:spPr/>
    </dgm:pt>
    <dgm:pt modelId="{993923E3-59F0-402F-BBA0-A56EB2F5FA96}" type="pres">
      <dgm:prSet presAssocID="{BE171BAE-CAAD-4D9A-A45D-D9FF98F5F399}" presName="node" presStyleLbl="node1" presStyleIdx="1" presStyleCnt="3" custScaleX="112011" custLinFactNeighborX="10028" custLinFactNeighborY="1852">
        <dgm:presLayoutVars>
          <dgm:bulletEnabled val="1"/>
        </dgm:presLayoutVars>
      </dgm:prSet>
      <dgm:spPr>
        <a:prstGeom prst="bevel">
          <a:avLst/>
        </a:prstGeom>
      </dgm:spPr>
      <dgm:t>
        <a:bodyPr/>
        <a:lstStyle/>
        <a:p>
          <a:endParaRPr lang="ru-RU"/>
        </a:p>
      </dgm:t>
    </dgm:pt>
    <dgm:pt modelId="{A6653533-9E83-4B45-B9A2-7365064C5EBF}" type="pres">
      <dgm:prSet presAssocID="{947427A0-1D8E-4495-ABE7-3019458BDDC3}" presName="sibTrans" presStyleCnt="0"/>
      <dgm:spPr/>
    </dgm:pt>
    <dgm:pt modelId="{CB06DE2D-C13F-4C13-B31B-068E0CEA2B7D}" type="pres">
      <dgm:prSet presAssocID="{68006BCA-6D3C-444C-B538-72E08E287B52}" presName="node" presStyleLbl="node1" presStyleIdx="2" presStyleCnt="3" custScaleX="105290">
        <dgm:presLayoutVars>
          <dgm:bulletEnabled val="1"/>
        </dgm:presLayoutVars>
      </dgm:prSet>
      <dgm:spPr>
        <a:prstGeom prst="bevel">
          <a:avLst/>
        </a:prstGeom>
      </dgm:spPr>
      <dgm:t>
        <a:bodyPr/>
        <a:lstStyle/>
        <a:p>
          <a:endParaRPr lang="ru-RU"/>
        </a:p>
      </dgm:t>
    </dgm:pt>
  </dgm:ptLst>
  <dgm:cxnLst>
    <dgm:cxn modelId="{564D4896-590C-47AF-B5EF-F4725F99CDAE}" srcId="{6FDD3D59-975E-4004-A8D2-6D80282DF81C}" destId="{59B69BEF-28F1-477F-ABBD-2DE22B968FED}" srcOrd="0" destOrd="0" parTransId="{27FD4BC0-DE48-4814-BBC3-AA7030B48F78}" sibTransId="{26C9DC0D-8F44-4333-86FE-510AE1C15986}"/>
    <dgm:cxn modelId="{2EBEE76A-C1DC-4709-A483-2DD08BDA29E5}" srcId="{6FDD3D59-975E-4004-A8D2-6D80282DF81C}" destId="{68006BCA-6D3C-444C-B538-72E08E287B52}" srcOrd="2" destOrd="0" parTransId="{B94C6C13-ED7F-420C-88AD-0E83D5C4975E}" sibTransId="{F0587917-2B6A-4BD0-9EE6-0E241B1C639E}"/>
    <dgm:cxn modelId="{CDAACFB7-DA8C-4FE3-9F6B-7AE3599BC804}" type="presOf" srcId="{BE171BAE-CAAD-4D9A-A45D-D9FF98F5F399}" destId="{993923E3-59F0-402F-BBA0-A56EB2F5FA96}" srcOrd="0" destOrd="0" presId="urn:microsoft.com/office/officeart/2005/8/layout/hList6"/>
    <dgm:cxn modelId="{9C4A7F0C-2761-4822-A51A-B2FC7686DB71}" type="presOf" srcId="{59B69BEF-28F1-477F-ABBD-2DE22B968FED}" destId="{F8B3D02E-E613-4423-B52E-74DD061C64B8}" srcOrd="0" destOrd="0" presId="urn:microsoft.com/office/officeart/2005/8/layout/hList6"/>
    <dgm:cxn modelId="{309F7FBD-907F-4D77-A06B-0246CDDDC6A3}" srcId="{6FDD3D59-975E-4004-A8D2-6D80282DF81C}" destId="{BE171BAE-CAAD-4D9A-A45D-D9FF98F5F399}" srcOrd="1" destOrd="0" parTransId="{66B20C61-D17B-4526-982B-487C6F542510}" sibTransId="{947427A0-1D8E-4495-ABE7-3019458BDDC3}"/>
    <dgm:cxn modelId="{967DB416-E3D6-4241-AB37-375684AFAD48}" type="presOf" srcId="{6FDD3D59-975E-4004-A8D2-6D80282DF81C}" destId="{CF8FB870-3D63-4B2B-8D5D-18EAA8A2F8C0}" srcOrd="0" destOrd="0" presId="urn:microsoft.com/office/officeart/2005/8/layout/hList6"/>
    <dgm:cxn modelId="{10B1060E-8F22-4A54-9902-A22F4358EB0D}" type="presOf" srcId="{68006BCA-6D3C-444C-B538-72E08E287B52}" destId="{CB06DE2D-C13F-4C13-B31B-068E0CEA2B7D}" srcOrd="0" destOrd="0" presId="urn:microsoft.com/office/officeart/2005/8/layout/hList6"/>
    <dgm:cxn modelId="{7EA0C103-6E1F-4775-B27A-956993997487}" type="presParOf" srcId="{CF8FB870-3D63-4B2B-8D5D-18EAA8A2F8C0}" destId="{F8B3D02E-E613-4423-B52E-74DD061C64B8}" srcOrd="0" destOrd="0" presId="urn:microsoft.com/office/officeart/2005/8/layout/hList6"/>
    <dgm:cxn modelId="{C776952C-9F94-4868-A049-5D5894BE05DD}" type="presParOf" srcId="{CF8FB870-3D63-4B2B-8D5D-18EAA8A2F8C0}" destId="{178B5ED3-E3C0-4EB7-AF13-D00505FEFEFB}" srcOrd="1" destOrd="0" presId="urn:microsoft.com/office/officeart/2005/8/layout/hList6"/>
    <dgm:cxn modelId="{A98E9650-E62C-46A5-850E-1BB81F040A6E}" type="presParOf" srcId="{CF8FB870-3D63-4B2B-8D5D-18EAA8A2F8C0}" destId="{993923E3-59F0-402F-BBA0-A56EB2F5FA96}" srcOrd="2" destOrd="0" presId="urn:microsoft.com/office/officeart/2005/8/layout/hList6"/>
    <dgm:cxn modelId="{3629B81A-A146-4A18-9B4E-4D615D715DCE}" type="presParOf" srcId="{CF8FB870-3D63-4B2B-8D5D-18EAA8A2F8C0}" destId="{A6653533-9E83-4B45-B9A2-7365064C5EBF}" srcOrd="3" destOrd="0" presId="urn:microsoft.com/office/officeart/2005/8/layout/hList6"/>
    <dgm:cxn modelId="{152F1D50-D8DF-4704-9015-5B86350AB17D}" type="presParOf" srcId="{CF8FB870-3D63-4B2B-8D5D-18EAA8A2F8C0}" destId="{CB06DE2D-C13F-4C13-B31B-068E0CEA2B7D}" srcOrd="4" destOrd="0" presId="urn:microsoft.com/office/officeart/2005/8/layout/hList6"/>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AD3B446-4FD0-4BDF-AE20-182031BC3F93}"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ru-RU"/>
        </a:p>
      </dgm:t>
    </dgm:pt>
    <dgm:pt modelId="{F098F873-F1D2-4A07-853A-362DC3D61B2B}">
      <dgm:prSet phldrT="[Текст]"/>
      <dgm:spPr/>
      <dgm:t>
        <a:bodyPr/>
        <a:lstStyle/>
        <a:p>
          <a:r>
            <a:rPr lang="ru-RU" dirty="0" smtClean="0">
              <a:solidFill>
                <a:srgbClr val="FF0000"/>
              </a:solidFill>
            </a:rPr>
            <a:t>!</a:t>
          </a:r>
          <a:endParaRPr lang="ru-RU" dirty="0">
            <a:solidFill>
              <a:srgbClr val="FF0000"/>
            </a:solidFill>
          </a:endParaRPr>
        </a:p>
      </dgm:t>
    </dgm:pt>
    <dgm:pt modelId="{5F11C3BF-8742-4226-8CBF-677AF25FA122}" type="parTrans" cxnId="{B83DBE1B-513C-4344-B306-7F0D8D5AE9F9}">
      <dgm:prSet/>
      <dgm:spPr/>
      <dgm:t>
        <a:bodyPr/>
        <a:lstStyle/>
        <a:p>
          <a:endParaRPr lang="ru-RU"/>
        </a:p>
      </dgm:t>
    </dgm:pt>
    <dgm:pt modelId="{5A703F5D-3AA3-4EFF-A7F7-A4A85892C2D6}" type="sibTrans" cxnId="{B83DBE1B-513C-4344-B306-7F0D8D5AE9F9}">
      <dgm:prSet/>
      <dgm:spPr/>
      <dgm:t>
        <a:bodyPr/>
        <a:lstStyle/>
        <a:p>
          <a:endParaRPr lang="ru-RU"/>
        </a:p>
      </dgm:t>
    </dgm:pt>
    <dgm:pt modelId="{93DED1CE-FEF0-45FD-9875-521BA8820EDB}">
      <dgm:prSet phldrT="[Текст]" custT="1"/>
      <dgm:spPr/>
      <dgm:t>
        <a:bodyPr/>
        <a:lstStyle/>
        <a:p>
          <a:pPr algn="l"/>
          <a:r>
            <a:rPr lang="uk-UA" sz="1800" dirty="0" err="1" smtClean="0"/>
            <a:t>определяющий</a:t>
          </a:r>
          <a:r>
            <a:rPr lang="uk-UA" sz="1800" dirty="0" smtClean="0"/>
            <a:t> </a:t>
          </a:r>
          <a:r>
            <a:rPr lang="uk-UA" sz="1800" dirty="0" err="1" smtClean="0"/>
            <a:t>экономический</a:t>
          </a:r>
          <a:r>
            <a:rPr lang="uk-UA" sz="1800" dirty="0" smtClean="0"/>
            <a:t> и </a:t>
          </a:r>
          <a:r>
            <a:rPr lang="uk-UA" sz="1800" dirty="0" err="1" smtClean="0"/>
            <a:t>социальный</a:t>
          </a:r>
          <a:r>
            <a:rPr lang="uk-UA" sz="1800" dirty="0" smtClean="0"/>
            <a:t> </a:t>
          </a:r>
          <a:r>
            <a:rPr lang="uk-UA" sz="1800" dirty="0" err="1" smtClean="0"/>
            <a:t>потенциал</a:t>
          </a:r>
          <a:r>
            <a:rPr lang="uk-UA" sz="1800" dirty="0" smtClean="0"/>
            <a:t> труда;</a:t>
          </a:r>
          <a:endParaRPr lang="ru-RU" sz="1800" dirty="0"/>
        </a:p>
      </dgm:t>
    </dgm:pt>
    <dgm:pt modelId="{E26ABABD-F3FF-4486-AC84-9D7B97042C24}" type="parTrans" cxnId="{E82EE769-77B9-4926-ACFB-83F404B39A8A}">
      <dgm:prSet/>
      <dgm:spPr/>
      <dgm:t>
        <a:bodyPr/>
        <a:lstStyle/>
        <a:p>
          <a:endParaRPr lang="ru-RU"/>
        </a:p>
      </dgm:t>
    </dgm:pt>
    <dgm:pt modelId="{4B64F14C-7335-4112-A679-F558278457F6}" type="sibTrans" cxnId="{E82EE769-77B9-4926-ACFB-83F404B39A8A}">
      <dgm:prSet/>
      <dgm:spPr/>
      <dgm:t>
        <a:bodyPr/>
        <a:lstStyle/>
        <a:p>
          <a:endParaRPr lang="ru-RU"/>
        </a:p>
      </dgm:t>
    </dgm:pt>
    <dgm:pt modelId="{5CAA22D9-8E78-4DB7-ABF6-9F9F77B56FDA}">
      <dgm:prSet phldrT="[Текст]"/>
      <dgm:spPr/>
      <dgm:t>
        <a:bodyPr/>
        <a:lstStyle/>
        <a:p>
          <a:r>
            <a:rPr lang="ru-RU" dirty="0" smtClean="0">
              <a:solidFill>
                <a:srgbClr val="FF0000"/>
              </a:solidFill>
            </a:rPr>
            <a:t>!</a:t>
          </a:r>
          <a:endParaRPr lang="ru-RU" dirty="0"/>
        </a:p>
      </dgm:t>
    </dgm:pt>
    <dgm:pt modelId="{CBD05EF5-32ED-4770-A541-6EBEDD9796D8}" type="parTrans" cxnId="{350756D7-D7EA-4A1C-8042-3C1ED7EA0F9D}">
      <dgm:prSet/>
      <dgm:spPr/>
      <dgm:t>
        <a:bodyPr/>
        <a:lstStyle/>
        <a:p>
          <a:endParaRPr lang="ru-RU"/>
        </a:p>
      </dgm:t>
    </dgm:pt>
    <dgm:pt modelId="{EC89B22B-52C3-40D2-8B08-82F8E66E82FA}" type="sibTrans" cxnId="{350756D7-D7EA-4A1C-8042-3C1ED7EA0F9D}">
      <dgm:prSet/>
      <dgm:spPr/>
      <dgm:t>
        <a:bodyPr/>
        <a:lstStyle/>
        <a:p>
          <a:endParaRPr lang="ru-RU"/>
        </a:p>
      </dgm:t>
    </dgm:pt>
    <dgm:pt modelId="{026F0CAA-69F6-42A0-B06C-B9DBB6FD3A92}">
      <dgm:prSet phldrT="[Текст]" custT="1"/>
      <dgm:spPr/>
      <dgm:t>
        <a:bodyPr/>
        <a:lstStyle/>
        <a:p>
          <a:r>
            <a:rPr lang="ru-RU" sz="1800" dirty="0" smtClean="0"/>
            <a:t>сочетание интеллектуального и профессионального свойства специфического продукта рабочей силы, характеризующее отличия от других ее качественных характеристик, в зависимости от конкретной области знаний и трудовой активности</a:t>
          </a:r>
          <a:endParaRPr lang="ru-RU" sz="1800" dirty="0"/>
        </a:p>
      </dgm:t>
    </dgm:pt>
    <dgm:pt modelId="{306B848E-B3AF-4605-9D41-F68F35096D70}" type="parTrans" cxnId="{E867D32A-8455-4F64-8A0A-D5B92625D896}">
      <dgm:prSet/>
      <dgm:spPr/>
      <dgm:t>
        <a:bodyPr/>
        <a:lstStyle/>
        <a:p>
          <a:endParaRPr lang="ru-RU"/>
        </a:p>
      </dgm:t>
    </dgm:pt>
    <dgm:pt modelId="{D569E23D-9F59-4DA5-8E09-D54F89CAE518}" type="sibTrans" cxnId="{E867D32A-8455-4F64-8A0A-D5B92625D896}">
      <dgm:prSet/>
      <dgm:spPr/>
      <dgm:t>
        <a:bodyPr/>
        <a:lstStyle/>
        <a:p>
          <a:endParaRPr lang="ru-RU"/>
        </a:p>
      </dgm:t>
    </dgm:pt>
    <dgm:pt modelId="{CFFA4D7E-CFC1-4CD0-9D01-DCC9CFB47BE8}">
      <dgm:prSet phldrT="[Текст]"/>
      <dgm:spPr/>
      <dgm:t>
        <a:bodyPr/>
        <a:lstStyle/>
        <a:p>
          <a:r>
            <a:rPr lang="ru-RU" dirty="0" smtClean="0">
              <a:solidFill>
                <a:srgbClr val="FF0000"/>
              </a:solidFill>
            </a:rPr>
            <a:t>!</a:t>
          </a:r>
          <a:endParaRPr lang="ru-RU" dirty="0"/>
        </a:p>
      </dgm:t>
    </dgm:pt>
    <dgm:pt modelId="{4633014C-66BA-48AD-89C0-5C3E6EBDC62B}" type="parTrans" cxnId="{F409A5E5-6535-4724-8649-026AC5C03F28}">
      <dgm:prSet/>
      <dgm:spPr/>
      <dgm:t>
        <a:bodyPr/>
        <a:lstStyle/>
        <a:p>
          <a:endParaRPr lang="ru-RU"/>
        </a:p>
      </dgm:t>
    </dgm:pt>
    <dgm:pt modelId="{7BC90B89-E2B0-4A37-85DC-B84FAA54ED27}" type="sibTrans" cxnId="{F409A5E5-6535-4724-8649-026AC5C03F28}">
      <dgm:prSet/>
      <dgm:spPr/>
      <dgm:t>
        <a:bodyPr/>
        <a:lstStyle/>
        <a:p>
          <a:endParaRPr lang="ru-RU"/>
        </a:p>
      </dgm:t>
    </dgm:pt>
    <dgm:pt modelId="{4B19F88B-3FA8-4DF3-9942-EE5B442CB50A}">
      <dgm:prSet phldrT="[Текст]" custT="1"/>
      <dgm:spPr/>
      <dgm:t>
        <a:bodyPr/>
        <a:lstStyle/>
        <a:p>
          <a:r>
            <a:rPr lang="ru-RU" sz="1800" dirty="0" smtClean="0"/>
            <a:t>трудовая деятельность творческого характера, которая направлена на использование результатов исследований и разработок новых идей для распространения и обновления номенклатуры, повышение качества продукции (товаров, услуг), совершенствования технологии их производства с последующим внедрением в производство для эффективной реализации на внутренних и внешних рынках</a:t>
          </a:r>
          <a:endParaRPr lang="ru-RU" sz="1800" dirty="0"/>
        </a:p>
      </dgm:t>
    </dgm:pt>
    <dgm:pt modelId="{69652132-07EA-4CA5-8447-7961C615A50A}" type="parTrans" cxnId="{C7409173-402E-46BB-8EB8-3044B866D572}">
      <dgm:prSet/>
      <dgm:spPr/>
      <dgm:t>
        <a:bodyPr/>
        <a:lstStyle/>
        <a:p>
          <a:endParaRPr lang="ru-RU"/>
        </a:p>
      </dgm:t>
    </dgm:pt>
    <dgm:pt modelId="{E0E98AAB-D9AA-44C1-AA2E-5507C23AD6C0}" type="sibTrans" cxnId="{C7409173-402E-46BB-8EB8-3044B866D572}">
      <dgm:prSet/>
      <dgm:spPr/>
      <dgm:t>
        <a:bodyPr/>
        <a:lstStyle/>
        <a:p>
          <a:endParaRPr lang="ru-RU"/>
        </a:p>
      </dgm:t>
    </dgm:pt>
    <dgm:pt modelId="{3D628DD8-A8EA-441A-8E8D-FBE5E6B9AF43}">
      <dgm:prSet phldrT="[Текст]" custT="1"/>
      <dgm:spPr/>
      <dgm:t>
        <a:bodyPr/>
        <a:lstStyle/>
        <a:p>
          <a:pPr algn="ctr"/>
          <a:r>
            <a:rPr lang="ru-RU" sz="2000" dirty="0" smtClean="0">
              <a:solidFill>
                <a:srgbClr val="FF0000"/>
              </a:solidFill>
              <a:latin typeface="+mj-lt"/>
            </a:rPr>
            <a:t>ИННОВАЙИОННЫЙ ТРУД ЭТО</a:t>
          </a:r>
          <a:endParaRPr lang="ru-RU" sz="2000" dirty="0">
            <a:solidFill>
              <a:srgbClr val="FF0000"/>
            </a:solidFill>
            <a:latin typeface="+mj-lt"/>
          </a:endParaRPr>
        </a:p>
      </dgm:t>
    </dgm:pt>
    <dgm:pt modelId="{99E3D96F-A2BD-43D0-B156-6D88EF741784}" type="sibTrans" cxnId="{AC71657C-2E74-4468-BAD1-9DC12AC08FAA}">
      <dgm:prSet/>
      <dgm:spPr/>
      <dgm:t>
        <a:bodyPr/>
        <a:lstStyle/>
        <a:p>
          <a:endParaRPr lang="ru-RU"/>
        </a:p>
      </dgm:t>
    </dgm:pt>
    <dgm:pt modelId="{D4F329A7-A40C-4BF4-88CB-3190D469A283}" type="parTrans" cxnId="{AC71657C-2E74-4468-BAD1-9DC12AC08FAA}">
      <dgm:prSet/>
      <dgm:spPr/>
      <dgm:t>
        <a:bodyPr/>
        <a:lstStyle/>
        <a:p>
          <a:endParaRPr lang="ru-RU"/>
        </a:p>
      </dgm:t>
    </dgm:pt>
    <dgm:pt modelId="{8782F0FA-3453-4701-8BA8-1E2C54144AB5}">
      <dgm:prSet phldrT="[Текст]" custT="1"/>
      <dgm:spPr/>
      <dgm:t>
        <a:bodyPr/>
        <a:lstStyle/>
        <a:p>
          <a:pPr algn="l"/>
          <a:r>
            <a:rPr lang="ru-RU" sz="1800" dirty="0" smtClean="0"/>
            <a:t>трудовая деятельность, которая характеризуется высокой долей умственной, интеллектуальной, творческой компоненты и которая способна удовлетворить социальные нужды с более полезным эффектом</a:t>
          </a:r>
          <a:endParaRPr lang="ru-RU" sz="1800" dirty="0"/>
        </a:p>
      </dgm:t>
    </dgm:pt>
    <dgm:pt modelId="{1B2E25F0-5FB8-4BFD-835E-2F50AA00511D}" type="parTrans" cxnId="{7C230AFF-727A-48C4-9A12-312B486A5996}">
      <dgm:prSet/>
      <dgm:spPr/>
    </dgm:pt>
    <dgm:pt modelId="{8801F61A-4253-4EA2-AA54-8889ABBE9A8D}" type="sibTrans" cxnId="{7C230AFF-727A-48C4-9A12-312B486A5996}">
      <dgm:prSet/>
      <dgm:spPr/>
    </dgm:pt>
    <dgm:pt modelId="{64A1D097-A480-4B76-9C3E-8BC7FDC9D0E5}" type="pres">
      <dgm:prSet presAssocID="{5AD3B446-4FD0-4BDF-AE20-182031BC3F93}" presName="linearFlow" presStyleCnt="0">
        <dgm:presLayoutVars>
          <dgm:dir/>
          <dgm:animLvl val="lvl"/>
          <dgm:resizeHandles val="exact"/>
        </dgm:presLayoutVars>
      </dgm:prSet>
      <dgm:spPr/>
      <dgm:t>
        <a:bodyPr/>
        <a:lstStyle/>
        <a:p>
          <a:endParaRPr lang="ru-RU"/>
        </a:p>
      </dgm:t>
    </dgm:pt>
    <dgm:pt modelId="{574C8E57-FA9E-41EA-90FD-0D25B5E847C2}" type="pres">
      <dgm:prSet presAssocID="{F098F873-F1D2-4A07-853A-362DC3D61B2B}" presName="composite" presStyleCnt="0"/>
      <dgm:spPr/>
    </dgm:pt>
    <dgm:pt modelId="{5F60E631-C097-4BE9-B05B-7507AF5951EC}" type="pres">
      <dgm:prSet presAssocID="{F098F873-F1D2-4A07-853A-362DC3D61B2B}" presName="parentText" presStyleLbl="alignNode1" presStyleIdx="0" presStyleCnt="3">
        <dgm:presLayoutVars>
          <dgm:chMax val="1"/>
          <dgm:bulletEnabled val="1"/>
        </dgm:presLayoutVars>
      </dgm:prSet>
      <dgm:spPr/>
      <dgm:t>
        <a:bodyPr/>
        <a:lstStyle/>
        <a:p>
          <a:endParaRPr lang="ru-RU"/>
        </a:p>
      </dgm:t>
    </dgm:pt>
    <dgm:pt modelId="{52166FAA-ED2E-47B9-97AF-5D5FC8A659D7}" type="pres">
      <dgm:prSet presAssocID="{F098F873-F1D2-4A07-853A-362DC3D61B2B}" presName="descendantText" presStyleLbl="alignAcc1" presStyleIdx="0" presStyleCnt="3" custScaleY="184148" custLinFactNeighborX="0" custLinFactNeighborY="39843">
        <dgm:presLayoutVars>
          <dgm:bulletEnabled val="1"/>
        </dgm:presLayoutVars>
      </dgm:prSet>
      <dgm:spPr/>
      <dgm:t>
        <a:bodyPr/>
        <a:lstStyle/>
        <a:p>
          <a:endParaRPr lang="ru-RU"/>
        </a:p>
      </dgm:t>
    </dgm:pt>
    <dgm:pt modelId="{0B8BC7B1-43B5-4DBD-9972-429048DE0F6A}" type="pres">
      <dgm:prSet presAssocID="{5A703F5D-3AA3-4EFF-A7F7-A4A85892C2D6}" presName="sp" presStyleCnt="0"/>
      <dgm:spPr/>
    </dgm:pt>
    <dgm:pt modelId="{C647F6B2-9327-43AC-93DD-2DC3E34DC053}" type="pres">
      <dgm:prSet presAssocID="{5CAA22D9-8E78-4DB7-ABF6-9F9F77B56FDA}" presName="composite" presStyleCnt="0"/>
      <dgm:spPr/>
    </dgm:pt>
    <dgm:pt modelId="{3B6FE097-796F-40DF-B2CC-E90B60090C9D}" type="pres">
      <dgm:prSet presAssocID="{5CAA22D9-8E78-4DB7-ABF6-9F9F77B56FDA}" presName="parentText" presStyleLbl="alignNode1" presStyleIdx="1" presStyleCnt="3" custLinFactNeighborX="0" custLinFactNeighborY="-15569">
        <dgm:presLayoutVars>
          <dgm:chMax val="1"/>
          <dgm:bulletEnabled val="1"/>
        </dgm:presLayoutVars>
      </dgm:prSet>
      <dgm:spPr/>
      <dgm:t>
        <a:bodyPr/>
        <a:lstStyle/>
        <a:p>
          <a:endParaRPr lang="ru-RU"/>
        </a:p>
      </dgm:t>
    </dgm:pt>
    <dgm:pt modelId="{905A01F1-3B2B-43C4-B2D4-F52C0B8F3AEB}" type="pres">
      <dgm:prSet presAssocID="{5CAA22D9-8E78-4DB7-ABF6-9F9F77B56FDA}" presName="descendantText" presStyleLbl="alignAcc1" presStyleIdx="1" presStyleCnt="3" custScaleY="162029" custLinFactNeighborX="0" custLinFactNeighborY="11000">
        <dgm:presLayoutVars>
          <dgm:bulletEnabled val="1"/>
        </dgm:presLayoutVars>
      </dgm:prSet>
      <dgm:spPr/>
      <dgm:t>
        <a:bodyPr/>
        <a:lstStyle/>
        <a:p>
          <a:endParaRPr lang="ru-RU"/>
        </a:p>
      </dgm:t>
    </dgm:pt>
    <dgm:pt modelId="{69C2E6AC-C2D3-4778-94C0-CBCF28CE1087}" type="pres">
      <dgm:prSet presAssocID="{EC89B22B-52C3-40D2-8B08-82F8E66E82FA}" presName="sp" presStyleCnt="0"/>
      <dgm:spPr/>
    </dgm:pt>
    <dgm:pt modelId="{0AAE5462-FCEF-48EA-8648-AC9350544E17}" type="pres">
      <dgm:prSet presAssocID="{CFFA4D7E-CFC1-4CD0-9D01-DCC9CFB47BE8}" presName="composite" presStyleCnt="0"/>
      <dgm:spPr/>
    </dgm:pt>
    <dgm:pt modelId="{87417886-E0F0-4B28-8F54-E1321ADFE3F6}" type="pres">
      <dgm:prSet presAssocID="{CFFA4D7E-CFC1-4CD0-9D01-DCC9CFB47BE8}" presName="parentText" presStyleLbl="alignNode1" presStyleIdx="2" presStyleCnt="3">
        <dgm:presLayoutVars>
          <dgm:chMax val="1"/>
          <dgm:bulletEnabled val="1"/>
        </dgm:presLayoutVars>
      </dgm:prSet>
      <dgm:spPr/>
      <dgm:t>
        <a:bodyPr/>
        <a:lstStyle/>
        <a:p>
          <a:endParaRPr lang="ru-RU"/>
        </a:p>
      </dgm:t>
    </dgm:pt>
    <dgm:pt modelId="{D6141B42-7A06-442B-9FA0-4EC9E6376E09}" type="pres">
      <dgm:prSet presAssocID="{CFFA4D7E-CFC1-4CD0-9D01-DCC9CFB47BE8}" presName="descendantText" presStyleLbl="alignAcc1" presStyleIdx="2" presStyleCnt="3" custScaleY="203045" custLinFactNeighborX="0" custLinFactNeighborY="12274">
        <dgm:presLayoutVars>
          <dgm:bulletEnabled val="1"/>
        </dgm:presLayoutVars>
      </dgm:prSet>
      <dgm:spPr/>
      <dgm:t>
        <a:bodyPr/>
        <a:lstStyle/>
        <a:p>
          <a:endParaRPr lang="ru-RU"/>
        </a:p>
      </dgm:t>
    </dgm:pt>
  </dgm:ptLst>
  <dgm:cxnLst>
    <dgm:cxn modelId="{F409A5E5-6535-4724-8649-026AC5C03F28}" srcId="{5AD3B446-4FD0-4BDF-AE20-182031BC3F93}" destId="{CFFA4D7E-CFC1-4CD0-9D01-DCC9CFB47BE8}" srcOrd="2" destOrd="0" parTransId="{4633014C-66BA-48AD-89C0-5C3E6EBDC62B}" sibTransId="{7BC90B89-E2B0-4A37-85DC-B84FAA54ED27}"/>
    <dgm:cxn modelId="{B6255AA2-7359-477D-B479-B73DAC20A321}" type="presOf" srcId="{4B19F88B-3FA8-4DF3-9942-EE5B442CB50A}" destId="{D6141B42-7A06-442B-9FA0-4EC9E6376E09}" srcOrd="0" destOrd="0" presId="urn:microsoft.com/office/officeart/2005/8/layout/chevron2"/>
    <dgm:cxn modelId="{43C1EB2A-00F7-4BD2-9827-CAE3FE0E1B25}" type="presOf" srcId="{8782F0FA-3453-4701-8BA8-1E2C54144AB5}" destId="{52166FAA-ED2E-47B9-97AF-5D5FC8A659D7}" srcOrd="0" destOrd="2" presId="urn:microsoft.com/office/officeart/2005/8/layout/chevron2"/>
    <dgm:cxn modelId="{E867D32A-8455-4F64-8A0A-D5B92625D896}" srcId="{5CAA22D9-8E78-4DB7-ABF6-9F9F77B56FDA}" destId="{026F0CAA-69F6-42A0-B06C-B9DBB6FD3A92}" srcOrd="0" destOrd="0" parTransId="{306B848E-B3AF-4605-9D41-F68F35096D70}" sibTransId="{D569E23D-9F59-4DA5-8E09-D54F89CAE518}"/>
    <dgm:cxn modelId="{61FC8603-17B7-4109-9E87-3442303996B4}" type="presOf" srcId="{3D628DD8-A8EA-441A-8E8D-FBE5E6B9AF43}" destId="{52166FAA-ED2E-47B9-97AF-5D5FC8A659D7}" srcOrd="0" destOrd="0" presId="urn:microsoft.com/office/officeart/2005/8/layout/chevron2"/>
    <dgm:cxn modelId="{9C781518-4876-4BF0-85E2-BAFDBF2B78A3}" type="presOf" srcId="{CFFA4D7E-CFC1-4CD0-9D01-DCC9CFB47BE8}" destId="{87417886-E0F0-4B28-8F54-E1321ADFE3F6}" srcOrd="0" destOrd="0" presId="urn:microsoft.com/office/officeart/2005/8/layout/chevron2"/>
    <dgm:cxn modelId="{AC71657C-2E74-4468-BAD1-9DC12AC08FAA}" srcId="{F098F873-F1D2-4A07-853A-362DC3D61B2B}" destId="{3D628DD8-A8EA-441A-8E8D-FBE5E6B9AF43}" srcOrd="0" destOrd="0" parTransId="{D4F329A7-A40C-4BF4-88CB-3190D469A283}" sibTransId="{99E3D96F-A2BD-43D0-B156-6D88EF741784}"/>
    <dgm:cxn modelId="{7C230AFF-727A-48C4-9A12-312B486A5996}" srcId="{F098F873-F1D2-4A07-853A-362DC3D61B2B}" destId="{8782F0FA-3453-4701-8BA8-1E2C54144AB5}" srcOrd="2" destOrd="0" parTransId="{1B2E25F0-5FB8-4BFD-835E-2F50AA00511D}" sibTransId="{8801F61A-4253-4EA2-AA54-8889ABBE9A8D}"/>
    <dgm:cxn modelId="{C20EE400-F6D4-4C7E-9B25-93A7D52B3B8E}" type="presOf" srcId="{F098F873-F1D2-4A07-853A-362DC3D61B2B}" destId="{5F60E631-C097-4BE9-B05B-7507AF5951EC}" srcOrd="0" destOrd="0" presId="urn:microsoft.com/office/officeart/2005/8/layout/chevron2"/>
    <dgm:cxn modelId="{0255B537-97A8-4D02-B1B4-8CA8BA8AB5FA}" type="presOf" srcId="{93DED1CE-FEF0-45FD-9875-521BA8820EDB}" destId="{52166FAA-ED2E-47B9-97AF-5D5FC8A659D7}" srcOrd="0" destOrd="1" presId="urn:microsoft.com/office/officeart/2005/8/layout/chevron2"/>
    <dgm:cxn modelId="{B83DBE1B-513C-4344-B306-7F0D8D5AE9F9}" srcId="{5AD3B446-4FD0-4BDF-AE20-182031BC3F93}" destId="{F098F873-F1D2-4A07-853A-362DC3D61B2B}" srcOrd="0" destOrd="0" parTransId="{5F11C3BF-8742-4226-8CBF-677AF25FA122}" sibTransId="{5A703F5D-3AA3-4EFF-A7F7-A4A85892C2D6}"/>
    <dgm:cxn modelId="{ABD29E2F-249B-4241-AFBC-C3F8C70BC773}" type="presOf" srcId="{026F0CAA-69F6-42A0-B06C-B9DBB6FD3A92}" destId="{905A01F1-3B2B-43C4-B2D4-F52C0B8F3AEB}" srcOrd="0" destOrd="0" presId="urn:microsoft.com/office/officeart/2005/8/layout/chevron2"/>
    <dgm:cxn modelId="{E82EE769-77B9-4926-ACFB-83F404B39A8A}" srcId="{F098F873-F1D2-4A07-853A-362DC3D61B2B}" destId="{93DED1CE-FEF0-45FD-9875-521BA8820EDB}" srcOrd="1" destOrd="0" parTransId="{E26ABABD-F3FF-4486-AC84-9D7B97042C24}" sibTransId="{4B64F14C-7335-4112-A679-F558278457F6}"/>
    <dgm:cxn modelId="{9C897718-BB62-49E2-995D-F8C80A6AE613}" type="presOf" srcId="{5AD3B446-4FD0-4BDF-AE20-182031BC3F93}" destId="{64A1D097-A480-4B76-9C3E-8BC7FDC9D0E5}" srcOrd="0" destOrd="0" presId="urn:microsoft.com/office/officeart/2005/8/layout/chevron2"/>
    <dgm:cxn modelId="{9AE5E531-743E-4C80-9B23-E641F2DCFB21}" type="presOf" srcId="{5CAA22D9-8E78-4DB7-ABF6-9F9F77B56FDA}" destId="{3B6FE097-796F-40DF-B2CC-E90B60090C9D}" srcOrd="0" destOrd="0" presId="urn:microsoft.com/office/officeart/2005/8/layout/chevron2"/>
    <dgm:cxn modelId="{C7409173-402E-46BB-8EB8-3044B866D572}" srcId="{CFFA4D7E-CFC1-4CD0-9D01-DCC9CFB47BE8}" destId="{4B19F88B-3FA8-4DF3-9942-EE5B442CB50A}" srcOrd="0" destOrd="0" parTransId="{69652132-07EA-4CA5-8447-7961C615A50A}" sibTransId="{E0E98AAB-D9AA-44C1-AA2E-5507C23AD6C0}"/>
    <dgm:cxn modelId="{350756D7-D7EA-4A1C-8042-3C1ED7EA0F9D}" srcId="{5AD3B446-4FD0-4BDF-AE20-182031BC3F93}" destId="{5CAA22D9-8E78-4DB7-ABF6-9F9F77B56FDA}" srcOrd="1" destOrd="0" parTransId="{CBD05EF5-32ED-4770-A541-6EBEDD9796D8}" sibTransId="{EC89B22B-52C3-40D2-8B08-82F8E66E82FA}"/>
    <dgm:cxn modelId="{C0983B73-768A-4A8B-8C51-A0BB78BAE614}" type="presParOf" srcId="{64A1D097-A480-4B76-9C3E-8BC7FDC9D0E5}" destId="{574C8E57-FA9E-41EA-90FD-0D25B5E847C2}" srcOrd="0" destOrd="0" presId="urn:microsoft.com/office/officeart/2005/8/layout/chevron2"/>
    <dgm:cxn modelId="{D2008F6B-06A3-420C-9F49-8FB036C7D45D}" type="presParOf" srcId="{574C8E57-FA9E-41EA-90FD-0D25B5E847C2}" destId="{5F60E631-C097-4BE9-B05B-7507AF5951EC}" srcOrd="0" destOrd="0" presId="urn:microsoft.com/office/officeart/2005/8/layout/chevron2"/>
    <dgm:cxn modelId="{058CCB33-603D-4CCB-946E-776452DD505F}" type="presParOf" srcId="{574C8E57-FA9E-41EA-90FD-0D25B5E847C2}" destId="{52166FAA-ED2E-47B9-97AF-5D5FC8A659D7}" srcOrd="1" destOrd="0" presId="urn:microsoft.com/office/officeart/2005/8/layout/chevron2"/>
    <dgm:cxn modelId="{097412D4-7EC4-4F65-924C-A9EEE47196F2}" type="presParOf" srcId="{64A1D097-A480-4B76-9C3E-8BC7FDC9D0E5}" destId="{0B8BC7B1-43B5-4DBD-9972-429048DE0F6A}" srcOrd="1" destOrd="0" presId="urn:microsoft.com/office/officeart/2005/8/layout/chevron2"/>
    <dgm:cxn modelId="{DAA078D5-0A0D-4452-9A4D-EF6AC8E46806}" type="presParOf" srcId="{64A1D097-A480-4B76-9C3E-8BC7FDC9D0E5}" destId="{C647F6B2-9327-43AC-93DD-2DC3E34DC053}" srcOrd="2" destOrd="0" presId="urn:microsoft.com/office/officeart/2005/8/layout/chevron2"/>
    <dgm:cxn modelId="{9551823F-24FC-4920-92A5-BA5C3C97679E}" type="presParOf" srcId="{C647F6B2-9327-43AC-93DD-2DC3E34DC053}" destId="{3B6FE097-796F-40DF-B2CC-E90B60090C9D}" srcOrd="0" destOrd="0" presId="urn:microsoft.com/office/officeart/2005/8/layout/chevron2"/>
    <dgm:cxn modelId="{A0330FFD-6060-46A9-BB39-B7D13B70FC07}" type="presParOf" srcId="{C647F6B2-9327-43AC-93DD-2DC3E34DC053}" destId="{905A01F1-3B2B-43C4-B2D4-F52C0B8F3AEB}" srcOrd="1" destOrd="0" presId="urn:microsoft.com/office/officeart/2005/8/layout/chevron2"/>
    <dgm:cxn modelId="{F5206201-E983-4D22-A94F-0CE731C5B76C}" type="presParOf" srcId="{64A1D097-A480-4B76-9C3E-8BC7FDC9D0E5}" destId="{69C2E6AC-C2D3-4778-94C0-CBCF28CE1087}" srcOrd="3" destOrd="0" presId="urn:microsoft.com/office/officeart/2005/8/layout/chevron2"/>
    <dgm:cxn modelId="{E8AA292B-E972-40B3-BE7B-982BB14968DD}" type="presParOf" srcId="{64A1D097-A480-4B76-9C3E-8BC7FDC9D0E5}" destId="{0AAE5462-FCEF-48EA-8648-AC9350544E17}" srcOrd="4" destOrd="0" presId="urn:microsoft.com/office/officeart/2005/8/layout/chevron2"/>
    <dgm:cxn modelId="{247FB249-9ECD-4533-9EB8-BE94023F7885}" type="presParOf" srcId="{0AAE5462-FCEF-48EA-8648-AC9350544E17}" destId="{87417886-E0F0-4B28-8F54-E1321ADFE3F6}" srcOrd="0" destOrd="0" presId="urn:microsoft.com/office/officeart/2005/8/layout/chevron2"/>
    <dgm:cxn modelId="{FC50A536-3416-419F-9F42-3267D3C7D1E5}" type="presParOf" srcId="{0AAE5462-FCEF-48EA-8648-AC9350544E17}" destId="{D6141B42-7A06-442B-9FA0-4EC9E6376E09}" srcOrd="1" destOrd="0" presId="urn:microsoft.com/office/officeart/2005/8/layout/chevron2"/>
  </dgm:cxnLst>
  <dgm:bg/>
  <dgm:whole/>
</dgm:dataModel>
</file>

<file path=ppt/diagrams/data6.xml><?xml version="1.0" encoding="utf-8"?>
<dgm:dataModel xmlns:dgm="http://schemas.openxmlformats.org/drawingml/2006/diagram" xmlns:a="http://schemas.openxmlformats.org/drawingml/2006/main">
  <dgm:ptLst>
    <dgm:pt modelId="{8A412814-A928-4ED4-BA25-684894D5531D}"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ru-RU"/>
        </a:p>
      </dgm:t>
    </dgm:pt>
    <dgm:pt modelId="{8003ECAC-5EA9-48AC-9C54-C5B6003DCED0}">
      <dgm:prSet phldrT="[Текст]" custT="1"/>
      <dgm:spPr/>
      <dgm:t>
        <a:bodyPr/>
        <a:lstStyle/>
        <a:p>
          <a:r>
            <a:rPr lang="ru-RU" sz="1600" dirty="0" smtClean="0">
              <a:solidFill>
                <a:srgbClr val="FF0000"/>
              </a:solidFill>
            </a:rPr>
            <a:t>ВНЕШНИЕ</a:t>
          </a:r>
          <a:endParaRPr lang="ru-RU" sz="1600" dirty="0">
            <a:solidFill>
              <a:srgbClr val="FF0000"/>
            </a:solidFill>
          </a:endParaRPr>
        </a:p>
      </dgm:t>
    </dgm:pt>
    <dgm:pt modelId="{E47822A4-5FFD-4E6F-BC00-9B59496C188D}" type="parTrans" cxnId="{E978A14F-416C-48A9-9391-E2C529AD4FE5}">
      <dgm:prSet/>
      <dgm:spPr/>
      <dgm:t>
        <a:bodyPr/>
        <a:lstStyle/>
        <a:p>
          <a:endParaRPr lang="ru-RU"/>
        </a:p>
      </dgm:t>
    </dgm:pt>
    <dgm:pt modelId="{22544D9A-E453-4E6C-A5FA-1F6CCD2003B5}" type="sibTrans" cxnId="{E978A14F-416C-48A9-9391-E2C529AD4FE5}">
      <dgm:prSet/>
      <dgm:spPr/>
      <dgm:t>
        <a:bodyPr/>
        <a:lstStyle/>
        <a:p>
          <a:endParaRPr lang="ru-RU"/>
        </a:p>
      </dgm:t>
    </dgm:pt>
    <dgm:pt modelId="{4FB508A5-9CE7-418E-8489-3E9BE2008BC0}">
      <dgm:prSet phldrT="[Текст]" custT="1"/>
      <dgm:spPr/>
      <dgm:t>
        <a:bodyPr/>
        <a:lstStyle/>
        <a:p>
          <a:r>
            <a:rPr lang="ru-RU" sz="1600" dirty="0" smtClean="0"/>
            <a:t>отраслевая специфика предприятия; рентабельность производства; имидж предприятия; качество системы менеджмента; компетенции руководителей; психологический климат в трудовом коллективе; эффективность систем материального и морального поощрение инновационной деятельности работников; условия труда; содержание работы; возможность карьерного роста; создание условий для повышения профессиональной квалификации.</a:t>
          </a:r>
          <a:endParaRPr lang="ru-RU" sz="1600" dirty="0"/>
        </a:p>
      </dgm:t>
    </dgm:pt>
    <dgm:pt modelId="{5585EBA0-4523-496C-A135-52A6EFD271E6}" type="parTrans" cxnId="{00946AE4-D738-49BB-ABBE-4CDE7A2D4372}">
      <dgm:prSet/>
      <dgm:spPr/>
      <dgm:t>
        <a:bodyPr/>
        <a:lstStyle/>
        <a:p>
          <a:endParaRPr lang="ru-RU"/>
        </a:p>
      </dgm:t>
    </dgm:pt>
    <dgm:pt modelId="{A5557311-8E12-4C46-8D23-D70C3B4624FB}" type="sibTrans" cxnId="{00946AE4-D738-49BB-ABBE-4CDE7A2D4372}">
      <dgm:prSet/>
      <dgm:spPr/>
      <dgm:t>
        <a:bodyPr/>
        <a:lstStyle/>
        <a:p>
          <a:endParaRPr lang="ru-RU"/>
        </a:p>
      </dgm:t>
    </dgm:pt>
    <dgm:pt modelId="{BE3AB08B-6155-4E34-AEFC-9A165C6E874F}">
      <dgm:prSet phldrT="[Текст]" custT="1"/>
      <dgm:spPr/>
      <dgm:t>
        <a:bodyPr/>
        <a:lstStyle/>
        <a:p>
          <a:r>
            <a:rPr lang="ru-RU" sz="1600" dirty="0" smtClean="0">
              <a:solidFill>
                <a:srgbClr val="FF0000"/>
              </a:solidFill>
            </a:rPr>
            <a:t>ВНУТРЕННИЕ</a:t>
          </a:r>
          <a:endParaRPr lang="ru-RU" sz="1600" dirty="0"/>
        </a:p>
      </dgm:t>
    </dgm:pt>
    <dgm:pt modelId="{2C49A8C8-9821-4235-AB8A-1A4264FEB107}" type="parTrans" cxnId="{2C5994F2-A2C3-485D-A92F-8CA088FA7E53}">
      <dgm:prSet/>
      <dgm:spPr/>
      <dgm:t>
        <a:bodyPr/>
        <a:lstStyle/>
        <a:p>
          <a:endParaRPr lang="ru-RU"/>
        </a:p>
      </dgm:t>
    </dgm:pt>
    <dgm:pt modelId="{1DEFC6D4-A14E-4364-835E-5EB280547DD6}" type="sibTrans" cxnId="{2C5994F2-A2C3-485D-A92F-8CA088FA7E53}">
      <dgm:prSet/>
      <dgm:spPr/>
      <dgm:t>
        <a:bodyPr/>
        <a:lstStyle/>
        <a:p>
          <a:endParaRPr lang="ru-RU"/>
        </a:p>
      </dgm:t>
    </dgm:pt>
    <dgm:pt modelId="{D32B3358-8E0D-4D7F-BBBF-F298651B8913}">
      <dgm:prSet phldrT="[Текст]" custT="1"/>
      <dgm:spPr/>
      <dgm:t>
        <a:bodyPr/>
        <a:lstStyle/>
        <a:p>
          <a:r>
            <a:rPr lang="ru-RU" sz="1600" dirty="0" smtClean="0"/>
            <a:t>признание, принятие, понимание, а также такие качественные особенности человеческого труда, как творческий характер и способности; менталитет; уровень образования, профессиональной квалификации, профессионального опыта и навыков; компетенция; способность к обучению и творческой самореализации; творческий потенциал; профессиональной мобильности; умение быстро и качественно разрабатывать новое высокопроизводительное оборудование и новейшие технологии.</a:t>
          </a:r>
          <a:endParaRPr lang="ru-RU" sz="1600" dirty="0"/>
        </a:p>
      </dgm:t>
    </dgm:pt>
    <dgm:pt modelId="{996EAF4E-57C5-436A-8D0A-24F9D0EA2AF1}" type="parTrans" cxnId="{ACD12C64-1262-4321-AEC1-431108036FD4}">
      <dgm:prSet/>
      <dgm:spPr/>
      <dgm:t>
        <a:bodyPr/>
        <a:lstStyle/>
        <a:p>
          <a:endParaRPr lang="ru-RU"/>
        </a:p>
      </dgm:t>
    </dgm:pt>
    <dgm:pt modelId="{FB3F686C-0AC5-4DBD-AB1B-96E5F1473D0A}" type="sibTrans" cxnId="{ACD12C64-1262-4321-AEC1-431108036FD4}">
      <dgm:prSet/>
      <dgm:spPr/>
      <dgm:t>
        <a:bodyPr/>
        <a:lstStyle/>
        <a:p>
          <a:endParaRPr lang="ru-RU"/>
        </a:p>
      </dgm:t>
    </dgm:pt>
    <dgm:pt modelId="{1D1DAFF9-32C0-4FC0-80BE-9633519AB35E}" type="pres">
      <dgm:prSet presAssocID="{8A412814-A928-4ED4-BA25-684894D5531D}" presName="Name0" presStyleCnt="0">
        <dgm:presLayoutVars>
          <dgm:dir/>
          <dgm:animLvl val="lvl"/>
          <dgm:resizeHandles/>
        </dgm:presLayoutVars>
      </dgm:prSet>
      <dgm:spPr/>
      <dgm:t>
        <a:bodyPr/>
        <a:lstStyle/>
        <a:p>
          <a:endParaRPr lang="ru-RU"/>
        </a:p>
      </dgm:t>
    </dgm:pt>
    <dgm:pt modelId="{A377A504-0AD0-4A24-8915-A241EC6014A0}" type="pres">
      <dgm:prSet presAssocID="{8003ECAC-5EA9-48AC-9C54-C5B6003DCED0}" presName="linNode" presStyleCnt="0"/>
      <dgm:spPr/>
    </dgm:pt>
    <dgm:pt modelId="{40A7938F-22D4-4B0C-ACA3-A4040067686D}" type="pres">
      <dgm:prSet presAssocID="{8003ECAC-5EA9-48AC-9C54-C5B6003DCED0}" presName="parentShp" presStyleLbl="node1" presStyleIdx="0" presStyleCnt="2" custScaleX="45833" custScaleY="29159" custLinFactNeighborX="-18138" custLinFactNeighborY="-61">
        <dgm:presLayoutVars>
          <dgm:bulletEnabled val="1"/>
        </dgm:presLayoutVars>
      </dgm:prSet>
      <dgm:spPr/>
      <dgm:t>
        <a:bodyPr/>
        <a:lstStyle/>
        <a:p>
          <a:endParaRPr lang="ru-RU"/>
        </a:p>
      </dgm:t>
    </dgm:pt>
    <dgm:pt modelId="{EBD8F90A-8377-40AE-80C3-43089F2D69DF}" type="pres">
      <dgm:prSet presAssocID="{8003ECAC-5EA9-48AC-9C54-C5B6003DCED0}" presName="childShp" presStyleLbl="bgAccFollowNode1" presStyleIdx="0" presStyleCnt="2" custScaleX="136246" custScaleY="145388" custLinFactNeighborX="21" custLinFactNeighborY="-10334">
        <dgm:presLayoutVars>
          <dgm:bulletEnabled val="1"/>
        </dgm:presLayoutVars>
      </dgm:prSet>
      <dgm:spPr/>
      <dgm:t>
        <a:bodyPr/>
        <a:lstStyle/>
        <a:p>
          <a:endParaRPr lang="ru-RU"/>
        </a:p>
      </dgm:t>
    </dgm:pt>
    <dgm:pt modelId="{B8F089DA-6B88-4B2B-9434-62493FD83CDA}" type="pres">
      <dgm:prSet presAssocID="{22544D9A-E453-4E6C-A5FA-1F6CCD2003B5}" presName="spacing" presStyleCnt="0"/>
      <dgm:spPr/>
    </dgm:pt>
    <dgm:pt modelId="{580D7E70-E7DC-437A-8E87-E2C170133C23}" type="pres">
      <dgm:prSet presAssocID="{BE3AB08B-6155-4E34-AEFC-9A165C6E874F}" presName="linNode" presStyleCnt="0"/>
      <dgm:spPr/>
    </dgm:pt>
    <dgm:pt modelId="{55619879-C1CC-41B2-AF13-0BA966ADF03C}" type="pres">
      <dgm:prSet presAssocID="{BE3AB08B-6155-4E34-AEFC-9A165C6E874F}" presName="parentShp" presStyleLbl="node1" presStyleIdx="1" presStyleCnt="2" custScaleX="50000" custScaleY="28605" custLinFactNeighborX="-16667" custLinFactNeighborY="-7877">
        <dgm:presLayoutVars>
          <dgm:bulletEnabled val="1"/>
        </dgm:presLayoutVars>
      </dgm:prSet>
      <dgm:spPr/>
      <dgm:t>
        <a:bodyPr/>
        <a:lstStyle/>
        <a:p>
          <a:endParaRPr lang="ru-RU"/>
        </a:p>
      </dgm:t>
    </dgm:pt>
    <dgm:pt modelId="{1D95F1A1-F7F3-4093-B0BC-743E51E126BE}" type="pres">
      <dgm:prSet presAssocID="{BE3AB08B-6155-4E34-AEFC-9A165C6E874F}" presName="childShp" presStyleLbl="bgAccFollowNode1" presStyleIdx="1" presStyleCnt="2" custScaleX="133333" custScaleY="152569" custLinFactNeighborX="0" custLinFactNeighborY="-9946">
        <dgm:presLayoutVars>
          <dgm:bulletEnabled val="1"/>
        </dgm:presLayoutVars>
      </dgm:prSet>
      <dgm:spPr/>
      <dgm:t>
        <a:bodyPr/>
        <a:lstStyle/>
        <a:p>
          <a:endParaRPr lang="ru-RU"/>
        </a:p>
      </dgm:t>
    </dgm:pt>
  </dgm:ptLst>
  <dgm:cxnLst>
    <dgm:cxn modelId="{E6D920E6-D0C4-4937-90F5-697816CEA67B}" type="presOf" srcId="{8A412814-A928-4ED4-BA25-684894D5531D}" destId="{1D1DAFF9-32C0-4FC0-80BE-9633519AB35E}" srcOrd="0" destOrd="0" presId="urn:microsoft.com/office/officeart/2005/8/layout/vList6"/>
    <dgm:cxn modelId="{D705090F-663F-450C-9DCF-70BF9828AB46}" type="presOf" srcId="{BE3AB08B-6155-4E34-AEFC-9A165C6E874F}" destId="{55619879-C1CC-41B2-AF13-0BA966ADF03C}" srcOrd="0" destOrd="0" presId="urn:microsoft.com/office/officeart/2005/8/layout/vList6"/>
    <dgm:cxn modelId="{2011FAF0-579D-4DF5-BCD4-CFF324D29EE6}" type="presOf" srcId="{4FB508A5-9CE7-418E-8489-3E9BE2008BC0}" destId="{EBD8F90A-8377-40AE-80C3-43089F2D69DF}" srcOrd="0" destOrd="0" presId="urn:microsoft.com/office/officeart/2005/8/layout/vList6"/>
    <dgm:cxn modelId="{2C5994F2-A2C3-485D-A92F-8CA088FA7E53}" srcId="{8A412814-A928-4ED4-BA25-684894D5531D}" destId="{BE3AB08B-6155-4E34-AEFC-9A165C6E874F}" srcOrd="1" destOrd="0" parTransId="{2C49A8C8-9821-4235-AB8A-1A4264FEB107}" sibTransId="{1DEFC6D4-A14E-4364-835E-5EB280547DD6}"/>
    <dgm:cxn modelId="{00946AE4-D738-49BB-ABBE-4CDE7A2D4372}" srcId="{8003ECAC-5EA9-48AC-9C54-C5B6003DCED0}" destId="{4FB508A5-9CE7-418E-8489-3E9BE2008BC0}" srcOrd="0" destOrd="0" parTransId="{5585EBA0-4523-496C-A135-52A6EFD271E6}" sibTransId="{A5557311-8E12-4C46-8D23-D70C3B4624FB}"/>
    <dgm:cxn modelId="{CBCB3E5B-C821-4F10-B1AA-6B20B8C941A7}" type="presOf" srcId="{8003ECAC-5EA9-48AC-9C54-C5B6003DCED0}" destId="{40A7938F-22D4-4B0C-ACA3-A4040067686D}" srcOrd="0" destOrd="0" presId="urn:microsoft.com/office/officeart/2005/8/layout/vList6"/>
    <dgm:cxn modelId="{ACD12C64-1262-4321-AEC1-431108036FD4}" srcId="{BE3AB08B-6155-4E34-AEFC-9A165C6E874F}" destId="{D32B3358-8E0D-4D7F-BBBF-F298651B8913}" srcOrd="0" destOrd="0" parTransId="{996EAF4E-57C5-436A-8D0A-24F9D0EA2AF1}" sibTransId="{FB3F686C-0AC5-4DBD-AB1B-96E5F1473D0A}"/>
    <dgm:cxn modelId="{8EC69A3C-D643-4765-9FE4-DB8E299321D9}" type="presOf" srcId="{D32B3358-8E0D-4D7F-BBBF-F298651B8913}" destId="{1D95F1A1-F7F3-4093-B0BC-743E51E126BE}" srcOrd="0" destOrd="0" presId="urn:microsoft.com/office/officeart/2005/8/layout/vList6"/>
    <dgm:cxn modelId="{E978A14F-416C-48A9-9391-E2C529AD4FE5}" srcId="{8A412814-A928-4ED4-BA25-684894D5531D}" destId="{8003ECAC-5EA9-48AC-9C54-C5B6003DCED0}" srcOrd="0" destOrd="0" parTransId="{E47822A4-5FFD-4E6F-BC00-9B59496C188D}" sibTransId="{22544D9A-E453-4E6C-A5FA-1F6CCD2003B5}"/>
    <dgm:cxn modelId="{18003FEA-FEA3-4F57-8C1E-49BF8448849E}" type="presParOf" srcId="{1D1DAFF9-32C0-4FC0-80BE-9633519AB35E}" destId="{A377A504-0AD0-4A24-8915-A241EC6014A0}" srcOrd="0" destOrd="0" presId="urn:microsoft.com/office/officeart/2005/8/layout/vList6"/>
    <dgm:cxn modelId="{24B289DE-1EA2-43A1-8E18-2332C2B1552E}" type="presParOf" srcId="{A377A504-0AD0-4A24-8915-A241EC6014A0}" destId="{40A7938F-22D4-4B0C-ACA3-A4040067686D}" srcOrd="0" destOrd="0" presId="urn:microsoft.com/office/officeart/2005/8/layout/vList6"/>
    <dgm:cxn modelId="{2DFACC3E-7989-4702-9377-2A212EED2004}" type="presParOf" srcId="{A377A504-0AD0-4A24-8915-A241EC6014A0}" destId="{EBD8F90A-8377-40AE-80C3-43089F2D69DF}" srcOrd="1" destOrd="0" presId="urn:microsoft.com/office/officeart/2005/8/layout/vList6"/>
    <dgm:cxn modelId="{0C7D10BA-A9EC-4455-8221-A605BF1FB929}" type="presParOf" srcId="{1D1DAFF9-32C0-4FC0-80BE-9633519AB35E}" destId="{B8F089DA-6B88-4B2B-9434-62493FD83CDA}" srcOrd="1" destOrd="0" presId="urn:microsoft.com/office/officeart/2005/8/layout/vList6"/>
    <dgm:cxn modelId="{BD34A769-FDAB-44A3-9C90-507FAFF7405B}" type="presParOf" srcId="{1D1DAFF9-32C0-4FC0-80BE-9633519AB35E}" destId="{580D7E70-E7DC-437A-8E87-E2C170133C23}" srcOrd="2" destOrd="0" presId="urn:microsoft.com/office/officeart/2005/8/layout/vList6"/>
    <dgm:cxn modelId="{9A284B20-13F7-45FF-A9E2-78BE5AE0574F}" type="presParOf" srcId="{580D7E70-E7DC-437A-8E87-E2C170133C23}" destId="{55619879-C1CC-41B2-AF13-0BA966ADF03C}" srcOrd="0" destOrd="0" presId="urn:microsoft.com/office/officeart/2005/8/layout/vList6"/>
    <dgm:cxn modelId="{250FF327-86EB-43E8-8764-89CD446D8CB1}" type="presParOf" srcId="{580D7E70-E7DC-437A-8E87-E2C170133C23}" destId="{1D95F1A1-F7F3-4093-B0BC-743E51E126BE}" srcOrd="1" destOrd="0" presId="urn:microsoft.com/office/officeart/2005/8/layout/vList6"/>
  </dgm:cxnLst>
  <dgm:bg/>
  <dgm:whole/>
</dgm:dataModel>
</file>

<file path=ppt/diagrams/data7.xml><?xml version="1.0" encoding="utf-8"?>
<dgm:dataModel xmlns:dgm="http://schemas.openxmlformats.org/drawingml/2006/diagram" xmlns:a="http://schemas.openxmlformats.org/drawingml/2006/main">
  <dgm:ptLst>
    <dgm:pt modelId="{D027AA38-11C2-4FF0-AA96-35CB3466392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16DAE4D6-3A18-4F46-8F66-749172B9A0C0}">
      <dgm:prSet phldrT="[Текст]" custT="1"/>
      <dgm:spPr/>
      <dgm:t>
        <a:bodyPr/>
        <a:lstStyle/>
        <a:p>
          <a:r>
            <a:rPr lang="ru-RU" sz="1600" dirty="0" smtClean="0">
              <a:solidFill>
                <a:srgbClr val="FF0000"/>
              </a:solidFill>
            </a:rPr>
            <a:t>1</a:t>
          </a:r>
        </a:p>
        <a:p>
          <a:endParaRPr lang="ru-RU" sz="1600" dirty="0" smtClean="0">
            <a:solidFill>
              <a:srgbClr val="FF0000"/>
            </a:solidFill>
          </a:endParaRPr>
        </a:p>
        <a:p>
          <a:r>
            <a:rPr lang="ru-RU" sz="1600" dirty="0" smtClean="0">
              <a:solidFill>
                <a:srgbClr val="FF0000"/>
              </a:solidFill>
            </a:rPr>
            <a:t>2</a:t>
          </a:r>
          <a:endParaRPr lang="ru-RU" sz="1600" dirty="0">
            <a:solidFill>
              <a:srgbClr val="FF0000"/>
            </a:solidFill>
          </a:endParaRPr>
        </a:p>
      </dgm:t>
    </dgm:pt>
    <dgm:pt modelId="{89D070F0-A209-4122-BC6F-40F8DD15138C}" type="parTrans" cxnId="{0437267B-7914-4FF9-92E9-4E1A1ADE994E}">
      <dgm:prSet/>
      <dgm:spPr/>
      <dgm:t>
        <a:bodyPr/>
        <a:lstStyle/>
        <a:p>
          <a:endParaRPr lang="ru-RU"/>
        </a:p>
      </dgm:t>
    </dgm:pt>
    <dgm:pt modelId="{3782F44F-90AD-4D9E-B735-EFAEBF233D7B}" type="sibTrans" cxnId="{0437267B-7914-4FF9-92E9-4E1A1ADE994E}">
      <dgm:prSet/>
      <dgm:spPr/>
      <dgm:t>
        <a:bodyPr/>
        <a:lstStyle/>
        <a:p>
          <a:endParaRPr lang="ru-RU"/>
        </a:p>
      </dgm:t>
    </dgm:pt>
    <dgm:pt modelId="{AEBAE39D-5D3C-4E78-89F4-0DE064A7BF0E}">
      <dgm:prSet phldrT="[Текст]" custT="1"/>
      <dgm:spPr/>
      <dgm:t>
        <a:bodyPr/>
        <a:lstStyle/>
        <a:p>
          <a:pPr algn="just"/>
          <a:r>
            <a:rPr lang="uk-UA" sz="1600" dirty="0" err="1" smtClean="0"/>
            <a:t>механизм</a:t>
          </a:r>
          <a:r>
            <a:rPr lang="uk-UA" sz="1600" dirty="0" smtClean="0"/>
            <a:t> </a:t>
          </a:r>
          <a:r>
            <a:rPr lang="uk-UA" sz="1600" dirty="0" err="1" smtClean="0"/>
            <a:t>должен</a:t>
          </a:r>
          <a:r>
            <a:rPr lang="uk-UA" sz="1600" dirty="0" smtClean="0"/>
            <a:t> </a:t>
          </a:r>
          <a:r>
            <a:rPr lang="uk-UA" sz="1600" dirty="0" err="1" smtClean="0"/>
            <a:t>быть</a:t>
          </a:r>
          <a:r>
            <a:rPr lang="uk-UA" sz="1600" dirty="0" smtClean="0"/>
            <a:t> </a:t>
          </a:r>
          <a:r>
            <a:rPr lang="uk-UA" sz="1600" dirty="0" err="1" smtClean="0"/>
            <a:t>целостным</a:t>
          </a:r>
          <a:r>
            <a:rPr lang="uk-UA" sz="1600" dirty="0" smtClean="0"/>
            <a:t>, </a:t>
          </a:r>
          <a:r>
            <a:rPr lang="uk-UA" sz="1600" dirty="0" err="1" smtClean="0"/>
            <a:t>но</a:t>
          </a:r>
          <a:r>
            <a:rPr lang="uk-UA" sz="1600" dirty="0" smtClean="0"/>
            <a:t>, при </a:t>
          </a:r>
          <a:r>
            <a:rPr lang="uk-UA" sz="1600" dirty="0" err="1" smtClean="0"/>
            <a:t>этом</a:t>
          </a:r>
          <a:r>
            <a:rPr lang="uk-UA" sz="1600" dirty="0" smtClean="0"/>
            <a:t>, </a:t>
          </a:r>
          <a:r>
            <a:rPr lang="uk-UA" sz="1600" dirty="0" err="1" smtClean="0"/>
            <a:t>обладать</a:t>
          </a:r>
          <a:r>
            <a:rPr lang="uk-UA" sz="1600" dirty="0" smtClean="0"/>
            <a:t> </a:t>
          </a:r>
          <a:r>
            <a:rPr lang="uk-UA" sz="1600" dirty="0" err="1" smtClean="0"/>
            <a:t>обособленностью</a:t>
          </a:r>
          <a:r>
            <a:rPr lang="uk-UA" sz="1600" dirty="0" smtClean="0"/>
            <a:t> </a:t>
          </a:r>
          <a:r>
            <a:rPr lang="uk-UA" sz="1600" dirty="0" err="1" smtClean="0"/>
            <a:t>его</a:t>
          </a:r>
          <a:r>
            <a:rPr lang="uk-UA" sz="1600" dirty="0" smtClean="0"/>
            <a:t> </a:t>
          </a:r>
          <a:r>
            <a:rPr lang="uk-UA" sz="1600" dirty="0" err="1" smtClean="0"/>
            <a:t>составляющих</a:t>
          </a:r>
          <a:r>
            <a:rPr lang="uk-UA" sz="1600" dirty="0" smtClean="0"/>
            <a:t> (</a:t>
          </a:r>
          <a:r>
            <a:rPr lang="uk-UA" sz="1600" dirty="0" err="1" smtClean="0"/>
            <a:t>элементы</a:t>
          </a:r>
          <a:r>
            <a:rPr lang="uk-UA" sz="1600" dirty="0" smtClean="0"/>
            <a:t>, </a:t>
          </a:r>
          <a:r>
            <a:rPr lang="uk-UA" sz="1600" dirty="0" err="1" smtClean="0"/>
            <a:t>блоков</a:t>
          </a:r>
          <a:r>
            <a:rPr lang="uk-UA" sz="1600" dirty="0" smtClean="0"/>
            <a:t>), </a:t>
          </a:r>
          <a:r>
            <a:rPr lang="uk-UA" sz="1600" dirty="0" err="1" smtClean="0"/>
            <a:t>которые</a:t>
          </a:r>
          <a:r>
            <a:rPr lang="uk-UA" sz="1600" dirty="0" smtClean="0"/>
            <a:t>, в то же </a:t>
          </a:r>
          <a:r>
            <a:rPr lang="uk-UA" sz="1600" dirty="0" err="1" smtClean="0"/>
            <a:t>время</a:t>
          </a:r>
          <a:r>
            <a:rPr lang="uk-UA" sz="1600" dirty="0" smtClean="0"/>
            <a:t>, </a:t>
          </a:r>
          <a:r>
            <a:rPr lang="uk-UA" sz="1600" dirty="0" err="1" smtClean="0"/>
            <a:t>органически</a:t>
          </a:r>
          <a:r>
            <a:rPr lang="uk-UA" sz="1600" dirty="0" smtClean="0"/>
            <a:t> </a:t>
          </a:r>
          <a:r>
            <a:rPr lang="uk-UA" sz="1600" dirty="0" err="1" smtClean="0"/>
            <a:t>дополняют</a:t>
          </a:r>
          <a:r>
            <a:rPr lang="uk-UA" sz="1600" dirty="0" smtClean="0"/>
            <a:t> друг друга;</a:t>
          </a:r>
          <a:endParaRPr lang="ru-RU" sz="1600" dirty="0"/>
        </a:p>
      </dgm:t>
    </dgm:pt>
    <dgm:pt modelId="{E643B99E-1B26-4310-8CE9-AB0E0EB5B3AD}" type="parTrans" cxnId="{F6F00471-6B4D-43CA-B54A-1A501A84BE7B}">
      <dgm:prSet/>
      <dgm:spPr/>
      <dgm:t>
        <a:bodyPr/>
        <a:lstStyle/>
        <a:p>
          <a:endParaRPr lang="ru-RU"/>
        </a:p>
      </dgm:t>
    </dgm:pt>
    <dgm:pt modelId="{6462902A-1794-47DB-9870-419FA12F354B}" type="sibTrans" cxnId="{F6F00471-6B4D-43CA-B54A-1A501A84BE7B}">
      <dgm:prSet/>
      <dgm:spPr/>
      <dgm:t>
        <a:bodyPr/>
        <a:lstStyle/>
        <a:p>
          <a:endParaRPr lang="ru-RU"/>
        </a:p>
      </dgm:t>
    </dgm:pt>
    <dgm:pt modelId="{692608BC-3B7B-4A72-A99B-0D2762906CDB}">
      <dgm:prSet phldrT="[Текст]" custT="1"/>
      <dgm:spPr/>
      <dgm:t>
        <a:bodyPr/>
        <a:lstStyle/>
        <a:p>
          <a:pPr algn="just"/>
          <a:r>
            <a:rPr lang="uk-UA" sz="1600" dirty="0" smtClean="0"/>
            <a:t>в ходе </a:t>
          </a:r>
          <a:r>
            <a:rPr lang="uk-UA" sz="1600" dirty="0" err="1" smtClean="0"/>
            <a:t>разработки</a:t>
          </a:r>
          <a:r>
            <a:rPr lang="uk-UA" sz="1600" dirty="0" smtClean="0"/>
            <a:t> </a:t>
          </a:r>
          <a:r>
            <a:rPr lang="uk-UA" sz="1600" dirty="0" err="1" smtClean="0"/>
            <a:t>механизма</a:t>
          </a:r>
          <a:r>
            <a:rPr lang="uk-UA" sz="1600" dirty="0" smtClean="0"/>
            <a:t> </a:t>
          </a:r>
          <a:r>
            <a:rPr lang="uk-UA" sz="1600" dirty="0" err="1" smtClean="0"/>
            <a:t>следует</a:t>
          </a:r>
          <a:r>
            <a:rPr lang="uk-UA" sz="1600" dirty="0" smtClean="0"/>
            <a:t> </a:t>
          </a:r>
          <a:r>
            <a:rPr lang="uk-UA" sz="1600" dirty="0" err="1" smtClean="0"/>
            <a:t>учитывать</a:t>
          </a:r>
          <a:r>
            <a:rPr lang="uk-UA" sz="1600" dirty="0" smtClean="0"/>
            <a:t>, </a:t>
          </a:r>
          <a:r>
            <a:rPr lang="uk-UA" sz="1600" dirty="0" err="1" smtClean="0"/>
            <a:t>что</a:t>
          </a:r>
          <a:r>
            <a:rPr lang="uk-UA" sz="1600" dirty="0" smtClean="0"/>
            <a:t> </a:t>
          </a:r>
          <a:r>
            <a:rPr lang="uk-UA" sz="1600" dirty="0" err="1" smtClean="0"/>
            <a:t>каждый</a:t>
          </a:r>
          <a:r>
            <a:rPr lang="uk-UA" sz="1600" dirty="0" smtClean="0"/>
            <a:t> </a:t>
          </a:r>
          <a:r>
            <a:rPr lang="uk-UA" sz="1600" dirty="0" err="1" smtClean="0"/>
            <a:t>работник</a:t>
          </a:r>
          <a:r>
            <a:rPr lang="uk-UA" sz="1600" dirty="0" smtClean="0"/>
            <a:t> </a:t>
          </a:r>
          <a:r>
            <a:rPr lang="uk-UA" sz="1600" dirty="0" err="1" smtClean="0"/>
            <a:t>имеет</a:t>
          </a:r>
          <a:r>
            <a:rPr lang="uk-UA" sz="1600" dirty="0" smtClean="0"/>
            <a:t> </a:t>
          </a:r>
          <a:r>
            <a:rPr lang="uk-UA" sz="1600" dirty="0" err="1" smtClean="0"/>
            <a:t>свое</a:t>
          </a:r>
          <a:r>
            <a:rPr lang="uk-UA" sz="1600" dirty="0" smtClean="0"/>
            <a:t> </a:t>
          </a:r>
          <a:r>
            <a:rPr lang="uk-UA" sz="1600" dirty="0" err="1" smtClean="0"/>
            <a:t>мотивационное</a:t>
          </a:r>
          <a:r>
            <a:rPr lang="uk-UA" sz="1600" dirty="0" smtClean="0"/>
            <a:t> поле – набор </a:t>
          </a:r>
          <a:r>
            <a:rPr lang="uk-UA" sz="1600" dirty="0" err="1" smtClean="0"/>
            <a:t>потребностей</a:t>
          </a:r>
          <a:r>
            <a:rPr lang="uk-UA" sz="1600" dirty="0" smtClean="0"/>
            <a:t>, </a:t>
          </a:r>
          <a:r>
            <a:rPr lang="uk-UA" sz="1600" dirty="0" err="1" smtClean="0"/>
            <a:t>интересов</a:t>
          </a:r>
          <a:r>
            <a:rPr lang="uk-UA" sz="1600" dirty="0" smtClean="0"/>
            <a:t>, </a:t>
          </a:r>
          <a:r>
            <a:rPr lang="uk-UA" sz="1600" dirty="0" err="1" smtClean="0"/>
            <a:t>ценностей</a:t>
          </a:r>
          <a:r>
            <a:rPr lang="uk-UA" sz="1600" dirty="0" smtClean="0"/>
            <a:t>, </a:t>
          </a:r>
          <a:r>
            <a:rPr lang="uk-UA" sz="1600" dirty="0" err="1" smtClean="0"/>
            <a:t>которые</a:t>
          </a:r>
          <a:r>
            <a:rPr lang="uk-UA" sz="1600" dirty="0" smtClean="0"/>
            <a:t> </a:t>
          </a:r>
          <a:r>
            <a:rPr lang="uk-UA" sz="1600" dirty="0" err="1" smtClean="0"/>
            <a:t>формируют</a:t>
          </a:r>
          <a:r>
            <a:rPr lang="uk-UA" sz="1600" dirty="0" smtClean="0"/>
            <a:t> </a:t>
          </a:r>
          <a:r>
            <a:rPr lang="uk-UA" sz="1600" dirty="0" err="1" smtClean="0"/>
            <a:t>выбор</a:t>
          </a:r>
          <a:r>
            <a:rPr lang="uk-UA" sz="1600" dirty="0" smtClean="0"/>
            <a:t> </a:t>
          </a:r>
          <a:r>
            <a:rPr lang="uk-UA" sz="1600" dirty="0" err="1" smtClean="0"/>
            <a:t>внутренних</a:t>
          </a:r>
          <a:r>
            <a:rPr lang="uk-UA" sz="1600" dirty="0" smtClean="0"/>
            <a:t> </a:t>
          </a:r>
          <a:r>
            <a:rPr lang="uk-UA" sz="1600" dirty="0" err="1" smtClean="0"/>
            <a:t>импульсов</a:t>
          </a:r>
          <a:r>
            <a:rPr lang="uk-UA" sz="1600" dirty="0" smtClean="0"/>
            <a:t>, </a:t>
          </a:r>
          <a:r>
            <a:rPr lang="uk-UA" sz="1600" dirty="0" err="1" smtClean="0"/>
            <a:t>намерений</a:t>
          </a:r>
          <a:r>
            <a:rPr lang="uk-UA" sz="1600" dirty="0" smtClean="0"/>
            <a:t>, </a:t>
          </a:r>
          <a:r>
            <a:rPr lang="uk-UA" sz="1600" dirty="0" err="1" smtClean="0"/>
            <a:t>мотивов</a:t>
          </a:r>
          <a:r>
            <a:rPr lang="uk-UA" sz="1600" dirty="0" smtClean="0"/>
            <a:t> </a:t>
          </a:r>
          <a:r>
            <a:rPr lang="uk-UA" sz="1600" dirty="0" err="1" smtClean="0"/>
            <a:t>побуждений</a:t>
          </a:r>
          <a:r>
            <a:rPr lang="uk-UA" sz="1600" dirty="0" smtClean="0"/>
            <a:t> к </a:t>
          </a:r>
          <a:r>
            <a:rPr lang="uk-UA" sz="1600" dirty="0" err="1" smtClean="0"/>
            <a:t>действию</a:t>
          </a:r>
          <a:r>
            <a:rPr lang="uk-UA" sz="1600" dirty="0" smtClean="0"/>
            <a:t>;</a:t>
          </a:r>
          <a:endParaRPr lang="ru-RU" sz="1600" dirty="0"/>
        </a:p>
      </dgm:t>
    </dgm:pt>
    <dgm:pt modelId="{E4190D28-64BE-4E46-8433-863E378376D6}" type="parTrans" cxnId="{56965EC6-8AF9-414A-9DAE-8751B315D803}">
      <dgm:prSet/>
      <dgm:spPr/>
      <dgm:t>
        <a:bodyPr/>
        <a:lstStyle/>
        <a:p>
          <a:endParaRPr lang="ru-RU"/>
        </a:p>
      </dgm:t>
    </dgm:pt>
    <dgm:pt modelId="{848662D9-2B40-4324-83B8-780A44CCD89D}" type="sibTrans" cxnId="{56965EC6-8AF9-414A-9DAE-8751B315D803}">
      <dgm:prSet/>
      <dgm:spPr/>
      <dgm:t>
        <a:bodyPr/>
        <a:lstStyle/>
        <a:p>
          <a:endParaRPr lang="ru-RU"/>
        </a:p>
      </dgm:t>
    </dgm:pt>
    <dgm:pt modelId="{2C50E3DF-A79C-45C3-9783-A3D70A762F19}">
      <dgm:prSet phldrT="[Текст]" custT="1"/>
      <dgm:spPr/>
      <dgm:t>
        <a:bodyPr/>
        <a:lstStyle/>
        <a:p>
          <a:r>
            <a:rPr lang="ru-RU" sz="1600" dirty="0" smtClean="0">
              <a:solidFill>
                <a:srgbClr val="FF0000"/>
              </a:solidFill>
            </a:rPr>
            <a:t>3</a:t>
          </a:r>
        </a:p>
        <a:p>
          <a:endParaRPr lang="ru-RU" sz="1600" dirty="0" smtClean="0">
            <a:solidFill>
              <a:srgbClr val="FF0000"/>
            </a:solidFill>
          </a:endParaRPr>
        </a:p>
        <a:p>
          <a:r>
            <a:rPr lang="ru-RU" sz="1600" dirty="0" smtClean="0">
              <a:solidFill>
                <a:srgbClr val="FF0000"/>
              </a:solidFill>
            </a:rPr>
            <a:t>4</a:t>
          </a:r>
          <a:endParaRPr lang="ru-RU" sz="1600" dirty="0">
            <a:solidFill>
              <a:srgbClr val="FF0000"/>
            </a:solidFill>
          </a:endParaRPr>
        </a:p>
      </dgm:t>
    </dgm:pt>
    <dgm:pt modelId="{ADA622E5-685D-42D0-9EC3-B2B9BA66D266}" type="parTrans" cxnId="{35B822D5-21C6-4357-87B9-25FACEF38DB3}">
      <dgm:prSet/>
      <dgm:spPr/>
      <dgm:t>
        <a:bodyPr/>
        <a:lstStyle/>
        <a:p>
          <a:endParaRPr lang="ru-RU"/>
        </a:p>
      </dgm:t>
    </dgm:pt>
    <dgm:pt modelId="{93C100F8-0AF1-4590-885C-793097514359}" type="sibTrans" cxnId="{35B822D5-21C6-4357-87B9-25FACEF38DB3}">
      <dgm:prSet/>
      <dgm:spPr/>
      <dgm:t>
        <a:bodyPr/>
        <a:lstStyle/>
        <a:p>
          <a:endParaRPr lang="ru-RU"/>
        </a:p>
      </dgm:t>
    </dgm:pt>
    <dgm:pt modelId="{6EF528A0-0B99-494E-9F11-055FC20BA6DF}">
      <dgm:prSet phldrT="[Текст]" custT="1"/>
      <dgm:spPr/>
      <dgm:t>
        <a:bodyPr/>
        <a:lstStyle/>
        <a:p>
          <a:pPr algn="just"/>
          <a:r>
            <a:rPr lang="uk-UA" sz="1600" dirty="0" err="1" smtClean="0"/>
            <a:t>компоненты</a:t>
          </a:r>
          <a:r>
            <a:rPr lang="uk-UA" sz="1600" dirty="0" smtClean="0"/>
            <a:t> (блоки, </a:t>
          </a:r>
          <a:r>
            <a:rPr lang="uk-UA" sz="1600" dirty="0" err="1" smtClean="0"/>
            <a:t>элементы</a:t>
          </a:r>
          <a:r>
            <a:rPr lang="uk-UA" sz="1600" dirty="0" smtClean="0"/>
            <a:t>) </a:t>
          </a:r>
          <a:r>
            <a:rPr lang="uk-UA" sz="1600" dirty="0" err="1" smtClean="0"/>
            <a:t>механизма</a:t>
          </a:r>
          <a:r>
            <a:rPr lang="uk-UA" sz="1600" dirty="0" smtClean="0"/>
            <a:t> </a:t>
          </a:r>
          <a:r>
            <a:rPr lang="uk-UA" sz="1600" dirty="0" err="1" smtClean="0"/>
            <a:t>содержат</a:t>
          </a:r>
          <a:r>
            <a:rPr lang="uk-UA" sz="1600" dirty="0" smtClean="0"/>
            <a:t> не </a:t>
          </a:r>
          <a:r>
            <a:rPr lang="uk-UA" sz="1600" dirty="0" err="1" smtClean="0"/>
            <a:t>только</a:t>
          </a:r>
          <a:r>
            <a:rPr lang="uk-UA" sz="1600" dirty="0" smtClean="0"/>
            <a:t> </a:t>
          </a:r>
          <a:r>
            <a:rPr lang="uk-UA" sz="1600" dirty="0" err="1" smtClean="0"/>
            <a:t>традиционные</a:t>
          </a:r>
          <a:r>
            <a:rPr lang="uk-UA" sz="1600" dirty="0" smtClean="0"/>
            <a:t> </a:t>
          </a:r>
          <a:r>
            <a:rPr lang="uk-UA" sz="1600" dirty="0" err="1" smtClean="0"/>
            <a:t>формы</a:t>
          </a:r>
          <a:r>
            <a:rPr lang="uk-UA" sz="1600" dirty="0" smtClean="0"/>
            <a:t> и </a:t>
          </a:r>
          <a:r>
            <a:rPr lang="uk-UA" sz="1600" dirty="0" err="1" smtClean="0"/>
            <a:t>методы</a:t>
          </a:r>
          <a:r>
            <a:rPr lang="uk-UA" sz="1600" dirty="0" smtClean="0"/>
            <a:t> </a:t>
          </a:r>
          <a:r>
            <a:rPr lang="uk-UA" sz="1600" dirty="0" err="1" smtClean="0"/>
            <a:t>стимулирования</a:t>
          </a:r>
          <a:r>
            <a:rPr lang="uk-UA" sz="1600" dirty="0" smtClean="0"/>
            <a:t>, </a:t>
          </a:r>
          <a:r>
            <a:rPr lang="uk-UA" sz="1600" dirty="0" err="1" smtClean="0"/>
            <a:t>но</a:t>
          </a:r>
          <a:r>
            <a:rPr lang="uk-UA" sz="1600" dirty="0" smtClean="0"/>
            <a:t> и комплекс </a:t>
          </a:r>
          <a:r>
            <a:rPr lang="uk-UA" sz="1600" dirty="0" err="1" smtClean="0"/>
            <a:t>нетрадиционных</a:t>
          </a:r>
          <a:r>
            <a:rPr lang="uk-UA" sz="1600" dirty="0" smtClean="0"/>
            <a:t> форм, </a:t>
          </a:r>
          <a:r>
            <a:rPr lang="uk-UA" sz="1600" dirty="0" err="1" smtClean="0"/>
            <a:t>выбор</a:t>
          </a:r>
          <a:r>
            <a:rPr lang="uk-UA" sz="1600" dirty="0" smtClean="0"/>
            <a:t> и </a:t>
          </a:r>
          <a:r>
            <a:rPr lang="uk-UA" sz="1600" dirty="0" err="1" smtClean="0"/>
            <a:t>осуществление</a:t>
          </a:r>
          <a:r>
            <a:rPr lang="uk-UA" sz="1600" dirty="0" smtClean="0"/>
            <a:t> </a:t>
          </a:r>
          <a:r>
            <a:rPr lang="uk-UA" sz="1600" dirty="0" err="1" smtClean="0"/>
            <a:t>которых</a:t>
          </a:r>
          <a:r>
            <a:rPr lang="uk-UA" sz="1600" dirty="0" smtClean="0"/>
            <a:t> </a:t>
          </a:r>
          <a:r>
            <a:rPr lang="uk-UA" sz="1600" dirty="0" err="1" smtClean="0"/>
            <a:t>обусловлено</a:t>
          </a:r>
          <a:r>
            <a:rPr lang="uk-UA" sz="1600" dirty="0" smtClean="0"/>
            <a:t> </a:t>
          </a:r>
          <a:r>
            <a:rPr lang="uk-UA" sz="1600" dirty="0" err="1" smtClean="0"/>
            <a:t>поощрением</a:t>
          </a:r>
          <a:r>
            <a:rPr lang="uk-UA" sz="1600" dirty="0" smtClean="0"/>
            <a:t> </a:t>
          </a:r>
          <a:r>
            <a:rPr lang="uk-UA" sz="1600" dirty="0" err="1" smtClean="0"/>
            <a:t>персонала</a:t>
          </a:r>
          <a:r>
            <a:rPr lang="uk-UA" sz="1600" dirty="0" smtClean="0"/>
            <a:t> за </a:t>
          </a:r>
          <a:r>
            <a:rPr lang="uk-UA" sz="1600" dirty="0" err="1" smtClean="0"/>
            <a:t>инновационные</a:t>
          </a:r>
          <a:r>
            <a:rPr lang="uk-UA" sz="1600" dirty="0" smtClean="0"/>
            <a:t> </a:t>
          </a:r>
          <a:r>
            <a:rPr lang="uk-UA" sz="1600" dirty="0" err="1" smtClean="0"/>
            <a:t>изменения</a:t>
          </a:r>
          <a:r>
            <a:rPr lang="uk-UA" sz="1600" dirty="0" smtClean="0"/>
            <a:t> на </a:t>
          </a:r>
          <a:r>
            <a:rPr lang="uk-UA" sz="1600" dirty="0" err="1" smtClean="0"/>
            <a:t>производстве</a:t>
          </a:r>
          <a:r>
            <a:rPr lang="uk-UA" sz="1600" dirty="0" smtClean="0"/>
            <a:t>;</a:t>
          </a:r>
          <a:endParaRPr lang="ru-RU" sz="1600" dirty="0"/>
        </a:p>
      </dgm:t>
    </dgm:pt>
    <dgm:pt modelId="{48D76C0B-7D06-4B72-A37F-1AF7B094ADCC}" type="parTrans" cxnId="{DCFB6132-E7FD-4AD6-B063-E12565730CD5}">
      <dgm:prSet/>
      <dgm:spPr/>
      <dgm:t>
        <a:bodyPr/>
        <a:lstStyle/>
        <a:p>
          <a:endParaRPr lang="ru-RU"/>
        </a:p>
      </dgm:t>
    </dgm:pt>
    <dgm:pt modelId="{51216E58-CCA7-40CF-9594-00F8B2C25F54}" type="sibTrans" cxnId="{DCFB6132-E7FD-4AD6-B063-E12565730CD5}">
      <dgm:prSet/>
      <dgm:spPr/>
      <dgm:t>
        <a:bodyPr/>
        <a:lstStyle/>
        <a:p>
          <a:endParaRPr lang="ru-RU"/>
        </a:p>
      </dgm:t>
    </dgm:pt>
    <dgm:pt modelId="{11A0D198-78D6-41FA-A4F2-B40F93DCF12A}">
      <dgm:prSet phldrT="[Текст]" custT="1"/>
      <dgm:spPr/>
      <dgm:t>
        <a:bodyPr/>
        <a:lstStyle/>
        <a:p>
          <a:pPr algn="just"/>
          <a:r>
            <a:rPr lang="uk-UA" sz="1600" dirty="0" err="1" smtClean="0"/>
            <a:t>механизм</a:t>
          </a:r>
          <a:r>
            <a:rPr lang="uk-UA" sz="1600" dirty="0" smtClean="0"/>
            <a:t> </a:t>
          </a:r>
          <a:r>
            <a:rPr lang="uk-UA" sz="1600" dirty="0" err="1" smtClean="0"/>
            <a:t>содержит</a:t>
          </a:r>
          <a:r>
            <a:rPr lang="uk-UA" sz="1600" dirty="0" smtClean="0"/>
            <a:t> комплекс </a:t>
          </a:r>
          <a:r>
            <a:rPr lang="uk-UA" sz="1600" dirty="0" err="1" smtClean="0"/>
            <a:t>специальных</a:t>
          </a:r>
          <a:r>
            <a:rPr lang="uk-UA" sz="1600" dirty="0" smtClean="0"/>
            <a:t> </a:t>
          </a:r>
          <a:r>
            <a:rPr lang="uk-UA" sz="1600" dirty="0" err="1" smtClean="0"/>
            <a:t>мотивационных</a:t>
          </a:r>
          <a:r>
            <a:rPr lang="uk-UA" sz="1600" dirty="0" smtClean="0"/>
            <a:t> </a:t>
          </a:r>
          <a:r>
            <a:rPr lang="uk-UA" sz="1600" dirty="0" err="1" smtClean="0"/>
            <a:t>рычагов</a:t>
          </a:r>
          <a:r>
            <a:rPr lang="uk-UA" sz="1600" dirty="0" smtClean="0"/>
            <a:t> </a:t>
          </a:r>
          <a:r>
            <a:rPr lang="uk-UA" sz="1600" dirty="0" err="1" smtClean="0"/>
            <a:t>стимулирования</a:t>
          </a:r>
          <a:r>
            <a:rPr lang="uk-UA" sz="1600" dirty="0" smtClean="0"/>
            <a:t> </a:t>
          </a:r>
          <a:r>
            <a:rPr lang="uk-UA" sz="1600" dirty="0" err="1" smtClean="0"/>
            <a:t>тех</a:t>
          </a:r>
          <a:r>
            <a:rPr lang="uk-UA" sz="1600" dirty="0" smtClean="0"/>
            <a:t>, </a:t>
          </a:r>
          <a:r>
            <a:rPr lang="uk-UA" sz="1600" dirty="0" err="1" smtClean="0"/>
            <a:t>кто</a:t>
          </a:r>
          <a:r>
            <a:rPr lang="uk-UA" sz="1600" dirty="0" smtClean="0"/>
            <a:t> </a:t>
          </a:r>
          <a:r>
            <a:rPr lang="uk-UA" sz="1600" dirty="0" err="1" smtClean="0"/>
            <a:t>проявляет</a:t>
          </a:r>
          <a:r>
            <a:rPr lang="uk-UA" sz="1600" dirty="0" smtClean="0"/>
            <a:t> </a:t>
          </a:r>
          <a:r>
            <a:rPr lang="uk-UA" sz="1600" dirty="0" err="1" smtClean="0"/>
            <a:t>инициативу</a:t>
          </a:r>
          <a:r>
            <a:rPr lang="uk-UA" sz="1600" dirty="0" smtClean="0"/>
            <a:t> и </a:t>
          </a:r>
          <a:r>
            <a:rPr lang="uk-UA" sz="1600" dirty="0" err="1" smtClean="0"/>
            <a:t>творческий</a:t>
          </a:r>
          <a:r>
            <a:rPr lang="uk-UA" sz="1600" dirty="0" smtClean="0"/>
            <a:t> </a:t>
          </a:r>
          <a:r>
            <a:rPr lang="uk-UA" sz="1600" dirty="0" err="1" smtClean="0"/>
            <a:t>подход</a:t>
          </a:r>
          <a:r>
            <a:rPr lang="uk-UA" sz="1600" dirty="0" smtClean="0"/>
            <a:t> к </a:t>
          </a:r>
          <a:r>
            <a:rPr lang="uk-UA" sz="1600" dirty="0" err="1" smtClean="0"/>
            <a:t>работе</a:t>
          </a:r>
          <a:r>
            <a:rPr lang="uk-UA" sz="1600" dirty="0" smtClean="0"/>
            <a:t>;</a:t>
          </a:r>
          <a:endParaRPr lang="ru-RU" sz="1600" dirty="0"/>
        </a:p>
      </dgm:t>
    </dgm:pt>
    <dgm:pt modelId="{6F9B69F7-90D9-4A37-801B-4460187D0C24}" type="parTrans" cxnId="{9796E497-A7EA-438E-A675-1BA20F590A32}">
      <dgm:prSet/>
      <dgm:spPr/>
      <dgm:t>
        <a:bodyPr/>
        <a:lstStyle/>
        <a:p>
          <a:endParaRPr lang="ru-RU"/>
        </a:p>
      </dgm:t>
    </dgm:pt>
    <dgm:pt modelId="{512D05A8-DFD6-466F-AD89-DCF37A9A30A7}" type="sibTrans" cxnId="{9796E497-A7EA-438E-A675-1BA20F590A32}">
      <dgm:prSet/>
      <dgm:spPr/>
      <dgm:t>
        <a:bodyPr/>
        <a:lstStyle/>
        <a:p>
          <a:endParaRPr lang="ru-RU"/>
        </a:p>
      </dgm:t>
    </dgm:pt>
    <dgm:pt modelId="{135741A7-BA88-4087-891B-692423A62DB3}">
      <dgm:prSet phldrT="[Текст]" custT="1"/>
      <dgm:spPr/>
      <dgm:t>
        <a:bodyPr/>
        <a:lstStyle/>
        <a:p>
          <a:r>
            <a:rPr lang="ru-RU" sz="1600" dirty="0" smtClean="0">
              <a:solidFill>
                <a:srgbClr val="FF0000"/>
              </a:solidFill>
            </a:rPr>
            <a:t>5</a:t>
          </a:r>
        </a:p>
        <a:p>
          <a:endParaRPr lang="ru-RU" sz="1600" dirty="0" smtClean="0">
            <a:solidFill>
              <a:srgbClr val="FF0000"/>
            </a:solidFill>
          </a:endParaRPr>
        </a:p>
        <a:p>
          <a:r>
            <a:rPr lang="ru-RU" sz="1600" dirty="0" smtClean="0">
              <a:solidFill>
                <a:srgbClr val="FF0000"/>
              </a:solidFill>
            </a:rPr>
            <a:t>6</a:t>
          </a:r>
          <a:endParaRPr lang="ru-RU" sz="1600" dirty="0">
            <a:solidFill>
              <a:srgbClr val="FF0000"/>
            </a:solidFill>
          </a:endParaRPr>
        </a:p>
      </dgm:t>
    </dgm:pt>
    <dgm:pt modelId="{6DAB5FF7-D161-48AC-B157-406BB6EFB3A9}" type="parTrans" cxnId="{A59ABB8C-0799-4ACB-BC7C-30DE2D6DCA4B}">
      <dgm:prSet/>
      <dgm:spPr/>
      <dgm:t>
        <a:bodyPr/>
        <a:lstStyle/>
        <a:p>
          <a:endParaRPr lang="ru-RU"/>
        </a:p>
      </dgm:t>
    </dgm:pt>
    <dgm:pt modelId="{45CF4260-175E-4A82-81D2-AE3749CB0327}" type="sibTrans" cxnId="{A59ABB8C-0799-4ACB-BC7C-30DE2D6DCA4B}">
      <dgm:prSet/>
      <dgm:spPr/>
      <dgm:t>
        <a:bodyPr/>
        <a:lstStyle/>
        <a:p>
          <a:endParaRPr lang="ru-RU"/>
        </a:p>
      </dgm:t>
    </dgm:pt>
    <dgm:pt modelId="{C4001016-EB2E-46BB-AA0A-927F68E6C1E5}">
      <dgm:prSet phldrT="[Текст]" custT="1"/>
      <dgm:spPr/>
      <dgm:t>
        <a:bodyPr/>
        <a:lstStyle/>
        <a:p>
          <a:pPr algn="just"/>
          <a:r>
            <a:rPr lang="uk-UA" sz="1600" dirty="0" err="1" smtClean="0"/>
            <a:t>механизм</a:t>
          </a:r>
          <a:r>
            <a:rPr lang="uk-UA" sz="1600" dirty="0" smtClean="0"/>
            <a:t> </a:t>
          </a:r>
          <a:r>
            <a:rPr lang="uk-UA" sz="1600" dirty="0" err="1" smtClean="0"/>
            <a:t>длжен</a:t>
          </a:r>
          <a:r>
            <a:rPr lang="uk-UA" sz="1600" dirty="0" smtClean="0"/>
            <a:t> </a:t>
          </a:r>
          <a:r>
            <a:rPr lang="uk-UA" sz="1600" dirty="0" err="1" smtClean="0"/>
            <a:t>создавать</a:t>
          </a:r>
          <a:r>
            <a:rPr lang="uk-UA" sz="1600" dirty="0" smtClean="0"/>
            <a:t> </a:t>
          </a:r>
          <a:r>
            <a:rPr lang="uk-UA" sz="1600" dirty="0" err="1" smtClean="0"/>
            <a:t>возможность</a:t>
          </a:r>
          <a:r>
            <a:rPr lang="uk-UA" sz="1600" dirty="0" smtClean="0"/>
            <a:t> </a:t>
          </a:r>
          <a:r>
            <a:rPr lang="uk-UA" sz="1600" dirty="0" err="1" smtClean="0"/>
            <a:t>рассмаиривать</a:t>
          </a:r>
          <a:r>
            <a:rPr lang="uk-UA" sz="1600" dirty="0" smtClean="0"/>
            <a:t> </a:t>
          </a:r>
          <a:r>
            <a:rPr lang="uk-UA" sz="1600" dirty="0" err="1" smtClean="0"/>
            <a:t>процесс</a:t>
          </a:r>
          <a:r>
            <a:rPr lang="uk-UA" sz="1600" dirty="0" smtClean="0"/>
            <a:t> </a:t>
          </a:r>
          <a:r>
            <a:rPr lang="uk-UA" sz="1600" dirty="0" err="1" smtClean="0"/>
            <a:t>стимулирования</a:t>
          </a:r>
          <a:r>
            <a:rPr lang="uk-UA" sz="1600" dirty="0" smtClean="0"/>
            <a:t> в </a:t>
          </a:r>
          <a:r>
            <a:rPr lang="uk-UA" sz="1600" dirty="0" err="1" smtClean="0"/>
            <a:t>динамике</a:t>
          </a:r>
          <a:r>
            <a:rPr lang="uk-UA" sz="1600" dirty="0" smtClean="0"/>
            <a:t> для </a:t>
          </a:r>
          <a:r>
            <a:rPr lang="uk-UA" sz="1600" dirty="0" err="1" smtClean="0"/>
            <a:t>укрепления</a:t>
          </a:r>
          <a:r>
            <a:rPr lang="uk-UA" sz="1600" dirty="0" smtClean="0"/>
            <a:t> </a:t>
          </a:r>
          <a:r>
            <a:rPr lang="uk-UA" sz="1600" dirty="0" err="1" smtClean="0"/>
            <a:t>заинтересованности</a:t>
          </a:r>
          <a:r>
            <a:rPr lang="uk-UA" sz="1600" dirty="0" smtClean="0"/>
            <a:t> </a:t>
          </a:r>
          <a:r>
            <a:rPr lang="uk-UA" sz="1600" dirty="0" err="1" smtClean="0"/>
            <a:t>сотрудников</a:t>
          </a:r>
          <a:r>
            <a:rPr lang="uk-UA" sz="1600" dirty="0" smtClean="0"/>
            <a:t> в </a:t>
          </a:r>
          <a:r>
            <a:rPr lang="uk-UA" sz="1600" dirty="0" err="1" smtClean="0"/>
            <a:t>наращивании</a:t>
          </a:r>
          <a:r>
            <a:rPr lang="uk-UA" sz="1600" dirty="0" smtClean="0"/>
            <a:t> </a:t>
          </a:r>
          <a:r>
            <a:rPr lang="uk-UA" sz="1600" dirty="0" err="1" smtClean="0"/>
            <a:t>инновационного</a:t>
          </a:r>
          <a:r>
            <a:rPr lang="uk-UA" sz="1600" dirty="0" smtClean="0"/>
            <a:t> </a:t>
          </a:r>
          <a:r>
            <a:rPr lang="uk-UA" sz="1600" dirty="0" err="1" smtClean="0"/>
            <a:t>потенциала</a:t>
          </a:r>
          <a:r>
            <a:rPr lang="uk-UA" sz="1600" dirty="0" smtClean="0"/>
            <a:t>;</a:t>
          </a:r>
          <a:endParaRPr lang="ru-RU" sz="1600" dirty="0"/>
        </a:p>
      </dgm:t>
    </dgm:pt>
    <dgm:pt modelId="{9C6FDCC8-DD6D-4235-A4D7-5437AFC324FF}" type="parTrans" cxnId="{2D7D8C69-75EC-4AC9-AAD8-A3D33938EA15}">
      <dgm:prSet/>
      <dgm:spPr/>
      <dgm:t>
        <a:bodyPr/>
        <a:lstStyle/>
        <a:p>
          <a:endParaRPr lang="ru-RU"/>
        </a:p>
      </dgm:t>
    </dgm:pt>
    <dgm:pt modelId="{AAA78038-211C-458E-9860-B6F0B121FBFA}" type="sibTrans" cxnId="{2D7D8C69-75EC-4AC9-AAD8-A3D33938EA15}">
      <dgm:prSet/>
      <dgm:spPr/>
      <dgm:t>
        <a:bodyPr/>
        <a:lstStyle/>
        <a:p>
          <a:endParaRPr lang="ru-RU"/>
        </a:p>
      </dgm:t>
    </dgm:pt>
    <dgm:pt modelId="{3FB78AEC-6F26-4987-B1D1-C169DBEF265D}">
      <dgm:prSet phldrT="[Текст]" custT="1"/>
      <dgm:spPr/>
      <dgm:t>
        <a:bodyPr/>
        <a:lstStyle/>
        <a:p>
          <a:pPr algn="just"/>
          <a:r>
            <a:rPr lang="uk-UA" sz="1600" dirty="0" err="1" smtClean="0"/>
            <a:t>механизм</a:t>
          </a:r>
          <a:r>
            <a:rPr lang="uk-UA" sz="1600" dirty="0" smtClean="0"/>
            <a:t> </a:t>
          </a:r>
          <a:r>
            <a:rPr lang="uk-UA" sz="1600" dirty="0" err="1" smtClean="0"/>
            <a:t>устанавливает</a:t>
          </a:r>
          <a:r>
            <a:rPr lang="uk-UA" sz="1600" dirty="0" smtClean="0"/>
            <a:t> прямую </a:t>
          </a:r>
          <a:r>
            <a:rPr lang="uk-UA" sz="1600" dirty="0" err="1" smtClean="0"/>
            <a:t>зависимость</a:t>
          </a:r>
          <a:r>
            <a:rPr lang="uk-UA" sz="1600" dirty="0" smtClean="0"/>
            <a:t> </a:t>
          </a:r>
          <a:r>
            <a:rPr lang="uk-UA" sz="1600" dirty="0" err="1" smtClean="0"/>
            <a:t>дохода</a:t>
          </a:r>
          <a:r>
            <a:rPr lang="uk-UA" sz="1600" dirty="0" smtClean="0"/>
            <a:t>, </a:t>
          </a:r>
          <a:r>
            <a:rPr lang="uk-UA" sz="1600" dirty="0" err="1" smtClean="0"/>
            <a:t>персонала</a:t>
          </a:r>
          <a:r>
            <a:rPr lang="uk-UA" sz="1600" dirty="0" smtClean="0"/>
            <a:t> от </a:t>
          </a:r>
          <a:r>
            <a:rPr lang="uk-UA" sz="1600" dirty="0" err="1" smtClean="0"/>
            <a:t>качества</a:t>
          </a:r>
          <a:r>
            <a:rPr lang="uk-UA" sz="1600" dirty="0" smtClean="0"/>
            <a:t> и </a:t>
          </a:r>
          <a:r>
            <a:rPr lang="uk-UA" sz="1600" dirty="0" err="1" smtClean="0"/>
            <a:t>результатов</a:t>
          </a:r>
          <a:r>
            <a:rPr lang="uk-UA" sz="1600" dirty="0" smtClean="0"/>
            <a:t> </a:t>
          </a:r>
          <a:r>
            <a:rPr lang="uk-UA" sz="1600" dirty="0" err="1" smtClean="0"/>
            <a:t>их</a:t>
          </a:r>
          <a:r>
            <a:rPr lang="uk-UA" sz="1600" dirty="0" smtClean="0"/>
            <a:t> </a:t>
          </a:r>
          <a:r>
            <a:rPr lang="uk-UA" sz="1600" dirty="0" err="1" smtClean="0"/>
            <a:t>деятельности</a:t>
          </a:r>
          <a:r>
            <a:rPr lang="uk-UA" sz="1600" dirty="0" smtClean="0"/>
            <a:t>, </a:t>
          </a:r>
          <a:r>
            <a:rPr lang="uk-UA" sz="1600" dirty="0" err="1" smtClean="0"/>
            <a:t>связанной</a:t>
          </a:r>
          <a:r>
            <a:rPr lang="uk-UA" sz="1600" dirty="0" smtClean="0"/>
            <a:t> с </a:t>
          </a:r>
          <a:r>
            <a:rPr lang="uk-UA" sz="1600" dirty="0" err="1" smtClean="0"/>
            <a:t>внедрением</a:t>
          </a:r>
          <a:r>
            <a:rPr lang="uk-UA" sz="1600" dirty="0" smtClean="0"/>
            <a:t> </a:t>
          </a:r>
          <a:r>
            <a:rPr lang="uk-UA" sz="1600" dirty="0" err="1" smtClean="0"/>
            <a:t>инноваций</a:t>
          </a:r>
          <a:r>
            <a:rPr lang="uk-UA" sz="1600" dirty="0" smtClean="0"/>
            <a:t>.</a:t>
          </a:r>
          <a:endParaRPr lang="ru-RU" sz="1600" dirty="0"/>
        </a:p>
      </dgm:t>
    </dgm:pt>
    <dgm:pt modelId="{EE82DBA1-215B-42BD-8F3E-978DB68DFB62}" type="parTrans" cxnId="{7675A252-4A03-4F53-9AFC-FB489DD87B92}">
      <dgm:prSet/>
      <dgm:spPr/>
      <dgm:t>
        <a:bodyPr/>
        <a:lstStyle/>
        <a:p>
          <a:endParaRPr lang="ru-RU"/>
        </a:p>
      </dgm:t>
    </dgm:pt>
    <dgm:pt modelId="{23B6FBC2-31D2-4B7F-83B9-C6C7FE501702}" type="sibTrans" cxnId="{7675A252-4A03-4F53-9AFC-FB489DD87B92}">
      <dgm:prSet/>
      <dgm:spPr/>
      <dgm:t>
        <a:bodyPr/>
        <a:lstStyle/>
        <a:p>
          <a:endParaRPr lang="ru-RU"/>
        </a:p>
      </dgm:t>
    </dgm:pt>
    <dgm:pt modelId="{3C4187A5-19A2-4189-A969-813E6DDC87B8}" type="pres">
      <dgm:prSet presAssocID="{D027AA38-11C2-4FF0-AA96-35CB3466392A}" presName="Name0" presStyleCnt="0">
        <dgm:presLayoutVars>
          <dgm:dir/>
          <dgm:animLvl val="lvl"/>
          <dgm:resizeHandles val="exact"/>
        </dgm:presLayoutVars>
      </dgm:prSet>
      <dgm:spPr/>
      <dgm:t>
        <a:bodyPr/>
        <a:lstStyle/>
        <a:p>
          <a:endParaRPr lang="ru-RU"/>
        </a:p>
      </dgm:t>
    </dgm:pt>
    <dgm:pt modelId="{9EF60AFA-0D35-4704-B33F-7037AC0DC753}" type="pres">
      <dgm:prSet presAssocID="{16DAE4D6-3A18-4F46-8F66-749172B9A0C0}" presName="linNode" presStyleCnt="0"/>
      <dgm:spPr/>
    </dgm:pt>
    <dgm:pt modelId="{5DB1A25A-D619-484C-9E31-6BB7512C5E3B}" type="pres">
      <dgm:prSet presAssocID="{16DAE4D6-3A18-4F46-8F66-749172B9A0C0}" presName="parentText" presStyleLbl="node1" presStyleIdx="0" presStyleCnt="3" custScaleX="6481">
        <dgm:presLayoutVars>
          <dgm:chMax val="1"/>
          <dgm:bulletEnabled val="1"/>
        </dgm:presLayoutVars>
      </dgm:prSet>
      <dgm:spPr/>
      <dgm:t>
        <a:bodyPr/>
        <a:lstStyle/>
        <a:p>
          <a:endParaRPr lang="ru-RU"/>
        </a:p>
      </dgm:t>
    </dgm:pt>
    <dgm:pt modelId="{D23E11E1-E2C2-41B5-98C2-A16760886C03}" type="pres">
      <dgm:prSet presAssocID="{16DAE4D6-3A18-4F46-8F66-749172B9A0C0}" presName="descendantText" presStyleLbl="alignAccFollowNode1" presStyleIdx="0" presStyleCnt="3" custScaleX="178792" custScaleY="150646">
        <dgm:presLayoutVars>
          <dgm:bulletEnabled val="1"/>
        </dgm:presLayoutVars>
      </dgm:prSet>
      <dgm:spPr/>
      <dgm:t>
        <a:bodyPr/>
        <a:lstStyle/>
        <a:p>
          <a:endParaRPr lang="ru-RU"/>
        </a:p>
      </dgm:t>
    </dgm:pt>
    <dgm:pt modelId="{7C907A53-1329-4F43-9931-A48B3BE31764}" type="pres">
      <dgm:prSet presAssocID="{3782F44F-90AD-4D9E-B735-EFAEBF233D7B}" presName="sp" presStyleCnt="0"/>
      <dgm:spPr/>
    </dgm:pt>
    <dgm:pt modelId="{3814C876-4A9E-4664-9AED-E35107FB98B6}" type="pres">
      <dgm:prSet presAssocID="{2C50E3DF-A79C-45C3-9783-A3D70A762F19}" presName="linNode" presStyleCnt="0"/>
      <dgm:spPr/>
    </dgm:pt>
    <dgm:pt modelId="{676B8C38-FA8D-4AF4-BF3F-A048482FB8BF}" type="pres">
      <dgm:prSet presAssocID="{2C50E3DF-A79C-45C3-9783-A3D70A762F19}" presName="parentText" presStyleLbl="node1" presStyleIdx="1" presStyleCnt="3" custFlipHor="1" custScaleX="17768">
        <dgm:presLayoutVars>
          <dgm:chMax val="1"/>
          <dgm:bulletEnabled val="1"/>
        </dgm:presLayoutVars>
      </dgm:prSet>
      <dgm:spPr/>
      <dgm:t>
        <a:bodyPr/>
        <a:lstStyle/>
        <a:p>
          <a:endParaRPr lang="ru-RU"/>
        </a:p>
      </dgm:t>
    </dgm:pt>
    <dgm:pt modelId="{D5EE57CD-03B5-4927-AAD2-359AF7B17124}" type="pres">
      <dgm:prSet presAssocID="{2C50E3DF-A79C-45C3-9783-A3D70A762F19}" presName="descendantText" presStyleLbl="alignAccFollowNode1" presStyleIdx="1" presStyleCnt="3" custScaleX="416667" custScaleY="123869">
        <dgm:presLayoutVars>
          <dgm:bulletEnabled val="1"/>
        </dgm:presLayoutVars>
      </dgm:prSet>
      <dgm:spPr/>
      <dgm:t>
        <a:bodyPr/>
        <a:lstStyle/>
        <a:p>
          <a:endParaRPr lang="ru-RU"/>
        </a:p>
      </dgm:t>
    </dgm:pt>
    <dgm:pt modelId="{84396423-9889-457F-B3FA-E36E84E72BB7}" type="pres">
      <dgm:prSet presAssocID="{93C100F8-0AF1-4590-885C-793097514359}" presName="sp" presStyleCnt="0"/>
      <dgm:spPr/>
    </dgm:pt>
    <dgm:pt modelId="{30B5E613-186F-4156-B074-20FB95E83208}" type="pres">
      <dgm:prSet presAssocID="{135741A7-BA88-4087-891B-692423A62DB3}" presName="linNode" presStyleCnt="0"/>
      <dgm:spPr/>
    </dgm:pt>
    <dgm:pt modelId="{8A18F6E1-DC07-460C-9288-A89298B58769}" type="pres">
      <dgm:prSet presAssocID="{135741A7-BA88-4087-891B-692423A62DB3}" presName="parentText" presStyleLbl="node1" presStyleIdx="2" presStyleCnt="3" custScaleX="15573">
        <dgm:presLayoutVars>
          <dgm:chMax val="1"/>
          <dgm:bulletEnabled val="1"/>
        </dgm:presLayoutVars>
      </dgm:prSet>
      <dgm:spPr/>
      <dgm:t>
        <a:bodyPr/>
        <a:lstStyle/>
        <a:p>
          <a:endParaRPr lang="ru-RU"/>
        </a:p>
      </dgm:t>
    </dgm:pt>
    <dgm:pt modelId="{E09FAD29-A661-4E93-8CC9-EC83B2CF13BD}" type="pres">
      <dgm:prSet presAssocID="{135741A7-BA88-4087-891B-692423A62DB3}" presName="descendantText" presStyleLbl="alignAccFollowNode1" presStyleIdx="2" presStyleCnt="3" custScaleX="364880" custScaleY="122718">
        <dgm:presLayoutVars>
          <dgm:bulletEnabled val="1"/>
        </dgm:presLayoutVars>
      </dgm:prSet>
      <dgm:spPr/>
      <dgm:t>
        <a:bodyPr/>
        <a:lstStyle/>
        <a:p>
          <a:endParaRPr lang="ru-RU"/>
        </a:p>
      </dgm:t>
    </dgm:pt>
  </dgm:ptLst>
  <dgm:cxnLst>
    <dgm:cxn modelId="{7675A252-4A03-4F53-9AFC-FB489DD87B92}" srcId="{135741A7-BA88-4087-891B-692423A62DB3}" destId="{3FB78AEC-6F26-4987-B1D1-C169DBEF265D}" srcOrd="1" destOrd="0" parTransId="{EE82DBA1-215B-42BD-8F3E-978DB68DFB62}" sibTransId="{23B6FBC2-31D2-4B7F-83B9-C6C7FE501702}"/>
    <dgm:cxn modelId="{2C339F10-F8E9-47F6-93EE-C396241AE37D}" type="presOf" srcId="{135741A7-BA88-4087-891B-692423A62DB3}" destId="{8A18F6E1-DC07-460C-9288-A89298B58769}" srcOrd="0" destOrd="0" presId="urn:microsoft.com/office/officeart/2005/8/layout/vList5"/>
    <dgm:cxn modelId="{BBF56636-DB50-4FF7-A9ED-B630DD1AB2B4}" type="presOf" srcId="{11A0D198-78D6-41FA-A4F2-B40F93DCF12A}" destId="{D5EE57CD-03B5-4927-AAD2-359AF7B17124}" srcOrd="0" destOrd="1" presId="urn:microsoft.com/office/officeart/2005/8/layout/vList5"/>
    <dgm:cxn modelId="{4FF2FA01-963C-4775-9E63-7ED1618BCBBD}" type="presOf" srcId="{2C50E3DF-A79C-45C3-9783-A3D70A762F19}" destId="{676B8C38-FA8D-4AF4-BF3F-A048482FB8BF}" srcOrd="0" destOrd="0" presId="urn:microsoft.com/office/officeart/2005/8/layout/vList5"/>
    <dgm:cxn modelId="{F6F00471-6B4D-43CA-B54A-1A501A84BE7B}" srcId="{16DAE4D6-3A18-4F46-8F66-749172B9A0C0}" destId="{AEBAE39D-5D3C-4E78-89F4-0DE064A7BF0E}" srcOrd="0" destOrd="0" parTransId="{E643B99E-1B26-4310-8CE9-AB0E0EB5B3AD}" sibTransId="{6462902A-1794-47DB-9870-419FA12F354B}"/>
    <dgm:cxn modelId="{E370435F-DD64-406D-B257-C9FD55635989}" type="presOf" srcId="{D027AA38-11C2-4FF0-AA96-35CB3466392A}" destId="{3C4187A5-19A2-4189-A969-813E6DDC87B8}" srcOrd="0" destOrd="0" presId="urn:microsoft.com/office/officeart/2005/8/layout/vList5"/>
    <dgm:cxn modelId="{9796E497-A7EA-438E-A675-1BA20F590A32}" srcId="{2C50E3DF-A79C-45C3-9783-A3D70A762F19}" destId="{11A0D198-78D6-41FA-A4F2-B40F93DCF12A}" srcOrd="1" destOrd="0" parTransId="{6F9B69F7-90D9-4A37-801B-4460187D0C24}" sibTransId="{512D05A8-DFD6-466F-AD89-DCF37A9A30A7}"/>
    <dgm:cxn modelId="{DCFB6132-E7FD-4AD6-B063-E12565730CD5}" srcId="{2C50E3DF-A79C-45C3-9783-A3D70A762F19}" destId="{6EF528A0-0B99-494E-9F11-055FC20BA6DF}" srcOrd="0" destOrd="0" parTransId="{48D76C0B-7D06-4B72-A37F-1AF7B094ADCC}" sibTransId="{51216E58-CCA7-40CF-9594-00F8B2C25F54}"/>
    <dgm:cxn modelId="{67047975-3256-4FE1-865A-AEE34FFD635B}" type="presOf" srcId="{AEBAE39D-5D3C-4E78-89F4-0DE064A7BF0E}" destId="{D23E11E1-E2C2-41B5-98C2-A16760886C03}" srcOrd="0" destOrd="0" presId="urn:microsoft.com/office/officeart/2005/8/layout/vList5"/>
    <dgm:cxn modelId="{42D30020-0071-4FE5-B503-3F0265CD6795}" type="presOf" srcId="{C4001016-EB2E-46BB-AA0A-927F68E6C1E5}" destId="{E09FAD29-A661-4E93-8CC9-EC83B2CF13BD}" srcOrd="0" destOrd="0" presId="urn:microsoft.com/office/officeart/2005/8/layout/vList5"/>
    <dgm:cxn modelId="{A59ABB8C-0799-4ACB-BC7C-30DE2D6DCA4B}" srcId="{D027AA38-11C2-4FF0-AA96-35CB3466392A}" destId="{135741A7-BA88-4087-891B-692423A62DB3}" srcOrd="2" destOrd="0" parTransId="{6DAB5FF7-D161-48AC-B157-406BB6EFB3A9}" sibTransId="{45CF4260-175E-4A82-81D2-AE3749CB0327}"/>
    <dgm:cxn modelId="{C34D1020-1A6B-410A-9C95-8CB8844BCFF6}" type="presOf" srcId="{692608BC-3B7B-4A72-A99B-0D2762906CDB}" destId="{D23E11E1-E2C2-41B5-98C2-A16760886C03}" srcOrd="0" destOrd="1" presId="urn:microsoft.com/office/officeart/2005/8/layout/vList5"/>
    <dgm:cxn modelId="{0437267B-7914-4FF9-92E9-4E1A1ADE994E}" srcId="{D027AA38-11C2-4FF0-AA96-35CB3466392A}" destId="{16DAE4D6-3A18-4F46-8F66-749172B9A0C0}" srcOrd="0" destOrd="0" parTransId="{89D070F0-A209-4122-BC6F-40F8DD15138C}" sibTransId="{3782F44F-90AD-4D9E-B735-EFAEBF233D7B}"/>
    <dgm:cxn modelId="{56965EC6-8AF9-414A-9DAE-8751B315D803}" srcId="{16DAE4D6-3A18-4F46-8F66-749172B9A0C0}" destId="{692608BC-3B7B-4A72-A99B-0D2762906CDB}" srcOrd="1" destOrd="0" parTransId="{E4190D28-64BE-4E46-8433-863E378376D6}" sibTransId="{848662D9-2B40-4324-83B8-780A44CCD89D}"/>
    <dgm:cxn modelId="{2D7D8C69-75EC-4AC9-AAD8-A3D33938EA15}" srcId="{135741A7-BA88-4087-891B-692423A62DB3}" destId="{C4001016-EB2E-46BB-AA0A-927F68E6C1E5}" srcOrd="0" destOrd="0" parTransId="{9C6FDCC8-DD6D-4235-A4D7-5437AFC324FF}" sibTransId="{AAA78038-211C-458E-9860-B6F0B121FBFA}"/>
    <dgm:cxn modelId="{C03033FB-D4DD-4F47-8809-639F2E1BE2EE}" type="presOf" srcId="{3FB78AEC-6F26-4987-B1D1-C169DBEF265D}" destId="{E09FAD29-A661-4E93-8CC9-EC83B2CF13BD}" srcOrd="0" destOrd="1" presId="urn:microsoft.com/office/officeart/2005/8/layout/vList5"/>
    <dgm:cxn modelId="{6E39A38C-30B3-4C9D-A445-429D68CC483B}" type="presOf" srcId="{6EF528A0-0B99-494E-9F11-055FC20BA6DF}" destId="{D5EE57CD-03B5-4927-AAD2-359AF7B17124}" srcOrd="0" destOrd="0" presId="urn:microsoft.com/office/officeart/2005/8/layout/vList5"/>
    <dgm:cxn modelId="{70D8ACD9-B2F3-492D-B559-807666DEBC7E}" type="presOf" srcId="{16DAE4D6-3A18-4F46-8F66-749172B9A0C0}" destId="{5DB1A25A-D619-484C-9E31-6BB7512C5E3B}" srcOrd="0" destOrd="0" presId="urn:microsoft.com/office/officeart/2005/8/layout/vList5"/>
    <dgm:cxn modelId="{35B822D5-21C6-4357-87B9-25FACEF38DB3}" srcId="{D027AA38-11C2-4FF0-AA96-35CB3466392A}" destId="{2C50E3DF-A79C-45C3-9783-A3D70A762F19}" srcOrd="1" destOrd="0" parTransId="{ADA622E5-685D-42D0-9EC3-B2B9BA66D266}" sibTransId="{93C100F8-0AF1-4590-885C-793097514359}"/>
    <dgm:cxn modelId="{83662553-6DFF-4F80-BABE-6BBA4B717C60}" type="presParOf" srcId="{3C4187A5-19A2-4189-A969-813E6DDC87B8}" destId="{9EF60AFA-0D35-4704-B33F-7037AC0DC753}" srcOrd="0" destOrd="0" presId="urn:microsoft.com/office/officeart/2005/8/layout/vList5"/>
    <dgm:cxn modelId="{8C9F1B84-4A37-4C35-A181-D9E96ECD8CD9}" type="presParOf" srcId="{9EF60AFA-0D35-4704-B33F-7037AC0DC753}" destId="{5DB1A25A-D619-484C-9E31-6BB7512C5E3B}" srcOrd="0" destOrd="0" presId="urn:microsoft.com/office/officeart/2005/8/layout/vList5"/>
    <dgm:cxn modelId="{B3C3E7D8-7EE0-49E9-858B-42F21CEC3AED}" type="presParOf" srcId="{9EF60AFA-0D35-4704-B33F-7037AC0DC753}" destId="{D23E11E1-E2C2-41B5-98C2-A16760886C03}" srcOrd="1" destOrd="0" presId="urn:microsoft.com/office/officeart/2005/8/layout/vList5"/>
    <dgm:cxn modelId="{AE7C183E-CBD1-4D0B-919E-379DBF34E893}" type="presParOf" srcId="{3C4187A5-19A2-4189-A969-813E6DDC87B8}" destId="{7C907A53-1329-4F43-9931-A48B3BE31764}" srcOrd="1" destOrd="0" presId="urn:microsoft.com/office/officeart/2005/8/layout/vList5"/>
    <dgm:cxn modelId="{D2534172-6EAE-4EED-933E-C2798C6C6EC5}" type="presParOf" srcId="{3C4187A5-19A2-4189-A969-813E6DDC87B8}" destId="{3814C876-4A9E-4664-9AED-E35107FB98B6}" srcOrd="2" destOrd="0" presId="urn:microsoft.com/office/officeart/2005/8/layout/vList5"/>
    <dgm:cxn modelId="{6A9F4996-99DC-40DC-A9A9-DB4250E472E1}" type="presParOf" srcId="{3814C876-4A9E-4664-9AED-E35107FB98B6}" destId="{676B8C38-FA8D-4AF4-BF3F-A048482FB8BF}" srcOrd="0" destOrd="0" presId="urn:microsoft.com/office/officeart/2005/8/layout/vList5"/>
    <dgm:cxn modelId="{87557AFF-FEE6-4D6F-8CC7-E4090415C26C}" type="presParOf" srcId="{3814C876-4A9E-4664-9AED-E35107FB98B6}" destId="{D5EE57CD-03B5-4927-AAD2-359AF7B17124}" srcOrd="1" destOrd="0" presId="urn:microsoft.com/office/officeart/2005/8/layout/vList5"/>
    <dgm:cxn modelId="{4580AF69-1950-4B43-B126-61B793B31243}" type="presParOf" srcId="{3C4187A5-19A2-4189-A969-813E6DDC87B8}" destId="{84396423-9889-457F-B3FA-E36E84E72BB7}" srcOrd="3" destOrd="0" presId="urn:microsoft.com/office/officeart/2005/8/layout/vList5"/>
    <dgm:cxn modelId="{AD72D0A9-6408-4FD2-9496-12AC64A318CA}" type="presParOf" srcId="{3C4187A5-19A2-4189-A969-813E6DDC87B8}" destId="{30B5E613-186F-4156-B074-20FB95E83208}" srcOrd="4" destOrd="0" presId="urn:microsoft.com/office/officeart/2005/8/layout/vList5"/>
    <dgm:cxn modelId="{178BB9AC-A30F-4C02-A402-983CD323D7FA}" type="presParOf" srcId="{30B5E613-186F-4156-B074-20FB95E83208}" destId="{8A18F6E1-DC07-460C-9288-A89298B58769}" srcOrd="0" destOrd="0" presId="urn:microsoft.com/office/officeart/2005/8/layout/vList5"/>
    <dgm:cxn modelId="{448B1228-4674-4A33-B782-0F9F41B55B31}" type="presParOf" srcId="{30B5E613-186F-4156-B074-20FB95E83208}" destId="{E09FAD29-A661-4E93-8CC9-EC83B2CF13BD}" srcOrd="1" destOrd="0" presId="urn:microsoft.com/office/officeart/2005/8/layout/vList5"/>
  </dgm:cxnLst>
  <dgm:bg/>
  <dgm:whole/>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84EB31-D840-439D-AF62-E7FEFF2E6488}">
      <dsp:nvSpPr>
        <dsp:cNvPr id="0" name=""/>
        <dsp:cNvSpPr/>
      </dsp:nvSpPr>
      <dsp:spPr>
        <a:xfrm rot="16200000">
          <a:off x="838199" y="-838199"/>
          <a:ext cx="2438400" cy="4114800"/>
        </a:xfrm>
        <a:prstGeom prst="round1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lang="ru-RU" sz="1400" b="1" kern="1200" dirty="0" smtClean="0">
            <a:solidFill>
              <a:schemeClr val="accent4">
                <a:lumMod val="10000"/>
              </a:schemeClr>
            </a:solidFill>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ru-RU" sz="1400" b="1" kern="1200" dirty="0" smtClean="0">
            <a:solidFill>
              <a:schemeClr val="accent4">
                <a:lumMod val="10000"/>
              </a:schemeClr>
            </a:solidFill>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ru-RU" sz="1600" b="1" kern="1200" dirty="0" smtClean="0">
            <a:solidFill>
              <a:schemeClr val="accent4">
                <a:lumMod val="10000"/>
              </a:schemeClr>
            </a:solidFill>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ru-RU" sz="1600" b="1" kern="1200" dirty="0" smtClean="0">
              <a:solidFill>
                <a:schemeClr val="accent4">
                  <a:lumMod val="10000"/>
                </a:schemeClr>
              </a:solidFill>
            </a:rPr>
            <a:t>1. Кризиса или рецессии</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ru-RU" sz="1600" b="1" kern="1200" dirty="0" smtClean="0">
            <a:solidFill>
              <a:schemeClr val="accent4">
                <a:lumMod val="10000"/>
              </a:schemeClr>
            </a:solidFill>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ru-RU" sz="1400" b="1" i="1" kern="1200" dirty="0" smtClean="0">
              <a:solidFill>
                <a:schemeClr val="accent4">
                  <a:lumMod val="10000"/>
                </a:schemeClr>
              </a:solidFill>
            </a:rPr>
            <a:t>Резкое сокращение объемов производств, размеров доходов, занятости, инвестиций, падение цен, затоваривание, рост неиспользованных производственных мощностей и безработицы, </a:t>
          </a:r>
        </a:p>
        <a:p>
          <a:pPr marL="0" marR="0" lvl="0" indent="0" algn="l" defTabSz="914400" rtl="0" eaLnBrk="1" fontAlgn="auto" latinLnBrk="0" hangingPunct="1">
            <a:lnSpc>
              <a:spcPct val="100000"/>
            </a:lnSpc>
            <a:spcBef>
              <a:spcPct val="0"/>
            </a:spcBef>
            <a:spcAft>
              <a:spcPts val="0"/>
            </a:spcAft>
            <a:buClrTx/>
            <a:buSzTx/>
            <a:buFontTx/>
            <a:buNone/>
            <a:tabLst/>
            <a:defRPr/>
          </a:pPr>
          <a:r>
            <a:rPr lang="ru-RU" sz="1400" b="1" i="1" kern="1200" dirty="0" smtClean="0">
              <a:solidFill>
                <a:schemeClr val="accent4">
                  <a:lumMod val="10000"/>
                </a:schemeClr>
              </a:solidFill>
            </a:rPr>
            <a:t>массовое банкротство</a:t>
          </a:r>
          <a:endParaRPr lang="ru-RU" sz="1600" i="1" kern="1200" dirty="0" smtClean="0">
            <a:solidFill>
              <a:schemeClr val="accent4">
                <a:lumMod val="10000"/>
              </a:schemeClr>
            </a:solidFill>
          </a:endParaRPr>
        </a:p>
        <a:p>
          <a:pPr lvl="0" algn="ctr" defTabSz="1600200">
            <a:lnSpc>
              <a:spcPct val="90000"/>
            </a:lnSpc>
            <a:spcBef>
              <a:spcPct val="0"/>
            </a:spcBef>
          </a:pPr>
          <a:endParaRPr lang="ru-RU" sz="1400" kern="1200" dirty="0">
            <a:solidFill>
              <a:schemeClr val="accent4">
                <a:lumMod val="10000"/>
              </a:schemeClr>
            </a:solidFill>
          </a:endParaRPr>
        </a:p>
      </dsp:txBody>
      <dsp:txXfrm rot="16200000">
        <a:off x="1142999" y="-1142999"/>
        <a:ext cx="1828800" cy="4114800"/>
      </dsp:txXfrm>
    </dsp:sp>
    <dsp:sp modelId="{BA6C5C9E-DFB5-48DA-AD14-53C6E5F5D669}">
      <dsp:nvSpPr>
        <dsp:cNvPr id="0" name=""/>
        <dsp:cNvSpPr/>
      </dsp:nvSpPr>
      <dsp:spPr>
        <a:xfrm>
          <a:off x="4114800" y="0"/>
          <a:ext cx="4114800" cy="2438400"/>
        </a:xfrm>
        <a:prstGeom prst="round1Rect">
          <a:avLst/>
        </a:prstGeom>
        <a:solidFill>
          <a:schemeClr val="accent2">
            <a:hueOff val="1140003"/>
            <a:satOff val="-16959"/>
            <a:lumOff val="9216"/>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lang="ru-RU" sz="1600" b="1" kern="1200" dirty="0" smtClean="0">
            <a:solidFill>
              <a:schemeClr val="accent4">
                <a:lumMod val="10000"/>
              </a:schemeClr>
            </a:solidFill>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ru-RU" sz="1600" b="1" kern="1200" dirty="0" smtClean="0">
            <a:solidFill>
              <a:schemeClr val="accent4">
                <a:lumMod val="10000"/>
              </a:schemeClr>
            </a:solidFill>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ru-RU" sz="1600" b="1" kern="1200" dirty="0" smtClean="0">
            <a:solidFill>
              <a:schemeClr val="accent4">
                <a:lumMod val="10000"/>
              </a:schemeClr>
            </a:solidFill>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ru-RU" sz="1600" b="1" kern="1200" dirty="0" smtClean="0">
              <a:solidFill>
                <a:schemeClr val="accent4">
                  <a:lumMod val="10000"/>
                </a:schemeClr>
              </a:solidFill>
            </a:rPr>
            <a:t>2. Фаза депрессии</a:t>
          </a:r>
        </a:p>
        <a:p>
          <a:pPr marL="0" marR="0" lvl="0" indent="0" algn="ctr" defTabSz="914400" rtl="0" eaLnBrk="1" fontAlgn="auto" latinLnBrk="0" hangingPunct="1">
            <a:lnSpc>
              <a:spcPct val="100000"/>
            </a:lnSpc>
            <a:spcBef>
              <a:spcPct val="0"/>
            </a:spcBef>
            <a:spcAft>
              <a:spcPts val="0"/>
            </a:spcAft>
            <a:buClrTx/>
            <a:buSzTx/>
            <a:buFontTx/>
            <a:buNone/>
            <a:tabLst/>
            <a:defRPr/>
          </a:pPr>
          <a:r>
            <a:rPr lang="ru-RU" sz="1600" b="1" kern="1200" dirty="0" smtClean="0">
              <a:solidFill>
                <a:schemeClr val="accent4">
                  <a:lumMod val="10000"/>
                </a:schemeClr>
              </a:solidFill>
            </a:rPr>
            <a:t> </a:t>
          </a:r>
        </a:p>
        <a:p>
          <a:pPr marL="0" marR="0" lvl="0" indent="0" algn="r" defTabSz="914400" rtl="0" eaLnBrk="1" fontAlgn="auto" latinLnBrk="0" hangingPunct="1">
            <a:lnSpc>
              <a:spcPct val="100000"/>
            </a:lnSpc>
            <a:spcBef>
              <a:spcPct val="0"/>
            </a:spcBef>
            <a:spcAft>
              <a:spcPts val="0"/>
            </a:spcAft>
            <a:buClrTx/>
            <a:buSzTx/>
            <a:buFontTx/>
            <a:buNone/>
            <a:tabLst/>
            <a:defRPr/>
          </a:pPr>
          <a:r>
            <a:rPr lang="ru-RU" sz="1400" b="1" i="1" kern="1200" dirty="0" smtClean="0">
              <a:solidFill>
                <a:schemeClr val="accent4">
                  <a:lumMod val="10000"/>
                </a:schemeClr>
              </a:solidFill>
            </a:rPr>
            <a:t>Массовая безработица, низкий уровень заработной платы, низкий уровень ссудного процента, сокращение товарных запасов, приостановка падения цен. </a:t>
          </a:r>
        </a:p>
        <a:p>
          <a:pPr marL="0" marR="0" lvl="0" indent="0" algn="r" defTabSz="914400" rtl="0" eaLnBrk="1" fontAlgn="auto" latinLnBrk="0" hangingPunct="1">
            <a:lnSpc>
              <a:spcPct val="100000"/>
            </a:lnSpc>
            <a:spcBef>
              <a:spcPct val="0"/>
            </a:spcBef>
            <a:spcAft>
              <a:spcPts val="0"/>
            </a:spcAft>
            <a:buClrTx/>
            <a:buSzTx/>
            <a:buFontTx/>
            <a:buNone/>
            <a:tabLst/>
            <a:defRPr/>
          </a:pPr>
          <a:r>
            <a:rPr lang="ru-RU" sz="1400" b="1" i="1" kern="1200" dirty="0" smtClean="0">
              <a:solidFill>
                <a:schemeClr val="accent4">
                  <a:lumMod val="10000"/>
                </a:schemeClr>
              </a:solidFill>
            </a:rPr>
            <a:t>Производство не сокращается, но и не растет, поскольку</a:t>
          </a:r>
        </a:p>
        <a:p>
          <a:pPr marL="0" marR="0" lvl="0" indent="0" algn="r" defTabSz="914400" rtl="0" eaLnBrk="1" fontAlgn="auto" latinLnBrk="0" hangingPunct="1">
            <a:lnSpc>
              <a:spcPct val="100000"/>
            </a:lnSpc>
            <a:spcBef>
              <a:spcPct val="0"/>
            </a:spcBef>
            <a:spcAft>
              <a:spcPts val="0"/>
            </a:spcAft>
            <a:buClrTx/>
            <a:buSzTx/>
            <a:buFontTx/>
            <a:buNone/>
            <a:tabLst/>
            <a:defRPr/>
          </a:pPr>
          <a:r>
            <a:rPr lang="ru-RU" sz="1400" b="1" i="1" kern="1200" dirty="0" smtClean="0">
              <a:solidFill>
                <a:schemeClr val="accent4">
                  <a:lumMod val="10000"/>
                </a:schemeClr>
              </a:solidFill>
            </a:rPr>
            <a:t>появляются отдельные </a:t>
          </a:r>
        </a:p>
        <a:p>
          <a:pPr marL="0" marR="0" lvl="0" indent="0" algn="r" defTabSz="914400" rtl="0" eaLnBrk="1" fontAlgn="auto" latinLnBrk="0" hangingPunct="1">
            <a:lnSpc>
              <a:spcPct val="100000"/>
            </a:lnSpc>
            <a:spcBef>
              <a:spcPct val="0"/>
            </a:spcBef>
            <a:spcAft>
              <a:spcPts val="0"/>
            </a:spcAft>
            <a:buClrTx/>
            <a:buSzTx/>
            <a:buFontTx/>
            <a:buNone/>
            <a:tabLst/>
            <a:defRPr/>
          </a:pPr>
          <a:r>
            <a:rPr lang="ru-RU" sz="1400" b="1" i="1" kern="1200" dirty="0" smtClean="0">
              <a:solidFill>
                <a:schemeClr val="accent4">
                  <a:lumMod val="10000"/>
                </a:schemeClr>
              </a:solidFill>
            </a:rPr>
            <a:t>«точки роста»</a:t>
          </a:r>
        </a:p>
        <a:p>
          <a:pPr lvl="0" algn="ctr" defTabSz="577850">
            <a:lnSpc>
              <a:spcPct val="90000"/>
            </a:lnSpc>
            <a:spcBef>
              <a:spcPct val="0"/>
            </a:spcBef>
            <a:spcAft>
              <a:spcPct val="35000"/>
            </a:spcAft>
          </a:pPr>
          <a:endParaRPr lang="ru-RU" sz="1400" kern="1200" dirty="0">
            <a:solidFill>
              <a:schemeClr val="accent4">
                <a:lumMod val="10000"/>
              </a:schemeClr>
            </a:solidFill>
          </a:endParaRPr>
        </a:p>
      </dsp:txBody>
      <dsp:txXfrm>
        <a:off x="4114800" y="0"/>
        <a:ext cx="4114800" cy="1828800"/>
      </dsp:txXfrm>
    </dsp:sp>
    <dsp:sp modelId="{477B04FD-1302-476C-B84B-B7E169F5EA29}">
      <dsp:nvSpPr>
        <dsp:cNvPr id="0" name=""/>
        <dsp:cNvSpPr/>
      </dsp:nvSpPr>
      <dsp:spPr>
        <a:xfrm rot="10800000">
          <a:off x="0" y="2438400"/>
          <a:ext cx="4114800" cy="2438400"/>
        </a:xfrm>
        <a:prstGeom prst="round1Rect">
          <a:avLst/>
        </a:prstGeom>
        <a:solidFill>
          <a:schemeClr val="accent2">
            <a:hueOff val="2280006"/>
            <a:satOff val="-33919"/>
            <a:lumOff val="18431"/>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l" defTabSz="711200" rtl="0">
            <a:lnSpc>
              <a:spcPct val="90000"/>
            </a:lnSpc>
            <a:spcBef>
              <a:spcPct val="0"/>
            </a:spcBef>
            <a:spcAft>
              <a:spcPct val="35000"/>
            </a:spcAft>
          </a:pPr>
          <a:r>
            <a:rPr lang="ru-RU" sz="1600" b="1" kern="1200" dirty="0" smtClean="0">
              <a:solidFill>
                <a:schemeClr val="accent4">
                  <a:lumMod val="10000"/>
                </a:schemeClr>
              </a:solidFill>
            </a:rPr>
            <a:t>             4. Фаза подъема</a:t>
          </a:r>
        </a:p>
        <a:p>
          <a:pPr lvl="0" algn="l" defTabSz="711200" rtl="0">
            <a:lnSpc>
              <a:spcPct val="90000"/>
            </a:lnSpc>
            <a:spcBef>
              <a:spcPct val="0"/>
            </a:spcBef>
            <a:spcAft>
              <a:spcPts val="0"/>
            </a:spcAft>
          </a:pPr>
          <a:r>
            <a:rPr lang="ru-RU" sz="1400" b="1" i="1" kern="1200" dirty="0" smtClean="0">
              <a:solidFill>
                <a:schemeClr val="accent4">
                  <a:lumMod val="10000"/>
                </a:schemeClr>
              </a:solidFill>
            </a:rPr>
            <a:t>Увеличение темпов</a:t>
          </a:r>
        </a:p>
        <a:p>
          <a:pPr lvl="0" algn="l" defTabSz="711200" rtl="0">
            <a:lnSpc>
              <a:spcPct val="90000"/>
            </a:lnSpc>
            <a:spcBef>
              <a:spcPct val="0"/>
            </a:spcBef>
            <a:spcAft>
              <a:spcPts val="0"/>
            </a:spcAft>
          </a:pPr>
          <a:r>
            <a:rPr lang="ru-RU" sz="1400" b="1" i="1" kern="1200" dirty="0" smtClean="0">
              <a:solidFill>
                <a:schemeClr val="accent4">
                  <a:lumMod val="10000"/>
                </a:schemeClr>
              </a:solidFill>
            </a:rPr>
            <a:t> экономического роста, рост инвестиций, курсов ценных бумаг, заработной платы, цен, прибыли, сокращение безработицы. В итоге, объем производства вновь выходит за рамки платежеспособного спроса.</a:t>
          </a:r>
        </a:p>
        <a:p>
          <a:pPr lvl="0" algn="ctr" defTabSz="711200" rtl="0">
            <a:lnSpc>
              <a:spcPct val="90000"/>
            </a:lnSpc>
            <a:spcBef>
              <a:spcPct val="0"/>
            </a:spcBef>
            <a:spcAft>
              <a:spcPts val="0"/>
            </a:spcAft>
          </a:pPr>
          <a:r>
            <a:rPr lang="ru-RU" sz="1400" b="1" i="1" kern="1200" dirty="0" smtClean="0">
              <a:solidFill>
                <a:schemeClr val="accent4">
                  <a:lumMod val="10000"/>
                </a:schemeClr>
              </a:solidFill>
            </a:rPr>
            <a:t> Цикл завершается, подготавливая условия нового перепроизводства и нового кризиса</a:t>
          </a:r>
        </a:p>
        <a:p>
          <a:pPr lvl="0" algn="ctr" defTabSz="711200" rtl="0">
            <a:lnSpc>
              <a:spcPct val="90000"/>
            </a:lnSpc>
            <a:spcBef>
              <a:spcPct val="0"/>
            </a:spcBef>
            <a:spcAft>
              <a:spcPct val="35000"/>
            </a:spcAft>
          </a:pPr>
          <a:endParaRPr lang="ru-RU" sz="1600" b="1" kern="1200" dirty="0" smtClean="0">
            <a:solidFill>
              <a:schemeClr val="accent4">
                <a:lumMod val="10000"/>
              </a:schemeClr>
            </a:solidFill>
          </a:endParaRPr>
        </a:p>
        <a:p>
          <a:pPr lvl="0" algn="ctr" defTabSz="711200" rtl="0">
            <a:lnSpc>
              <a:spcPct val="90000"/>
            </a:lnSpc>
            <a:spcBef>
              <a:spcPct val="0"/>
            </a:spcBef>
            <a:spcAft>
              <a:spcPct val="35000"/>
            </a:spcAft>
          </a:pPr>
          <a:endParaRPr lang="ru-RU" sz="1600" b="1" kern="1200" dirty="0">
            <a:solidFill>
              <a:schemeClr val="accent4">
                <a:lumMod val="10000"/>
              </a:schemeClr>
            </a:solidFill>
          </a:endParaRPr>
        </a:p>
      </dsp:txBody>
      <dsp:txXfrm rot="10800000">
        <a:off x="0" y="3047999"/>
        <a:ext cx="4114800" cy="1828800"/>
      </dsp:txXfrm>
    </dsp:sp>
    <dsp:sp modelId="{5852BDA0-052D-452C-9679-678BF839A4F5}">
      <dsp:nvSpPr>
        <dsp:cNvPr id="0" name=""/>
        <dsp:cNvSpPr/>
      </dsp:nvSpPr>
      <dsp:spPr>
        <a:xfrm rot="5400000">
          <a:off x="4952999" y="1600200"/>
          <a:ext cx="2438400" cy="4114800"/>
        </a:xfrm>
        <a:prstGeom prst="round1Rect">
          <a:avLst/>
        </a:prstGeom>
        <a:solidFill>
          <a:schemeClr val="accent2">
            <a:hueOff val="3420009"/>
            <a:satOff val="-50878"/>
            <a:lumOff val="27647"/>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ru-RU" sz="1600" b="1" kern="1200" dirty="0" smtClean="0">
              <a:solidFill>
                <a:schemeClr val="accent4">
                  <a:lumMod val="10000"/>
                </a:schemeClr>
              </a:solidFill>
            </a:rPr>
            <a:t>         3. Фаза оживления  </a:t>
          </a:r>
        </a:p>
        <a:p>
          <a:pPr lvl="0" algn="ctr" defTabSz="711200">
            <a:lnSpc>
              <a:spcPct val="90000"/>
            </a:lnSpc>
            <a:spcBef>
              <a:spcPct val="0"/>
            </a:spcBef>
            <a:spcAft>
              <a:spcPct val="35000"/>
            </a:spcAft>
          </a:pPr>
          <a:r>
            <a:rPr lang="ru-RU" sz="1600" b="1" kern="1200" dirty="0" smtClean="0">
              <a:solidFill>
                <a:schemeClr val="accent4">
                  <a:lumMod val="10000"/>
                </a:schemeClr>
              </a:solidFill>
            </a:rPr>
            <a:t>   </a:t>
          </a:r>
        </a:p>
        <a:p>
          <a:pPr marL="0" marR="0" lvl="0" indent="0" algn="r" defTabSz="914400" rtl="0" eaLnBrk="1" fontAlgn="auto" latinLnBrk="0" hangingPunct="1">
            <a:lnSpc>
              <a:spcPct val="100000"/>
            </a:lnSpc>
            <a:spcBef>
              <a:spcPct val="0"/>
            </a:spcBef>
            <a:spcAft>
              <a:spcPts val="0"/>
            </a:spcAft>
            <a:buClrTx/>
            <a:buSzTx/>
            <a:buFontTx/>
            <a:buNone/>
            <a:tabLst/>
            <a:defRPr/>
          </a:pPr>
          <a:r>
            <a:rPr lang="ru-RU" sz="1400" b="1" i="1" kern="1200" dirty="0" smtClean="0">
              <a:solidFill>
                <a:schemeClr val="accent4">
                  <a:lumMod val="10000"/>
                </a:schemeClr>
              </a:solidFill>
            </a:rPr>
            <a:t>Восстановление экономики, ее признаки: массовое обновление основного капитала, сокращение безработицы, рост заработной платы, рост цен, рост процентных ставок, рост спроса на предметы потребления</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ru-RU" sz="1600" b="1" kern="1200" dirty="0" smtClean="0">
            <a:solidFill>
              <a:schemeClr val="accent4">
                <a:lumMod val="10000"/>
              </a:schemeClr>
            </a:solidFill>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ru-RU" sz="1600" b="1" kern="1200" dirty="0" smtClean="0">
            <a:solidFill>
              <a:schemeClr val="accent4">
                <a:lumMod val="10000"/>
              </a:schemeClr>
            </a:solidFill>
          </a:endParaRPr>
        </a:p>
      </dsp:txBody>
      <dsp:txXfrm rot="5400000">
        <a:off x="5257799" y="1905000"/>
        <a:ext cx="1828800" cy="4114800"/>
      </dsp:txXfrm>
    </dsp:sp>
    <dsp:sp modelId="{C6F9D534-2DB4-4BC6-B10B-837AF26B388E}">
      <dsp:nvSpPr>
        <dsp:cNvPr id="0" name=""/>
        <dsp:cNvSpPr/>
      </dsp:nvSpPr>
      <dsp:spPr>
        <a:xfrm>
          <a:off x="2880359" y="1828800"/>
          <a:ext cx="2468880" cy="1219200"/>
        </a:xfrm>
        <a:prstGeom prst="roundRect">
          <a:avLst/>
        </a:prstGeom>
        <a:solidFill>
          <a:schemeClr val="accent2">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ru-RU" sz="1600" b="1" kern="1200" smtClean="0">
              <a:solidFill>
                <a:schemeClr val="accent4">
                  <a:lumMod val="10000"/>
                </a:schemeClr>
              </a:solidFill>
            </a:rPr>
            <a:t>Фазы экономического цикла</a:t>
          </a:r>
          <a:endParaRPr lang="ru-RU" sz="1600" b="1" kern="1200" dirty="0">
            <a:solidFill>
              <a:schemeClr val="accent4">
                <a:lumMod val="10000"/>
              </a:schemeClr>
            </a:solidFill>
          </a:endParaRPr>
        </a:p>
      </dsp:txBody>
      <dsp:txXfrm>
        <a:off x="2880359" y="1828800"/>
        <a:ext cx="2468880" cy="12192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C8E707-1A83-4333-979A-D84B6E7601A5}">
      <dsp:nvSpPr>
        <dsp:cNvPr id="0" name=""/>
        <dsp:cNvSpPr/>
      </dsp:nvSpPr>
      <dsp:spPr>
        <a:xfrm>
          <a:off x="0" y="275399"/>
          <a:ext cx="8153400" cy="378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DC2FCC2-8BFD-481B-AA29-4317FE0AA2C9}">
      <dsp:nvSpPr>
        <dsp:cNvPr id="0" name=""/>
        <dsp:cNvSpPr/>
      </dsp:nvSpPr>
      <dsp:spPr>
        <a:xfrm>
          <a:off x="407670" y="53999"/>
          <a:ext cx="6431304" cy="4428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725" tIns="0" rIns="215725" bIns="0" numCol="1" spcCol="1270" anchor="ctr" anchorCtr="0">
          <a:noAutofit/>
        </a:bodyPr>
        <a:lstStyle/>
        <a:p>
          <a:pPr lvl="0" algn="l" defTabSz="622300" rtl="0">
            <a:lnSpc>
              <a:spcPct val="90000"/>
            </a:lnSpc>
            <a:spcBef>
              <a:spcPct val="0"/>
            </a:spcBef>
            <a:spcAft>
              <a:spcPct val="35000"/>
            </a:spcAft>
          </a:pPr>
          <a:r>
            <a:rPr lang="ru-RU" sz="1400" b="1" kern="1200" dirty="0" smtClean="0"/>
            <a:t>природные катаклизмы (наводнения, землетрясения, теория солнечных пятен); </a:t>
          </a:r>
          <a:endParaRPr lang="ru-RU" sz="1400" kern="1200" dirty="0"/>
        </a:p>
      </dsp:txBody>
      <dsp:txXfrm>
        <a:off x="407670" y="53999"/>
        <a:ext cx="6431304" cy="442800"/>
      </dsp:txXfrm>
    </dsp:sp>
    <dsp:sp modelId="{07BA0676-671D-4960-B047-D0C311502042}">
      <dsp:nvSpPr>
        <dsp:cNvPr id="0" name=""/>
        <dsp:cNvSpPr/>
      </dsp:nvSpPr>
      <dsp:spPr>
        <a:xfrm>
          <a:off x="0" y="955799"/>
          <a:ext cx="8153400" cy="378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500ABB26-DDCB-41F0-9A8C-C558FDA842E3}">
      <dsp:nvSpPr>
        <dsp:cNvPr id="0" name=""/>
        <dsp:cNvSpPr/>
      </dsp:nvSpPr>
      <dsp:spPr>
        <a:xfrm>
          <a:off x="381000" y="685802"/>
          <a:ext cx="6431304" cy="4428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725" tIns="0" rIns="215725" bIns="0" numCol="1" spcCol="1270" anchor="ctr" anchorCtr="0">
          <a:noAutofit/>
        </a:bodyPr>
        <a:lstStyle/>
        <a:p>
          <a:pPr lvl="0" algn="l" defTabSz="622300" rtl="0">
            <a:lnSpc>
              <a:spcPct val="90000"/>
            </a:lnSpc>
            <a:spcBef>
              <a:spcPct val="0"/>
            </a:spcBef>
            <a:spcAft>
              <a:spcPct val="35000"/>
            </a:spcAft>
          </a:pPr>
          <a:r>
            <a:rPr lang="ru-RU" sz="1400" b="1" kern="1200" dirty="0" smtClean="0"/>
            <a:t>политические шоки, в том числе войны, революции и другие политические потрясения; </a:t>
          </a:r>
          <a:endParaRPr lang="ru-RU" sz="1400" kern="1200" dirty="0"/>
        </a:p>
      </dsp:txBody>
      <dsp:txXfrm>
        <a:off x="381000" y="685802"/>
        <a:ext cx="6431304" cy="442800"/>
      </dsp:txXfrm>
    </dsp:sp>
    <dsp:sp modelId="{BFF96F6B-9CD3-4556-94AB-DAFD51B94B01}">
      <dsp:nvSpPr>
        <dsp:cNvPr id="0" name=""/>
        <dsp:cNvSpPr/>
      </dsp:nvSpPr>
      <dsp:spPr>
        <a:xfrm>
          <a:off x="0" y="1636200"/>
          <a:ext cx="8153400" cy="378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EF314B5-7239-428D-B1B8-AA9162E470AE}">
      <dsp:nvSpPr>
        <dsp:cNvPr id="0" name=""/>
        <dsp:cNvSpPr/>
      </dsp:nvSpPr>
      <dsp:spPr>
        <a:xfrm>
          <a:off x="407670" y="1414799"/>
          <a:ext cx="6431304" cy="4428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725" tIns="0" rIns="215725" bIns="0" numCol="1" spcCol="1270" anchor="ctr" anchorCtr="0">
          <a:noAutofit/>
        </a:bodyPr>
        <a:lstStyle/>
        <a:p>
          <a:pPr lvl="0" algn="l" defTabSz="622300" rtl="0">
            <a:lnSpc>
              <a:spcPct val="90000"/>
            </a:lnSpc>
            <a:spcBef>
              <a:spcPct val="0"/>
            </a:spcBef>
            <a:spcAft>
              <a:spcPct val="35000"/>
            </a:spcAft>
          </a:pPr>
          <a:r>
            <a:rPr lang="ru-RU" sz="1400" b="1" kern="1200" dirty="0" smtClean="0"/>
            <a:t>открытия крупных месторождений нефти, золота, урана;</a:t>
          </a:r>
          <a:endParaRPr lang="ru-RU" sz="1400" kern="1200" dirty="0"/>
        </a:p>
      </dsp:txBody>
      <dsp:txXfrm>
        <a:off x="407670" y="1414799"/>
        <a:ext cx="6431304" cy="442800"/>
      </dsp:txXfrm>
    </dsp:sp>
    <dsp:sp modelId="{44D04A56-F5F8-4F37-BF19-3B6FA46F0F76}">
      <dsp:nvSpPr>
        <dsp:cNvPr id="0" name=""/>
        <dsp:cNvSpPr/>
      </dsp:nvSpPr>
      <dsp:spPr>
        <a:xfrm>
          <a:off x="0" y="2316600"/>
          <a:ext cx="8153400" cy="378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4CD7759-9633-453A-BB5F-669064A0BAA7}">
      <dsp:nvSpPr>
        <dsp:cNvPr id="0" name=""/>
        <dsp:cNvSpPr/>
      </dsp:nvSpPr>
      <dsp:spPr>
        <a:xfrm>
          <a:off x="407670" y="2095200"/>
          <a:ext cx="6469372" cy="4428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725" tIns="0" rIns="215725" bIns="0" numCol="1" spcCol="1270" anchor="ctr" anchorCtr="0">
          <a:noAutofit/>
        </a:bodyPr>
        <a:lstStyle/>
        <a:p>
          <a:pPr lvl="0" algn="l" defTabSz="622300" rtl="0">
            <a:lnSpc>
              <a:spcPct val="90000"/>
            </a:lnSpc>
            <a:spcBef>
              <a:spcPct val="0"/>
            </a:spcBef>
            <a:spcAft>
              <a:spcPct val="35000"/>
            </a:spcAft>
          </a:pPr>
          <a:r>
            <a:rPr lang="ru-RU" sz="1400" b="1" kern="1200" dirty="0" smtClean="0"/>
            <a:t>колебания численности населения земного шара и связанная с этим миграция населения;</a:t>
          </a:r>
          <a:endParaRPr lang="ru-RU" sz="1400" kern="1200" dirty="0"/>
        </a:p>
      </dsp:txBody>
      <dsp:txXfrm>
        <a:off x="407670" y="2095200"/>
        <a:ext cx="6469372" cy="442800"/>
      </dsp:txXfrm>
    </dsp:sp>
    <dsp:sp modelId="{71403DC6-7DF4-41A4-B16F-49F0BAC09594}">
      <dsp:nvSpPr>
        <dsp:cNvPr id="0" name=""/>
        <dsp:cNvSpPr/>
      </dsp:nvSpPr>
      <dsp:spPr>
        <a:xfrm>
          <a:off x="0" y="2997000"/>
          <a:ext cx="8153400" cy="378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B57909C-0893-426E-8FBC-38338C75B31C}">
      <dsp:nvSpPr>
        <dsp:cNvPr id="0" name=""/>
        <dsp:cNvSpPr/>
      </dsp:nvSpPr>
      <dsp:spPr>
        <a:xfrm>
          <a:off x="395328" y="2775600"/>
          <a:ext cx="7751370" cy="4428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725" tIns="0" rIns="215725" bIns="0" numCol="1" spcCol="1270" anchor="ctr" anchorCtr="0">
          <a:noAutofit/>
        </a:bodyPr>
        <a:lstStyle/>
        <a:p>
          <a:pPr lvl="0" algn="l" defTabSz="622300" rtl="0">
            <a:lnSpc>
              <a:spcPct val="90000"/>
            </a:lnSpc>
            <a:spcBef>
              <a:spcPct val="0"/>
            </a:spcBef>
            <a:spcAft>
              <a:spcPct val="35000"/>
            </a:spcAft>
          </a:pPr>
          <a:r>
            <a:rPr lang="ru-RU" sz="1400" b="1" kern="1200" dirty="0" smtClean="0"/>
            <a:t>психологические установки (пессимистические и оптимистические настроения, периодически охватывающие общество). </a:t>
          </a:r>
          <a:endParaRPr lang="ru-RU" sz="1400" kern="1200" dirty="0"/>
        </a:p>
      </dsp:txBody>
      <dsp:txXfrm>
        <a:off x="395328" y="2775600"/>
        <a:ext cx="7751370" cy="4428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732292E-7BF0-45A3-A4F9-FF2AD0D0490E}">
      <dsp:nvSpPr>
        <dsp:cNvPr id="0" name=""/>
        <dsp:cNvSpPr/>
      </dsp:nvSpPr>
      <dsp:spPr>
        <a:xfrm>
          <a:off x="0" y="231659"/>
          <a:ext cx="8382000" cy="3528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40C918-D354-4999-96BC-91311F121F2A}">
      <dsp:nvSpPr>
        <dsp:cNvPr id="0" name=""/>
        <dsp:cNvSpPr/>
      </dsp:nvSpPr>
      <dsp:spPr>
        <a:xfrm>
          <a:off x="419100" y="25019"/>
          <a:ext cx="5867400" cy="4132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lvl="0" algn="l" defTabSz="622300" rtl="0">
            <a:lnSpc>
              <a:spcPct val="90000"/>
            </a:lnSpc>
            <a:spcBef>
              <a:spcPct val="0"/>
            </a:spcBef>
            <a:spcAft>
              <a:spcPct val="35000"/>
            </a:spcAft>
          </a:pPr>
          <a:r>
            <a:rPr kumimoji="1" lang="ru-RU" sz="1400" b="1" kern="1200" dirty="0" smtClean="0">
              <a:solidFill>
                <a:schemeClr val="accent4">
                  <a:lumMod val="10000"/>
                </a:schemeClr>
              </a:solidFill>
            </a:rPr>
            <a:t>физический срок службы основного капитала*;</a:t>
          </a:r>
          <a:endParaRPr kumimoji="1" lang="ru-RU" sz="1400" b="1" kern="1200" dirty="0">
            <a:solidFill>
              <a:schemeClr val="accent4">
                <a:lumMod val="10000"/>
              </a:schemeClr>
            </a:solidFill>
          </a:endParaRPr>
        </a:p>
      </dsp:txBody>
      <dsp:txXfrm>
        <a:off x="419100" y="25019"/>
        <a:ext cx="5867400" cy="413280"/>
      </dsp:txXfrm>
    </dsp:sp>
    <dsp:sp modelId="{4B081B54-2A1C-4DA2-8007-692ED69CF5C5}">
      <dsp:nvSpPr>
        <dsp:cNvPr id="0" name=""/>
        <dsp:cNvSpPr/>
      </dsp:nvSpPr>
      <dsp:spPr>
        <a:xfrm>
          <a:off x="0" y="866699"/>
          <a:ext cx="8382000" cy="352800"/>
        </a:xfrm>
        <a:prstGeom prst="rect">
          <a:avLst/>
        </a:prstGeom>
        <a:solidFill>
          <a:schemeClr val="lt1">
            <a:alpha val="90000"/>
            <a:hueOff val="0"/>
            <a:satOff val="0"/>
            <a:lumOff val="0"/>
            <a:alphaOff val="0"/>
          </a:schemeClr>
        </a:solidFill>
        <a:ln w="25400" cap="flat" cmpd="sng" algn="ctr">
          <a:solidFill>
            <a:schemeClr val="accent4">
              <a:hueOff val="4009423"/>
              <a:satOff val="33333"/>
              <a:lumOff val="-719"/>
              <a:alphaOff val="0"/>
            </a:schemeClr>
          </a:solidFill>
          <a:prstDash val="solid"/>
        </a:ln>
        <a:effectLst/>
      </dsp:spPr>
      <dsp:style>
        <a:lnRef idx="2">
          <a:scrgbClr r="0" g="0" b="0"/>
        </a:lnRef>
        <a:fillRef idx="1">
          <a:scrgbClr r="0" g="0" b="0"/>
        </a:fillRef>
        <a:effectRef idx="0">
          <a:scrgbClr r="0" g="0" b="0"/>
        </a:effectRef>
        <a:fontRef idx="minor"/>
      </dsp:style>
    </dsp:sp>
    <dsp:sp modelId="{C3C119BA-A352-4C25-9E61-38E6AC6AA843}">
      <dsp:nvSpPr>
        <dsp:cNvPr id="0" name=""/>
        <dsp:cNvSpPr/>
      </dsp:nvSpPr>
      <dsp:spPr>
        <a:xfrm>
          <a:off x="419100" y="660059"/>
          <a:ext cx="5867400" cy="413280"/>
        </a:xfrm>
        <a:prstGeom prst="roundRect">
          <a:avLst/>
        </a:prstGeom>
        <a:solidFill>
          <a:schemeClr val="accent4">
            <a:hueOff val="4009423"/>
            <a:satOff val="33333"/>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lvl="0" algn="l" defTabSz="622300" rtl="0">
            <a:lnSpc>
              <a:spcPct val="90000"/>
            </a:lnSpc>
            <a:spcBef>
              <a:spcPct val="0"/>
            </a:spcBef>
            <a:spcAft>
              <a:spcPct val="35000"/>
            </a:spcAft>
          </a:pPr>
          <a:r>
            <a:rPr kumimoji="1" lang="ru-RU" sz="1400" b="1" kern="1200" dirty="0" smtClean="0">
              <a:solidFill>
                <a:schemeClr val="accent4">
                  <a:lumMod val="10000"/>
                </a:schemeClr>
              </a:solidFill>
            </a:rPr>
            <a:t>активизация или спад потребительской активности; </a:t>
          </a:r>
          <a:endParaRPr kumimoji="1" lang="ru-RU" sz="1400" b="1" kern="1200" dirty="0">
            <a:solidFill>
              <a:schemeClr val="accent4">
                <a:lumMod val="10000"/>
              </a:schemeClr>
            </a:solidFill>
          </a:endParaRPr>
        </a:p>
      </dsp:txBody>
      <dsp:txXfrm>
        <a:off x="419100" y="660059"/>
        <a:ext cx="5867400" cy="413280"/>
      </dsp:txXfrm>
    </dsp:sp>
    <dsp:sp modelId="{8EEAC594-D745-4E5D-B14B-A94D2A389DF1}">
      <dsp:nvSpPr>
        <dsp:cNvPr id="0" name=""/>
        <dsp:cNvSpPr/>
      </dsp:nvSpPr>
      <dsp:spPr>
        <a:xfrm>
          <a:off x="0" y="1501739"/>
          <a:ext cx="8382000" cy="352800"/>
        </a:xfrm>
        <a:prstGeom prst="rect">
          <a:avLst/>
        </a:prstGeom>
        <a:solidFill>
          <a:schemeClr val="lt1">
            <a:alpha val="90000"/>
            <a:hueOff val="0"/>
            <a:satOff val="0"/>
            <a:lumOff val="0"/>
            <a:alphaOff val="0"/>
          </a:schemeClr>
        </a:solidFill>
        <a:ln w="25400" cap="flat" cmpd="sng" algn="ctr">
          <a:solidFill>
            <a:schemeClr val="accent4">
              <a:hueOff val="8018846"/>
              <a:satOff val="66667"/>
              <a:lumOff val="-1438"/>
              <a:alphaOff val="0"/>
            </a:schemeClr>
          </a:solidFill>
          <a:prstDash val="solid"/>
        </a:ln>
        <a:effectLst/>
      </dsp:spPr>
      <dsp:style>
        <a:lnRef idx="2">
          <a:scrgbClr r="0" g="0" b="0"/>
        </a:lnRef>
        <a:fillRef idx="1">
          <a:scrgbClr r="0" g="0" b="0"/>
        </a:fillRef>
        <a:effectRef idx="0">
          <a:scrgbClr r="0" g="0" b="0"/>
        </a:effectRef>
        <a:fontRef idx="minor"/>
      </dsp:style>
    </dsp:sp>
    <dsp:sp modelId="{3C01E7D6-C5C0-44E1-860D-A3314B057D8D}">
      <dsp:nvSpPr>
        <dsp:cNvPr id="0" name=""/>
        <dsp:cNvSpPr/>
      </dsp:nvSpPr>
      <dsp:spPr>
        <a:xfrm>
          <a:off x="419100" y="1295100"/>
          <a:ext cx="5867400" cy="413280"/>
        </a:xfrm>
        <a:prstGeom prst="roundRect">
          <a:avLst/>
        </a:prstGeom>
        <a:solidFill>
          <a:schemeClr val="accent4">
            <a:hueOff val="8018846"/>
            <a:satOff val="66667"/>
            <a:lumOff val="-143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lvl="0" algn="l" defTabSz="622300" rtl="0">
            <a:lnSpc>
              <a:spcPct val="90000"/>
            </a:lnSpc>
            <a:spcBef>
              <a:spcPct val="0"/>
            </a:spcBef>
            <a:spcAft>
              <a:spcPct val="35000"/>
            </a:spcAft>
          </a:pPr>
          <a:r>
            <a:rPr kumimoji="1" lang="ru-RU" sz="1400" b="1" kern="1200" dirty="0" smtClean="0">
              <a:solidFill>
                <a:schemeClr val="accent4">
                  <a:lumMod val="10000"/>
                </a:schemeClr>
              </a:solidFill>
            </a:rPr>
            <a:t>инновации; </a:t>
          </a:r>
          <a:endParaRPr kumimoji="1" lang="ru-RU" sz="1400" b="1" kern="1200" dirty="0">
            <a:solidFill>
              <a:schemeClr val="accent4">
                <a:lumMod val="10000"/>
              </a:schemeClr>
            </a:solidFill>
          </a:endParaRPr>
        </a:p>
      </dsp:txBody>
      <dsp:txXfrm>
        <a:off x="419100" y="1295100"/>
        <a:ext cx="5867400" cy="413280"/>
      </dsp:txXfrm>
    </dsp:sp>
    <dsp:sp modelId="{15CFFF0E-34E7-4F50-B152-CF15ABFEE74A}">
      <dsp:nvSpPr>
        <dsp:cNvPr id="0" name=""/>
        <dsp:cNvSpPr/>
      </dsp:nvSpPr>
      <dsp:spPr>
        <a:xfrm>
          <a:off x="0" y="2136780"/>
          <a:ext cx="8382000" cy="352800"/>
        </a:xfrm>
        <a:prstGeom prst="rect">
          <a:avLst/>
        </a:prstGeom>
        <a:solidFill>
          <a:schemeClr val="lt1">
            <a:alpha val="90000"/>
            <a:hueOff val="0"/>
            <a:satOff val="0"/>
            <a:lumOff val="0"/>
            <a:alphaOff val="0"/>
          </a:schemeClr>
        </a:solidFill>
        <a:ln w="25400" cap="flat" cmpd="sng" algn="ctr">
          <a:solidFill>
            <a:schemeClr val="accent4">
              <a:hueOff val="12028268"/>
              <a:satOff val="100000"/>
              <a:lumOff val="-2157"/>
              <a:alphaOff val="0"/>
            </a:schemeClr>
          </a:solidFill>
          <a:prstDash val="solid"/>
        </a:ln>
        <a:effectLst/>
      </dsp:spPr>
      <dsp:style>
        <a:lnRef idx="2">
          <a:scrgbClr r="0" g="0" b="0"/>
        </a:lnRef>
        <a:fillRef idx="1">
          <a:scrgbClr r="0" g="0" b="0"/>
        </a:fillRef>
        <a:effectRef idx="0">
          <a:scrgbClr r="0" g="0" b="0"/>
        </a:effectRef>
        <a:fontRef idx="minor"/>
      </dsp:style>
    </dsp:sp>
    <dsp:sp modelId="{B3A134EC-C427-4FEC-A6B8-9BB77611A4D0}">
      <dsp:nvSpPr>
        <dsp:cNvPr id="0" name=""/>
        <dsp:cNvSpPr/>
      </dsp:nvSpPr>
      <dsp:spPr>
        <a:xfrm>
          <a:off x="419100" y="1930140"/>
          <a:ext cx="6553181" cy="413280"/>
        </a:xfrm>
        <a:prstGeom prst="roundRect">
          <a:avLst/>
        </a:prstGeom>
        <a:solidFill>
          <a:schemeClr val="accent4">
            <a:hueOff val="12028268"/>
            <a:satOff val="100000"/>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lvl="0" algn="l" defTabSz="622300" rtl="0">
            <a:lnSpc>
              <a:spcPct val="90000"/>
            </a:lnSpc>
            <a:spcBef>
              <a:spcPct val="0"/>
            </a:spcBef>
            <a:spcAft>
              <a:spcPct val="35000"/>
            </a:spcAft>
          </a:pPr>
          <a:r>
            <a:rPr kumimoji="1" lang="ru-RU" sz="1400" b="1" kern="1200" dirty="0" smtClean="0">
              <a:solidFill>
                <a:schemeClr val="accent4">
                  <a:lumMod val="10000"/>
                </a:schemeClr>
              </a:solidFill>
            </a:rPr>
            <a:t>экономическая политика государства, выражающаяся в прямом и косвенном воздействии на производство, спрос и потребление. </a:t>
          </a:r>
          <a:endParaRPr kumimoji="1" lang="ru-RU" sz="1400" b="1" kern="1200" dirty="0">
            <a:solidFill>
              <a:schemeClr val="accent4">
                <a:lumMod val="10000"/>
              </a:schemeClr>
            </a:solidFill>
          </a:endParaRPr>
        </a:p>
      </dsp:txBody>
      <dsp:txXfrm>
        <a:off x="419100" y="1930140"/>
        <a:ext cx="6553181" cy="41328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8B3D02E-E613-4423-B52E-74DD061C64B8}">
      <dsp:nvSpPr>
        <dsp:cNvPr id="0" name=""/>
        <dsp:cNvSpPr/>
      </dsp:nvSpPr>
      <dsp:spPr>
        <a:xfrm rot="16200000">
          <a:off x="-482276" y="482276"/>
          <a:ext cx="4114800" cy="3150247"/>
        </a:xfrm>
        <a:prstGeom prst="bevel">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5250" tIns="0" rIns="95250" bIns="0" numCol="1" spcCol="1270" anchor="ctr" anchorCtr="0">
          <a:noAutofit/>
        </a:bodyPr>
        <a:lstStyle/>
        <a:p>
          <a:pPr lvl="0" algn="ctr" defTabSz="666750" rtl="0">
            <a:lnSpc>
              <a:spcPct val="90000"/>
            </a:lnSpc>
            <a:spcBef>
              <a:spcPct val="0"/>
            </a:spcBef>
            <a:spcAft>
              <a:spcPct val="35000"/>
            </a:spcAft>
          </a:pPr>
          <a:r>
            <a:rPr lang="ru-RU" sz="1500" b="1" kern="1200" dirty="0" smtClean="0">
              <a:solidFill>
                <a:srgbClr val="002060"/>
              </a:solidFill>
            </a:rPr>
            <a:t>В период </a:t>
          </a:r>
          <a:r>
            <a:rPr lang="ru-RU" sz="1500" b="1" i="1" kern="1200" dirty="0" smtClean="0">
              <a:solidFill>
                <a:srgbClr val="002060"/>
              </a:solidFill>
              <a:latin typeface="Arial Black" pitchFamily="34" charset="0"/>
            </a:rPr>
            <a:t>экономического подъема</a:t>
          </a:r>
          <a:r>
            <a:rPr lang="ru-RU" sz="1500" b="1" kern="1200" dirty="0" smtClean="0">
              <a:solidFill>
                <a:srgbClr val="002060"/>
              </a:solidFill>
              <a:latin typeface="Arial Black" pitchFamily="34" charset="0"/>
            </a:rPr>
            <a:t> </a:t>
          </a:r>
          <a:r>
            <a:rPr lang="ru-RU" sz="1500" b="1" kern="1200" dirty="0" smtClean="0">
              <a:solidFill>
                <a:srgbClr val="002060"/>
              </a:solidFill>
            </a:rPr>
            <a:t>стимулирование для рискованных исследовательских работ снижается, идет рутинный процесс усовершенствования технологий, обеспечивающих достаточно высокие прибыли;</a:t>
          </a:r>
          <a:endParaRPr lang="ru-RU" sz="1500" kern="1200" dirty="0">
            <a:solidFill>
              <a:srgbClr val="002060"/>
            </a:solidFill>
          </a:endParaRPr>
        </a:p>
      </dsp:txBody>
      <dsp:txXfrm rot="16200000">
        <a:off x="-482276" y="482276"/>
        <a:ext cx="4114800" cy="3150247"/>
      </dsp:txXfrm>
    </dsp:sp>
    <dsp:sp modelId="{993923E3-59F0-402F-BBA0-A56EB2F5FA96}">
      <dsp:nvSpPr>
        <dsp:cNvPr id="0" name=""/>
        <dsp:cNvSpPr/>
      </dsp:nvSpPr>
      <dsp:spPr>
        <a:xfrm rot="16200000">
          <a:off x="2752850" y="614577"/>
          <a:ext cx="4114800" cy="2885644"/>
        </a:xfrm>
        <a:prstGeom prst="bevel">
          <a:avLst/>
        </a:prstGeom>
        <a:solidFill>
          <a:schemeClr val="accent4">
            <a:hueOff val="6014134"/>
            <a:satOff val="50000"/>
            <a:lumOff val="-1079"/>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5250" tIns="0" rIns="95250" bIns="0" numCol="1" spcCol="1270" anchor="ctr" anchorCtr="0">
          <a:noAutofit/>
        </a:bodyPr>
        <a:lstStyle/>
        <a:p>
          <a:pPr lvl="0" algn="ctr" defTabSz="666750" rtl="0">
            <a:lnSpc>
              <a:spcPct val="90000"/>
            </a:lnSpc>
            <a:spcBef>
              <a:spcPct val="0"/>
            </a:spcBef>
            <a:spcAft>
              <a:spcPts val="0"/>
            </a:spcAft>
          </a:pPr>
          <a:r>
            <a:rPr lang="ru-RU" sz="1500" b="1" kern="1200" dirty="0" smtClean="0">
              <a:solidFill>
                <a:srgbClr val="002060"/>
              </a:solidFill>
            </a:rPr>
            <a:t>В период </a:t>
          </a:r>
          <a:r>
            <a:rPr lang="ru-RU" sz="1500" b="1" i="1" kern="1200" dirty="0" smtClean="0">
              <a:solidFill>
                <a:srgbClr val="002060"/>
              </a:solidFill>
              <a:latin typeface="Arial Black" pitchFamily="34" charset="0"/>
            </a:rPr>
            <a:t>экономического спада</a:t>
          </a:r>
          <a:r>
            <a:rPr lang="ru-RU" sz="1500" b="1" kern="1200" dirty="0" smtClean="0">
              <a:solidFill>
                <a:srgbClr val="002060"/>
              </a:solidFill>
              <a:latin typeface="Arial Black" pitchFamily="34" charset="0"/>
            </a:rPr>
            <a:t> </a:t>
          </a:r>
        </a:p>
        <a:p>
          <a:pPr lvl="0" algn="ctr" defTabSz="666750" rtl="0">
            <a:lnSpc>
              <a:spcPct val="90000"/>
            </a:lnSpc>
            <a:spcBef>
              <a:spcPct val="0"/>
            </a:spcBef>
            <a:spcAft>
              <a:spcPts val="0"/>
            </a:spcAft>
          </a:pPr>
          <a:r>
            <a:rPr lang="ru-RU" sz="1500" b="1" kern="1200" dirty="0" smtClean="0">
              <a:solidFill>
                <a:srgbClr val="002060"/>
              </a:solidFill>
            </a:rPr>
            <a:t>ситуация меняется – оборудование простаивает, рынок затоварен, нет смысла вкладывания средств в улучшение свойств никому не нужных товаров;</a:t>
          </a:r>
          <a:endParaRPr lang="ru-RU" sz="1500" kern="1200" dirty="0">
            <a:solidFill>
              <a:srgbClr val="002060"/>
            </a:solidFill>
          </a:endParaRPr>
        </a:p>
      </dsp:txBody>
      <dsp:txXfrm rot="16200000">
        <a:off x="2752850" y="614577"/>
        <a:ext cx="4114800" cy="2885644"/>
      </dsp:txXfrm>
    </dsp:sp>
    <dsp:sp modelId="{CB06DE2D-C13F-4C13-B31B-068E0CEA2B7D}">
      <dsp:nvSpPr>
        <dsp:cNvPr id="0" name=""/>
        <dsp:cNvSpPr/>
      </dsp:nvSpPr>
      <dsp:spPr>
        <a:xfrm rot="16200000">
          <a:off x="5725761" y="701151"/>
          <a:ext cx="4114800" cy="2712496"/>
        </a:xfrm>
        <a:prstGeom prst="bevel">
          <a:avLst/>
        </a:prstGeom>
        <a:solidFill>
          <a:schemeClr val="accent4">
            <a:hueOff val="12028268"/>
            <a:satOff val="100000"/>
            <a:lumOff val="-2157"/>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5250" tIns="0" rIns="95250" bIns="0" numCol="1" spcCol="1270" anchor="ctr" anchorCtr="0">
          <a:noAutofit/>
        </a:bodyPr>
        <a:lstStyle/>
        <a:p>
          <a:pPr lvl="0" algn="ctr" defTabSz="666750" rtl="0">
            <a:lnSpc>
              <a:spcPct val="90000"/>
            </a:lnSpc>
            <a:spcBef>
              <a:spcPct val="0"/>
            </a:spcBef>
            <a:spcAft>
              <a:spcPct val="35000"/>
            </a:spcAft>
          </a:pPr>
          <a:r>
            <a:rPr lang="ru-RU" sz="1500" b="1" kern="1200" dirty="0" smtClean="0">
              <a:solidFill>
                <a:srgbClr val="002060"/>
              </a:solidFill>
            </a:rPr>
            <a:t>В период </a:t>
          </a:r>
          <a:r>
            <a:rPr lang="ru-RU" sz="1500" b="1" i="1" kern="1200" dirty="0" smtClean="0">
              <a:solidFill>
                <a:srgbClr val="002060"/>
              </a:solidFill>
              <a:latin typeface="Arial Black" pitchFamily="34" charset="0"/>
            </a:rPr>
            <a:t>депрессии</a:t>
          </a:r>
          <a:r>
            <a:rPr lang="ru-RU" sz="1500" b="1" kern="1200" dirty="0" smtClean="0">
              <a:solidFill>
                <a:srgbClr val="002060"/>
              </a:solidFill>
              <a:latin typeface="Arial Black" pitchFamily="34" charset="0"/>
            </a:rPr>
            <a:t> </a:t>
          </a:r>
          <a:r>
            <a:rPr lang="ru-RU" sz="1500" b="1" kern="1200" dirty="0" smtClean="0">
              <a:solidFill>
                <a:srgbClr val="002060"/>
              </a:solidFill>
            </a:rPr>
            <a:t>необходимы радикальные изменения, склонность к рискованному, новаторскому исследовательскому финансированию возрастает</a:t>
          </a:r>
          <a:endParaRPr lang="ru-RU" sz="1500" kern="1200" dirty="0">
            <a:solidFill>
              <a:srgbClr val="002060"/>
            </a:solidFill>
          </a:endParaRPr>
        </a:p>
      </dsp:txBody>
      <dsp:txXfrm rot="16200000">
        <a:off x="5725761" y="701151"/>
        <a:ext cx="4114800" cy="2712496"/>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54F9AC-0EE7-4725-BD1A-8C79219928E6}" type="datetimeFigureOut">
              <a:rPr lang="ru-RU" smtClean="0"/>
              <a:pPr/>
              <a:t>16.04.2016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04B5E6-8C33-4099-A5E0-1CC6EDCB7DA8}"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7D04B5E6-8C33-4099-A5E0-1CC6EDCB7DA8}" type="slidenum">
              <a:rPr lang="ru-RU" smtClean="0"/>
              <a:pPr/>
              <a:t>34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gradFill rotWithShape="0">
          <a:gsLst>
            <a:gs pos="0">
              <a:schemeClr val="bg1">
                <a:gamma/>
                <a:shade val="46275"/>
                <a:invGamma/>
              </a:schemeClr>
            </a:gs>
            <a:gs pos="50000">
              <a:schemeClr val="bg1"/>
            </a:gs>
            <a:gs pos="100000">
              <a:schemeClr val="bg1">
                <a:gamma/>
                <a:shade val="46275"/>
                <a:invGamma/>
              </a:schemeClr>
            </a:gs>
          </a:gsLst>
          <a:lin ang="5400000" scaled="1"/>
        </a:gra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lang="ru-RU" sz="2400"/>
          </a:p>
        </p:txBody>
      </p:sp>
      <p:sp>
        <p:nvSpPr>
          <p:cNvPr id="5" name="Rectangle 3"/>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lang="ru-RU" sz="2400"/>
          </a:p>
        </p:txBody>
      </p:sp>
      <p:sp>
        <p:nvSpPr>
          <p:cNvPr id="6" name="Rectangle 9"/>
          <p:cNvSpPr>
            <a:spLocks noChangeArrowheads="1"/>
          </p:cNvSpPr>
          <p:nvPr/>
        </p:nvSpPr>
        <p:spPr bwMode="auto">
          <a:xfrm>
            <a:off x="0" y="3505200"/>
            <a:ext cx="4724400" cy="152400"/>
          </a:xfrm>
          <a:prstGeom prst="rect">
            <a:avLst/>
          </a:prstGeom>
          <a:solidFill>
            <a:schemeClr val="accent1">
              <a:alpha val="50000"/>
            </a:schemeClr>
          </a:solidFill>
          <a:ln w="9525">
            <a:noFill/>
            <a:miter lim="800000"/>
            <a:headEnd/>
            <a:tailEnd/>
          </a:ln>
          <a:effectLst/>
        </p:spPr>
        <p:txBody>
          <a:bodyPr/>
          <a:lstStyle/>
          <a:p>
            <a:pPr>
              <a:defRPr/>
            </a:pPr>
            <a:endParaRPr lang="ru-RU" sz="2400"/>
          </a:p>
        </p:txBody>
      </p:sp>
      <p:sp>
        <p:nvSpPr>
          <p:cNvPr id="11268" name="Rectangle 4"/>
          <p:cNvSpPr>
            <a:spLocks noGrp="1" noChangeArrowheads="1"/>
          </p:cNvSpPr>
          <p:nvPr>
            <p:ph type="ctrTitle" sz="quarter"/>
          </p:nvPr>
        </p:nvSpPr>
        <p:spPr>
          <a:xfrm>
            <a:off x="685800" y="2286000"/>
            <a:ext cx="7772400" cy="1143000"/>
          </a:xfrm>
        </p:spPr>
        <p:txBody>
          <a:bodyPr/>
          <a:lstStyle>
            <a:lvl1pPr>
              <a:defRPr/>
            </a:lvl1pPr>
          </a:lstStyle>
          <a:p>
            <a:r>
              <a:rPr lang="ru-RU"/>
              <a:t>Образец заголовка</a:t>
            </a:r>
          </a:p>
        </p:txBody>
      </p:sp>
      <p:sp>
        <p:nvSpPr>
          <p:cNvPr id="11269" name="Rectangle 5"/>
          <p:cNvSpPr>
            <a:spLocks noGrp="1" noChangeArrowheads="1"/>
          </p:cNvSpPr>
          <p:nvPr>
            <p:ph type="subTitle" sz="quarter" idx="1"/>
          </p:nvPr>
        </p:nvSpPr>
        <p:spPr>
          <a:xfrm>
            <a:off x="2057400" y="4114800"/>
            <a:ext cx="6400800" cy="1752600"/>
          </a:xfrm>
        </p:spPr>
        <p:txBody>
          <a:bodyPr/>
          <a:lstStyle>
            <a:lvl1pPr marL="0" indent="0" algn="ctr">
              <a:buFont typeface="Wingdings" pitchFamily="2" charset="2"/>
              <a:buNone/>
              <a:defRPr b="0">
                <a:latin typeface="Times New Roman" pitchFamily="18" charset="0"/>
              </a:defRPr>
            </a:lvl1pPr>
          </a:lstStyle>
          <a:p>
            <a:r>
              <a:rPr lang="ru-RU"/>
              <a:t>Образец подзаголовка</a:t>
            </a:r>
          </a:p>
        </p:txBody>
      </p:sp>
      <p:sp>
        <p:nvSpPr>
          <p:cNvPr id="7" name="Rectangle 6"/>
          <p:cNvSpPr>
            <a:spLocks noGrp="1" noChangeArrowheads="1"/>
          </p:cNvSpPr>
          <p:nvPr>
            <p:ph type="dt" sz="quarter" idx="10"/>
          </p:nvPr>
        </p:nvSpPr>
        <p:spPr/>
        <p:txBody>
          <a:bodyPr/>
          <a:lstStyle>
            <a:lvl1pPr>
              <a:defRPr smtClean="0"/>
            </a:lvl1pPr>
          </a:lstStyle>
          <a:p>
            <a:pPr>
              <a:defRPr/>
            </a:pPr>
            <a:endParaRPr lang="ru-RU"/>
          </a:p>
        </p:txBody>
      </p:sp>
      <p:sp>
        <p:nvSpPr>
          <p:cNvPr id="8" name="Rectangle 7"/>
          <p:cNvSpPr>
            <a:spLocks noGrp="1" noChangeArrowheads="1"/>
          </p:cNvSpPr>
          <p:nvPr>
            <p:ph type="ftr" sz="quarter" idx="11"/>
          </p:nvPr>
        </p:nvSpPr>
        <p:spPr/>
        <p:txBody>
          <a:bodyPr/>
          <a:lstStyle>
            <a:lvl1pPr>
              <a:defRPr smtClean="0"/>
            </a:lvl1pPr>
          </a:lstStyle>
          <a:p>
            <a:pPr>
              <a:defRPr/>
            </a:pPr>
            <a:endParaRPr lang="ru-RU"/>
          </a:p>
        </p:txBody>
      </p:sp>
      <p:sp>
        <p:nvSpPr>
          <p:cNvPr id="9" name="Rectangle 8"/>
          <p:cNvSpPr>
            <a:spLocks noGrp="1" noChangeArrowheads="1"/>
          </p:cNvSpPr>
          <p:nvPr>
            <p:ph type="sldNum" sz="quarter" idx="12"/>
          </p:nvPr>
        </p:nvSpPr>
        <p:spPr/>
        <p:txBody>
          <a:bodyPr/>
          <a:lstStyle>
            <a:lvl1pPr>
              <a:defRPr smtClean="0"/>
            </a:lvl1pPr>
          </a:lstStyle>
          <a:p>
            <a:pPr>
              <a:defRPr/>
            </a:pPr>
            <a:fld id="{93F7CDB6-22EB-4C7E-B51D-606903ED4C42}"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466A37C2-D3D3-4EC8-A433-F07A6D7F7F2A}"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609600"/>
            <a:ext cx="19431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60960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9A494C1A-19A0-4101-800A-00AA1CFFBAC8}"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64BA537E-F1C6-4C03-B1AE-0189263A7574}"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C82D6584-F0E3-4404-B0CB-89990BEE9A61}"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8"/>
          <p:cNvSpPr>
            <a:spLocks noGrp="1" noChangeArrowheads="1"/>
          </p:cNvSpPr>
          <p:nvPr>
            <p:ph type="dt" sz="half" idx="10"/>
          </p:nvPr>
        </p:nvSpPr>
        <p:spPr>
          <a:ln/>
        </p:spPr>
        <p:txBody>
          <a:bodyPr/>
          <a:lstStyle>
            <a:lvl1pPr>
              <a:defRPr/>
            </a:lvl1pPr>
          </a:lstStyle>
          <a:p>
            <a:pPr>
              <a:defRPr/>
            </a:pPr>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pPr>
              <a:defRPr/>
            </a:pPr>
            <a:fld id="{F4DE46FF-878C-48BB-AC4D-4D5FFCD1937D}"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8"/>
          <p:cNvSpPr>
            <a:spLocks noGrp="1" noChangeArrowheads="1"/>
          </p:cNvSpPr>
          <p:nvPr>
            <p:ph type="dt" sz="half" idx="10"/>
          </p:nvPr>
        </p:nvSpPr>
        <p:spPr>
          <a:ln/>
        </p:spPr>
        <p:txBody>
          <a:bodyPr/>
          <a:lstStyle>
            <a:lvl1pPr>
              <a:defRPr/>
            </a:lvl1pPr>
          </a:lstStyle>
          <a:p>
            <a:pPr>
              <a:defRPr/>
            </a:pPr>
            <a:endParaRPr lang="ru-RU"/>
          </a:p>
        </p:txBody>
      </p:sp>
      <p:sp>
        <p:nvSpPr>
          <p:cNvPr id="8" name="Rectangle 9"/>
          <p:cNvSpPr>
            <a:spLocks noGrp="1" noChangeArrowheads="1"/>
          </p:cNvSpPr>
          <p:nvPr>
            <p:ph type="ftr" sz="quarter" idx="11"/>
          </p:nvPr>
        </p:nvSpPr>
        <p:spPr>
          <a:ln/>
        </p:spPr>
        <p:txBody>
          <a:bodyPr/>
          <a:lstStyle>
            <a:lvl1pPr>
              <a:defRPr/>
            </a:lvl1pPr>
          </a:lstStyle>
          <a:p>
            <a:pPr>
              <a:defRPr/>
            </a:pPr>
            <a:endParaRPr lang="ru-RU"/>
          </a:p>
        </p:txBody>
      </p:sp>
      <p:sp>
        <p:nvSpPr>
          <p:cNvPr id="9" name="Rectangle 10"/>
          <p:cNvSpPr>
            <a:spLocks noGrp="1" noChangeArrowheads="1"/>
          </p:cNvSpPr>
          <p:nvPr>
            <p:ph type="sldNum" sz="quarter" idx="12"/>
          </p:nvPr>
        </p:nvSpPr>
        <p:spPr>
          <a:ln/>
        </p:spPr>
        <p:txBody>
          <a:bodyPr/>
          <a:lstStyle>
            <a:lvl1pPr>
              <a:defRPr/>
            </a:lvl1pPr>
          </a:lstStyle>
          <a:p>
            <a:pPr>
              <a:defRPr/>
            </a:pPr>
            <a:fld id="{00267512-EF86-4907-AD29-E3B2CE3E1628}"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8"/>
          <p:cNvSpPr>
            <a:spLocks noGrp="1" noChangeArrowheads="1"/>
          </p:cNvSpPr>
          <p:nvPr>
            <p:ph type="dt" sz="half" idx="10"/>
          </p:nvPr>
        </p:nvSpPr>
        <p:spPr>
          <a:ln/>
        </p:spPr>
        <p:txBody>
          <a:bodyPr/>
          <a:lstStyle>
            <a:lvl1pPr>
              <a:defRPr/>
            </a:lvl1pPr>
          </a:lstStyle>
          <a:p>
            <a:pPr>
              <a:defRPr/>
            </a:pPr>
            <a:endParaRPr lang="ru-RU"/>
          </a:p>
        </p:txBody>
      </p:sp>
      <p:sp>
        <p:nvSpPr>
          <p:cNvPr id="4" name="Rectangle 9"/>
          <p:cNvSpPr>
            <a:spLocks noGrp="1" noChangeArrowheads="1"/>
          </p:cNvSpPr>
          <p:nvPr>
            <p:ph type="ftr" sz="quarter" idx="11"/>
          </p:nvPr>
        </p:nvSpPr>
        <p:spPr>
          <a:ln/>
        </p:spPr>
        <p:txBody>
          <a:bodyPr/>
          <a:lstStyle>
            <a:lvl1pPr>
              <a:defRPr/>
            </a:lvl1pPr>
          </a:lstStyle>
          <a:p>
            <a:pPr>
              <a:defRPr/>
            </a:pPr>
            <a:endParaRPr lang="ru-RU"/>
          </a:p>
        </p:txBody>
      </p:sp>
      <p:sp>
        <p:nvSpPr>
          <p:cNvPr id="5" name="Rectangle 10"/>
          <p:cNvSpPr>
            <a:spLocks noGrp="1" noChangeArrowheads="1"/>
          </p:cNvSpPr>
          <p:nvPr>
            <p:ph type="sldNum" sz="quarter" idx="12"/>
          </p:nvPr>
        </p:nvSpPr>
        <p:spPr>
          <a:ln/>
        </p:spPr>
        <p:txBody>
          <a:bodyPr/>
          <a:lstStyle>
            <a:lvl1pPr>
              <a:defRPr/>
            </a:lvl1pPr>
          </a:lstStyle>
          <a:p>
            <a:pPr>
              <a:defRPr/>
            </a:pPr>
            <a:fld id="{A48E79C8-ABC1-44EF-8F72-93452CD7A04A}"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ru-RU"/>
          </a:p>
        </p:txBody>
      </p:sp>
      <p:sp>
        <p:nvSpPr>
          <p:cNvPr id="3" name="Rectangle 9"/>
          <p:cNvSpPr>
            <a:spLocks noGrp="1" noChangeArrowheads="1"/>
          </p:cNvSpPr>
          <p:nvPr>
            <p:ph type="ftr" sz="quarter" idx="11"/>
          </p:nvPr>
        </p:nvSpPr>
        <p:spPr>
          <a:ln/>
        </p:spPr>
        <p:txBody>
          <a:bodyPr/>
          <a:lstStyle>
            <a:lvl1pPr>
              <a:defRPr/>
            </a:lvl1pPr>
          </a:lstStyle>
          <a:p>
            <a:pPr>
              <a:defRPr/>
            </a:pPr>
            <a:endParaRPr lang="ru-RU"/>
          </a:p>
        </p:txBody>
      </p:sp>
      <p:sp>
        <p:nvSpPr>
          <p:cNvPr id="4" name="Rectangle 10"/>
          <p:cNvSpPr>
            <a:spLocks noGrp="1" noChangeArrowheads="1"/>
          </p:cNvSpPr>
          <p:nvPr>
            <p:ph type="sldNum" sz="quarter" idx="12"/>
          </p:nvPr>
        </p:nvSpPr>
        <p:spPr>
          <a:ln/>
        </p:spPr>
        <p:txBody>
          <a:bodyPr/>
          <a:lstStyle>
            <a:lvl1pPr>
              <a:defRPr/>
            </a:lvl1pPr>
          </a:lstStyle>
          <a:p>
            <a:pPr>
              <a:defRPr/>
            </a:pPr>
            <a:fld id="{72878872-701F-44CE-95E2-06100247C874}"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8"/>
          <p:cNvSpPr>
            <a:spLocks noGrp="1" noChangeArrowheads="1"/>
          </p:cNvSpPr>
          <p:nvPr>
            <p:ph type="dt" sz="half" idx="10"/>
          </p:nvPr>
        </p:nvSpPr>
        <p:spPr>
          <a:ln/>
        </p:spPr>
        <p:txBody>
          <a:bodyPr/>
          <a:lstStyle>
            <a:lvl1pPr>
              <a:defRPr/>
            </a:lvl1pPr>
          </a:lstStyle>
          <a:p>
            <a:pPr>
              <a:defRPr/>
            </a:pPr>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pPr>
              <a:defRPr/>
            </a:pPr>
            <a:fld id="{77D08009-A1B3-486E-9F95-2B8BE0E4E5B0}"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8"/>
          <p:cNvSpPr>
            <a:spLocks noGrp="1" noChangeArrowheads="1"/>
          </p:cNvSpPr>
          <p:nvPr>
            <p:ph type="dt" sz="half" idx="10"/>
          </p:nvPr>
        </p:nvSpPr>
        <p:spPr>
          <a:ln/>
        </p:spPr>
        <p:txBody>
          <a:bodyPr/>
          <a:lstStyle>
            <a:lvl1pPr>
              <a:defRPr/>
            </a:lvl1pPr>
          </a:lstStyle>
          <a:p>
            <a:pPr>
              <a:defRPr/>
            </a:pPr>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pPr>
              <a:defRPr/>
            </a:pPr>
            <a:fld id="{5CD99B80-95D3-4299-82B1-D53AC29E54C2}"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5400000" scaled="1"/>
        </a:gradFill>
        <a:effectLst/>
      </p:bgPr>
    </p:bg>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81000" y="0"/>
            <a:ext cx="1447800" cy="6856413"/>
          </a:xfrm>
          <a:prstGeom prst="rect">
            <a:avLst/>
          </a:prstGeom>
          <a:gradFill rotWithShape="0">
            <a:gsLst>
              <a:gs pos="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lang="ru-RU" sz="2400"/>
          </a:p>
        </p:txBody>
      </p:sp>
      <p:sp>
        <p:nvSpPr>
          <p:cNvPr id="10243" name="Rectangle 3"/>
          <p:cNvSpPr>
            <a:spLocks noChangeArrowheads="1"/>
          </p:cNvSpPr>
          <p:nvPr/>
        </p:nvSpPr>
        <p:spPr bwMode="auto">
          <a:xfrm>
            <a:off x="152400" y="1752600"/>
            <a:ext cx="4724400" cy="152400"/>
          </a:xfrm>
          <a:prstGeom prst="rect">
            <a:avLst/>
          </a:prstGeom>
          <a:solidFill>
            <a:schemeClr val="accent1">
              <a:alpha val="50000"/>
            </a:schemeClr>
          </a:solidFill>
          <a:ln w="9525">
            <a:noFill/>
            <a:miter lim="800000"/>
            <a:headEnd/>
            <a:tailEnd/>
          </a:ln>
          <a:effectLst/>
        </p:spPr>
        <p:txBody>
          <a:bodyPr/>
          <a:lstStyle/>
          <a:p>
            <a:pPr>
              <a:defRPr/>
            </a:pPr>
            <a:endParaRPr lang="ru-RU" sz="2400"/>
          </a:p>
        </p:txBody>
      </p:sp>
      <p:sp>
        <p:nvSpPr>
          <p:cNvPr id="10244" name="Rectangle 4"/>
          <p:cNvSpPr>
            <a:spLocks noChangeArrowheads="1"/>
          </p:cNvSpPr>
          <p:nvPr/>
        </p:nvSpPr>
        <p:spPr bwMode="auto">
          <a:xfrm>
            <a:off x="685800" y="6629400"/>
            <a:ext cx="3505200" cy="227013"/>
          </a:xfrm>
          <a:prstGeom prst="rect">
            <a:avLst/>
          </a:prstGeom>
          <a:gradFill rotWithShape="0">
            <a:gsLst>
              <a:gs pos="0">
                <a:schemeClr val="hlink">
                  <a:gamma/>
                  <a:shade val="46275"/>
                  <a:invGamma/>
                </a:schemeClr>
              </a:gs>
              <a:gs pos="50000">
                <a:schemeClr val="hlink"/>
              </a:gs>
              <a:gs pos="100000">
                <a:schemeClr val="hlink">
                  <a:gamma/>
                  <a:shade val="46275"/>
                  <a:invGamma/>
                </a:schemeClr>
              </a:gs>
            </a:gsLst>
            <a:lin ang="0" scaled="1"/>
          </a:gradFill>
          <a:ln w="9525">
            <a:noFill/>
            <a:miter lim="800000"/>
            <a:headEnd/>
            <a:tailEnd/>
          </a:ln>
          <a:effectLst/>
        </p:spPr>
        <p:txBody>
          <a:bodyPr/>
          <a:lstStyle/>
          <a:p>
            <a:pPr>
              <a:defRPr/>
            </a:pPr>
            <a:endParaRPr lang="ru-RU" sz="2400"/>
          </a:p>
        </p:txBody>
      </p:sp>
      <p:sp>
        <p:nvSpPr>
          <p:cNvPr id="10245" name="Rectangle 5"/>
          <p:cNvSpPr>
            <a:spLocks noChangeArrowheads="1"/>
          </p:cNvSpPr>
          <p:nvPr/>
        </p:nvSpPr>
        <p:spPr bwMode="auto">
          <a:xfrm>
            <a:off x="762000" y="762000"/>
            <a:ext cx="83804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lang="ru-RU" sz="2400"/>
          </a:p>
        </p:txBody>
      </p:sp>
      <p:sp>
        <p:nvSpPr>
          <p:cNvPr id="10246" name="Rectangle 6"/>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ru-RU" smtClean="0"/>
              <a:t>Образец заголовка</a:t>
            </a:r>
          </a:p>
        </p:txBody>
      </p:sp>
      <p:sp>
        <p:nvSpPr>
          <p:cNvPr id="1031" name="Rectangle 7"/>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48" name="Rectangle 8"/>
          <p:cNvSpPr>
            <a:spLocks noGrp="1" noChangeArrowheads="1"/>
          </p:cNvSpPr>
          <p:nvPr>
            <p:ph type="dt" sz="half" idx="2"/>
          </p:nvPr>
        </p:nvSpPr>
        <p:spPr bwMode="auto">
          <a:xfrm>
            <a:off x="685800" y="61722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kumimoji="0" sz="1400" smtClean="0"/>
            </a:lvl1pPr>
          </a:lstStyle>
          <a:p>
            <a:pPr>
              <a:defRPr/>
            </a:pPr>
            <a:endParaRPr lang="ru-RU"/>
          </a:p>
        </p:txBody>
      </p:sp>
      <p:sp>
        <p:nvSpPr>
          <p:cNvPr id="10249" name="Rectangle 9"/>
          <p:cNvSpPr>
            <a:spLocks noGrp="1" noChangeArrowheads="1"/>
          </p:cNvSpPr>
          <p:nvPr>
            <p:ph type="ftr" sz="quarter" idx="3"/>
          </p:nvPr>
        </p:nvSpPr>
        <p:spPr bwMode="auto">
          <a:xfrm>
            <a:off x="3124200" y="61722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kumimoji="0" sz="1400" smtClean="0"/>
            </a:lvl1pPr>
          </a:lstStyle>
          <a:p>
            <a:pPr>
              <a:defRPr/>
            </a:pPr>
            <a:endParaRPr lang="ru-RU"/>
          </a:p>
        </p:txBody>
      </p:sp>
      <p:sp>
        <p:nvSpPr>
          <p:cNvPr id="10250" name="Rectangle 10"/>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kumimoji="0" sz="1400" smtClean="0"/>
            </a:lvl1pPr>
          </a:lstStyle>
          <a:p>
            <a:pPr>
              <a:defRPr/>
            </a:pPr>
            <a:fld id="{E8669066-F881-4F3C-B14D-5F029F4A34BC}"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1.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2.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3.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diagramLayout" Target="../diagrams/layout4.xml"/><Relationship Id="rId7" Type="http://schemas.openxmlformats.org/officeDocument/2006/relationships/image" Target="../media/image1.jpe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openxmlformats.org/officeDocument/2006/relationships/hyperlink" Target="http://www.psu.by/" TargetMode="Externa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6.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www.psu.by/"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2.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3.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www.psu.by/"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6.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7.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8.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9.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www.psu.by/"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1.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4.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image" Target="../media/image16.png"/><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hyperlink" Target="https://ru.wikipedia.org/wiki/%D0%9B%D0%B0%D1%82%D0%B8%D0%BD%D1%81%D0%BA%D0%B8%D0%B9_%D1%8F%D0%B7%D1%8B%D0%BA" TargetMode="External"/><Relationship Id="rId1" Type="http://schemas.openxmlformats.org/officeDocument/2006/relationships/slideLayout" Target="../slideLayouts/slideLayout6.xml"/><Relationship Id="rId5" Type="http://schemas.openxmlformats.org/officeDocument/2006/relationships/image" Target="../media/image6.jpeg"/><Relationship Id="rId4" Type="http://schemas.openxmlformats.org/officeDocument/2006/relationships/image" Target="../media/image1.jpeg"/></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s://ru.wikipedia.org/wiki/%D0%97%D0%BD%D0%B0%D0%BD%D0%B8%D0%B5" TargetMode="External"/><Relationship Id="rId7" Type="http://schemas.openxmlformats.org/officeDocument/2006/relationships/image" Target="../media/image1.jpeg"/><Relationship Id="rId2" Type="http://schemas.openxmlformats.org/officeDocument/2006/relationships/hyperlink" Target="https://ru.wikipedia.org/wiki/%D0%9C%D0%B5%D1%82%D0%BE%D0%B4" TargetMode="External"/><Relationship Id="rId1" Type="http://schemas.openxmlformats.org/officeDocument/2006/relationships/slideLayout" Target="../slideLayouts/slideLayout6.xml"/><Relationship Id="rId6" Type="http://schemas.openxmlformats.org/officeDocument/2006/relationships/hyperlink" Target="http://www.psu.by/" TargetMode="External"/><Relationship Id="rId5" Type="http://schemas.openxmlformats.org/officeDocument/2006/relationships/hyperlink" Target="https://ru.wikipedia.org/wiki/%D0%97%D0%B0%D0%BA%D0%BE%D0%BD%D0%BE%D0%BC%D0%B5%D1%80%D0%BD%D0%BE%D1%81%D1%82%D1%8C" TargetMode="External"/><Relationship Id="rId4" Type="http://schemas.openxmlformats.org/officeDocument/2006/relationships/hyperlink" Target="https://ru.wikipedia.org/wiki/%D0%AF%D0%B2%D0%BB%D0%B5%D0%BD%D0%B8%D0%B5_(%D1%84%D0%B8%D0%BB%D0%BE%D1%81%D0%BE%D1%84%D0%B8%D1%8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51.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package" Target="../embeddings/_________Microsoft_Office_Word1.docx"/><Relationship Id="rId4" Type="http://schemas.openxmlformats.org/officeDocument/2006/relationships/image" Target="../media/image1.jpeg"/></Relationships>
</file>

<file path=ppt/slides/_rels/slide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diagramColors" Target="../diagrams/colors5.xml"/><Relationship Id="rId2" Type="http://schemas.openxmlformats.org/officeDocument/2006/relationships/hyperlink" Target="http://www.psu.by/" TargetMode="External"/><Relationship Id="rId1" Type="http://schemas.openxmlformats.org/officeDocument/2006/relationships/slideLayout" Target="../slideLayouts/slideLayout6.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5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diagramColors" Target="../diagrams/colors6.xml"/><Relationship Id="rId2" Type="http://schemas.openxmlformats.org/officeDocument/2006/relationships/hyperlink" Target="http://www.psu.by/" TargetMode="External"/><Relationship Id="rId1" Type="http://schemas.openxmlformats.org/officeDocument/2006/relationships/slideLayout" Target="../slideLayouts/slideLayout6.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5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diagramColors" Target="../diagrams/colors7.xml"/><Relationship Id="rId2" Type="http://schemas.openxmlformats.org/officeDocument/2006/relationships/hyperlink" Target="http://www.psu.by/" TargetMode="External"/><Relationship Id="rId1" Type="http://schemas.openxmlformats.org/officeDocument/2006/relationships/slideLayout" Target="../slideLayouts/slideLayout6.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5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3" Type="http://schemas.openxmlformats.org/officeDocument/2006/relationships/hyperlink" Target="http://www.psu.by/" TargetMode="Externa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oleObject" Target="../embeddings/oleObject1.bin"/><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hyperlink" Target="http://www.psu.by/" TargetMode="Externa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diagramLayout" Target="../diagrams/layout2.xml"/><Relationship Id="rId7" Type="http://schemas.openxmlformats.org/officeDocument/2006/relationships/image" Target="../media/image1.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openxmlformats.org/officeDocument/2006/relationships/hyperlink" Target="http://www.psu.by/" TargetMode="Externa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diagramLayout" Target="../diagrams/layout3.xml"/><Relationship Id="rId7" Type="http://schemas.openxmlformats.org/officeDocument/2006/relationships/image" Target="../media/image1.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hyperlink" Target="http://www.psu.by/" TargetMode="Externa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su.b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1828800" y="2209800"/>
            <a:ext cx="6629400" cy="3886200"/>
          </a:xfrm>
        </p:spPr>
        <p:txBody>
          <a:bodyPr/>
          <a:lstStyle/>
          <a:p>
            <a:pPr algn="ctr" eaLnBrk="1" hangingPunct="1">
              <a:buFont typeface="Wingdings" pitchFamily="2" charset="2"/>
              <a:buNone/>
            </a:pPr>
            <a:r>
              <a:rPr lang="ru-RU" sz="2400" dirty="0" smtClean="0">
                <a:solidFill>
                  <a:schemeClr val="hlink"/>
                </a:solidFill>
              </a:rPr>
              <a:t>3.2.</a:t>
            </a:r>
          </a:p>
          <a:p>
            <a:pPr algn="ctr" eaLnBrk="1" hangingPunct="1">
              <a:buFont typeface="Wingdings" pitchFamily="2" charset="2"/>
              <a:buNone/>
            </a:pPr>
            <a:r>
              <a:rPr lang="ru-RU" sz="2800" dirty="0" smtClean="0"/>
              <a:t>Экзогенные и эндогенные модели влияния научно-технологического развития на экономические процессы.</a:t>
            </a:r>
          </a:p>
        </p:txBody>
      </p:sp>
      <p:pic>
        <p:nvPicPr>
          <p:cNvPr id="3"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p:cTn id="7" dur="2000" fill="hold"/>
                                        <p:tgtEl>
                                          <p:spTgt spid="19459">
                                            <p:txEl>
                                              <p:pRg st="0" end="0"/>
                                            </p:txEl>
                                          </p:spTgt>
                                        </p:tgtEl>
                                        <p:attrNameLst>
                                          <p:attrName>ppt_w</p:attrName>
                                        </p:attrNameLst>
                                      </p:cBhvr>
                                      <p:tavLst>
                                        <p:tav tm="0">
                                          <p:val>
                                            <p:strVal val="#ppt_w*2.5"/>
                                          </p:val>
                                        </p:tav>
                                        <p:tav tm="100000">
                                          <p:val>
                                            <p:strVal val="#ppt_w"/>
                                          </p:val>
                                        </p:tav>
                                      </p:tavLst>
                                    </p:anim>
                                    <p:anim calcmode="lin" valueType="num">
                                      <p:cBhvr>
                                        <p:cTn id="8" dur="2000" fill="hold"/>
                                        <p:tgtEl>
                                          <p:spTgt spid="19459">
                                            <p:txEl>
                                              <p:pRg st="0" end="0"/>
                                            </p:txEl>
                                          </p:spTgt>
                                        </p:tgtEl>
                                        <p:attrNameLst>
                                          <p:attrName>ppt_h</p:attrName>
                                        </p:attrNameLst>
                                      </p:cBhvr>
                                      <p:tavLst>
                                        <p:tav tm="0">
                                          <p:val>
                                            <p:strVal val="#ppt_h*0.01"/>
                                          </p:val>
                                        </p:tav>
                                        <p:tav tm="100000">
                                          <p:val>
                                            <p:strVal val="#ppt_h"/>
                                          </p:val>
                                        </p:tav>
                                      </p:tavLst>
                                    </p:anim>
                                    <p:anim calcmode="lin" valueType="num">
                                      <p:cBhvr>
                                        <p:cTn id="9" dur="20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p:cTn id="10" dur="2000" fill="hold"/>
                                        <p:tgtEl>
                                          <p:spTgt spid="19459">
                                            <p:txEl>
                                              <p:pRg st="0" end="0"/>
                                            </p:txEl>
                                          </p:spTgt>
                                        </p:tgtEl>
                                        <p:attrNameLst>
                                          <p:attrName>ppt_y</p:attrName>
                                        </p:attrNameLst>
                                      </p:cBhvr>
                                      <p:tavLst>
                                        <p:tav tm="0">
                                          <p:val>
                                            <p:strVal val="#ppt_h+1"/>
                                          </p:val>
                                        </p:tav>
                                        <p:tav tm="100000">
                                          <p:val>
                                            <p:strVal val="#ppt_y"/>
                                          </p:val>
                                        </p:tav>
                                      </p:tavLst>
                                    </p:anim>
                                    <p:animEffect transition="in" filter="fade">
                                      <p:cBhvr>
                                        <p:cTn id="11" dur="2000"/>
                                        <p:tgtEl>
                                          <p:spTgt spid="19459">
                                            <p:txEl>
                                              <p:pRg st="0" end="0"/>
                                            </p:txEl>
                                          </p:spTgt>
                                        </p:tgtEl>
                                      </p:cBhvr>
                                    </p:animEffect>
                                  </p:childTnLst>
                                </p:cTn>
                              </p:par>
                              <p:par>
                                <p:cTn id="12" presetID="58" presetClass="entr" presetSubtype="0" accel="100000" fill="hold" grpId="0" nodeType="withEffect">
                                  <p:stCondLst>
                                    <p:cond delay="0"/>
                                  </p:stCondLst>
                                  <p:childTnLst>
                                    <p:set>
                                      <p:cBhvr>
                                        <p:cTn id="13" dur="1" fill="hold">
                                          <p:stCondLst>
                                            <p:cond delay="0"/>
                                          </p:stCondLst>
                                        </p:cTn>
                                        <p:tgtEl>
                                          <p:spTgt spid="19459">
                                            <p:txEl>
                                              <p:pRg st="1" end="1"/>
                                            </p:txEl>
                                          </p:spTgt>
                                        </p:tgtEl>
                                        <p:attrNameLst>
                                          <p:attrName>style.visibility</p:attrName>
                                        </p:attrNameLst>
                                      </p:cBhvr>
                                      <p:to>
                                        <p:strVal val="visible"/>
                                      </p:to>
                                    </p:set>
                                    <p:anim calcmode="lin" valueType="num">
                                      <p:cBhvr>
                                        <p:cTn id="14" dur="2000" fill="hold"/>
                                        <p:tgtEl>
                                          <p:spTgt spid="19459">
                                            <p:txEl>
                                              <p:pRg st="1" end="1"/>
                                            </p:txEl>
                                          </p:spTgt>
                                        </p:tgtEl>
                                        <p:attrNameLst>
                                          <p:attrName>ppt_w</p:attrName>
                                        </p:attrNameLst>
                                      </p:cBhvr>
                                      <p:tavLst>
                                        <p:tav tm="0">
                                          <p:val>
                                            <p:strVal val="#ppt_w*2.5"/>
                                          </p:val>
                                        </p:tav>
                                        <p:tav tm="100000">
                                          <p:val>
                                            <p:strVal val="#ppt_w"/>
                                          </p:val>
                                        </p:tav>
                                      </p:tavLst>
                                    </p:anim>
                                    <p:anim calcmode="lin" valueType="num">
                                      <p:cBhvr>
                                        <p:cTn id="15" dur="2000" fill="hold"/>
                                        <p:tgtEl>
                                          <p:spTgt spid="19459">
                                            <p:txEl>
                                              <p:pRg st="1" end="1"/>
                                            </p:txEl>
                                          </p:spTgt>
                                        </p:tgtEl>
                                        <p:attrNameLst>
                                          <p:attrName>ppt_h</p:attrName>
                                        </p:attrNameLst>
                                      </p:cBhvr>
                                      <p:tavLst>
                                        <p:tav tm="0">
                                          <p:val>
                                            <p:strVal val="#ppt_h*0.01"/>
                                          </p:val>
                                        </p:tav>
                                        <p:tav tm="100000">
                                          <p:val>
                                            <p:strVal val="#ppt_h"/>
                                          </p:val>
                                        </p:tav>
                                      </p:tavLst>
                                    </p:anim>
                                    <p:anim calcmode="lin" valueType="num">
                                      <p:cBhvr>
                                        <p:cTn id="16" dur="20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p:cTn id="17" dur="2000" fill="hold"/>
                                        <p:tgtEl>
                                          <p:spTgt spid="19459">
                                            <p:txEl>
                                              <p:pRg st="1" end="1"/>
                                            </p:txEl>
                                          </p:spTgt>
                                        </p:tgtEl>
                                        <p:attrNameLst>
                                          <p:attrName>ppt_y</p:attrName>
                                        </p:attrNameLst>
                                      </p:cBhvr>
                                      <p:tavLst>
                                        <p:tav tm="0">
                                          <p:val>
                                            <p:strVal val="#ppt_h+1"/>
                                          </p:val>
                                        </p:tav>
                                        <p:tav tm="100000">
                                          <p:val>
                                            <p:strVal val="#ppt_y"/>
                                          </p:val>
                                        </p:tav>
                                      </p:tavLst>
                                    </p:anim>
                                    <p:animEffect transition="in" filter="fade">
                                      <p:cBhvr>
                                        <p:cTn id="18" dur="2000"/>
                                        <p:tgtEl>
                                          <p:spTgt spid="194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685800" y="2133600"/>
            <a:ext cx="8229600" cy="4343400"/>
          </a:xfrm>
        </p:spPr>
        <p:txBody>
          <a:bodyPr/>
          <a:lstStyle/>
          <a:p>
            <a:pPr marL="0" indent="365125" eaLnBrk="1" hangingPunct="1">
              <a:lnSpc>
                <a:spcPct val="80000"/>
              </a:lnSpc>
              <a:buNone/>
            </a:pPr>
            <a:r>
              <a:rPr lang="en-US" sz="2000" dirty="0" smtClean="0"/>
              <a:t>II</a:t>
            </a:r>
            <a:r>
              <a:rPr lang="ru-RU" sz="2000" dirty="0" smtClean="0"/>
              <a:t> этап (вторая полвина ХХ в): конкурентное производство не может существовать без использования научно-технических знаний. Научно-техническое развитие становится </a:t>
            </a:r>
            <a:r>
              <a:rPr lang="ru-RU" sz="2000" i="1" dirty="0" smtClean="0">
                <a:solidFill>
                  <a:srgbClr val="FFFF00"/>
                </a:solidFill>
              </a:rPr>
              <a:t>эндогенным (внутренним) фактором роста</a:t>
            </a:r>
            <a:endParaRPr lang="ru-RU" sz="2000" dirty="0" smtClean="0"/>
          </a:p>
          <a:p>
            <a:pPr marL="0" indent="365125" eaLnBrk="1" hangingPunct="1">
              <a:lnSpc>
                <a:spcPct val="80000"/>
              </a:lnSpc>
              <a:buFont typeface="Wingdings" pitchFamily="2" charset="2"/>
              <a:buNone/>
            </a:pPr>
            <a:endParaRPr lang="ru-RU" sz="2000" dirty="0" smtClean="0"/>
          </a:p>
          <a:p>
            <a:pPr marL="0" indent="365125" eaLnBrk="1" hangingPunct="1">
              <a:lnSpc>
                <a:spcPct val="80000"/>
              </a:lnSpc>
              <a:buFont typeface="Wingdings" pitchFamily="2" charset="2"/>
              <a:buNone/>
            </a:pPr>
            <a:r>
              <a:rPr lang="ru-RU" sz="1600" i="1" dirty="0" smtClean="0"/>
              <a:t>Характеристика</a:t>
            </a:r>
            <a:endParaRPr lang="en-US" sz="1600" i="1" dirty="0" smtClean="0"/>
          </a:p>
          <a:p>
            <a:pPr marL="0" indent="365125" eaLnBrk="1" hangingPunct="1">
              <a:buNone/>
            </a:pPr>
            <a:r>
              <a:rPr lang="ru-RU" sz="2000" dirty="0" smtClean="0"/>
              <a:t>Основными чертами являются включение научных исследований в цикл «наука - техника - производство» , базирующийся на концепции научно-технического прогресса (интенсивного пути развития экономической системы)</a:t>
            </a:r>
          </a:p>
          <a:p>
            <a:pPr marL="0" indent="365125" eaLnBrk="1" hangingPunct="1">
              <a:buFont typeface="Wingdings" pitchFamily="2" charset="2"/>
              <a:buNone/>
            </a:pPr>
            <a:r>
              <a:rPr lang="ru-RU" sz="2000" dirty="0" smtClean="0"/>
              <a:t>В то же время наука требует все больших ресурсов, которые может дать производство.</a:t>
            </a:r>
          </a:p>
          <a:p>
            <a:pPr marL="0" indent="365125" eaLnBrk="1" hangingPunct="1">
              <a:lnSpc>
                <a:spcPct val="80000"/>
              </a:lnSpc>
              <a:buFont typeface="Wingdings" pitchFamily="2" charset="2"/>
              <a:buNone/>
            </a:pPr>
            <a:endParaRPr lang="ru-RU" sz="2000" dirty="0" smtClean="0"/>
          </a:p>
          <a:p>
            <a:pPr marL="0" indent="365125" eaLnBrk="1" hangingPunct="1">
              <a:lnSpc>
                <a:spcPct val="80000"/>
              </a:lnSpc>
              <a:buFont typeface="Wingdings" pitchFamily="2" charset="2"/>
              <a:buNone/>
            </a:pPr>
            <a:endParaRPr lang="ru-RU" sz="2000" dirty="0" smtClean="0"/>
          </a:p>
        </p:txBody>
      </p:sp>
      <p:pic>
        <p:nvPicPr>
          <p:cNvPr id="4"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990600" y="2133600"/>
            <a:ext cx="7772400" cy="4114800"/>
          </a:xfrm>
        </p:spPr>
        <p:txBody>
          <a:bodyPr/>
          <a:lstStyle/>
          <a:p>
            <a:pPr marL="0" indent="533400" eaLnBrk="1" hangingPunct="1">
              <a:lnSpc>
                <a:spcPct val="80000"/>
              </a:lnSpc>
              <a:buFont typeface="Wingdings" pitchFamily="2" charset="2"/>
              <a:buNone/>
            </a:pPr>
            <a:r>
              <a:rPr lang="ru-RU" sz="1800" i="1" dirty="0" smtClean="0"/>
              <a:t>Направления влияния инновационной деятельности на социально-экономические системы (инновации как эндогенный фактор):</a:t>
            </a:r>
            <a:endParaRPr lang="ru-RU" sz="1800" dirty="0" smtClean="0"/>
          </a:p>
          <a:p>
            <a:pPr marL="0" indent="533400" eaLnBrk="1" hangingPunct="1">
              <a:lnSpc>
                <a:spcPct val="80000"/>
              </a:lnSpc>
              <a:buFont typeface="Wingdings" pitchFamily="2" charset="2"/>
              <a:buNone/>
            </a:pPr>
            <a:endParaRPr lang="ru-RU" sz="1800" dirty="0" smtClean="0"/>
          </a:p>
          <a:p>
            <a:pPr marL="0" indent="533400" eaLnBrk="1" hangingPunct="1">
              <a:lnSpc>
                <a:spcPct val="80000"/>
              </a:lnSpc>
            </a:pPr>
            <a:r>
              <a:rPr lang="ru-RU" sz="1800" dirty="0" smtClean="0"/>
              <a:t>1. Под влиянием инновационного прогресса изменяется структура экономики за счет высвобождения части ресурсов и из-за роста эффективности их использования. Часть ресурсов </a:t>
            </a:r>
            <a:r>
              <a:rPr lang="ru-RU" sz="1800" dirty="0" smtClean="0">
                <a:solidFill>
                  <a:srgbClr val="FFFF00"/>
                </a:solidFill>
              </a:rPr>
              <a:t>перераспределяется</a:t>
            </a:r>
            <a:r>
              <a:rPr lang="ru-RU" sz="1800" dirty="0" smtClean="0"/>
              <a:t> в другие сферы деятельности. </a:t>
            </a:r>
            <a:r>
              <a:rPr lang="ru-RU" sz="1800" i="1" dirty="0" smtClean="0">
                <a:solidFill>
                  <a:srgbClr val="FFFF00"/>
                </a:solidFill>
              </a:rPr>
              <a:t>Инновации выступают причиной возникновения новых производств и отраслей и постепенного вымирания других</a:t>
            </a:r>
            <a:r>
              <a:rPr lang="ru-RU" sz="1800" dirty="0" smtClean="0"/>
              <a:t>.</a:t>
            </a:r>
          </a:p>
          <a:p>
            <a:pPr marL="0" indent="533400" eaLnBrk="1" hangingPunct="1">
              <a:lnSpc>
                <a:spcPct val="80000"/>
              </a:lnSpc>
            </a:pPr>
            <a:endParaRPr lang="ru-RU" sz="1800" dirty="0" smtClean="0"/>
          </a:p>
          <a:p>
            <a:pPr marL="0" indent="533400" eaLnBrk="1" hangingPunct="1">
              <a:lnSpc>
                <a:spcPct val="80000"/>
              </a:lnSpc>
            </a:pPr>
            <a:r>
              <a:rPr lang="ru-RU" sz="1800" dirty="0" smtClean="0"/>
              <a:t>2. Развитие </a:t>
            </a:r>
            <a:r>
              <a:rPr lang="ru-RU" sz="1800" i="1" dirty="0" smtClean="0">
                <a:solidFill>
                  <a:srgbClr val="FFFF00"/>
                </a:solidFill>
              </a:rPr>
              <a:t>способности нации к прогрессу</a:t>
            </a:r>
            <a:r>
              <a:rPr lang="ru-RU" sz="1800" dirty="0" smtClean="0"/>
              <a:t>. Совершенствуется структура потребления материальных и нематериальных благ. Динамично изменяются правовые, этические и эстетические нормы.</a:t>
            </a:r>
          </a:p>
        </p:txBody>
      </p:sp>
      <p:pic>
        <p:nvPicPr>
          <p:cNvPr id="4"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685800" y="2438400"/>
            <a:ext cx="7772400" cy="3657600"/>
          </a:xfrm>
        </p:spPr>
        <p:txBody>
          <a:bodyPr/>
          <a:lstStyle/>
          <a:p>
            <a:pPr eaLnBrk="1" hangingPunct="1">
              <a:lnSpc>
                <a:spcPct val="80000"/>
              </a:lnSpc>
            </a:pPr>
            <a:r>
              <a:rPr lang="ru-RU" sz="1800" smtClean="0"/>
              <a:t>3. Инновационный прогресс </a:t>
            </a:r>
            <a:r>
              <a:rPr lang="ru-RU" sz="1800" i="1" smtClean="0">
                <a:solidFill>
                  <a:srgbClr val="FFFF00"/>
                </a:solidFill>
              </a:rPr>
              <a:t>позволяет повысить уровень жизни населения</a:t>
            </a:r>
            <a:r>
              <a:rPr lang="ru-RU" sz="1800" smtClean="0"/>
              <a:t>. Инновации способствуют решению проблем занятости населения за счет создания новых высокооплачиваемых рабочих мест, повышает уровень образования и здравоохранения. Во многих случаях смягчаются социальные противоречия и конфликты.</a:t>
            </a:r>
          </a:p>
          <a:p>
            <a:pPr eaLnBrk="1" hangingPunct="1">
              <a:lnSpc>
                <a:spcPct val="80000"/>
              </a:lnSpc>
            </a:pPr>
            <a:endParaRPr lang="ru-RU" sz="1800" smtClean="0"/>
          </a:p>
          <a:p>
            <a:pPr eaLnBrk="1" hangingPunct="1">
              <a:lnSpc>
                <a:spcPct val="80000"/>
              </a:lnSpc>
            </a:pPr>
            <a:r>
              <a:rPr lang="ru-RU" sz="1800" smtClean="0"/>
              <a:t>4. </a:t>
            </a:r>
            <a:r>
              <a:rPr lang="ru-RU" sz="1800" i="1" smtClean="0">
                <a:solidFill>
                  <a:srgbClr val="FFFF00"/>
                </a:solidFill>
              </a:rPr>
              <a:t>Влияние на окружающую среду</a:t>
            </a:r>
            <a:r>
              <a:rPr lang="ru-RU" sz="1800" smtClean="0"/>
              <a:t>: нагрузка на окружающую среду по некоторым направлениям приближается к критической черте. Развитие экономики по инновационному пути позволяет гармонизировать отношения между человеком и природой. Научно технические достижения позволяют снизить использование невосполнимых ресурсов и вредных выбросов.</a:t>
            </a:r>
          </a:p>
          <a:p>
            <a:pPr eaLnBrk="1" hangingPunct="1">
              <a:lnSpc>
                <a:spcPct val="80000"/>
              </a:lnSpc>
            </a:pPr>
            <a:endParaRPr lang="ru-RU" sz="1800" smtClean="0"/>
          </a:p>
        </p:txBody>
      </p:sp>
      <p:pic>
        <p:nvPicPr>
          <p:cNvPr id="4"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685800" y="2362200"/>
            <a:ext cx="7772400" cy="3733800"/>
          </a:xfrm>
        </p:spPr>
        <p:txBody>
          <a:bodyPr/>
          <a:lstStyle/>
          <a:p>
            <a:pPr eaLnBrk="1" hangingPunct="1">
              <a:lnSpc>
                <a:spcPct val="80000"/>
              </a:lnSpc>
            </a:pPr>
            <a:r>
              <a:rPr lang="ru-RU" sz="1800" smtClean="0"/>
              <a:t>5. </a:t>
            </a:r>
            <a:r>
              <a:rPr lang="ru-RU" sz="1800" i="1" smtClean="0">
                <a:solidFill>
                  <a:srgbClr val="FFFF00"/>
                </a:solidFill>
              </a:rPr>
              <a:t>Активизация международного научно технического сотрудничества</a:t>
            </a:r>
            <a:r>
              <a:rPr lang="ru-RU" sz="1800" smtClean="0"/>
              <a:t>. При современных масштабах научно технического прогресса многие инновационные проекты невозможно осуществить в рамках одной страны, поэтому создание мировой научно инновационной инфраструктуры неизбежно.</a:t>
            </a:r>
          </a:p>
          <a:p>
            <a:pPr eaLnBrk="1" hangingPunct="1">
              <a:lnSpc>
                <a:spcPct val="80000"/>
              </a:lnSpc>
            </a:pPr>
            <a:endParaRPr lang="ru-RU" sz="1800" smtClean="0"/>
          </a:p>
          <a:p>
            <a:pPr eaLnBrk="1" hangingPunct="1">
              <a:lnSpc>
                <a:spcPct val="80000"/>
              </a:lnSpc>
            </a:pPr>
            <a:r>
              <a:rPr lang="ru-RU" sz="1800" smtClean="0"/>
              <a:t>6. Зависимость глобальной конкурентоспособности национальной экономики от уровня развития инновационных процессов. </a:t>
            </a:r>
            <a:r>
              <a:rPr lang="ru-RU" sz="1800" i="1" smtClean="0">
                <a:solidFill>
                  <a:srgbClr val="FFFF00"/>
                </a:solidFill>
              </a:rPr>
              <a:t>Полноценная интеграция в мировые инновационные процессы</a:t>
            </a:r>
            <a:r>
              <a:rPr lang="ru-RU" sz="1800" smtClean="0"/>
              <a:t> невозможна без наличия у страны адекватной научно технической базы.</a:t>
            </a:r>
          </a:p>
          <a:p>
            <a:pPr eaLnBrk="1" hangingPunct="1">
              <a:lnSpc>
                <a:spcPct val="80000"/>
              </a:lnSpc>
            </a:pPr>
            <a:endParaRPr lang="ru-RU" sz="1800" smtClean="0"/>
          </a:p>
        </p:txBody>
      </p:sp>
      <p:pic>
        <p:nvPicPr>
          <p:cNvPr id="4"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685800" y="2514600"/>
            <a:ext cx="7772400" cy="3581400"/>
          </a:xfrm>
        </p:spPr>
        <p:txBody>
          <a:bodyPr/>
          <a:lstStyle/>
          <a:p>
            <a:pPr eaLnBrk="1" hangingPunct="1">
              <a:lnSpc>
                <a:spcPct val="80000"/>
              </a:lnSpc>
            </a:pPr>
            <a:r>
              <a:rPr lang="ru-RU" sz="1800" dirty="0" smtClean="0"/>
              <a:t>7. Взаимосвязь уровней научно инновационного потенциала и </a:t>
            </a:r>
            <a:r>
              <a:rPr lang="ru-RU" sz="1800" i="1" dirty="0" smtClean="0">
                <a:solidFill>
                  <a:srgbClr val="FFFF00"/>
                </a:solidFill>
              </a:rPr>
              <a:t>национальной безопасности</a:t>
            </a:r>
            <a:r>
              <a:rPr lang="ru-RU" sz="1800" dirty="0" smtClean="0"/>
              <a:t>.</a:t>
            </a:r>
          </a:p>
          <a:p>
            <a:pPr eaLnBrk="1" hangingPunct="1">
              <a:lnSpc>
                <a:spcPct val="80000"/>
              </a:lnSpc>
              <a:buFont typeface="Wingdings" pitchFamily="2" charset="2"/>
              <a:buNone/>
            </a:pPr>
            <a:r>
              <a:rPr lang="ru-RU" sz="1800" dirty="0" smtClean="0"/>
              <a:t>                   </a:t>
            </a:r>
            <a:r>
              <a:rPr lang="ru-RU" sz="1800" i="1" dirty="0" smtClean="0"/>
              <a:t>Международная сторона</a:t>
            </a:r>
            <a:r>
              <a:rPr lang="ru-RU" sz="1800" dirty="0" smtClean="0"/>
              <a:t> заключается в наличии у страны мощного научно инновационного потенциала, позволяющего противостоять диктату извне.</a:t>
            </a:r>
          </a:p>
          <a:p>
            <a:pPr eaLnBrk="1" hangingPunct="1">
              <a:lnSpc>
                <a:spcPct val="80000"/>
              </a:lnSpc>
              <a:buFont typeface="Wingdings" pitchFamily="2" charset="2"/>
              <a:buNone/>
            </a:pPr>
            <a:r>
              <a:rPr lang="ru-RU" sz="1800" dirty="0" smtClean="0"/>
              <a:t>                   </a:t>
            </a:r>
            <a:r>
              <a:rPr lang="ru-RU" sz="1800" i="1" dirty="0" smtClean="0"/>
              <a:t>Внутренняя сторона</a:t>
            </a:r>
            <a:r>
              <a:rPr lang="ru-RU" sz="1800" dirty="0" smtClean="0"/>
              <a:t> связана с распространением инноваций, позволяющих предотвращать катастрофы, стихийные бедствия, террористические акты и свести к минимуму их негативные последствия.</a:t>
            </a:r>
          </a:p>
          <a:p>
            <a:pPr eaLnBrk="1" hangingPunct="1">
              <a:lnSpc>
                <a:spcPct val="80000"/>
              </a:lnSpc>
            </a:pPr>
            <a:endParaRPr lang="ru-RU" sz="1800" dirty="0" smtClean="0"/>
          </a:p>
          <a:p>
            <a:pPr eaLnBrk="1" hangingPunct="1">
              <a:lnSpc>
                <a:spcPct val="80000"/>
              </a:lnSpc>
            </a:pPr>
            <a:r>
              <a:rPr lang="ru-RU" sz="1800" dirty="0" smtClean="0"/>
              <a:t>8. </a:t>
            </a:r>
            <a:r>
              <a:rPr lang="ru-RU" sz="1800" i="1" dirty="0" smtClean="0">
                <a:solidFill>
                  <a:srgbClr val="FFFF00"/>
                </a:solidFill>
              </a:rPr>
              <a:t>Возможность использования инноваций в антиобщественных целях</a:t>
            </a:r>
            <a:r>
              <a:rPr lang="ru-RU" sz="1800" dirty="0" smtClean="0"/>
              <a:t>.</a:t>
            </a:r>
          </a:p>
          <a:p>
            <a:pPr eaLnBrk="1" hangingPunct="1">
              <a:lnSpc>
                <a:spcPct val="80000"/>
              </a:lnSpc>
            </a:pPr>
            <a:endParaRPr lang="ru-RU" sz="1800" dirty="0" smtClean="0"/>
          </a:p>
        </p:txBody>
      </p:sp>
      <p:pic>
        <p:nvPicPr>
          <p:cNvPr id="4"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1"/>
          </p:nvPr>
        </p:nvSpPr>
        <p:spPr>
          <a:xfrm>
            <a:off x="1752600" y="2209800"/>
            <a:ext cx="6705600" cy="2514600"/>
          </a:xfrm>
        </p:spPr>
        <p:txBody>
          <a:bodyPr/>
          <a:lstStyle/>
          <a:p>
            <a:pPr algn="ctr" eaLnBrk="1" hangingPunct="1">
              <a:buFont typeface="Wingdings" pitchFamily="2" charset="2"/>
              <a:buNone/>
            </a:pPr>
            <a:r>
              <a:rPr lang="ru-RU" sz="2800" dirty="0" smtClean="0">
                <a:solidFill>
                  <a:schemeClr val="hlink"/>
                </a:solidFill>
              </a:rPr>
              <a:t>3.3.</a:t>
            </a:r>
          </a:p>
          <a:p>
            <a:pPr algn="ctr" eaLnBrk="1" hangingPunct="1">
              <a:buFont typeface="Wingdings" pitchFamily="2" charset="2"/>
              <a:buNone/>
            </a:pPr>
            <a:r>
              <a:rPr lang="ru-RU" sz="2800" dirty="0" smtClean="0"/>
              <a:t>Теория </a:t>
            </a:r>
            <a:r>
              <a:rPr lang="ru-RU" sz="2800" dirty="0" err="1" smtClean="0"/>
              <a:t>инноватики</a:t>
            </a:r>
            <a:r>
              <a:rPr lang="ru-RU" sz="2800" dirty="0" smtClean="0"/>
              <a:t> и ее современные концепции.</a:t>
            </a:r>
          </a:p>
        </p:txBody>
      </p:sp>
      <p:pic>
        <p:nvPicPr>
          <p:cNvPr id="3"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anim calcmode="lin" valueType="num">
                                      <p:cBhvr>
                                        <p:cTn id="7" dur="2000" fill="hold"/>
                                        <p:tgtEl>
                                          <p:spTgt spid="20482">
                                            <p:txEl>
                                              <p:pRg st="0" end="0"/>
                                            </p:txEl>
                                          </p:spTgt>
                                        </p:tgtEl>
                                        <p:attrNameLst>
                                          <p:attrName>ppt_w</p:attrName>
                                        </p:attrNameLst>
                                      </p:cBhvr>
                                      <p:tavLst>
                                        <p:tav tm="0">
                                          <p:val>
                                            <p:strVal val="#ppt_w*2.5"/>
                                          </p:val>
                                        </p:tav>
                                        <p:tav tm="100000">
                                          <p:val>
                                            <p:strVal val="#ppt_w"/>
                                          </p:val>
                                        </p:tav>
                                      </p:tavLst>
                                    </p:anim>
                                    <p:anim calcmode="lin" valueType="num">
                                      <p:cBhvr>
                                        <p:cTn id="8" dur="2000" fill="hold"/>
                                        <p:tgtEl>
                                          <p:spTgt spid="20482">
                                            <p:txEl>
                                              <p:pRg st="0" end="0"/>
                                            </p:txEl>
                                          </p:spTgt>
                                        </p:tgtEl>
                                        <p:attrNameLst>
                                          <p:attrName>ppt_h</p:attrName>
                                        </p:attrNameLst>
                                      </p:cBhvr>
                                      <p:tavLst>
                                        <p:tav tm="0">
                                          <p:val>
                                            <p:strVal val="#ppt_h*0.01"/>
                                          </p:val>
                                        </p:tav>
                                        <p:tav tm="100000">
                                          <p:val>
                                            <p:strVal val="#ppt_h"/>
                                          </p:val>
                                        </p:tav>
                                      </p:tavLst>
                                    </p:anim>
                                    <p:anim calcmode="lin" valueType="num">
                                      <p:cBhvr>
                                        <p:cTn id="9" dur="2000" fill="hold"/>
                                        <p:tgtEl>
                                          <p:spTgt spid="20482">
                                            <p:txEl>
                                              <p:pRg st="0" end="0"/>
                                            </p:txEl>
                                          </p:spTgt>
                                        </p:tgtEl>
                                        <p:attrNameLst>
                                          <p:attrName>ppt_x</p:attrName>
                                        </p:attrNameLst>
                                      </p:cBhvr>
                                      <p:tavLst>
                                        <p:tav tm="0">
                                          <p:val>
                                            <p:strVal val="#ppt_x"/>
                                          </p:val>
                                        </p:tav>
                                        <p:tav tm="100000">
                                          <p:val>
                                            <p:strVal val="#ppt_x"/>
                                          </p:val>
                                        </p:tav>
                                      </p:tavLst>
                                    </p:anim>
                                    <p:anim calcmode="lin" valueType="num">
                                      <p:cBhvr>
                                        <p:cTn id="10" dur="2000" fill="hold"/>
                                        <p:tgtEl>
                                          <p:spTgt spid="20482">
                                            <p:txEl>
                                              <p:pRg st="0" end="0"/>
                                            </p:txEl>
                                          </p:spTgt>
                                        </p:tgtEl>
                                        <p:attrNameLst>
                                          <p:attrName>ppt_y</p:attrName>
                                        </p:attrNameLst>
                                      </p:cBhvr>
                                      <p:tavLst>
                                        <p:tav tm="0">
                                          <p:val>
                                            <p:strVal val="#ppt_h+1"/>
                                          </p:val>
                                        </p:tav>
                                        <p:tav tm="100000">
                                          <p:val>
                                            <p:strVal val="#ppt_y"/>
                                          </p:val>
                                        </p:tav>
                                      </p:tavLst>
                                    </p:anim>
                                    <p:animEffect transition="in" filter="fade">
                                      <p:cBhvr>
                                        <p:cTn id="11" dur="2000"/>
                                        <p:tgtEl>
                                          <p:spTgt spid="20482">
                                            <p:txEl>
                                              <p:pRg st="0" end="0"/>
                                            </p:txEl>
                                          </p:spTgt>
                                        </p:tgtEl>
                                      </p:cBhvr>
                                    </p:animEffect>
                                  </p:childTnLst>
                                </p:cTn>
                              </p:par>
                              <p:par>
                                <p:cTn id="12" presetID="58" presetClass="entr" presetSubtype="0" accel="100000" fill="hold" grpId="0" nodeType="withEffect">
                                  <p:stCondLst>
                                    <p:cond delay="0"/>
                                  </p:stCondLst>
                                  <p:childTnLst>
                                    <p:set>
                                      <p:cBhvr>
                                        <p:cTn id="13" dur="1" fill="hold">
                                          <p:stCondLst>
                                            <p:cond delay="0"/>
                                          </p:stCondLst>
                                        </p:cTn>
                                        <p:tgtEl>
                                          <p:spTgt spid="20482">
                                            <p:txEl>
                                              <p:pRg st="1" end="1"/>
                                            </p:txEl>
                                          </p:spTgt>
                                        </p:tgtEl>
                                        <p:attrNameLst>
                                          <p:attrName>style.visibility</p:attrName>
                                        </p:attrNameLst>
                                      </p:cBhvr>
                                      <p:to>
                                        <p:strVal val="visible"/>
                                      </p:to>
                                    </p:set>
                                    <p:anim calcmode="lin" valueType="num">
                                      <p:cBhvr>
                                        <p:cTn id="14" dur="2000" fill="hold"/>
                                        <p:tgtEl>
                                          <p:spTgt spid="20482">
                                            <p:txEl>
                                              <p:pRg st="1" end="1"/>
                                            </p:txEl>
                                          </p:spTgt>
                                        </p:tgtEl>
                                        <p:attrNameLst>
                                          <p:attrName>ppt_w</p:attrName>
                                        </p:attrNameLst>
                                      </p:cBhvr>
                                      <p:tavLst>
                                        <p:tav tm="0">
                                          <p:val>
                                            <p:strVal val="#ppt_w*2.5"/>
                                          </p:val>
                                        </p:tav>
                                        <p:tav tm="100000">
                                          <p:val>
                                            <p:strVal val="#ppt_w"/>
                                          </p:val>
                                        </p:tav>
                                      </p:tavLst>
                                    </p:anim>
                                    <p:anim calcmode="lin" valueType="num">
                                      <p:cBhvr>
                                        <p:cTn id="15" dur="2000" fill="hold"/>
                                        <p:tgtEl>
                                          <p:spTgt spid="20482">
                                            <p:txEl>
                                              <p:pRg st="1" end="1"/>
                                            </p:txEl>
                                          </p:spTgt>
                                        </p:tgtEl>
                                        <p:attrNameLst>
                                          <p:attrName>ppt_h</p:attrName>
                                        </p:attrNameLst>
                                      </p:cBhvr>
                                      <p:tavLst>
                                        <p:tav tm="0">
                                          <p:val>
                                            <p:strVal val="#ppt_h*0.01"/>
                                          </p:val>
                                        </p:tav>
                                        <p:tav tm="100000">
                                          <p:val>
                                            <p:strVal val="#ppt_h"/>
                                          </p:val>
                                        </p:tav>
                                      </p:tavLst>
                                    </p:anim>
                                    <p:anim calcmode="lin" valueType="num">
                                      <p:cBhvr>
                                        <p:cTn id="16" dur="2000" fill="hold"/>
                                        <p:tgtEl>
                                          <p:spTgt spid="20482">
                                            <p:txEl>
                                              <p:pRg st="1" end="1"/>
                                            </p:txEl>
                                          </p:spTgt>
                                        </p:tgtEl>
                                        <p:attrNameLst>
                                          <p:attrName>ppt_x</p:attrName>
                                        </p:attrNameLst>
                                      </p:cBhvr>
                                      <p:tavLst>
                                        <p:tav tm="0">
                                          <p:val>
                                            <p:strVal val="#ppt_x"/>
                                          </p:val>
                                        </p:tav>
                                        <p:tav tm="100000">
                                          <p:val>
                                            <p:strVal val="#ppt_x"/>
                                          </p:val>
                                        </p:tav>
                                      </p:tavLst>
                                    </p:anim>
                                    <p:anim calcmode="lin" valueType="num">
                                      <p:cBhvr>
                                        <p:cTn id="17" dur="2000" fill="hold"/>
                                        <p:tgtEl>
                                          <p:spTgt spid="20482">
                                            <p:txEl>
                                              <p:pRg st="1" end="1"/>
                                            </p:txEl>
                                          </p:spTgt>
                                        </p:tgtEl>
                                        <p:attrNameLst>
                                          <p:attrName>ppt_y</p:attrName>
                                        </p:attrNameLst>
                                      </p:cBhvr>
                                      <p:tavLst>
                                        <p:tav tm="0">
                                          <p:val>
                                            <p:strVal val="#ppt_h+1"/>
                                          </p:val>
                                        </p:tav>
                                        <p:tav tm="100000">
                                          <p:val>
                                            <p:strVal val="#ppt_y"/>
                                          </p:val>
                                        </p:tav>
                                      </p:tavLst>
                                    </p:anim>
                                    <p:animEffect transition="in" filter="fade">
                                      <p:cBhvr>
                                        <p:cTn id="18" dur="2000"/>
                                        <p:tgtEl>
                                          <p:spTgt spid="2048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838200" y="2590800"/>
            <a:ext cx="7772400" cy="4114800"/>
          </a:xfrm>
        </p:spPr>
        <p:txBody>
          <a:bodyPr/>
          <a:lstStyle/>
          <a:p>
            <a:pPr marL="0" indent="715963" eaLnBrk="1" hangingPunct="1">
              <a:buFont typeface="Wingdings" pitchFamily="2" charset="2"/>
              <a:buNone/>
            </a:pPr>
            <a:r>
              <a:rPr lang="ru-RU" sz="2400" i="1" dirty="0" err="1" smtClean="0">
                <a:solidFill>
                  <a:srgbClr val="FFFF00"/>
                </a:solidFill>
              </a:rPr>
              <a:t>Инноватика</a:t>
            </a:r>
            <a:r>
              <a:rPr lang="ru-RU" sz="2400" dirty="0" smtClean="0">
                <a:solidFill>
                  <a:srgbClr val="FFFF00"/>
                </a:solidFill>
              </a:rPr>
              <a:t> </a:t>
            </a:r>
            <a:r>
              <a:rPr lang="ru-RU" sz="2400" dirty="0" smtClean="0"/>
              <a:t>– наука, которая направлена на изучение теории создания новшеств, активизацию деловой активности организации за счет адаптации к инновационным процессам, обеспечение устойчивых темпов роста на основе научно-технологического развития. </a:t>
            </a:r>
          </a:p>
        </p:txBody>
      </p:sp>
      <p:pic>
        <p:nvPicPr>
          <p:cNvPr id="4"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4294967295"/>
          </p:nvPr>
        </p:nvSpPr>
        <p:spPr>
          <a:xfrm>
            <a:off x="1828800" y="1981200"/>
            <a:ext cx="6934200" cy="3311525"/>
          </a:xfrm>
        </p:spPr>
        <p:txBody>
          <a:bodyPr lIns="91440" tIns="45720" rIns="91440" bIns="45720"/>
          <a:lstStyle/>
          <a:p>
            <a:pPr marL="0" indent="533400" eaLnBrk="1" hangingPunct="1">
              <a:lnSpc>
                <a:spcPct val="90000"/>
              </a:lnSpc>
              <a:buFont typeface="Wingdings" pitchFamily="2" charset="2"/>
              <a:buNone/>
            </a:pPr>
            <a:r>
              <a:rPr lang="ru-RU" sz="2400" i="1" dirty="0" smtClean="0">
                <a:solidFill>
                  <a:srgbClr val="FFFF00"/>
                </a:solidFill>
                <a:latin typeface="Arial Black" pitchFamily="34" charset="0"/>
              </a:rPr>
              <a:t>Объект </a:t>
            </a:r>
            <a:r>
              <a:rPr lang="ru-RU" sz="2400" i="1" dirty="0" err="1" smtClean="0">
                <a:solidFill>
                  <a:srgbClr val="FFFF00"/>
                </a:solidFill>
                <a:latin typeface="Arial Black" pitchFamily="34" charset="0"/>
              </a:rPr>
              <a:t>инноватики</a:t>
            </a:r>
            <a:r>
              <a:rPr lang="ru-RU" sz="2400" dirty="0" smtClean="0"/>
              <a:t> – инновационная деятельность как процесс осуществления инноваций в социально-экономических системах.</a:t>
            </a:r>
          </a:p>
          <a:p>
            <a:pPr marL="0" indent="533400" eaLnBrk="1" hangingPunct="1">
              <a:lnSpc>
                <a:spcPct val="90000"/>
              </a:lnSpc>
              <a:buFont typeface="Wingdings" pitchFamily="2" charset="2"/>
              <a:buNone/>
            </a:pPr>
            <a:endParaRPr lang="ru-RU" sz="1800" b="0" i="1" dirty="0" smtClean="0"/>
          </a:p>
          <a:p>
            <a:pPr marL="0" indent="533400" eaLnBrk="1" hangingPunct="1">
              <a:lnSpc>
                <a:spcPct val="90000"/>
              </a:lnSpc>
              <a:buFont typeface="Wingdings" pitchFamily="2" charset="2"/>
              <a:buNone/>
            </a:pPr>
            <a:r>
              <a:rPr lang="ru-RU" sz="2400" b="0" i="1" dirty="0" smtClean="0"/>
              <a:t>Объектами исследования в </a:t>
            </a:r>
            <a:r>
              <a:rPr lang="ru-RU" sz="2400" b="0" i="1" dirty="0" err="1" smtClean="0"/>
              <a:t>инноватике</a:t>
            </a:r>
            <a:r>
              <a:rPr lang="ru-RU" sz="2400" b="0" i="1" dirty="0" smtClean="0"/>
              <a:t> являются</a:t>
            </a:r>
            <a:r>
              <a:rPr lang="ru-RU" sz="2400" dirty="0" smtClean="0"/>
              <a:t>:</a:t>
            </a:r>
          </a:p>
          <a:p>
            <a:pPr marL="0" indent="533400" eaLnBrk="1" hangingPunct="1">
              <a:lnSpc>
                <a:spcPct val="90000"/>
              </a:lnSpc>
              <a:buFont typeface="Wingdings" pitchFamily="2" charset="2"/>
              <a:buNone/>
            </a:pPr>
            <a:r>
              <a:rPr lang="ru-RU" sz="2400" dirty="0" smtClean="0"/>
              <a:t>1) технологические уклады;</a:t>
            </a:r>
          </a:p>
          <a:p>
            <a:pPr marL="0" indent="533400" eaLnBrk="1" hangingPunct="1">
              <a:lnSpc>
                <a:spcPct val="90000"/>
              </a:lnSpc>
              <a:buFont typeface="Wingdings" pitchFamily="2" charset="2"/>
              <a:buNone/>
            </a:pPr>
            <a:r>
              <a:rPr lang="ru-RU" sz="2400" dirty="0" smtClean="0"/>
              <a:t>2) деловые циклы;</a:t>
            </a:r>
          </a:p>
          <a:p>
            <a:pPr marL="0" indent="533400" eaLnBrk="1" hangingPunct="1">
              <a:lnSpc>
                <a:spcPct val="90000"/>
              </a:lnSpc>
              <a:buFont typeface="Wingdings" pitchFamily="2" charset="2"/>
              <a:buNone/>
            </a:pPr>
            <a:r>
              <a:rPr lang="ru-RU" sz="2400" dirty="0" smtClean="0"/>
              <a:t>3) жизненные циклы продукции, технологий, товаров;</a:t>
            </a:r>
          </a:p>
          <a:p>
            <a:pPr marL="0" indent="533400" eaLnBrk="1" hangingPunct="1">
              <a:lnSpc>
                <a:spcPct val="90000"/>
              </a:lnSpc>
              <a:buFont typeface="Wingdings" pitchFamily="2" charset="2"/>
              <a:buNone/>
            </a:pPr>
            <a:r>
              <a:rPr lang="ru-RU" sz="2400" dirty="0" smtClean="0"/>
              <a:t>4) инновационные процессы.</a:t>
            </a:r>
          </a:p>
        </p:txBody>
      </p:sp>
      <p:pic>
        <p:nvPicPr>
          <p:cNvPr id="4" name="Рисунок 3" descr="загруженное (1).jpg"/>
          <p:cNvPicPr>
            <a:picLocks noChangeAspect="1"/>
          </p:cNvPicPr>
          <p:nvPr/>
        </p:nvPicPr>
        <p:blipFill>
          <a:blip r:embed="rId2" cstate="print"/>
          <a:stretch>
            <a:fillRect/>
          </a:stretch>
        </p:blipFill>
        <p:spPr>
          <a:xfrm>
            <a:off x="457200" y="762000"/>
            <a:ext cx="1179443" cy="914399"/>
          </a:xfrm>
          <a:prstGeom prst="rect">
            <a:avLst/>
          </a:prstGeom>
        </p:spPr>
      </p:pic>
      <p:pic>
        <p:nvPicPr>
          <p:cNvPr id="5"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4294967295"/>
          </p:nvPr>
        </p:nvSpPr>
        <p:spPr>
          <a:xfrm>
            <a:off x="1752600" y="2133600"/>
            <a:ext cx="7391400" cy="4495800"/>
          </a:xfrm>
        </p:spPr>
        <p:txBody>
          <a:bodyPr lIns="91440" tIns="45720" rIns="91440" bIns="45720"/>
          <a:lstStyle/>
          <a:p>
            <a:pPr marL="514350" indent="-514350" eaLnBrk="1" hangingPunct="1">
              <a:lnSpc>
                <a:spcPct val="90000"/>
              </a:lnSpc>
              <a:buFont typeface="+mj-lt"/>
              <a:buAutoNum type="romanUcPeriod"/>
            </a:pPr>
            <a:r>
              <a:rPr lang="ru-RU" sz="1800" dirty="0" smtClean="0"/>
              <a:t>Основу теории </a:t>
            </a:r>
            <a:r>
              <a:rPr lang="ru-RU" sz="1800" dirty="0" err="1" smtClean="0"/>
              <a:t>инноватики</a:t>
            </a:r>
            <a:r>
              <a:rPr lang="ru-RU" sz="1800" dirty="0" smtClean="0"/>
              <a:t> заложил русский экономист   </a:t>
            </a:r>
            <a:r>
              <a:rPr lang="ru-RU" sz="1800" i="1" dirty="0" smtClean="0">
                <a:solidFill>
                  <a:srgbClr val="FFFF00"/>
                </a:solidFill>
              </a:rPr>
              <a:t>Н.Д. Кондратьев</a:t>
            </a:r>
            <a:r>
              <a:rPr lang="ru-RU" sz="1800" dirty="0" smtClean="0"/>
              <a:t>, опубликовавший в 1925 году теорию волновых колебаний в общественном производстве.</a:t>
            </a:r>
          </a:p>
          <a:p>
            <a:pPr marL="514350" indent="-514350" eaLnBrk="1" hangingPunct="1">
              <a:lnSpc>
                <a:spcPct val="90000"/>
              </a:lnSpc>
              <a:buFont typeface="+mj-lt"/>
              <a:buAutoNum type="romanUcPeriod"/>
            </a:pPr>
            <a:endParaRPr lang="ru-RU" sz="1800" dirty="0" smtClean="0"/>
          </a:p>
          <a:p>
            <a:pPr eaLnBrk="1" hangingPunct="1">
              <a:lnSpc>
                <a:spcPct val="90000"/>
              </a:lnSpc>
              <a:buFont typeface="+mj-lt"/>
              <a:buAutoNum type="romanUcPeriod"/>
            </a:pPr>
            <a:endParaRPr lang="ru-RU" sz="900" dirty="0" smtClean="0"/>
          </a:p>
          <a:p>
            <a:pPr marL="514350" indent="-514350" algn="just" eaLnBrk="1" hangingPunct="1">
              <a:lnSpc>
                <a:spcPct val="90000"/>
              </a:lnSpc>
              <a:buFont typeface="+mj-lt"/>
              <a:buAutoNum type="romanUcPeriod"/>
            </a:pPr>
            <a:r>
              <a:rPr lang="ru-RU" sz="1800" dirty="0" smtClean="0"/>
              <a:t>В волновой теории Кондратьева австрийский экономист </a:t>
            </a:r>
            <a:r>
              <a:rPr lang="ru-RU" sz="1800" i="1" dirty="0" smtClean="0">
                <a:solidFill>
                  <a:srgbClr val="FFFF00"/>
                </a:solidFill>
              </a:rPr>
              <a:t>Й.А. </a:t>
            </a:r>
            <a:r>
              <a:rPr lang="ru-RU" sz="1800" i="1" dirty="0" err="1" smtClean="0">
                <a:solidFill>
                  <a:srgbClr val="FFFF00"/>
                </a:solidFill>
              </a:rPr>
              <a:t>Шумпетер</a:t>
            </a:r>
            <a:r>
              <a:rPr lang="ru-RU" sz="1800" dirty="0" smtClean="0"/>
              <a:t> увидел возможность преодоления кризисов посредством активизации процессов нововведений («Деловые циклы» (1939 г.)</a:t>
            </a:r>
          </a:p>
          <a:p>
            <a:pPr marL="514350" indent="-514350" algn="just" eaLnBrk="1" hangingPunct="1">
              <a:lnSpc>
                <a:spcPct val="90000"/>
              </a:lnSpc>
              <a:buFont typeface="+mj-lt"/>
              <a:buAutoNum type="romanUcPeriod"/>
            </a:pPr>
            <a:endParaRPr lang="ru-RU" sz="1800" dirty="0" smtClean="0"/>
          </a:p>
          <a:p>
            <a:pPr algn="just" eaLnBrk="1" hangingPunct="1">
              <a:lnSpc>
                <a:spcPct val="90000"/>
              </a:lnSpc>
              <a:buFont typeface="+mj-lt"/>
              <a:buAutoNum type="romanUcPeriod"/>
            </a:pPr>
            <a:endParaRPr lang="ru-RU" sz="900" dirty="0" smtClean="0"/>
          </a:p>
          <a:p>
            <a:pPr marL="514350" indent="-514350" algn="just" eaLnBrk="1" hangingPunct="1">
              <a:lnSpc>
                <a:spcPct val="90000"/>
              </a:lnSpc>
              <a:buFont typeface="+mj-lt"/>
              <a:buAutoNum type="romanUcPeriod"/>
            </a:pPr>
            <a:r>
              <a:rPr lang="ru-RU" sz="1800" dirty="0" smtClean="0"/>
              <a:t>В теории и методологии </a:t>
            </a:r>
            <a:r>
              <a:rPr lang="ru-RU" sz="1800" dirty="0" err="1" smtClean="0"/>
              <a:t>инноватики</a:t>
            </a:r>
            <a:r>
              <a:rPr lang="ru-RU" sz="1800" dirty="0" smtClean="0"/>
              <a:t> приведенные </a:t>
            </a:r>
            <a:r>
              <a:rPr lang="ru-RU" sz="1800" dirty="0" err="1" smtClean="0"/>
              <a:t>Шумпетером</a:t>
            </a:r>
            <a:r>
              <a:rPr lang="ru-RU" sz="1800" dirty="0" smtClean="0"/>
              <a:t> деловые циклы в настоящее время принято связывать со сменой технологических укладов в общественном производстве, которые исследовал российский экономист </a:t>
            </a:r>
            <a:r>
              <a:rPr lang="ru-RU" sz="1800" i="1" dirty="0" smtClean="0">
                <a:solidFill>
                  <a:srgbClr val="FFFF00"/>
                </a:solidFill>
              </a:rPr>
              <a:t>С.Ю. Глазьев</a:t>
            </a:r>
            <a:r>
              <a:rPr lang="ru-RU" sz="1800" dirty="0" smtClean="0"/>
              <a:t>. </a:t>
            </a:r>
          </a:p>
        </p:txBody>
      </p:sp>
      <p:pic>
        <p:nvPicPr>
          <p:cNvPr id="4"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2514600" y="685800"/>
            <a:ext cx="6096000" cy="1143000"/>
          </a:xfrm>
        </p:spPr>
        <p:txBody>
          <a:bodyPr/>
          <a:lstStyle/>
          <a:p>
            <a:pPr eaLnBrk="1" hangingPunct="1">
              <a:defRPr/>
            </a:pPr>
            <a:r>
              <a:rPr lang="ru-RU" sz="2200" b="1" dirty="0" smtClean="0">
                <a:solidFill>
                  <a:srgbClr val="FFFF00"/>
                </a:solidFill>
              </a:rPr>
              <a:t>Кондратьев Николай Дмитриевич</a:t>
            </a:r>
            <a:br>
              <a:rPr lang="ru-RU" sz="2200" b="1" dirty="0" smtClean="0">
                <a:solidFill>
                  <a:srgbClr val="FFFF00"/>
                </a:solidFill>
              </a:rPr>
            </a:br>
            <a:r>
              <a:rPr lang="ru-RU" sz="2200" b="1" dirty="0" smtClean="0">
                <a:solidFill>
                  <a:srgbClr val="FFFF00"/>
                </a:solidFill>
              </a:rPr>
              <a:t>Годы жизни: 1892 — 1938</a:t>
            </a:r>
            <a:br>
              <a:rPr lang="ru-RU" sz="2200" b="1" dirty="0" smtClean="0">
                <a:solidFill>
                  <a:srgbClr val="FFFF00"/>
                </a:solidFill>
              </a:rPr>
            </a:br>
            <a:r>
              <a:rPr lang="ru-RU" sz="2200" b="1" dirty="0" smtClean="0">
                <a:solidFill>
                  <a:srgbClr val="FFFF00"/>
                </a:solidFill>
              </a:rPr>
              <a:t>Место рождения: д. </a:t>
            </a:r>
            <a:r>
              <a:rPr lang="ru-RU" sz="2200" b="1" dirty="0" err="1" smtClean="0">
                <a:solidFill>
                  <a:srgbClr val="FFFF00"/>
                </a:solidFill>
              </a:rPr>
              <a:t>Галуевская</a:t>
            </a:r>
            <a:r>
              <a:rPr lang="ru-RU" sz="2200" b="1" dirty="0" smtClean="0">
                <a:solidFill>
                  <a:srgbClr val="FFFF00"/>
                </a:solidFill>
              </a:rPr>
              <a:t>, Кинешемский уезд, Костромская губерния, Российская империя </a:t>
            </a:r>
            <a:br>
              <a:rPr lang="ru-RU" sz="2200" b="1" dirty="0" smtClean="0">
                <a:solidFill>
                  <a:srgbClr val="FFFF00"/>
                </a:solidFill>
              </a:rPr>
            </a:br>
            <a:endParaRPr lang="ru-RU" sz="2200" b="1" dirty="0" smtClean="0">
              <a:solidFill>
                <a:srgbClr val="FFFF00"/>
              </a:solidFill>
            </a:endParaRPr>
          </a:p>
        </p:txBody>
      </p:sp>
      <p:sp>
        <p:nvSpPr>
          <p:cNvPr id="24579" name="Rectangle 3"/>
          <p:cNvSpPr>
            <a:spLocks noGrp="1" noChangeArrowheads="1"/>
          </p:cNvSpPr>
          <p:nvPr>
            <p:ph type="body" idx="1"/>
          </p:nvPr>
        </p:nvSpPr>
        <p:spPr>
          <a:xfrm>
            <a:off x="685800" y="2209800"/>
            <a:ext cx="8229600" cy="4495800"/>
          </a:xfrm>
        </p:spPr>
        <p:txBody>
          <a:bodyPr/>
          <a:lstStyle/>
          <a:p>
            <a:pPr eaLnBrk="1" hangingPunct="1"/>
            <a:r>
              <a:rPr lang="ru-RU" sz="1600" dirty="0" smtClean="0"/>
              <a:t>Экономист, основоположник теории больших циклов, длинных волн хозяйственной конъюнктуры (впоследствии получивших название «волн Кондратьева» или «Циклов Кондратьева»)</a:t>
            </a:r>
          </a:p>
          <a:p>
            <a:pPr eaLnBrk="1" hangingPunct="1"/>
            <a:r>
              <a:rPr lang="ru-RU" sz="1600" dirty="0" smtClean="0"/>
              <a:t>Николай Кондратьев (1892—1938) был студентом </a:t>
            </a:r>
            <a:r>
              <a:rPr lang="ru-RU" sz="1600" dirty="0" err="1" smtClean="0"/>
              <a:t>Туган</a:t>
            </a:r>
            <a:r>
              <a:rPr lang="ru-RU" sz="1600" dirty="0" smtClean="0"/>
              <a:t>- Барановского в Петербургском университете</a:t>
            </a:r>
          </a:p>
          <a:p>
            <a:pPr eaLnBrk="1" hangingPunct="1"/>
            <a:r>
              <a:rPr lang="ru-RU" sz="1600" dirty="0" smtClean="0"/>
              <a:t>В период между февральской и октябрьской революциями 1917 г. активно участвовал в работе Временного правительства и в последнем его составе даже был заместителем министра продовольствия.</a:t>
            </a:r>
          </a:p>
          <a:p>
            <a:pPr eaLnBrk="1" hangingPunct="1"/>
            <a:r>
              <a:rPr lang="ru-RU" sz="1600" dirty="0" smtClean="0"/>
              <a:t>После октябрьской революции Кондратьев преподавал в Сельскохозяйственной академии в Москве и работал в </a:t>
            </a:r>
            <a:r>
              <a:rPr lang="ru-RU" sz="1600" dirty="0" err="1" smtClean="0"/>
              <a:t>Наркомземе</a:t>
            </a:r>
            <a:r>
              <a:rPr lang="ru-RU" sz="1600" dirty="0" smtClean="0"/>
              <a:t>.</a:t>
            </a:r>
          </a:p>
          <a:p>
            <a:pPr eaLnBrk="1" hangingPunct="1"/>
            <a:r>
              <a:rPr lang="ru-RU" sz="1600" dirty="0" smtClean="0"/>
              <a:t>В 1920 г. он организовал лабораторию, которая затем переросла в Конъюнктурный институт, пользовавшийся мировой известностью, директором которого он был до 1928 г.;</a:t>
            </a:r>
          </a:p>
          <a:p>
            <a:pPr eaLnBrk="1" hangingPunct="1"/>
            <a:r>
              <a:rPr lang="ru-RU" sz="1600" dirty="0" smtClean="0"/>
              <a:t>в 1930 г., в начале сталинских репрессий посажен в тюрьму и в 1938 г. расстрелян. </a:t>
            </a:r>
          </a:p>
        </p:txBody>
      </p:sp>
      <p:pic>
        <p:nvPicPr>
          <p:cNvPr id="24580" name="Picture 4" descr="default"/>
          <p:cNvPicPr>
            <a:picLocks noChangeAspect="1" noChangeArrowheads="1"/>
          </p:cNvPicPr>
          <p:nvPr/>
        </p:nvPicPr>
        <p:blipFill>
          <a:blip r:embed="rId2" cstate="print"/>
          <a:srcRect/>
          <a:stretch>
            <a:fillRect/>
          </a:stretch>
        </p:blipFill>
        <p:spPr bwMode="auto">
          <a:xfrm>
            <a:off x="1066800" y="228600"/>
            <a:ext cx="1335087" cy="1756623"/>
          </a:xfrm>
          <a:prstGeom prst="rect">
            <a:avLst/>
          </a:prstGeom>
          <a:noFill/>
          <a:ln w="9525">
            <a:noFill/>
            <a:miter lim="800000"/>
            <a:headEnd/>
            <a:tailEnd/>
          </a:ln>
        </p:spPr>
      </p:pic>
      <p:pic>
        <p:nvPicPr>
          <p:cNvPr id="5" name="Picture 6" descr="logo_left">
            <a:hlinkClick r:id="rId3"/>
          </p:cNvPr>
          <p:cNvPicPr>
            <a:picLocks noChangeAspect="1" noChangeArrowheads="1"/>
          </p:cNvPicPr>
          <p:nvPr/>
        </p:nvPicPr>
        <p:blipFill>
          <a:blip r:embed="rId4" cstate="print"/>
          <a:srcRect/>
          <a:stretch>
            <a:fillRect/>
          </a:stretch>
        </p:blipFill>
        <p:spPr bwMode="auto">
          <a:xfrm>
            <a:off x="7010400" y="0"/>
            <a:ext cx="2133600"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0" y="609600"/>
            <a:ext cx="8153400" cy="3505200"/>
          </a:xfrm>
        </p:spPr>
        <p:txBody>
          <a:bodyPr/>
          <a:lstStyle/>
          <a:p>
            <a:pPr eaLnBrk="1" hangingPunct="1"/>
            <a:r>
              <a:rPr lang="ru-RU" sz="2400" dirty="0" smtClean="0">
                <a:solidFill>
                  <a:srgbClr val="FFFF00"/>
                </a:solidFill>
              </a:rPr>
              <a:t>Цикличность</a:t>
            </a:r>
            <a:r>
              <a:rPr lang="ru-RU" sz="2400" dirty="0" smtClean="0"/>
              <a:t> </a:t>
            </a:r>
            <a:r>
              <a:rPr lang="ru-RU" sz="2400" dirty="0" smtClean="0">
                <a:cs typeface="Arial" charset="0"/>
              </a:rPr>
              <a:t>— это </a:t>
            </a:r>
            <a:r>
              <a:rPr lang="ru-RU" sz="2400" dirty="0" smtClean="0"/>
              <a:t>основа развития экономики и механизм саморегулирования, преодоления накапливающихся в ней противоречий </a:t>
            </a:r>
          </a:p>
        </p:txBody>
      </p:sp>
      <p:pic>
        <p:nvPicPr>
          <p:cNvPr id="6148" name="Picture 4" descr="image1s"/>
          <p:cNvPicPr>
            <a:picLocks noChangeAspect="1" noChangeArrowheads="1"/>
          </p:cNvPicPr>
          <p:nvPr/>
        </p:nvPicPr>
        <p:blipFill>
          <a:blip r:embed="rId2" cstate="print"/>
          <a:srcRect/>
          <a:stretch>
            <a:fillRect/>
          </a:stretch>
        </p:blipFill>
        <p:spPr bwMode="auto">
          <a:xfrm>
            <a:off x="2362200" y="3581400"/>
            <a:ext cx="6781800" cy="2971800"/>
          </a:xfrm>
          <a:prstGeom prst="rect">
            <a:avLst/>
          </a:prstGeom>
          <a:noFill/>
          <a:ln w="9525">
            <a:noFill/>
            <a:miter lim="800000"/>
            <a:headEnd/>
            <a:tailEnd/>
          </a:ln>
        </p:spPr>
      </p:pic>
      <p:sp>
        <p:nvSpPr>
          <p:cNvPr id="6" name="Rectangle 3"/>
          <p:cNvSpPr txBox="1">
            <a:spLocks noChangeArrowheads="1"/>
          </p:cNvSpPr>
          <p:nvPr/>
        </p:nvSpPr>
        <p:spPr bwMode="auto">
          <a:xfrm>
            <a:off x="0" y="1828800"/>
            <a:ext cx="4953000" cy="2057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R="0" lvl="0" indent="625475" algn="l" defTabSz="914400" rtl="0" eaLnBrk="1" fontAlgn="base" latinLnBrk="0" hangingPunct="1">
              <a:lnSpc>
                <a:spcPct val="100000"/>
              </a:lnSpc>
              <a:spcBef>
                <a:spcPct val="20000"/>
              </a:spcBef>
              <a:spcAft>
                <a:spcPct val="0"/>
              </a:spcAft>
              <a:buClr>
                <a:schemeClr val="accent2"/>
              </a:buClr>
              <a:buSzPct val="80000"/>
              <a:tabLst/>
              <a:defRPr/>
            </a:pPr>
            <a:r>
              <a:rPr kumimoji="0" lang="ru-RU" b="1" i="1" u="none" strike="noStrike" kern="0" cap="none" spc="0" normalizeH="0" baseline="0" noProof="0" dirty="0" smtClean="0">
                <a:ln>
                  <a:noFill/>
                </a:ln>
                <a:solidFill>
                  <a:schemeClr val="tx1"/>
                </a:solidFill>
                <a:effectLst/>
                <a:uLnTx/>
                <a:uFillTx/>
                <a:latin typeface="+mn-lt"/>
                <a:ea typeface="+mn-ea"/>
                <a:cs typeface="+mn-cs"/>
              </a:rPr>
              <a:t>Теории экономических циклов стали развиваться только с середины XIX в.</a:t>
            </a:r>
          </a:p>
          <a:p>
            <a:pPr marR="0" lvl="0" indent="625475" algn="l" defTabSz="914400" rtl="0" eaLnBrk="1" fontAlgn="base" latinLnBrk="0" hangingPunct="1">
              <a:lnSpc>
                <a:spcPct val="100000"/>
              </a:lnSpc>
              <a:spcBef>
                <a:spcPct val="20000"/>
              </a:spcBef>
              <a:spcAft>
                <a:spcPct val="0"/>
              </a:spcAft>
              <a:buClr>
                <a:schemeClr val="accent2"/>
              </a:buClr>
              <a:buSzPct val="80000"/>
              <a:tabLst/>
              <a:defRPr/>
            </a:pPr>
            <a:r>
              <a:rPr kumimoji="0" lang="ru-RU" b="1" i="1" u="none" strike="noStrike" kern="0" cap="none" spc="0" normalizeH="0" baseline="0" noProof="0" dirty="0" smtClean="0">
                <a:ln>
                  <a:noFill/>
                </a:ln>
                <a:solidFill>
                  <a:schemeClr val="tx1"/>
                </a:solidFill>
                <a:effectLst/>
                <a:uLnTx/>
                <a:uFillTx/>
                <a:latin typeface="+mn-lt"/>
                <a:ea typeface="+mn-ea"/>
                <a:cs typeface="+mn-cs"/>
              </a:rPr>
              <a:t>Первый достаточно отчетливо проявившийся циклический кризис произошел в Англии в 1825 г. </a:t>
            </a:r>
          </a:p>
        </p:txBody>
      </p:sp>
      <p:pic>
        <p:nvPicPr>
          <p:cNvPr id="7"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685800" y="1981200"/>
            <a:ext cx="8229600" cy="1600200"/>
          </a:xfrm>
        </p:spPr>
        <p:txBody>
          <a:bodyPr/>
          <a:lstStyle/>
          <a:p>
            <a:pPr marL="0" indent="625475" eaLnBrk="1" hangingPunct="1">
              <a:lnSpc>
                <a:spcPct val="80000"/>
              </a:lnSpc>
              <a:buFont typeface="Wingdings" pitchFamily="2" charset="2"/>
              <a:buNone/>
            </a:pPr>
            <a:r>
              <a:rPr lang="ru-RU" sz="1800" dirty="0" smtClean="0"/>
              <a:t>Исследовав обширный статистический материал с конца XVIII в. и до 1920 г., связанный с цикличностью чередования сменяющихся фаз в промышленном производстве развитых капиталистических стран (США, Великобритании, Франции и Германии), Н.Д. Кондратьев эмпирически установил в 1925 г. (статья «Большие циклы конъюнктуры») существование </a:t>
            </a:r>
            <a:r>
              <a:rPr lang="ru-RU" sz="1800" i="1" dirty="0" smtClean="0">
                <a:solidFill>
                  <a:srgbClr val="FFFF00"/>
                </a:solidFill>
              </a:rPr>
              <a:t>длинных волн, или больших циклов конъюнктуры</a:t>
            </a:r>
            <a:r>
              <a:rPr lang="ru-RU" sz="1800" dirty="0" smtClean="0"/>
              <a:t>.</a:t>
            </a:r>
          </a:p>
          <a:p>
            <a:pPr marL="0" indent="625475" eaLnBrk="1" hangingPunct="1">
              <a:lnSpc>
                <a:spcPct val="80000"/>
              </a:lnSpc>
              <a:buFont typeface="Wingdings" pitchFamily="2" charset="2"/>
              <a:buNone/>
            </a:pPr>
            <a:endParaRPr lang="ru-RU" sz="1800" dirty="0" smtClean="0"/>
          </a:p>
        </p:txBody>
      </p:sp>
      <p:pic>
        <p:nvPicPr>
          <p:cNvPr id="4" name="Рисунок 3" descr="загруженное (1).jpg"/>
          <p:cNvPicPr>
            <a:picLocks noChangeAspect="1"/>
          </p:cNvPicPr>
          <p:nvPr/>
        </p:nvPicPr>
        <p:blipFill>
          <a:blip r:embed="rId2" cstate="print"/>
          <a:stretch>
            <a:fillRect/>
          </a:stretch>
        </p:blipFill>
        <p:spPr>
          <a:xfrm>
            <a:off x="304800" y="609600"/>
            <a:ext cx="1179443" cy="914399"/>
          </a:xfrm>
          <a:prstGeom prst="rect">
            <a:avLst/>
          </a:prstGeom>
        </p:spPr>
      </p:pic>
      <p:sp>
        <p:nvSpPr>
          <p:cNvPr id="5" name="Rectangle 3"/>
          <p:cNvSpPr txBox="1">
            <a:spLocks noChangeArrowheads="1"/>
          </p:cNvSpPr>
          <p:nvPr/>
        </p:nvSpPr>
        <p:spPr bwMode="auto">
          <a:xfrm>
            <a:off x="1524000" y="3657600"/>
            <a:ext cx="7467600" cy="2743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0" marR="0" lvl="0" indent="625475" algn="l" defTabSz="914400" rtl="0" eaLnBrk="1" fontAlgn="base" latinLnBrk="0" hangingPunct="1">
              <a:lnSpc>
                <a:spcPct val="80000"/>
              </a:lnSpc>
              <a:spcBef>
                <a:spcPct val="20000"/>
              </a:spcBef>
              <a:spcAft>
                <a:spcPct val="0"/>
              </a:spcAft>
              <a:buClr>
                <a:schemeClr val="accent2"/>
              </a:buClr>
              <a:buSzPct val="80000"/>
              <a:buFont typeface="Wingdings" pitchFamily="2" charset="2"/>
              <a:buNone/>
              <a:tabLst/>
              <a:defRPr/>
            </a:pPr>
            <a:r>
              <a:rPr kumimoji="0" lang="ru-RU" sz="1800" b="1" i="0" u="none" strike="noStrike" kern="0" cap="none" spc="0" normalizeH="0" baseline="0" noProof="0" dirty="0" smtClean="0">
                <a:ln>
                  <a:noFill/>
                </a:ln>
                <a:solidFill>
                  <a:schemeClr val="tx1"/>
                </a:solidFill>
                <a:effectLst/>
                <a:uLnTx/>
                <a:uFillTx/>
                <a:latin typeface="+mn-lt"/>
                <a:ea typeface="+mn-ea"/>
                <a:cs typeface="+mn-cs"/>
              </a:rPr>
              <a:t>В результате этого исследования было определено, что в основе:</a:t>
            </a:r>
          </a:p>
          <a:p>
            <a:pPr marL="0" marR="0" lvl="0" indent="625475" algn="l" defTabSz="914400" rtl="0" eaLnBrk="1" fontAlgn="base" latinLnBrk="0" hangingPunct="1">
              <a:lnSpc>
                <a:spcPct val="80000"/>
              </a:lnSpc>
              <a:spcBef>
                <a:spcPct val="20000"/>
              </a:spcBef>
              <a:spcAft>
                <a:spcPct val="0"/>
              </a:spcAft>
              <a:buClr>
                <a:schemeClr val="accent2"/>
              </a:buClr>
              <a:buSzPct val="80000"/>
              <a:buFont typeface="Wingdings" pitchFamily="2" charset="2"/>
              <a:buChar char="l"/>
              <a:tabLst/>
              <a:defRPr/>
            </a:pPr>
            <a:r>
              <a:rPr kumimoji="0" lang="ru-RU" sz="1800" b="1" i="1" u="none" strike="noStrike" kern="0" cap="none" spc="0" normalizeH="0" baseline="0" noProof="0" dirty="0" smtClean="0">
                <a:ln>
                  <a:noFill/>
                </a:ln>
                <a:solidFill>
                  <a:srgbClr val="FFFF00"/>
                </a:solidFill>
                <a:effectLst/>
                <a:uLnTx/>
                <a:uFillTx/>
                <a:latin typeface="+mn-lt"/>
                <a:ea typeface="+mn-ea"/>
                <a:cs typeface="+mn-cs"/>
              </a:rPr>
              <a:t>длинных волн (или циклов) протяженностью в 40 – 60 лет</a:t>
            </a:r>
            <a:r>
              <a:rPr kumimoji="0" lang="ru-RU" sz="1800" b="1" i="0" u="none" strike="noStrike" kern="0" cap="none" spc="0" normalizeH="0" baseline="0" noProof="0" dirty="0" smtClean="0">
                <a:ln>
                  <a:noFill/>
                </a:ln>
                <a:solidFill>
                  <a:schemeClr val="tx1"/>
                </a:solidFill>
                <a:effectLst/>
                <a:uLnTx/>
                <a:uFillTx/>
                <a:latin typeface="+mn-lt"/>
                <a:ea typeface="+mn-ea"/>
                <a:cs typeface="+mn-cs"/>
              </a:rPr>
              <a:t> находится смена пассивной части капитала, к которой относятся здания, сооружения, коммуникации и т.п.</a:t>
            </a:r>
          </a:p>
          <a:p>
            <a:pPr marL="0" marR="0" lvl="0" indent="625475" algn="l" defTabSz="914400" rtl="0" eaLnBrk="1" fontAlgn="base" latinLnBrk="0" hangingPunct="1">
              <a:lnSpc>
                <a:spcPct val="80000"/>
              </a:lnSpc>
              <a:spcBef>
                <a:spcPct val="20000"/>
              </a:spcBef>
              <a:spcAft>
                <a:spcPct val="0"/>
              </a:spcAft>
              <a:buClr>
                <a:schemeClr val="accent2"/>
              </a:buClr>
              <a:buSzPct val="80000"/>
              <a:buFont typeface="Wingdings" pitchFamily="2" charset="2"/>
              <a:buChar char="l"/>
              <a:tabLst/>
              <a:defRPr/>
            </a:pPr>
            <a:r>
              <a:rPr kumimoji="0" lang="ru-RU" sz="1800" b="1" i="1" u="none" strike="noStrike" kern="0" cap="none" spc="0" normalizeH="0" baseline="0" noProof="0" dirty="0" smtClean="0">
                <a:ln>
                  <a:noFill/>
                </a:ln>
                <a:solidFill>
                  <a:srgbClr val="FFFF00"/>
                </a:solidFill>
                <a:effectLst/>
                <a:uLnTx/>
                <a:uFillTx/>
                <a:latin typeface="+mn-lt"/>
                <a:ea typeface="+mn-ea"/>
                <a:cs typeface="+mn-cs"/>
              </a:rPr>
              <a:t>средних протяженностью в 7 – 10 лет</a:t>
            </a:r>
            <a:r>
              <a:rPr kumimoji="0" lang="ru-RU" sz="1800" b="1" i="0" u="none" strike="noStrike" kern="0" cap="none" spc="0" normalizeH="0" baseline="0" noProof="0" dirty="0" smtClean="0">
                <a:ln>
                  <a:noFill/>
                </a:ln>
                <a:solidFill>
                  <a:schemeClr val="tx1"/>
                </a:solidFill>
                <a:effectLst/>
                <a:uLnTx/>
                <a:uFillTx/>
                <a:latin typeface="+mn-lt"/>
                <a:ea typeface="+mn-ea"/>
                <a:cs typeface="+mn-cs"/>
              </a:rPr>
              <a:t> замена активной части капитала в форме станочного оборудования, транспорта и т.п.</a:t>
            </a:r>
          </a:p>
          <a:p>
            <a:pPr marL="0" marR="0" lvl="0" indent="625475" algn="l" defTabSz="914400" rtl="0" eaLnBrk="1" fontAlgn="base" latinLnBrk="0" hangingPunct="1">
              <a:lnSpc>
                <a:spcPct val="80000"/>
              </a:lnSpc>
              <a:spcBef>
                <a:spcPct val="20000"/>
              </a:spcBef>
              <a:spcAft>
                <a:spcPct val="0"/>
              </a:spcAft>
              <a:buClr>
                <a:schemeClr val="accent2"/>
              </a:buClr>
              <a:buSzPct val="80000"/>
              <a:buFont typeface="Wingdings" pitchFamily="2" charset="2"/>
              <a:buChar char="l"/>
              <a:tabLst/>
              <a:defRPr/>
            </a:pPr>
            <a:r>
              <a:rPr kumimoji="0" lang="ru-RU" sz="1800" b="1" i="1" u="none" strike="noStrike" kern="0" cap="none" spc="0" normalizeH="0" baseline="0" noProof="0" dirty="0" smtClean="0">
                <a:ln>
                  <a:noFill/>
                </a:ln>
                <a:solidFill>
                  <a:srgbClr val="FFFF00"/>
                </a:solidFill>
                <a:effectLst/>
                <a:uLnTx/>
                <a:uFillTx/>
                <a:latin typeface="+mn-lt"/>
                <a:ea typeface="+mn-ea"/>
                <a:cs typeface="+mn-cs"/>
              </a:rPr>
              <a:t>коротких в 3 – 3,5 года</a:t>
            </a:r>
            <a:r>
              <a:rPr kumimoji="0" lang="ru-RU" sz="1800" b="1" i="0" u="none" strike="noStrike" kern="0" cap="none" spc="0" normalizeH="0" baseline="0" noProof="0" dirty="0" smtClean="0">
                <a:ln>
                  <a:noFill/>
                </a:ln>
                <a:solidFill>
                  <a:schemeClr val="tx1"/>
                </a:solidFill>
                <a:effectLst/>
                <a:uLnTx/>
                <a:uFillTx/>
                <a:latin typeface="+mn-lt"/>
                <a:ea typeface="+mn-ea"/>
                <a:cs typeface="+mn-cs"/>
              </a:rPr>
              <a:t> изменения по отношению к определенным видам продукции промышленного производства</a:t>
            </a:r>
          </a:p>
        </p:txBody>
      </p:sp>
      <p:pic>
        <p:nvPicPr>
          <p:cNvPr id="6"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4" descr="3ages"/>
          <p:cNvPicPr>
            <a:picLocks noChangeAspect="1" noChangeArrowheads="1"/>
          </p:cNvPicPr>
          <p:nvPr/>
        </p:nvPicPr>
        <p:blipFill>
          <a:blip r:embed="rId2" cstate="print"/>
          <a:srcRect/>
          <a:stretch>
            <a:fillRect/>
          </a:stretch>
        </p:blipFill>
        <p:spPr bwMode="auto">
          <a:xfrm>
            <a:off x="1066800" y="2362200"/>
            <a:ext cx="7620000" cy="3630613"/>
          </a:xfrm>
          <a:prstGeom prst="rect">
            <a:avLst/>
          </a:prstGeom>
          <a:noFill/>
          <a:ln w="9525">
            <a:noFill/>
            <a:miter lim="800000"/>
            <a:headEnd/>
            <a:tailEnd/>
          </a:ln>
        </p:spPr>
      </p:pic>
      <p:pic>
        <p:nvPicPr>
          <p:cNvPr id="4"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1600200" y="2133600"/>
            <a:ext cx="7391400" cy="3810000"/>
          </a:xfrm>
        </p:spPr>
        <p:txBody>
          <a:bodyPr/>
          <a:lstStyle/>
          <a:p>
            <a:pPr marL="0" indent="625475" eaLnBrk="1" hangingPunct="1">
              <a:lnSpc>
                <a:spcPct val="90000"/>
              </a:lnSpc>
              <a:buFont typeface="Wingdings" pitchFamily="2" charset="2"/>
              <a:buNone/>
            </a:pPr>
            <a:r>
              <a:rPr lang="ru-RU" sz="2200" dirty="0" smtClean="0"/>
              <a:t>Началу </a:t>
            </a:r>
            <a:r>
              <a:rPr lang="ru-RU" sz="2200" i="1" dirty="0" smtClean="0">
                <a:solidFill>
                  <a:srgbClr val="FFFF00"/>
                </a:solidFill>
              </a:rPr>
              <a:t>повышательной стадии</a:t>
            </a:r>
            <a:r>
              <a:rPr lang="ru-RU" sz="2200" dirty="0" smtClean="0"/>
              <a:t> обязательно предшествуют периоды кризиса и депрессии.</a:t>
            </a:r>
          </a:p>
          <a:p>
            <a:pPr marL="0" indent="625475" eaLnBrk="1" hangingPunct="1">
              <a:lnSpc>
                <a:spcPct val="90000"/>
              </a:lnSpc>
              <a:buFont typeface="Wingdings" pitchFamily="2" charset="2"/>
              <a:buNone/>
            </a:pPr>
            <a:r>
              <a:rPr lang="ru-RU" sz="2400" i="1" dirty="0" smtClean="0">
                <a:solidFill>
                  <a:srgbClr val="FFFF00"/>
                </a:solidFill>
              </a:rPr>
              <a:t>В периоды депрессии экономика наиболее восприимчива к внедрению технических изобретений (инноваций),</a:t>
            </a:r>
          </a:p>
          <a:p>
            <a:pPr marL="0" indent="625475" eaLnBrk="1" hangingPunct="1">
              <a:lnSpc>
                <a:spcPct val="90000"/>
              </a:lnSpc>
              <a:buFont typeface="Wingdings" pitchFamily="2" charset="2"/>
              <a:buNone/>
            </a:pPr>
            <a:r>
              <a:rPr lang="ru-RU" sz="2200" dirty="0" smtClean="0"/>
              <a:t>потому что депрессия является своего рода стимулом для поиска возможности выжить в трудных условиях, а инновационный процесс может их предоставить. </a:t>
            </a:r>
          </a:p>
        </p:txBody>
      </p:sp>
      <p:pic>
        <p:nvPicPr>
          <p:cNvPr id="4" name="Рисунок 3" descr="загруженное (1).jpg"/>
          <p:cNvPicPr>
            <a:picLocks noChangeAspect="1"/>
          </p:cNvPicPr>
          <p:nvPr/>
        </p:nvPicPr>
        <p:blipFill>
          <a:blip r:embed="rId2" cstate="print"/>
          <a:stretch>
            <a:fillRect/>
          </a:stretch>
        </p:blipFill>
        <p:spPr>
          <a:xfrm>
            <a:off x="381000" y="762000"/>
            <a:ext cx="1179443" cy="914399"/>
          </a:xfrm>
          <a:prstGeom prst="rect">
            <a:avLst/>
          </a:prstGeom>
        </p:spPr>
      </p:pic>
      <p:pic>
        <p:nvPicPr>
          <p:cNvPr id="5"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nvGraphicFramePr>
        <p:xfrm>
          <a:off x="0" y="2514600"/>
          <a:ext cx="91440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228600" y="1219200"/>
            <a:ext cx="8763000" cy="338554"/>
          </a:xfrm>
          <a:prstGeom prst="rect">
            <a:avLst/>
          </a:prstGeom>
        </p:spPr>
        <p:txBody>
          <a:bodyPr wrap="square">
            <a:spAutoFit/>
          </a:bodyPr>
          <a:lstStyle/>
          <a:p>
            <a:pPr lvl="0" indent="441325">
              <a:lnSpc>
                <a:spcPct val="80000"/>
              </a:lnSpc>
              <a:spcBef>
                <a:spcPct val="20000"/>
              </a:spcBef>
              <a:buClr>
                <a:srgbClr val="00FFCC"/>
              </a:buClr>
              <a:buSzPct val="80000"/>
            </a:pPr>
            <a:r>
              <a:rPr kumimoji="0" lang="ru-RU" sz="2000" b="1" kern="0" dirty="0" smtClean="0">
                <a:solidFill>
                  <a:srgbClr val="FFFFFF"/>
                </a:solidFill>
                <a:latin typeface="Arial"/>
              </a:rPr>
              <a:t>Такому положению вещей можно дать следующее объяснение:</a:t>
            </a:r>
          </a:p>
        </p:txBody>
      </p:sp>
      <p:pic>
        <p:nvPicPr>
          <p:cNvPr id="6" name="Picture 6" descr="logo_left">
            <a:hlinkClick r:id="rId6"/>
          </p:cNvPr>
          <p:cNvPicPr>
            <a:picLocks noChangeAspect="1" noChangeArrowheads="1"/>
          </p:cNvPicPr>
          <p:nvPr/>
        </p:nvPicPr>
        <p:blipFill>
          <a:blip r:embed="rId7"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p:txBody>
          <a:bodyPr/>
          <a:lstStyle/>
          <a:p>
            <a:pPr eaLnBrk="1" hangingPunct="1">
              <a:lnSpc>
                <a:spcPct val="90000"/>
              </a:lnSpc>
            </a:pPr>
            <a:r>
              <a:rPr lang="ru-RU" sz="2200" dirty="0" smtClean="0">
                <a:solidFill>
                  <a:srgbClr val="FFFF00"/>
                </a:solidFill>
              </a:rPr>
              <a:t>Таким образом, основной причиной больших циклов является необходимость обновления постоянного (основного) капитала - появление новых технологий, а так же отраслей.</a:t>
            </a:r>
          </a:p>
          <a:p>
            <a:pPr eaLnBrk="1" hangingPunct="1">
              <a:lnSpc>
                <a:spcPct val="90000"/>
              </a:lnSpc>
            </a:pPr>
            <a:endParaRPr lang="ru-RU" sz="2200" dirty="0" smtClean="0">
              <a:solidFill>
                <a:srgbClr val="FFFF00"/>
              </a:solidFill>
            </a:endParaRPr>
          </a:p>
          <a:p>
            <a:pPr eaLnBrk="1" hangingPunct="1">
              <a:lnSpc>
                <a:spcPct val="90000"/>
              </a:lnSpc>
            </a:pPr>
            <a:r>
              <a:rPr lang="ru-RU" sz="2000" i="1" dirty="0" smtClean="0"/>
              <a:t>Н.Д. Кондратьев предсказал Великую депрессию 1929-1933 гг.</a:t>
            </a:r>
          </a:p>
          <a:p>
            <a:pPr eaLnBrk="1" hangingPunct="1">
              <a:lnSpc>
                <a:spcPct val="90000"/>
              </a:lnSpc>
            </a:pPr>
            <a:r>
              <a:rPr lang="ru-RU" sz="2000" i="1" dirty="0" smtClean="0"/>
              <a:t>Установив тенденции к сокращению циклов, он так же сделал долгосрочный прогноз до 2010 года, предсказав окончание пятого цикла в 2011-2013 гг. и наступление в связи с этим очередного экономического кризиса</a:t>
            </a:r>
          </a:p>
        </p:txBody>
      </p:sp>
      <p:pic>
        <p:nvPicPr>
          <p:cNvPr id="4"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2362200" y="304800"/>
            <a:ext cx="6189663" cy="1143000"/>
          </a:xfrm>
        </p:spPr>
        <p:txBody>
          <a:bodyPr/>
          <a:lstStyle/>
          <a:p>
            <a:pPr eaLnBrk="1" hangingPunct="1">
              <a:defRPr/>
            </a:pPr>
            <a:r>
              <a:rPr lang="ru-RU" sz="2400" b="1" smtClean="0">
                <a:solidFill>
                  <a:srgbClr val="FFFF00"/>
                </a:solidFill>
              </a:rPr>
              <a:t>Шумпетер Йозеф Алоис</a:t>
            </a:r>
            <a:br>
              <a:rPr lang="ru-RU" sz="2400" b="1" smtClean="0">
                <a:solidFill>
                  <a:srgbClr val="FFFF00"/>
                </a:solidFill>
              </a:rPr>
            </a:br>
            <a:r>
              <a:rPr lang="ru-RU" sz="2400" b="1" smtClean="0">
                <a:solidFill>
                  <a:srgbClr val="FFFF00"/>
                </a:solidFill>
              </a:rPr>
              <a:t>Годы жизни: 1883 — 1950</a:t>
            </a:r>
            <a:br>
              <a:rPr lang="ru-RU" sz="2400" b="1" smtClean="0">
                <a:solidFill>
                  <a:srgbClr val="FFFF00"/>
                </a:solidFill>
              </a:rPr>
            </a:br>
            <a:r>
              <a:rPr lang="ru-RU" sz="2400" b="1" smtClean="0">
                <a:solidFill>
                  <a:srgbClr val="FFFF00"/>
                </a:solidFill>
              </a:rPr>
              <a:t>Место рождения: г. Триш (Трешть), Моравия, Австро-Венгерская империя</a:t>
            </a:r>
          </a:p>
        </p:txBody>
      </p:sp>
      <p:sp>
        <p:nvSpPr>
          <p:cNvPr id="30723" name="Rectangle 3"/>
          <p:cNvSpPr>
            <a:spLocks noGrp="1" noChangeArrowheads="1"/>
          </p:cNvSpPr>
          <p:nvPr>
            <p:ph type="body" idx="1"/>
          </p:nvPr>
        </p:nvSpPr>
        <p:spPr>
          <a:xfrm>
            <a:off x="685800" y="2743200"/>
            <a:ext cx="7772400" cy="3352800"/>
          </a:xfrm>
        </p:spPr>
        <p:txBody>
          <a:bodyPr/>
          <a:lstStyle/>
          <a:p>
            <a:pPr eaLnBrk="1" hangingPunct="1"/>
            <a:r>
              <a:rPr lang="ru-RU" sz="2400" dirty="0" smtClean="0"/>
              <a:t>Экономист, доктор Гарвардского университета США</a:t>
            </a:r>
          </a:p>
          <a:p>
            <a:pPr eaLnBrk="1" hangingPunct="1"/>
            <a:r>
              <a:rPr lang="ru-RU" sz="2400" dirty="0" smtClean="0"/>
              <a:t>Создатель теории экономической динамики (циклов деловой активности), и политический мыслитель, оказавший большое влияние на развитие современной теории демократии</a:t>
            </a:r>
          </a:p>
          <a:p>
            <a:pPr eaLnBrk="1" hangingPunct="1"/>
            <a:endParaRPr lang="ru-RU" sz="2400" dirty="0" smtClean="0"/>
          </a:p>
        </p:txBody>
      </p:sp>
      <p:pic>
        <p:nvPicPr>
          <p:cNvPr id="30724" name="Picture 4" descr="default"/>
          <p:cNvPicPr>
            <a:picLocks noChangeAspect="1" noChangeArrowheads="1"/>
          </p:cNvPicPr>
          <p:nvPr/>
        </p:nvPicPr>
        <p:blipFill>
          <a:blip r:embed="rId2" cstate="print"/>
          <a:srcRect/>
          <a:stretch>
            <a:fillRect/>
          </a:stretch>
        </p:blipFill>
        <p:spPr bwMode="auto">
          <a:xfrm>
            <a:off x="265113" y="228600"/>
            <a:ext cx="1792287" cy="2362200"/>
          </a:xfrm>
          <a:prstGeom prst="rect">
            <a:avLst/>
          </a:prstGeom>
          <a:noFill/>
          <a:ln w="9525">
            <a:noFill/>
            <a:miter lim="800000"/>
            <a:headEnd/>
            <a:tailEnd/>
          </a:ln>
        </p:spPr>
      </p:pic>
      <p:pic>
        <p:nvPicPr>
          <p:cNvPr id="5"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685800" y="1981200"/>
            <a:ext cx="7772400" cy="1600200"/>
          </a:xfrm>
        </p:spPr>
        <p:txBody>
          <a:bodyPr/>
          <a:lstStyle/>
          <a:p>
            <a:pPr marL="0" indent="625475" eaLnBrk="1" hangingPunct="1">
              <a:lnSpc>
                <a:spcPct val="80000"/>
              </a:lnSpc>
              <a:buFont typeface="Wingdings" pitchFamily="2" charset="2"/>
              <a:buNone/>
            </a:pPr>
            <a:r>
              <a:rPr lang="ru-RU" sz="2000" dirty="0" smtClean="0"/>
              <a:t>И. </a:t>
            </a:r>
            <a:r>
              <a:rPr lang="ru-RU" sz="2000" dirty="0" err="1" smtClean="0"/>
              <a:t>Шумпетер</a:t>
            </a:r>
            <a:r>
              <a:rPr lang="ru-RU" sz="2000" dirty="0" smtClean="0"/>
              <a:t> выявил внутренние факторы, которые изнутри «взрывают» равновесие экономической системы.</a:t>
            </a:r>
          </a:p>
          <a:p>
            <a:pPr marL="0" indent="625475" eaLnBrk="1" hangingPunct="1">
              <a:lnSpc>
                <a:spcPct val="80000"/>
              </a:lnSpc>
              <a:buFont typeface="Wingdings" pitchFamily="2" charset="2"/>
              <a:buNone/>
            </a:pPr>
            <a:r>
              <a:rPr lang="ru-RU" sz="2000" dirty="0" smtClean="0"/>
              <a:t>Этими внутренними факторами становятся </a:t>
            </a:r>
            <a:r>
              <a:rPr lang="ru-RU" sz="2000" u="sng" dirty="0" smtClean="0"/>
              <a:t>новые комбинации факторов производства</a:t>
            </a:r>
            <a:r>
              <a:rPr lang="ru-RU" sz="2000" dirty="0" smtClean="0"/>
              <a:t>, которые и определяют динамические изменения в экономике. </a:t>
            </a:r>
          </a:p>
        </p:txBody>
      </p:sp>
      <p:pic>
        <p:nvPicPr>
          <p:cNvPr id="4" name="Рисунок 3" descr="загруженное (1).jpg"/>
          <p:cNvPicPr>
            <a:picLocks noChangeAspect="1"/>
          </p:cNvPicPr>
          <p:nvPr/>
        </p:nvPicPr>
        <p:blipFill>
          <a:blip r:embed="rId2" cstate="print"/>
          <a:stretch>
            <a:fillRect/>
          </a:stretch>
        </p:blipFill>
        <p:spPr>
          <a:xfrm>
            <a:off x="457200" y="685800"/>
            <a:ext cx="1000125" cy="775378"/>
          </a:xfrm>
          <a:prstGeom prst="rect">
            <a:avLst/>
          </a:prstGeom>
        </p:spPr>
      </p:pic>
      <p:sp>
        <p:nvSpPr>
          <p:cNvPr id="6" name="Rectangle 3"/>
          <p:cNvSpPr txBox="1">
            <a:spLocks noChangeArrowheads="1"/>
          </p:cNvSpPr>
          <p:nvPr/>
        </p:nvSpPr>
        <p:spPr bwMode="auto">
          <a:xfrm>
            <a:off x="1447800" y="3581400"/>
            <a:ext cx="7315200" cy="1600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0" marR="0" lvl="0" indent="625475" algn="l" defTabSz="914400" rtl="0" eaLnBrk="1" fontAlgn="base" latinLnBrk="0" hangingPunct="1">
              <a:lnSpc>
                <a:spcPct val="80000"/>
              </a:lnSpc>
              <a:spcBef>
                <a:spcPct val="20000"/>
              </a:spcBef>
              <a:spcAft>
                <a:spcPct val="0"/>
              </a:spcAft>
              <a:buClr>
                <a:schemeClr val="accent2"/>
              </a:buClr>
              <a:buSzPct val="80000"/>
              <a:buFont typeface="Wingdings" pitchFamily="2" charset="2"/>
              <a:buNone/>
              <a:tabLst/>
              <a:defRPr/>
            </a:pPr>
            <a:r>
              <a:rPr kumimoji="0" lang="ru-RU" sz="2000" b="1" i="0" u="none" strike="noStrike" kern="0" cap="none" spc="0" normalizeH="0" baseline="0" noProof="0" dirty="0" smtClean="0">
                <a:ln>
                  <a:noFill/>
                </a:ln>
                <a:solidFill>
                  <a:schemeClr val="tx1"/>
                </a:solidFill>
                <a:effectLst/>
                <a:uLnTx/>
                <a:uFillTx/>
                <a:latin typeface="+mn-lt"/>
                <a:ea typeface="+mn-ea"/>
                <a:cs typeface="+mn-cs"/>
              </a:rPr>
              <a:t>Принципиально </a:t>
            </a:r>
            <a:r>
              <a:rPr kumimoji="0" lang="ru-RU" sz="2000" b="1" i="1" u="none" strike="noStrike" kern="0" cap="none" spc="0" normalizeH="0" baseline="0" noProof="0" dirty="0" smtClean="0">
                <a:ln>
                  <a:noFill/>
                </a:ln>
                <a:solidFill>
                  <a:srgbClr val="FFFF00"/>
                </a:solidFill>
                <a:effectLst/>
                <a:uLnTx/>
                <a:uFillTx/>
                <a:latin typeface="+mn-lt"/>
                <a:ea typeface="+mn-ea"/>
                <a:cs typeface="+mn-cs"/>
              </a:rPr>
              <a:t>новыми комбинациями факторов производства</a:t>
            </a:r>
            <a:r>
              <a:rPr kumimoji="0" lang="ru-RU" sz="2000" b="1" i="0" u="none" strike="noStrike" kern="0" cap="none" spc="0" normalizeH="0" baseline="0" noProof="0" dirty="0" smtClean="0">
                <a:ln>
                  <a:noFill/>
                </a:ln>
                <a:solidFill>
                  <a:schemeClr val="tx1"/>
                </a:solidFill>
                <a:effectLst/>
                <a:uLnTx/>
                <a:uFillTx/>
                <a:latin typeface="+mn-lt"/>
                <a:ea typeface="+mn-ea"/>
                <a:cs typeface="+mn-cs"/>
              </a:rPr>
              <a:t> названы следующие:</a:t>
            </a:r>
          </a:p>
          <a:p>
            <a:pPr marL="0" marR="0" lvl="0" indent="625475" algn="l" defTabSz="914400" rtl="0" eaLnBrk="1" fontAlgn="base" latinLnBrk="0" hangingPunct="1">
              <a:lnSpc>
                <a:spcPct val="80000"/>
              </a:lnSpc>
              <a:spcBef>
                <a:spcPct val="20000"/>
              </a:spcBef>
              <a:spcAft>
                <a:spcPct val="0"/>
              </a:spcAft>
              <a:buClr>
                <a:schemeClr val="accent2"/>
              </a:buClr>
              <a:buSzPct val="80000"/>
              <a:buFont typeface="Wingdings" pitchFamily="2" charset="2"/>
              <a:buChar char="l"/>
              <a:tabLst/>
              <a:defRPr/>
            </a:pPr>
            <a:r>
              <a:rPr kumimoji="0" lang="ru-RU" sz="2000" b="1" i="0" u="none" strike="noStrike" kern="0" cap="none" spc="0" normalizeH="0" baseline="0" noProof="0" dirty="0" smtClean="0">
                <a:ln>
                  <a:noFill/>
                </a:ln>
                <a:solidFill>
                  <a:schemeClr val="tx1"/>
                </a:solidFill>
                <a:effectLst/>
                <a:uLnTx/>
                <a:uFillTx/>
                <a:latin typeface="+mn-lt"/>
                <a:ea typeface="+mn-ea"/>
                <a:cs typeface="+mn-cs"/>
              </a:rPr>
              <a:t>создание нового продукта;</a:t>
            </a:r>
          </a:p>
          <a:p>
            <a:pPr marL="0" marR="0" lvl="0" indent="625475" algn="l" defTabSz="914400" rtl="0" eaLnBrk="1" fontAlgn="base" latinLnBrk="0" hangingPunct="1">
              <a:lnSpc>
                <a:spcPct val="80000"/>
              </a:lnSpc>
              <a:spcBef>
                <a:spcPct val="20000"/>
              </a:spcBef>
              <a:spcAft>
                <a:spcPct val="0"/>
              </a:spcAft>
              <a:buClr>
                <a:schemeClr val="accent2"/>
              </a:buClr>
              <a:buSzPct val="80000"/>
              <a:buFont typeface="Wingdings" pitchFamily="2" charset="2"/>
              <a:buChar char="l"/>
              <a:tabLst/>
              <a:defRPr/>
            </a:pPr>
            <a:r>
              <a:rPr kumimoji="0" lang="ru-RU" sz="2000" b="1" i="0" u="none" strike="noStrike" kern="0" cap="none" spc="0" normalizeH="0" baseline="0" noProof="0" dirty="0" smtClean="0">
                <a:ln>
                  <a:noFill/>
                </a:ln>
                <a:solidFill>
                  <a:schemeClr val="tx1"/>
                </a:solidFill>
                <a:effectLst/>
                <a:uLnTx/>
                <a:uFillTx/>
                <a:latin typeface="+mn-lt"/>
                <a:ea typeface="+mn-ea"/>
                <a:cs typeface="+mn-cs"/>
              </a:rPr>
              <a:t>использование новой технологии производства;</a:t>
            </a:r>
          </a:p>
          <a:p>
            <a:pPr marL="0" marR="0" lvl="0" indent="625475" algn="l" defTabSz="914400" rtl="0" eaLnBrk="1" fontAlgn="base" latinLnBrk="0" hangingPunct="1">
              <a:lnSpc>
                <a:spcPct val="80000"/>
              </a:lnSpc>
              <a:spcBef>
                <a:spcPct val="20000"/>
              </a:spcBef>
              <a:spcAft>
                <a:spcPct val="0"/>
              </a:spcAft>
              <a:buClr>
                <a:schemeClr val="accent2"/>
              </a:buClr>
              <a:buSzPct val="80000"/>
              <a:buFont typeface="Wingdings" pitchFamily="2" charset="2"/>
              <a:buChar char="l"/>
              <a:tabLst/>
              <a:defRPr/>
            </a:pPr>
            <a:r>
              <a:rPr kumimoji="0" lang="ru-RU" sz="2000" b="1" i="0" u="none" strike="noStrike" kern="0" cap="none" spc="0" normalizeH="0" baseline="0" noProof="0" dirty="0" smtClean="0">
                <a:ln>
                  <a:noFill/>
                </a:ln>
                <a:solidFill>
                  <a:schemeClr val="tx1"/>
                </a:solidFill>
                <a:effectLst/>
                <a:uLnTx/>
                <a:uFillTx/>
                <a:latin typeface="+mn-lt"/>
                <a:ea typeface="+mn-ea"/>
                <a:cs typeface="+mn-cs"/>
              </a:rPr>
              <a:t>использование новой организации производства;</a:t>
            </a:r>
          </a:p>
          <a:p>
            <a:pPr marL="0" marR="0" lvl="0" indent="625475" algn="l" defTabSz="914400" rtl="0" eaLnBrk="1" fontAlgn="base" latinLnBrk="0" hangingPunct="1">
              <a:lnSpc>
                <a:spcPct val="80000"/>
              </a:lnSpc>
              <a:spcBef>
                <a:spcPct val="20000"/>
              </a:spcBef>
              <a:spcAft>
                <a:spcPct val="0"/>
              </a:spcAft>
              <a:buClr>
                <a:schemeClr val="accent2"/>
              </a:buClr>
              <a:buSzPct val="80000"/>
              <a:buFont typeface="Wingdings" pitchFamily="2" charset="2"/>
              <a:buChar char="l"/>
              <a:tabLst/>
              <a:defRPr/>
            </a:pPr>
            <a:r>
              <a:rPr kumimoji="0" lang="ru-RU" sz="2000" b="1" i="0" u="none" strike="noStrike" kern="0" cap="none" spc="0" normalizeH="0" baseline="0" noProof="0" dirty="0" smtClean="0">
                <a:ln>
                  <a:noFill/>
                </a:ln>
                <a:solidFill>
                  <a:schemeClr val="tx1"/>
                </a:solidFill>
                <a:effectLst/>
                <a:uLnTx/>
                <a:uFillTx/>
                <a:latin typeface="+mn-lt"/>
                <a:ea typeface="+mn-ea"/>
                <a:cs typeface="+mn-cs"/>
              </a:rPr>
              <a:t>открытие новых рынков сбыта;</a:t>
            </a:r>
          </a:p>
          <a:p>
            <a:pPr marL="0" marR="0" lvl="0" indent="625475" algn="l" defTabSz="914400" rtl="0" eaLnBrk="1" fontAlgn="base" latinLnBrk="0" hangingPunct="1">
              <a:lnSpc>
                <a:spcPct val="80000"/>
              </a:lnSpc>
              <a:spcBef>
                <a:spcPct val="20000"/>
              </a:spcBef>
              <a:spcAft>
                <a:spcPct val="0"/>
              </a:spcAft>
              <a:buClr>
                <a:schemeClr val="accent2"/>
              </a:buClr>
              <a:buSzPct val="80000"/>
              <a:buFont typeface="Wingdings" pitchFamily="2" charset="2"/>
              <a:buChar char="l"/>
              <a:tabLst/>
              <a:defRPr/>
            </a:pPr>
            <a:r>
              <a:rPr kumimoji="0" lang="ru-RU" sz="2000" b="1" i="0" u="none" strike="noStrike" kern="0" cap="none" spc="0" normalizeH="0" baseline="0" noProof="0" dirty="0" smtClean="0">
                <a:ln>
                  <a:noFill/>
                </a:ln>
                <a:solidFill>
                  <a:schemeClr val="tx1"/>
                </a:solidFill>
                <a:effectLst/>
                <a:uLnTx/>
                <a:uFillTx/>
                <a:latin typeface="+mn-lt"/>
                <a:ea typeface="+mn-ea"/>
                <a:cs typeface="+mn-cs"/>
              </a:rPr>
              <a:t>открытие новых источников сырья.</a:t>
            </a:r>
          </a:p>
        </p:txBody>
      </p:sp>
      <p:pic>
        <p:nvPicPr>
          <p:cNvPr id="7"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685800" y="2133600"/>
            <a:ext cx="7772400" cy="3429000"/>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0" indent="1341438" algn="just" eaLnBrk="1" hangingPunct="1">
              <a:lnSpc>
                <a:spcPct val="80000"/>
              </a:lnSpc>
              <a:buFont typeface="Wingdings" pitchFamily="2" charset="2"/>
              <a:buNone/>
            </a:pPr>
            <a:r>
              <a:rPr lang="ru-RU" sz="2400" i="1" dirty="0" smtClean="0">
                <a:ln/>
                <a:solidFill>
                  <a:schemeClr val="accent3"/>
                </a:solidFill>
              </a:rPr>
              <a:t>Новые комбинации факторов производства получили название нововведений (инноваций). </a:t>
            </a:r>
          </a:p>
          <a:p>
            <a:pPr marL="0" indent="1341438" algn="just" eaLnBrk="1" hangingPunct="1">
              <a:lnSpc>
                <a:spcPct val="80000"/>
              </a:lnSpc>
              <a:buFont typeface="Wingdings" pitchFamily="2" charset="2"/>
              <a:buNone/>
            </a:pPr>
            <a:endParaRPr lang="ru-RU" sz="2400" dirty="0" smtClean="0">
              <a:ln/>
              <a:solidFill>
                <a:schemeClr val="accent3"/>
              </a:solidFill>
            </a:endParaRPr>
          </a:p>
          <a:p>
            <a:pPr marL="0" indent="1341438" algn="just" eaLnBrk="1" hangingPunct="1">
              <a:lnSpc>
                <a:spcPct val="80000"/>
              </a:lnSpc>
              <a:buFont typeface="Wingdings" pitchFamily="2" charset="2"/>
              <a:buNone/>
            </a:pPr>
            <a:r>
              <a:rPr lang="ru-RU" sz="2400" dirty="0" smtClean="0">
                <a:ln w="17780" cmpd="sng">
                  <a:solidFill>
                    <a:srgbClr val="FFFFFF"/>
                  </a:solidFill>
                  <a:prstDash val="solid"/>
                  <a:miter lim="800000"/>
                </a:ln>
                <a:solidFill>
                  <a:srgbClr val="C00000"/>
                </a:solidFill>
                <a:effectLst>
                  <a:outerShdw blurRad="50800" algn="tl" rotWithShape="0">
                    <a:srgbClr val="000000"/>
                  </a:outerShdw>
                </a:effectLst>
              </a:rPr>
              <a:t>Инновационный процесс — это создание новых технологий, задающих колебания всей мировой экономики.</a:t>
            </a:r>
          </a:p>
          <a:p>
            <a:pPr marL="0" indent="1341438" algn="just" eaLnBrk="1" hangingPunct="1">
              <a:lnSpc>
                <a:spcPct val="80000"/>
              </a:lnSpc>
              <a:buFont typeface="Wingdings" pitchFamily="2" charset="2"/>
              <a:buNone/>
            </a:pPr>
            <a:endParaRPr lang="ru-RU" sz="2400" dirty="0" smtClean="0">
              <a:ln/>
              <a:solidFill>
                <a:schemeClr val="accent3"/>
              </a:solidFill>
            </a:endParaRPr>
          </a:p>
          <a:p>
            <a:pPr marL="0" indent="1341438" algn="just" eaLnBrk="1" hangingPunct="1">
              <a:lnSpc>
                <a:spcPct val="80000"/>
              </a:lnSpc>
              <a:buFont typeface="Wingdings" pitchFamily="2" charset="2"/>
              <a:buNone/>
            </a:pPr>
            <a:r>
              <a:rPr lang="ru-RU" sz="2400" dirty="0" smtClean="0">
                <a:ln/>
                <a:solidFill>
                  <a:schemeClr val="accent3"/>
                </a:solidFill>
              </a:rPr>
              <a:t>По </a:t>
            </a:r>
            <a:r>
              <a:rPr lang="ru-RU" sz="2400" dirty="0" err="1" smtClean="0">
                <a:ln/>
                <a:solidFill>
                  <a:schemeClr val="accent3"/>
                </a:solidFill>
              </a:rPr>
              <a:t>Шумпетеру</a:t>
            </a:r>
            <a:r>
              <a:rPr lang="ru-RU" sz="2400" dirty="0" smtClean="0">
                <a:ln/>
                <a:solidFill>
                  <a:schemeClr val="accent3"/>
                </a:solidFill>
              </a:rPr>
              <a:t> что-то новое в технике и технологии – это изобретение (новшество), а если его включили в бизнес, то это уже инновация (нововведение). </a:t>
            </a:r>
          </a:p>
        </p:txBody>
      </p:sp>
      <p:pic>
        <p:nvPicPr>
          <p:cNvPr id="4"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1371600" y="2057400"/>
            <a:ext cx="7772400" cy="2438400"/>
          </a:xfrm>
        </p:spPr>
        <p:txBody>
          <a:bodyPr/>
          <a:lstStyle/>
          <a:p>
            <a:pPr marL="92075" indent="439738" eaLnBrk="1" hangingPunct="1">
              <a:lnSpc>
                <a:spcPct val="90000"/>
              </a:lnSpc>
              <a:buNone/>
            </a:pPr>
            <a:r>
              <a:rPr lang="ru-RU" sz="2200" dirty="0" smtClean="0"/>
              <a:t>По инновационной теории каждый цикл делился на две части:</a:t>
            </a:r>
          </a:p>
          <a:p>
            <a:pPr eaLnBrk="1" hangingPunct="1">
              <a:lnSpc>
                <a:spcPct val="90000"/>
              </a:lnSpc>
              <a:buNone/>
            </a:pPr>
            <a:r>
              <a:rPr lang="ru-RU" sz="2200" dirty="0" smtClean="0"/>
              <a:t>1) </a:t>
            </a:r>
            <a:r>
              <a:rPr lang="ru-RU" sz="2200" dirty="0" smtClean="0">
                <a:ln w="17780" cmpd="sng">
                  <a:solidFill>
                    <a:srgbClr val="FFFFFF"/>
                  </a:solidFill>
                  <a:prstDash val="solid"/>
                  <a:miter lim="800000"/>
                </a:ln>
                <a:solidFill>
                  <a:srgbClr val="FF0000"/>
                </a:solidFill>
                <a:effectLst>
                  <a:outerShdw blurRad="50800" algn="tl" rotWithShape="0">
                    <a:srgbClr val="000000"/>
                  </a:outerShdw>
                </a:effectLst>
              </a:rPr>
              <a:t>инновационную</a:t>
            </a:r>
            <a:r>
              <a:rPr lang="ru-RU" sz="2200" dirty="0" smtClean="0"/>
              <a:t> - создание и внедрение новых технологий;</a:t>
            </a:r>
          </a:p>
          <a:p>
            <a:pPr eaLnBrk="1" hangingPunct="1">
              <a:lnSpc>
                <a:spcPct val="90000"/>
              </a:lnSpc>
              <a:buNone/>
            </a:pPr>
            <a:r>
              <a:rPr lang="ru-RU" sz="2200" dirty="0" smtClean="0"/>
              <a:t>2) </a:t>
            </a:r>
            <a:r>
              <a:rPr lang="ru-RU" sz="2200" dirty="0" smtClean="0">
                <a:ln w="17780" cmpd="sng">
                  <a:solidFill>
                    <a:srgbClr val="FFFFFF"/>
                  </a:solidFill>
                  <a:prstDash val="solid"/>
                  <a:miter lim="800000"/>
                </a:ln>
                <a:solidFill>
                  <a:srgbClr val="00B050"/>
                </a:solidFill>
                <a:effectLst>
                  <a:outerShdw blurRad="50800" algn="tl" rotWithShape="0">
                    <a:srgbClr val="000000"/>
                  </a:outerShdw>
                </a:effectLst>
              </a:rPr>
              <a:t>имитационную</a:t>
            </a:r>
            <a:r>
              <a:rPr lang="ru-RU" sz="2200" dirty="0" smtClean="0"/>
              <a:t> - их распространение.</a:t>
            </a:r>
          </a:p>
          <a:p>
            <a:pPr marL="0" indent="531813" eaLnBrk="1" hangingPunct="1">
              <a:lnSpc>
                <a:spcPct val="90000"/>
              </a:lnSpc>
              <a:buNone/>
            </a:pPr>
            <a:r>
              <a:rPr lang="ru-RU" sz="2000" i="1" dirty="0" smtClean="0"/>
              <a:t>В теории Кондратьева они соответствуют повышательным и понижательным стадиям цикла</a:t>
            </a:r>
          </a:p>
        </p:txBody>
      </p:sp>
      <p:pic>
        <p:nvPicPr>
          <p:cNvPr id="33795" name="Picture 4" descr="image001"/>
          <p:cNvPicPr>
            <a:picLocks noChangeAspect="1" noChangeArrowheads="1"/>
          </p:cNvPicPr>
          <p:nvPr/>
        </p:nvPicPr>
        <p:blipFill>
          <a:blip r:embed="rId2" cstate="print"/>
          <a:srcRect/>
          <a:stretch>
            <a:fillRect/>
          </a:stretch>
        </p:blipFill>
        <p:spPr bwMode="auto">
          <a:xfrm>
            <a:off x="0" y="4464050"/>
            <a:ext cx="9144000" cy="2393950"/>
          </a:xfrm>
          <a:prstGeom prst="rect">
            <a:avLst/>
          </a:prstGeom>
          <a:noFill/>
          <a:ln w="9525">
            <a:noFill/>
            <a:miter lim="800000"/>
            <a:headEnd/>
            <a:tailEnd/>
          </a:ln>
        </p:spPr>
      </p:pic>
      <p:pic>
        <p:nvPicPr>
          <p:cNvPr id="5" name="Рисунок 4" descr="загруженное (1).jpg"/>
          <p:cNvPicPr>
            <a:picLocks noChangeAspect="1"/>
          </p:cNvPicPr>
          <p:nvPr/>
        </p:nvPicPr>
        <p:blipFill>
          <a:blip r:embed="rId3" cstate="print"/>
          <a:stretch>
            <a:fillRect/>
          </a:stretch>
        </p:blipFill>
        <p:spPr>
          <a:xfrm>
            <a:off x="228600" y="533400"/>
            <a:ext cx="990600" cy="767993"/>
          </a:xfrm>
          <a:prstGeom prst="rect">
            <a:avLst/>
          </a:prstGeom>
        </p:spPr>
      </p:pic>
      <p:pic>
        <p:nvPicPr>
          <p:cNvPr id="6" name="Picture 6" descr="logo_left">
            <a:hlinkClick r:id="rId4"/>
          </p:cNvPr>
          <p:cNvPicPr>
            <a:picLocks noChangeAspect="1" noChangeArrowheads="1"/>
          </p:cNvPicPr>
          <p:nvPr/>
        </p:nvPicPr>
        <p:blipFill>
          <a:blip r:embed="rId5"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1143000" y="1981200"/>
            <a:ext cx="7772400" cy="4114800"/>
          </a:xfrm>
        </p:spPr>
        <p:txBody>
          <a:bodyPr/>
          <a:lstStyle/>
          <a:p>
            <a:pPr marL="0" indent="625475" eaLnBrk="1" hangingPunct="1">
              <a:buFont typeface="Wingdings" pitchFamily="2" charset="2"/>
              <a:buNone/>
            </a:pPr>
            <a:r>
              <a:rPr lang="ru-RU" sz="2400" dirty="0" smtClean="0">
                <a:solidFill>
                  <a:srgbClr val="FFFF00"/>
                </a:solidFill>
              </a:rPr>
              <a:t>ВЫВОД:</a:t>
            </a:r>
          </a:p>
          <a:p>
            <a:pPr marL="0" indent="625475" eaLnBrk="1" hangingPunct="1">
              <a:buFont typeface="Wingdings" pitchFamily="2" charset="2"/>
              <a:buNone/>
            </a:pPr>
            <a:r>
              <a:rPr lang="ru-RU" sz="2400" dirty="0" smtClean="0"/>
              <a:t>В настоящее время основной причиной существования длинных волн считают крупные технологические сдвиги – </a:t>
            </a:r>
            <a:r>
              <a:rPr lang="ru-RU" sz="2400" dirty="0" smtClean="0">
                <a:solidFill>
                  <a:srgbClr val="FFFF00"/>
                </a:solidFill>
              </a:rPr>
              <a:t>научно-технические перевороты</a:t>
            </a:r>
            <a:r>
              <a:rPr lang="ru-RU" sz="2400" dirty="0" smtClean="0"/>
              <a:t> </a:t>
            </a:r>
            <a:r>
              <a:rPr lang="ru-RU" sz="2400" dirty="0" smtClean="0">
                <a:solidFill>
                  <a:srgbClr val="FFFF00"/>
                </a:solidFill>
              </a:rPr>
              <a:t>базисного характера</a:t>
            </a:r>
            <a:r>
              <a:rPr lang="ru-RU" sz="2400" dirty="0" smtClean="0"/>
              <a:t>, вызывающие подъем инновационной активности экономических систем</a:t>
            </a:r>
          </a:p>
        </p:txBody>
      </p:sp>
      <p:pic>
        <p:nvPicPr>
          <p:cNvPr id="4" name="Рисунок 3" descr="загруженное (1).jpg"/>
          <p:cNvPicPr>
            <a:picLocks noChangeAspect="1"/>
          </p:cNvPicPr>
          <p:nvPr/>
        </p:nvPicPr>
        <p:blipFill>
          <a:blip r:embed="rId2" cstate="print"/>
          <a:stretch>
            <a:fillRect/>
          </a:stretch>
        </p:blipFill>
        <p:spPr>
          <a:xfrm>
            <a:off x="533400" y="2057400"/>
            <a:ext cx="990600" cy="767993"/>
          </a:xfrm>
          <a:prstGeom prst="rect">
            <a:avLst/>
          </a:prstGeom>
        </p:spPr>
      </p:pic>
      <p:pic>
        <p:nvPicPr>
          <p:cNvPr id="5"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609600" y="1143000"/>
            <a:ext cx="7772400" cy="4114800"/>
          </a:xfrm>
        </p:spPr>
        <p:txBody>
          <a:bodyPr/>
          <a:lstStyle/>
          <a:p>
            <a:pPr marL="0" indent="533400" eaLnBrk="1" hangingPunct="1">
              <a:lnSpc>
                <a:spcPct val="90000"/>
              </a:lnSpc>
              <a:buFont typeface="Wingdings" pitchFamily="2" charset="2"/>
              <a:buNone/>
            </a:pPr>
            <a:r>
              <a:rPr lang="ru-RU" sz="2400" dirty="0" smtClean="0"/>
              <a:t>В классическом смысле экономический цикл, включает в себя </a:t>
            </a:r>
            <a:r>
              <a:rPr lang="ru-RU" sz="2400" dirty="0" smtClean="0">
                <a:solidFill>
                  <a:srgbClr val="FFFF00"/>
                </a:solidFill>
              </a:rPr>
              <a:t>четыре фазы</a:t>
            </a:r>
            <a:r>
              <a:rPr lang="ru-RU" sz="2400" dirty="0" smtClean="0"/>
              <a:t>, последовательно сменяющие друг друга:</a:t>
            </a:r>
          </a:p>
          <a:p>
            <a:pPr marL="0" indent="533400" eaLnBrk="1" hangingPunct="1">
              <a:lnSpc>
                <a:spcPct val="90000"/>
              </a:lnSpc>
            </a:pPr>
            <a:r>
              <a:rPr lang="ru-RU" sz="2400" dirty="0" smtClean="0"/>
              <a:t>кризиса (рецессии);</a:t>
            </a:r>
          </a:p>
          <a:p>
            <a:pPr marL="0" indent="533400" eaLnBrk="1" hangingPunct="1">
              <a:lnSpc>
                <a:spcPct val="90000"/>
              </a:lnSpc>
            </a:pPr>
            <a:r>
              <a:rPr lang="ru-RU" sz="2400" dirty="0" smtClean="0"/>
              <a:t>депрессии;</a:t>
            </a:r>
          </a:p>
          <a:p>
            <a:pPr marL="0" indent="533400" eaLnBrk="1" hangingPunct="1">
              <a:lnSpc>
                <a:spcPct val="90000"/>
              </a:lnSpc>
            </a:pPr>
            <a:r>
              <a:rPr lang="ru-RU" sz="2400" dirty="0" smtClean="0"/>
              <a:t>оживления;</a:t>
            </a:r>
          </a:p>
          <a:p>
            <a:pPr marL="0" indent="533400" eaLnBrk="1" hangingPunct="1">
              <a:lnSpc>
                <a:spcPct val="90000"/>
              </a:lnSpc>
            </a:pPr>
            <a:r>
              <a:rPr lang="ru-RU" sz="2400" dirty="0" smtClean="0"/>
              <a:t>подъема. </a:t>
            </a:r>
            <a:br>
              <a:rPr lang="ru-RU" sz="2400" dirty="0" smtClean="0"/>
            </a:br>
            <a:endParaRPr lang="ru-RU" sz="2400" dirty="0" smtClean="0"/>
          </a:p>
        </p:txBody>
      </p:sp>
      <p:pic>
        <p:nvPicPr>
          <p:cNvPr id="4" name="Рисунок 3" descr="image001.gif"/>
          <p:cNvPicPr>
            <a:picLocks noChangeAspect="1"/>
          </p:cNvPicPr>
          <p:nvPr/>
        </p:nvPicPr>
        <p:blipFill>
          <a:blip r:embed="rId2" cstate="print"/>
          <a:stretch>
            <a:fillRect/>
          </a:stretch>
        </p:blipFill>
        <p:spPr>
          <a:xfrm>
            <a:off x="3124200" y="2819400"/>
            <a:ext cx="6019800" cy="364279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p:txBody>
          <a:bodyPr/>
          <a:lstStyle/>
          <a:p>
            <a:pPr algn="ctr" eaLnBrk="1" hangingPunct="1">
              <a:buFont typeface="Wingdings" pitchFamily="2" charset="2"/>
              <a:buNone/>
            </a:pPr>
            <a:r>
              <a:rPr lang="ru-RU" sz="2800" dirty="0" smtClean="0">
                <a:solidFill>
                  <a:schemeClr val="hlink"/>
                </a:solidFill>
              </a:rPr>
              <a:t>3.4.</a:t>
            </a:r>
          </a:p>
          <a:p>
            <a:pPr algn="ctr" eaLnBrk="1" hangingPunct="1">
              <a:buFont typeface="Wingdings" pitchFamily="2" charset="2"/>
              <a:buNone/>
            </a:pPr>
            <a:r>
              <a:rPr lang="ru-RU" sz="2800" dirty="0" smtClean="0"/>
              <a:t>Технологические уклады: понятие, характеристика, влияние на экономический рост.</a:t>
            </a:r>
          </a:p>
        </p:txBody>
      </p:sp>
      <p:pic>
        <p:nvPicPr>
          <p:cNvPr id="4"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 calcmode="lin" valueType="num">
                                      <p:cBhvr>
                                        <p:cTn id="7" dur="2000" fill="hold"/>
                                        <p:tgtEl>
                                          <p:spTgt spid="21506">
                                            <p:txEl>
                                              <p:pRg st="0" end="0"/>
                                            </p:txEl>
                                          </p:spTgt>
                                        </p:tgtEl>
                                        <p:attrNameLst>
                                          <p:attrName>ppt_w</p:attrName>
                                        </p:attrNameLst>
                                      </p:cBhvr>
                                      <p:tavLst>
                                        <p:tav tm="0">
                                          <p:val>
                                            <p:strVal val="#ppt_w*2.5"/>
                                          </p:val>
                                        </p:tav>
                                        <p:tav tm="100000">
                                          <p:val>
                                            <p:strVal val="#ppt_w"/>
                                          </p:val>
                                        </p:tav>
                                      </p:tavLst>
                                    </p:anim>
                                    <p:anim calcmode="lin" valueType="num">
                                      <p:cBhvr>
                                        <p:cTn id="8" dur="2000" fill="hold"/>
                                        <p:tgtEl>
                                          <p:spTgt spid="21506">
                                            <p:txEl>
                                              <p:pRg st="0" end="0"/>
                                            </p:txEl>
                                          </p:spTgt>
                                        </p:tgtEl>
                                        <p:attrNameLst>
                                          <p:attrName>ppt_h</p:attrName>
                                        </p:attrNameLst>
                                      </p:cBhvr>
                                      <p:tavLst>
                                        <p:tav tm="0">
                                          <p:val>
                                            <p:strVal val="#ppt_h*0.01"/>
                                          </p:val>
                                        </p:tav>
                                        <p:tav tm="100000">
                                          <p:val>
                                            <p:strVal val="#ppt_h"/>
                                          </p:val>
                                        </p:tav>
                                      </p:tavLst>
                                    </p:anim>
                                    <p:anim calcmode="lin" valueType="num">
                                      <p:cBhvr>
                                        <p:cTn id="9" dur="2000" fill="hold"/>
                                        <p:tgtEl>
                                          <p:spTgt spid="21506">
                                            <p:txEl>
                                              <p:pRg st="0" end="0"/>
                                            </p:txEl>
                                          </p:spTgt>
                                        </p:tgtEl>
                                        <p:attrNameLst>
                                          <p:attrName>ppt_x</p:attrName>
                                        </p:attrNameLst>
                                      </p:cBhvr>
                                      <p:tavLst>
                                        <p:tav tm="0">
                                          <p:val>
                                            <p:strVal val="#ppt_x"/>
                                          </p:val>
                                        </p:tav>
                                        <p:tav tm="100000">
                                          <p:val>
                                            <p:strVal val="#ppt_x"/>
                                          </p:val>
                                        </p:tav>
                                      </p:tavLst>
                                    </p:anim>
                                    <p:anim calcmode="lin" valueType="num">
                                      <p:cBhvr>
                                        <p:cTn id="10" dur="2000" fill="hold"/>
                                        <p:tgtEl>
                                          <p:spTgt spid="21506">
                                            <p:txEl>
                                              <p:pRg st="0" end="0"/>
                                            </p:txEl>
                                          </p:spTgt>
                                        </p:tgtEl>
                                        <p:attrNameLst>
                                          <p:attrName>ppt_y</p:attrName>
                                        </p:attrNameLst>
                                      </p:cBhvr>
                                      <p:tavLst>
                                        <p:tav tm="0">
                                          <p:val>
                                            <p:strVal val="#ppt_h+1"/>
                                          </p:val>
                                        </p:tav>
                                        <p:tav tm="100000">
                                          <p:val>
                                            <p:strVal val="#ppt_y"/>
                                          </p:val>
                                        </p:tav>
                                      </p:tavLst>
                                    </p:anim>
                                    <p:animEffect transition="in" filter="fade">
                                      <p:cBhvr>
                                        <p:cTn id="11" dur="2000"/>
                                        <p:tgtEl>
                                          <p:spTgt spid="21506">
                                            <p:txEl>
                                              <p:pRg st="0" end="0"/>
                                            </p:txEl>
                                          </p:spTgt>
                                        </p:tgtEl>
                                      </p:cBhvr>
                                    </p:animEffect>
                                  </p:childTnLst>
                                </p:cTn>
                              </p:par>
                              <p:par>
                                <p:cTn id="12" presetID="58" presetClass="entr" presetSubtype="0" accel="100000" fill="hold" grpId="0" nodeType="withEffect">
                                  <p:stCondLst>
                                    <p:cond delay="0"/>
                                  </p:stCondLst>
                                  <p:childTnLst>
                                    <p:set>
                                      <p:cBhvr>
                                        <p:cTn id="13" dur="1" fill="hold">
                                          <p:stCondLst>
                                            <p:cond delay="0"/>
                                          </p:stCondLst>
                                        </p:cTn>
                                        <p:tgtEl>
                                          <p:spTgt spid="21506">
                                            <p:txEl>
                                              <p:pRg st="1" end="1"/>
                                            </p:txEl>
                                          </p:spTgt>
                                        </p:tgtEl>
                                        <p:attrNameLst>
                                          <p:attrName>style.visibility</p:attrName>
                                        </p:attrNameLst>
                                      </p:cBhvr>
                                      <p:to>
                                        <p:strVal val="visible"/>
                                      </p:to>
                                    </p:set>
                                    <p:anim calcmode="lin" valueType="num">
                                      <p:cBhvr>
                                        <p:cTn id="14" dur="2000" fill="hold"/>
                                        <p:tgtEl>
                                          <p:spTgt spid="21506">
                                            <p:txEl>
                                              <p:pRg st="1" end="1"/>
                                            </p:txEl>
                                          </p:spTgt>
                                        </p:tgtEl>
                                        <p:attrNameLst>
                                          <p:attrName>ppt_w</p:attrName>
                                        </p:attrNameLst>
                                      </p:cBhvr>
                                      <p:tavLst>
                                        <p:tav tm="0">
                                          <p:val>
                                            <p:strVal val="#ppt_w*2.5"/>
                                          </p:val>
                                        </p:tav>
                                        <p:tav tm="100000">
                                          <p:val>
                                            <p:strVal val="#ppt_w"/>
                                          </p:val>
                                        </p:tav>
                                      </p:tavLst>
                                    </p:anim>
                                    <p:anim calcmode="lin" valueType="num">
                                      <p:cBhvr>
                                        <p:cTn id="15" dur="2000" fill="hold"/>
                                        <p:tgtEl>
                                          <p:spTgt spid="21506">
                                            <p:txEl>
                                              <p:pRg st="1" end="1"/>
                                            </p:txEl>
                                          </p:spTgt>
                                        </p:tgtEl>
                                        <p:attrNameLst>
                                          <p:attrName>ppt_h</p:attrName>
                                        </p:attrNameLst>
                                      </p:cBhvr>
                                      <p:tavLst>
                                        <p:tav tm="0">
                                          <p:val>
                                            <p:strVal val="#ppt_h*0.01"/>
                                          </p:val>
                                        </p:tav>
                                        <p:tav tm="100000">
                                          <p:val>
                                            <p:strVal val="#ppt_h"/>
                                          </p:val>
                                        </p:tav>
                                      </p:tavLst>
                                    </p:anim>
                                    <p:anim calcmode="lin" valueType="num">
                                      <p:cBhvr>
                                        <p:cTn id="16" dur="2000" fill="hold"/>
                                        <p:tgtEl>
                                          <p:spTgt spid="21506">
                                            <p:txEl>
                                              <p:pRg st="1" end="1"/>
                                            </p:txEl>
                                          </p:spTgt>
                                        </p:tgtEl>
                                        <p:attrNameLst>
                                          <p:attrName>ppt_x</p:attrName>
                                        </p:attrNameLst>
                                      </p:cBhvr>
                                      <p:tavLst>
                                        <p:tav tm="0">
                                          <p:val>
                                            <p:strVal val="#ppt_x"/>
                                          </p:val>
                                        </p:tav>
                                        <p:tav tm="100000">
                                          <p:val>
                                            <p:strVal val="#ppt_x"/>
                                          </p:val>
                                        </p:tav>
                                      </p:tavLst>
                                    </p:anim>
                                    <p:anim calcmode="lin" valueType="num">
                                      <p:cBhvr>
                                        <p:cTn id="17" dur="2000" fill="hold"/>
                                        <p:tgtEl>
                                          <p:spTgt spid="21506">
                                            <p:txEl>
                                              <p:pRg st="1" end="1"/>
                                            </p:txEl>
                                          </p:spTgt>
                                        </p:tgtEl>
                                        <p:attrNameLst>
                                          <p:attrName>ppt_y</p:attrName>
                                        </p:attrNameLst>
                                      </p:cBhvr>
                                      <p:tavLst>
                                        <p:tav tm="0">
                                          <p:val>
                                            <p:strVal val="#ppt_h+1"/>
                                          </p:val>
                                        </p:tav>
                                        <p:tav tm="100000">
                                          <p:val>
                                            <p:strVal val="#ppt_y"/>
                                          </p:val>
                                        </p:tav>
                                      </p:tavLst>
                                    </p:anim>
                                    <p:animEffect transition="in" filter="fade">
                                      <p:cBhvr>
                                        <p:cTn id="18" dur="2000"/>
                                        <p:tgtEl>
                                          <p:spTgt spid="2150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133600" y="228600"/>
            <a:ext cx="6781800" cy="1524000"/>
          </a:xfrm>
        </p:spPr>
        <p:txBody>
          <a:bodyPr/>
          <a:lstStyle/>
          <a:p>
            <a:pPr eaLnBrk="1" hangingPunct="1">
              <a:defRPr/>
            </a:pPr>
            <a:r>
              <a:rPr lang="ru-RU" sz="2400" b="1" dirty="0" smtClean="0">
                <a:solidFill>
                  <a:srgbClr val="FFFF00"/>
                </a:solidFill>
                <a:latin typeface="Tahoma" pitchFamily="34" charset="0"/>
              </a:rPr>
              <a:t>Глазьев, Сергей Юрьевич</a:t>
            </a:r>
            <a:br>
              <a:rPr lang="ru-RU" sz="2400" b="1" dirty="0" smtClean="0">
                <a:solidFill>
                  <a:srgbClr val="FFFF00"/>
                </a:solidFill>
                <a:latin typeface="Tahoma" pitchFamily="34" charset="0"/>
              </a:rPr>
            </a:br>
            <a:r>
              <a:rPr lang="ru-RU" sz="2400" b="1" dirty="0" smtClean="0">
                <a:solidFill>
                  <a:srgbClr val="FFFF00"/>
                </a:solidFill>
                <a:latin typeface="Tahoma" pitchFamily="34" charset="0"/>
              </a:rPr>
              <a:t>Дата рождения: 1 января 1961 </a:t>
            </a:r>
            <a:br>
              <a:rPr lang="ru-RU" sz="2400" b="1" dirty="0" smtClean="0">
                <a:solidFill>
                  <a:srgbClr val="FFFF00"/>
                </a:solidFill>
                <a:latin typeface="Tahoma" pitchFamily="34" charset="0"/>
              </a:rPr>
            </a:br>
            <a:r>
              <a:rPr lang="ru-RU" sz="2400" b="1" dirty="0" smtClean="0">
                <a:solidFill>
                  <a:srgbClr val="FFFF00"/>
                </a:solidFill>
                <a:latin typeface="Tahoma" pitchFamily="34" charset="0"/>
              </a:rPr>
              <a:t>Место рождения: г. Запорожье</a:t>
            </a:r>
          </a:p>
        </p:txBody>
      </p:sp>
      <p:sp>
        <p:nvSpPr>
          <p:cNvPr id="36867" name="Rectangle 3"/>
          <p:cNvSpPr>
            <a:spLocks noGrp="1" noChangeArrowheads="1"/>
          </p:cNvSpPr>
          <p:nvPr>
            <p:ph type="body" idx="1"/>
          </p:nvPr>
        </p:nvSpPr>
        <p:spPr>
          <a:xfrm>
            <a:off x="685800" y="2133600"/>
            <a:ext cx="8229600" cy="4343400"/>
          </a:xfrm>
        </p:spPr>
        <p:txBody>
          <a:bodyPr/>
          <a:lstStyle/>
          <a:p>
            <a:pPr eaLnBrk="1" hangingPunct="1">
              <a:lnSpc>
                <a:spcPct val="80000"/>
              </a:lnSpc>
              <a:buFont typeface="Wingdings" pitchFamily="2" charset="2"/>
              <a:buNone/>
            </a:pPr>
            <a:r>
              <a:rPr lang="ru-RU" sz="1800" dirty="0" smtClean="0"/>
              <a:t>                   — российский экономист, политик.</a:t>
            </a:r>
          </a:p>
          <a:p>
            <a:pPr eaLnBrk="1" hangingPunct="1">
              <a:lnSpc>
                <a:spcPct val="80000"/>
              </a:lnSpc>
            </a:pPr>
            <a:r>
              <a:rPr lang="ru-RU" sz="1800" dirty="0" smtClean="0"/>
              <a:t>Доктор экономических наук, профессор, академик Российской академии наук (с 2008 г.)</a:t>
            </a:r>
          </a:p>
          <a:p>
            <a:pPr eaLnBrk="1" hangingPunct="1">
              <a:lnSpc>
                <a:spcPct val="80000"/>
              </a:lnSpc>
            </a:pPr>
            <a:endParaRPr lang="ru-RU" sz="900" dirty="0" smtClean="0"/>
          </a:p>
          <a:p>
            <a:pPr eaLnBrk="1" hangingPunct="1">
              <a:lnSpc>
                <a:spcPct val="80000"/>
              </a:lnSpc>
            </a:pPr>
            <a:r>
              <a:rPr lang="ru-RU" sz="1800" dirty="0" smtClean="0"/>
              <a:t>Министр внешнеэкономических связей России (23 декабря 1992 года — 22 сентября 1993), депутат Государственной думы I, III, IV созывов. </a:t>
            </a:r>
          </a:p>
          <a:p>
            <a:pPr eaLnBrk="1" hangingPunct="1">
              <a:lnSpc>
                <a:spcPct val="80000"/>
              </a:lnSpc>
            </a:pPr>
            <a:endParaRPr lang="ru-RU" sz="900" dirty="0" smtClean="0"/>
          </a:p>
          <a:p>
            <a:pPr eaLnBrk="1" hangingPunct="1">
              <a:lnSpc>
                <a:spcPct val="80000"/>
              </a:lnSpc>
            </a:pPr>
            <a:r>
              <a:rPr lang="ru-RU" sz="1800" dirty="0" smtClean="0"/>
              <a:t>Кандидат в президенты Российской Федерации (2004).</a:t>
            </a:r>
          </a:p>
          <a:p>
            <a:pPr eaLnBrk="1" hangingPunct="1">
              <a:lnSpc>
                <a:spcPct val="80000"/>
              </a:lnSpc>
            </a:pPr>
            <a:endParaRPr lang="ru-RU" sz="800" dirty="0" smtClean="0"/>
          </a:p>
          <a:p>
            <a:pPr eaLnBrk="1" hangingPunct="1">
              <a:lnSpc>
                <a:spcPct val="80000"/>
              </a:lnSpc>
            </a:pPr>
            <a:r>
              <a:rPr lang="ru-RU" sz="1800" dirty="0" smtClean="0"/>
              <a:t>Заместитель генерального секретаря </a:t>
            </a:r>
            <a:r>
              <a:rPr lang="ru-RU" sz="1800" dirty="0" err="1" smtClean="0"/>
              <a:t>ЕврАзЭС</a:t>
            </a:r>
            <a:r>
              <a:rPr lang="ru-RU" sz="1800" dirty="0" smtClean="0"/>
              <a:t> (с 27 ноября 2008 года).</a:t>
            </a:r>
          </a:p>
          <a:p>
            <a:pPr eaLnBrk="1" hangingPunct="1">
              <a:lnSpc>
                <a:spcPct val="80000"/>
              </a:lnSpc>
            </a:pPr>
            <a:endParaRPr lang="ru-RU" sz="800" dirty="0" smtClean="0"/>
          </a:p>
          <a:p>
            <a:pPr eaLnBrk="1" hangingPunct="1">
              <a:lnSpc>
                <a:spcPct val="80000"/>
              </a:lnSpc>
            </a:pPr>
            <a:r>
              <a:rPr lang="ru-RU" sz="1800" dirty="0" smtClean="0"/>
              <a:t>С 30 июля 2012 года, советник Президента Российской Федерации по координации деятельности федеральных органов исполнительной власти, направленной на развитие евразийской интеграции в рамках Таможенного союза и Единого экономического пространства Российской Федерации, Республики Белоруссия и Республики Казахстан </a:t>
            </a:r>
          </a:p>
        </p:txBody>
      </p:sp>
      <p:pic>
        <p:nvPicPr>
          <p:cNvPr id="36868" name="Picture 5" descr="200px-Sergey_Glazyev_RN_MOW_04-2011"/>
          <p:cNvPicPr>
            <a:picLocks noChangeAspect="1" noChangeArrowheads="1"/>
          </p:cNvPicPr>
          <p:nvPr/>
        </p:nvPicPr>
        <p:blipFill>
          <a:blip r:embed="rId2" cstate="print"/>
          <a:srcRect/>
          <a:stretch>
            <a:fillRect/>
          </a:stretch>
        </p:blipFill>
        <p:spPr bwMode="auto">
          <a:xfrm>
            <a:off x="0" y="0"/>
            <a:ext cx="1635125" cy="2247900"/>
          </a:xfrm>
          <a:prstGeom prst="rect">
            <a:avLst/>
          </a:prstGeom>
          <a:noFill/>
          <a:ln w="9525">
            <a:noFill/>
            <a:miter lim="800000"/>
            <a:headEnd/>
            <a:tailEnd/>
          </a:ln>
        </p:spPr>
      </p:pic>
      <p:pic>
        <p:nvPicPr>
          <p:cNvPr id="5"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a:xfrm>
            <a:off x="685800" y="2438400"/>
            <a:ext cx="7772400" cy="3733800"/>
          </a:xfrm>
        </p:spPr>
        <p:txBody>
          <a:bodyPr/>
          <a:lstStyle/>
          <a:p>
            <a:pPr marL="0" indent="533400" eaLnBrk="1" hangingPunct="1">
              <a:lnSpc>
                <a:spcPct val="80000"/>
              </a:lnSpc>
              <a:buFont typeface="Wingdings" pitchFamily="2" charset="2"/>
              <a:buNone/>
            </a:pPr>
            <a:r>
              <a:rPr lang="ru-RU" sz="2000" dirty="0" smtClean="0">
                <a:solidFill>
                  <a:srgbClr val="FFFF00"/>
                </a:solidFill>
              </a:rPr>
              <a:t>        Технологические уклады</a:t>
            </a:r>
            <a:r>
              <a:rPr lang="ru-RU" sz="2000" dirty="0" smtClean="0"/>
              <a:t> </a:t>
            </a:r>
            <a:r>
              <a:rPr lang="ru-RU" sz="2000" dirty="0" smtClean="0">
                <a:sym typeface="Symbol"/>
              </a:rPr>
              <a:t> </a:t>
            </a:r>
            <a:r>
              <a:rPr lang="ru-RU" sz="2000" i="1" dirty="0" smtClean="0">
                <a:sym typeface="Symbol"/>
              </a:rPr>
              <a:t>это </a:t>
            </a:r>
            <a:r>
              <a:rPr lang="ru-RU" sz="2000" i="1" dirty="0" smtClean="0"/>
              <a:t>большие группы</a:t>
            </a:r>
          </a:p>
          <a:p>
            <a:pPr marL="0" indent="533400" eaLnBrk="1" hangingPunct="1">
              <a:lnSpc>
                <a:spcPct val="80000"/>
              </a:lnSpc>
              <a:buFont typeface="Wingdings" pitchFamily="2" charset="2"/>
              <a:buNone/>
            </a:pPr>
            <a:r>
              <a:rPr lang="ru-RU" sz="2000" i="1" dirty="0" smtClean="0"/>
              <a:t>        технологических структур, связанных друг с другом однотипными технологическими цепями, в рамках которых заключен </a:t>
            </a:r>
            <a:r>
              <a:rPr lang="ru-RU" sz="2000" i="1" u="sng" dirty="0" smtClean="0">
                <a:solidFill>
                  <a:srgbClr val="FFFF00"/>
                </a:solidFill>
              </a:rPr>
              <a:t>замкнутый макроэкономический цикл</a:t>
            </a:r>
            <a:r>
              <a:rPr lang="ru-RU" sz="2000" i="1" dirty="0" smtClean="0"/>
              <a:t>, включающий добычу производственных ресурсов, все стадии их переработки и выпуск набора конечных продуктов, удовлетворяющих соответствующему типу общественного потребления</a:t>
            </a:r>
            <a:endParaRPr lang="ru-RU" sz="2000" dirty="0" smtClean="0"/>
          </a:p>
          <a:p>
            <a:pPr marL="0" indent="533400" eaLnBrk="1" hangingPunct="1">
              <a:lnSpc>
                <a:spcPct val="80000"/>
              </a:lnSpc>
              <a:buFont typeface="Wingdings" pitchFamily="2" charset="2"/>
              <a:buNone/>
            </a:pPr>
            <a:endParaRPr lang="ru-RU" sz="2000" dirty="0" smtClean="0"/>
          </a:p>
          <a:p>
            <a:pPr marL="0" indent="533400" eaLnBrk="1" hangingPunct="1">
              <a:lnSpc>
                <a:spcPct val="80000"/>
              </a:lnSpc>
              <a:buFont typeface="Wingdings" pitchFamily="2" charset="2"/>
              <a:buNone/>
            </a:pPr>
            <a:r>
              <a:rPr lang="ru-RU" sz="2000" dirty="0" smtClean="0"/>
              <a:t>В соответствии с данной теорией экономическое развитие достигается путем становления новых технологических целей и развития новых технологических укладов</a:t>
            </a:r>
          </a:p>
        </p:txBody>
      </p:sp>
      <p:pic>
        <p:nvPicPr>
          <p:cNvPr id="4" name="Рисунок 3" descr="загруженное (1).jpg"/>
          <p:cNvPicPr>
            <a:picLocks noChangeAspect="1"/>
          </p:cNvPicPr>
          <p:nvPr/>
        </p:nvPicPr>
        <p:blipFill>
          <a:blip r:embed="rId2" cstate="print"/>
          <a:stretch>
            <a:fillRect/>
          </a:stretch>
        </p:blipFill>
        <p:spPr>
          <a:xfrm>
            <a:off x="457200" y="609600"/>
            <a:ext cx="1152525" cy="893531"/>
          </a:xfrm>
          <a:prstGeom prst="rect">
            <a:avLst/>
          </a:prstGeom>
        </p:spPr>
      </p:pic>
      <p:pic>
        <p:nvPicPr>
          <p:cNvPr id="5"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5" name="Picture 4" descr="Глазьев 2"/>
          <p:cNvPicPr>
            <a:picLocks noChangeAspect="1" noChangeArrowheads="1"/>
          </p:cNvPicPr>
          <p:nvPr/>
        </p:nvPicPr>
        <p:blipFill>
          <a:blip r:embed="rId2" cstate="print"/>
          <a:srcRect/>
          <a:stretch>
            <a:fillRect/>
          </a:stretch>
        </p:blipFill>
        <p:spPr bwMode="auto">
          <a:xfrm>
            <a:off x="1066800" y="2057400"/>
            <a:ext cx="7543800" cy="3886200"/>
          </a:xfrm>
          <a:prstGeom prst="rect">
            <a:avLst/>
          </a:prstGeom>
          <a:noFill/>
          <a:ln w="9525">
            <a:noFill/>
            <a:miter lim="800000"/>
            <a:headEnd/>
            <a:tailEnd/>
          </a:ln>
        </p:spPr>
      </p:pic>
      <p:pic>
        <p:nvPicPr>
          <p:cNvPr id="4"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228600" y="838200"/>
            <a:ext cx="8915400" cy="1143000"/>
          </a:xfrm>
        </p:spPr>
        <p:txBody>
          <a:bodyPr/>
          <a:lstStyle/>
          <a:p>
            <a:pPr eaLnBrk="1" hangingPunct="1">
              <a:defRPr/>
            </a:pPr>
            <a:r>
              <a:rPr lang="ru-RU" sz="2200" b="1" i="1" dirty="0" smtClean="0">
                <a:solidFill>
                  <a:srgbClr val="FFFF00"/>
                </a:solidFill>
                <a:latin typeface="Arial" charset="0"/>
              </a:rPr>
              <a:t>Жизненный цикл технологического уклада</a:t>
            </a:r>
            <a:r>
              <a:rPr lang="ru-RU" sz="2200" b="1" dirty="0" smtClean="0">
                <a:latin typeface="Arial" charset="0"/>
              </a:rPr>
              <a:t> включает четыре фазы – зарождение, монополия, доминирование, угасание – и имеет характерную форму пульсаций</a:t>
            </a:r>
          </a:p>
        </p:txBody>
      </p:sp>
      <p:pic>
        <p:nvPicPr>
          <p:cNvPr id="18433" name="Picture 1"/>
          <p:cNvPicPr>
            <a:picLocks noChangeAspect="1" noChangeArrowheads="1"/>
          </p:cNvPicPr>
          <p:nvPr/>
        </p:nvPicPr>
        <p:blipFill>
          <a:blip r:embed="rId3" cstate="print"/>
          <a:srcRect/>
          <a:stretch>
            <a:fillRect/>
          </a:stretch>
        </p:blipFill>
        <p:spPr bwMode="auto">
          <a:xfrm>
            <a:off x="256281" y="1981200"/>
            <a:ext cx="8659119" cy="4751364"/>
          </a:xfrm>
          <a:prstGeom prst="rect">
            <a:avLst/>
          </a:prstGeom>
          <a:noFill/>
          <a:ln w="9525">
            <a:noFill/>
            <a:miter lim="800000"/>
            <a:headEnd/>
            <a:tailEnd/>
          </a:ln>
        </p:spPr>
      </p:pic>
      <p:pic>
        <p:nvPicPr>
          <p:cNvPr id="4" name="Picture 6" descr="logo_left">
            <a:hlinkClick r:id="rId4"/>
          </p:cNvPr>
          <p:cNvPicPr>
            <a:picLocks noChangeAspect="1" noChangeArrowheads="1"/>
          </p:cNvPicPr>
          <p:nvPr/>
        </p:nvPicPr>
        <p:blipFill>
          <a:blip r:embed="rId5"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a:xfrm>
            <a:off x="3733800" y="2133600"/>
            <a:ext cx="5410200" cy="2133600"/>
          </a:xfrm>
          <a:solidFill>
            <a:schemeClr val="accent3">
              <a:lumMod val="50000"/>
            </a:schemeClr>
          </a:solidFill>
        </p:spPr>
        <p:txBody>
          <a:bodyPr/>
          <a:lstStyle/>
          <a:p>
            <a:pPr indent="641350" eaLnBrk="1" hangingPunct="1">
              <a:lnSpc>
                <a:spcPct val="80000"/>
              </a:lnSpc>
              <a:buNone/>
            </a:pPr>
            <a:r>
              <a:rPr lang="ru-RU" sz="2000" i="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Первая – малая пульсация</a:t>
            </a:r>
            <a:r>
              <a:rPr lang="ru-RU" sz="200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 </a:t>
            </a:r>
            <a:r>
              <a:rPr lang="ru-RU" sz="2000" dirty="0" smtClean="0"/>
              <a:t>соответствует </a:t>
            </a:r>
            <a:r>
              <a:rPr lang="ru-RU" sz="2000" i="1" dirty="0" smtClean="0">
                <a:solidFill>
                  <a:srgbClr val="FFFF00"/>
                </a:solidFill>
              </a:rPr>
              <a:t>фазе зарождения</a:t>
            </a:r>
            <a:r>
              <a:rPr lang="ru-RU" sz="2000" dirty="0" smtClean="0">
                <a:solidFill>
                  <a:srgbClr val="FFFF00"/>
                </a:solidFill>
              </a:rPr>
              <a:t>,</a:t>
            </a:r>
            <a:r>
              <a:rPr lang="ru-RU" sz="2000" dirty="0" smtClean="0"/>
              <a:t> когда расширение производств, составляющих технологический уклад, осуществляется в неблагоприятной экономической среде, определяемой доминированием предшествующего технологического уклада.</a:t>
            </a:r>
          </a:p>
          <a:p>
            <a:pPr eaLnBrk="1" hangingPunct="1">
              <a:lnSpc>
                <a:spcPct val="80000"/>
              </a:lnSpc>
            </a:pPr>
            <a:endParaRPr lang="ru-RU" sz="2000" dirty="0" smtClean="0"/>
          </a:p>
        </p:txBody>
      </p:sp>
      <p:pic>
        <p:nvPicPr>
          <p:cNvPr id="4" name="Picture 4" descr="image004"/>
          <p:cNvPicPr>
            <a:picLocks noChangeAspect="1" noChangeArrowheads="1"/>
          </p:cNvPicPr>
          <p:nvPr/>
        </p:nvPicPr>
        <p:blipFill>
          <a:blip r:embed="rId2" cstate="print"/>
          <a:srcRect/>
          <a:stretch>
            <a:fillRect/>
          </a:stretch>
        </p:blipFill>
        <p:spPr bwMode="auto">
          <a:xfrm>
            <a:off x="0" y="1447800"/>
            <a:ext cx="4114800" cy="2895600"/>
          </a:xfrm>
          <a:prstGeom prst="rect">
            <a:avLst/>
          </a:prstGeom>
          <a:noFill/>
          <a:ln w="9525">
            <a:noFill/>
            <a:miter lim="800000"/>
            <a:headEnd/>
            <a:tailEnd/>
          </a:ln>
        </p:spPr>
      </p:pic>
      <p:sp>
        <p:nvSpPr>
          <p:cNvPr id="5" name="Rectangle 3"/>
          <p:cNvSpPr txBox="1">
            <a:spLocks noChangeArrowheads="1"/>
          </p:cNvSpPr>
          <p:nvPr/>
        </p:nvSpPr>
        <p:spPr bwMode="auto">
          <a:xfrm>
            <a:off x="304800" y="4419600"/>
            <a:ext cx="8686800" cy="2209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733425">
              <a:lnSpc>
                <a:spcPct val="80000"/>
              </a:lnSpc>
              <a:spcBef>
                <a:spcPct val="20000"/>
              </a:spcBef>
              <a:buClr>
                <a:schemeClr val="accent2"/>
              </a:buClr>
              <a:buSzPct val="80000"/>
            </a:pPr>
            <a:r>
              <a:rPr lang="ru-RU" sz="2000" b="1" i="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mn-lt"/>
              </a:rPr>
              <a:t>Вторая – большая пульсация</a:t>
            </a:r>
          </a:p>
          <a:p>
            <a:pPr marL="342900" lvl="0" indent="733425">
              <a:lnSpc>
                <a:spcPct val="80000"/>
              </a:lnSpc>
              <a:spcBef>
                <a:spcPct val="20000"/>
              </a:spcBef>
              <a:buClr>
                <a:schemeClr val="accent2"/>
              </a:buClr>
              <a:buSzPct val="80000"/>
            </a:pPr>
            <a:r>
              <a:rPr kumimoji="0" lang="ru-RU" sz="2000" b="1" i="0" u="none" strike="noStrike" kern="0" cap="none" spc="0" normalizeH="0" baseline="0" noProof="0" dirty="0" smtClean="0">
                <a:ln>
                  <a:noFill/>
                </a:ln>
                <a:solidFill>
                  <a:schemeClr val="tx1"/>
                </a:solidFill>
                <a:effectLst/>
                <a:uLnTx/>
                <a:uFillTx/>
                <a:latin typeface="+mn-lt"/>
                <a:ea typeface="+mn-ea"/>
                <a:cs typeface="+mn-cs"/>
              </a:rPr>
              <a:t>С формированием целостного воспроизводственного контура нового технологического уклад и при соответствующих институциональных изменениях создаются условия для быстрого его расширения, которое принимает форму второй </a:t>
            </a:r>
            <a:r>
              <a:rPr kumimoji="0" lang="ru-RU" sz="2000" b="1" i="1" u="none" strike="noStrike" kern="0" cap="none" spc="0" normalizeH="0" baseline="0" noProof="0" dirty="0" smtClean="0">
                <a:ln>
                  <a:noFill/>
                </a:ln>
                <a:solidFill>
                  <a:srgbClr val="FFFF00"/>
                </a:solidFill>
                <a:effectLst/>
                <a:uLnTx/>
                <a:uFillTx/>
                <a:latin typeface="+mn-lt"/>
                <a:ea typeface="+mn-ea"/>
                <a:cs typeface="+mn-cs"/>
              </a:rPr>
              <a:t>большой пульсации – фазы доминирования</a:t>
            </a:r>
            <a:r>
              <a:rPr kumimoji="0" lang="ru-RU" sz="2000" b="1" i="0" u="none" strike="noStrike" kern="0" cap="none" spc="0" normalizeH="0" baseline="0" noProof="0" dirty="0" smtClean="0">
                <a:ln>
                  <a:noFill/>
                </a:ln>
                <a:solidFill>
                  <a:schemeClr val="tx1"/>
                </a:solidFill>
                <a:effectLst/>
                <a:uLnTx/>
                <a:uFillTx/>
                <a:latin typeface="+mn-lt"/>
                <a:ea typeface="+mn-ea"/>
                <a:cs typeface="+mn-cs"/>
              </a:rPr>
              <a:t> нового технологического уклада примерно в течение 50 лет. </a:t>
            </a:r>
          </a:p>
        </p:txBody>
      </p:sp>
      <p:pic>
        <p:nvPicPr>
          <p:cNvPr id="6"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xfrm>
            <a:off x="685800" y="1981200"/>
            <a:ext cx="7772400" cy="609600"/>
          </a:xfrm>
        </p:spPr>
        <p:txBody>
          <a:bodyPr/>
          <a:lstStyle/>
          <a:p>
            <a:pPr indent="647700" eaLnBrk="1" hangingPunct="1">
              <a:lnSpc>
                <a:spcPct val="80000"/>
              </a:lnSpc>
              <a:buFont typeface="Wingdings" pitchFamily="2" charset="2"/>
              <a:buNone/>
            </a:pPr>
            <a:r>
              <a:rPr lang="ru-RU" sz="2000" dirty="0" smtClean="0"/>
              <a:t>С.Ю. Глазьев выделил </a:t>
            </a:r>
            <a:r>
              <a:rPr lang="ru-RU" sz="2000" dirty="0" smtClean="0">
                <a:solidFill>
                  <a:srgbClr val="FFFF00"/>
                </a:solidFill>
              </a:rPr>
              <a:t>5 технологических укладов</a:t>
            </a:r>
            <a:r>
              <a:rPr lang="ru-RU" sz="2000" dirty="0" smtClean="0"/>
              <a:t> следующей периодизацией:</a:t>
            </a:r>
            <a:endParaRPr lang="ru-RU" sz="2000" i="1" dirty="0" smtClean="0"/>
          </a:p>
          <a:p>
            <a:pPr indent="647700" eaLnBrk="1" hangingPunct="1">
              <a:lnSpc>
                <a:spcPct val="80000"/>
              </a:lnSpc>
            </a:pPr>
            <a:endParaRPr lang="ru-RU" sz="2000" i="1" dirty="0" smtClean="0"/>
          </a:p>
        </p:txBody>
      </p:sp>
      <p:pic>
        <p:nvPicPr>
          <p:cNvPr id="1026" name="Picture 2"/>
          <p:cNvPicPr>
            <a:picLocks noChangeAspect="1" noChangeArrowheads="1"/>
          </p:cNvPicPr>
          <p:nvPr/>
        </p:nvPicPr>
        <p:blipFill>
          <a:blip r:embed="rId2" cstate="print"/>
          <a:srcRect/>
          <a:stretch>
            <a:fillRect/>
          </a:stretch>
        </p:blipFill>
        <p:spPr bwMode="auto">
          <a:xfrm>
            <a:off x="1554716" y="2971800"/>
            <a:ext cx="5903360" cy="2590800"/>
          </a:xfrm>
          <a:prstGeom prst="rect">
            <a:avLst/>
          </a:prstGeom>
          <a:noFill/>
          <a:ln w="9525">
            <a:noFill/>
            <a:miter lim="800000"/>
            <a:headEnd/>
            <a:tailEnd/>
          </a:ln>
        </p:spPr>
      </p:pic>
      <p:sp>
        <p:nvSpPr>
          <p:cNvPr id="5" name="Прямоугольник 4"/>
          <p:cNvSpPr/>
          <p:nvPr/>
        </p:nvSpPr>
        <p:spPr>
          <a:xfrm>
            <a:off x="2286000" y="5867400"/>
            <a:ext cx="4648200" cy="369332"/>
          </a:xfrm>
          <a:prstGeom prst="rect">
            <a:avLst/>
          </a:prstGeom>
        </p:spPr>
        <p:txBody>
          <a:bodyPr wrap="square">
            <a:spAutoFit/>
          </a:bodyPr>
          <a:lstStyle/>
          <a:p>
            <a:r>
              <a:rPr lang="ru-RU" dirty="0" smtClean="0"/>
              <a:t>Эволюция технологических укладов</a:t>
            </a:r>
            <a:endParaRPr lang="ru-RU" dirty="0"/>
          </a:p>
        </p:txBody>
      </p:sp>
      <p:graphicFrame>
        <p:nvGraphicFramePr>
          <p:cNvPr id="6" name="Таблица 5"/>
          <p:cNvGraphicFramePr>
            <a:graphicFrameLocks noGrp="1"/>
          </p:cNvGraphicFramePr>
          <p:nvPr/>
        </p:nvGraphicFramePr>
        <p:xfrm>
          <a:off x="1524000" y="5562600"/>
          <a:ext cx="5943600" cy="350520"/>
        </p:xfrm>
        <a:graphic>
          <a:graphicData uri="http://schemas.openxmlformats.org/drawingml/2006/table">
            <a:tbl>
              <a:tblPr/>
              <a:tblGrid>
                <a:gridCol w="5943600"/>
              </a:tblGrid>
              <a:tr h="152400">
                <a:tc>
                  <a:txBody>
                    <a:bodyPr/>
                    <a:lstStyle/>
                    <a:p>
                      <a:pPr algn="l">
                        <a:spcAft>
                          <a:spcPts val="0"/>
                        </a:spcAft>
                      </a:pPr>
                      <a:endParaRPr lang="ru-RU" sz="300" b="1" dirty="0">
                        <a:solidFill>
                          <a:schemeClr val="tx1"/>
                        </a:solidFill>
                        <a:latin typeface="Courier New"/>
                        <a:ea typeface="Times New Roman"/>
                      </a:endParaRPr>
                    </a:p>
                    <a:p>
                      <a:pPr indent="-228600" algn="l">
                        <a:lnSpc>
                          <a:spcPts val="1150"/>
                        </a:lnSpc>
                        <a:spcAft>
                          <a:spcPts val="0"/>
                        </a:spcAft>
                        <a:tabLst>
                          <a:tab pos="618490" algn="l"/>
                          <a:tab pos="3084830" algn="l"/>
                          <a:tab pos="3782695" algn="l"/>
                        </a:tabLst>
                      </a:pPr>
                      <a:r>
                        <a:rPr lang="ru-RU" sz="1400" b="1" dirty="0">
                          <a:solidFill>
                            <a:schemeClr val="tx1"/>
                          </a:solidFill>
                          <a:latin typeface="Times New Roman"/>
                          <a:ea typeface="Times New Roman"/>
                        </a:rPr>
                        <a:t> </a:t>
                      </a:r>
                      <a:r>
                        <a:rPr lang="en-US" sz="1400" b="1" dirty="0">
                          <a:solidFill>
                            <a:schemeClr val="tx1"/>
                          </a:solidFill>
                          <a:latin typeface="Times New Roman"/>
                          <a:ea typeface="Times New Roman"/>
                        </a:rPr>
                        <a:t>                  </a:t>
                      </a:r>
                      <a:r>
                        <a:rPr lang="en-US" sz="1400" b="1" dirty="0" smtClean="0">
                          <a:solidFill>
                            <a:schemeClr val="tx1"/>
                          </a:solidFill>
                          <a:latin typeface="Times New Roman"/>
                          <a:ea typeface="Times New Roman"/>
                        </a:rPr>
                        <a:t>   </a:t>
                      </a:r>
                      <a:r>
                        <a:rPr lang="en-US" sz="1400" b="1" dirty="0">
                          <a:solidFill>
                            <a:schemeClr val="tx1"/>
                          </a:solidFill>
                          <a:latin typeface="Times New Roman"/>
                          <a:ea typeface="Times New Roman"/>
                        </a:rPr>
                        <a:t>I             </a:t>
                      </a:r>
                      <a:r>
                        <a:rPr lang="en-US" sz="1400" b="1" dirty="0" smtClean="0">
                          <a:solidFill>
                            <a:schemeClr val="tx1"/>
                          </a:solidFill>
                          <a:latin typeface="Times New Roman"/>
                          <a:ea typeface="Times New Roman"/>
                        </a:rPr>
                        <a:t> </a:t>
                      </a:r>
                      <a:r>
                        <a:rPr lang="en-US" sz="1400" b="1" dirty="0">
                          <a:solidFill>
                            <a:schemeClr val="tx1"/>
                          </a:solidFill>
                          <a:latin typeface="Times New Roman"/>
                          <a:ea typeface="Times New Roman"/>
                        </a:rPr>
                        <a:t>II       </a:t>
                      </a:r>
                      <a:r>
                        <a:rPr lang="en-US" sz="1400" b="1" dirty="0" smtClean="0">
                          <a:solidFill>
                            <a:schemeClr val="tx1"/>
                          </a:solidFill>
                          <a:latin typeface="Times New Roman"/>
                          <a:ea typeface="Times New Roman"/>
                        </a:rPr>
                        <a:t>  </a:t>
                      </a:r>
                      <a:r>
                        <a:rPr lang="en-US" sz="1400" b="1" dirty="0">
                          <a:solidFill>
                            <a:schemeClr val="tx1"/>
                          </a:solidFill>
                          <a:latin typeface="Times New Roman"/>
                          <a:ea typeface="Times New Roman"/>
                        </a:rPr>
                        <a:t>III      </a:t>
                      </a:r>
                      <a:r>
                        <a:rPr lang="en-US" sz="1400" b="1" dirty="0" smtClean="0">
                          <a:solidFill>
                            <a:schemeClr val="tx1"/>
                          </a:solidFill>
                          <a:latin typeface="Times New Roman"/>
                          <a:ea typeface="Times New Roman"/>
                        </a:rPr>
                        <a:t>   </a:t>
                      </a:r>
                      <a:r>
                        <a:rPr lang="en-US" sz="1400" b="1" dirty="0">
                          <a:solidFill>
                            <a:schemeClr val="tx1"/>
                          </a:solidFill>
                          <a:latin typeface="Times New Roman"/>
                          <a:ea typeface="Times New Roman"/>
                        </a:rPr>
                        <a:t>IV          </a:t>
                      </a:r>
                      <a:r>
                        <a:rPr lang="en-US" sz="1400" b="1" dirty="0" smtClean="0">
                          <a:solidFill>
                            <a:schemeClr val="tx1"/>
                          </a:solidFill>
                          <a:latin typeface="Times New Roman"/>
                          <a:ea typeface="Times New Roman"/>
                        </a:rPr>
                        <a:t>  </a:t>
                      </a:r>
                      <a:r>
                        <a:rPr lang="en-US" sz="1400" b="1" dirty="0">
                          <a:solidFill>
                            <a:schemeClr val="tx1"/>
                          </a:solidFill>
                          <a:latin typeface="Times New Roman"/>
                          <a:ea typeface="Times New Roman"/>
                        </a:rPr>
                        <a:t>V                VI                          </a:t>
                      </a:r>
                      <a:r>
                        <a:rPr lang="ru-RU" sz="1400" b="1" dirty="0">
                          <a:solidFill>
                            <a:schemeClr val="tx1"/>
                          </a:solidFill>
                          <a:latin typeface="Times New Roman"/>
                          <a:ea typeface="Times New Roman"/>
                        </a:rPr>
                        <a:t>Этапы</a:t>
                      </a:r>
                    </a:p>
                  </a:txBody>
                  <a:tcPr marL="0" marR="0" marT="0" marB="0">
                    <a:lnL>
                      <a:noFill/>
                    </a:lnL>
                    <a:lnR>
                      <a:noFill/>
                    </a:lnR>
                    <a:lnT>
                      <a:noFill/>
                    </a:lnT>
                    <a:lnB>
                      <a:noFill/>
                    </a:lnB>
                  </a:tcPr>
                </a:tc>
              </a:tr>
            </a:tbl>
          </a:graphicData>
        </a:graphic>
      </p:graphicFrame>
      <p:pic>
        <p:nvPicPr>
          <p:cNvPr id="7"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xfrm>
            <a:off x="1219200" y="1981200"/>
            <a:ext cx="7772400" cy="3352800"/>
          </a:xfrm>
        </p:spPr>
        <p:txBody>
          <a:bodyPr/>
          <a:lstStyle/>
          <a:p>
            <a:pPr indent="647700" eaLnBrk="1" hangingPunct="1">
              <a:lnSpc>
                <a:spcPct val="80000"/>
              </a:lnSpc>
            </a:pPr>
            <a:endParaRPr lang="ru-RU" sz="2000" i="1" dirty="0" smtClean="0"/>
          </a:p>
          <a:p>
            <a:pPr indent="647700" eaLnBrk="1" hangingPunct="1">
              <a:lnSpc>
                <a:spcPct val="80000"/>
              </a:lnSpc>
              <a:buFont typeface="Wingdings" pitchFamily="2" charset="2"/>
              <a:buNone/>
            </a:pPr>
            <a:r>
              <a:rPr lang="ru-RU" sz="1800" i="1" dirty="0" smtClean="0">
                <a:solidFill>
                  <a:srgbClr val="FFFF00"/>
                </a:solidFill>
              </a:rPr>
              <a:t>Первый ТУ</a:t>
            </a:r>
            <a:endParaRPr lang="ru-RU" sz="1800" dirty="0" smtClean="0"/>
          </a:p>
          <a:p>
            <a:pPr marL="717550" indent="-358775" eaLnBrk="1" hangingPunct="1">
              <a:lnSpc>
                <a:spcPct val="80000"/>
              </a:lnSpc>
            </a:pPr>
            <a:r>
              <a:rPr lang="ru-RU" sz="1800" dirty="0" smtClean="0">
                <a:solidFill>
                  <a:schemeClr val="accent2">
                    <a:lumMod val="60000"/>
                    <a:lumOff val="40000"/>
                  </a:schemeClr>
                </a:solidFill>
              </a:rPr>
              <a:t>Период</a:t>
            </a:r>
            <a:r>
              <a:rPr lang="ru-RU" sz="1800" dirty="0" smtClean="0"/>
              <a:t>: </a:t>
            </a:r>
            <a:r>
              <a:rPr lang="ru-RU" sz="1800" i="1" dirty="0" smtClean="0"/>
              <a:t>1770-1830 годы</a:t>
            </a:r>
            <a:r>
              <a:rPr lang="ru-RU" sz="1800" dirty="0" smtClean="0"/>
              <a:t>.</a:t>
            </a:r>
            <a:endParaRPr lang="en-US" sz="1800" dirty="0" smtClean="0"/>
          </a:p>
          <a:p>
            <a:pPr marL="717550" indent="-358775" eaLnBrk="1" hangingPunct="1">
              <a:lnSpc>
                <a:spcPct val="80000"/>
              </a:lnSpc>
            </a:pPr>
            <a:r>
              <a:rPr lang="ru-RU" sz="1800" dirty="0" smtClean="0">
                <a:solidFill>
                  <a:schemeClr val="accent2">
                    <a:lumMod val="60000"/>
                    <a:lumOff val="40000"/>
                  </a:schemeClr>
                </a:solidFill>
              </a:rPr>
              <a:t>Технологические лидеры</a:t>
            </a:r>
            <a:r>
              <a:rPr lang="ru-RU" sz="1800" dirty="0" smtClean="0"/>
              <a:t>: </a:t>
            </a:r>
            <a:r>
              <a:rPr lang="ru-RU" sz="1800" i="1" dirty="0" smtClean="0"/>
              <a:t>Великобритания, Франция, Бельгия.</a:t>
            </a:r>
          </a:p>
          <a:p>
            <a:pPr marL="717550" indent="-358775" eaLnBrk="1" hangingPunct="1">
              <a:lnSpc>
                <a:spcPct val="80000"/>
              </a:lnSpc>
            </a:pPr>
            <a:r>
              <a:rPr lang="ru-RU" sz="1800" dirty="0" smtClean="0">
                <a:solidFill>
                  <a:schemeClr val="accent2">
                    <a:lumMod val="60000"/>
                    <a:lumOff val="40000"/>
                  </a:schemeClr>
                </a:solidFill>
              </a:rPr>
              <a:t>Ядро</a:t>
            </a:r>
            <a:r>
              <a:rPr lang="ru-RU" sz="1800" dirty="0" smtClean="0"/>
              <a:t>: </a:t>
            </a:r>
            <a:r>
              <a:rPr lang="ru-RU" sz="1800" i="1" dirty="0" smtClean="0"/>
              <a:t>текстильная промышленность, текстильное машиностроение, выплавка чугуна, обработка железа, строительство каналов, водяной двигатель</a:t>
            </a:r>
            <a:r>
              <a:rPr lang="ru-RU" sz="1800" dirty="0" smtClean="0"/>
              <a:t>.</a:t>
            </a:r>
          </a:p>
          <a:p>
            <a:pPr marL="717550" indent="-358775" eaLnBrk="1" hangingPunct="1">
              <a:lnSpc>
                <a:spcPct val="80000"/>
              </a:lnSpc>
            </a:pPr>
            <a:r>
              <a:rPr lang="ru-RU" sz="1800" dirty="0" smtClean="0">
                <a:solidFill>
                  <a:schemeClr val="accent2">
                    <a:lumMod val="60000"/>
                    <a:lumOff val="40000"/>
                  </a:schemeClr>
                </a:solidFill>
              </a:rPr>
              <a:t>Ключевой фактор </a:t>
            </a:r>
            <a:r>
              <a:rPr lang="ru-RU" sz="1800" dirty="0" smtClean="0"/>
              <a:t>– </a:t>
            </a:r>
            <a:r>
              <a:rPr lang="ru-RU" sz="1800" i="1" dirty="0" smtClean="0"/>
              <a:t>текстильные машины</a:t>
            </a:r>
            <a:r>
              <a:rPr lang="ru-RU" sz="1800" dirty="0" smtClean="0"/>
              <a:t>.</a:t>
            </a:r>
          </a:p>
          <a:p>
            <a:pPr marL="717550" indent="-358775" eaLnBrk="1" hangingPunct="1">
              <a:lnSpc>
                <a:spcPct val="80000"/>
              </a:lnSpc>
            </a:pPr>
            <a:r>
              <a:rPr lang="ru-RU" sz="1800" dirty="0" smtClean="0">
                <a:solidFill>
                  <a:schemeClr val="accent2">
                    <a:lumMod val="60000"/>
                    <a:lumOff val="40000"/>
                  </a:schemeClr>
                </a:solidFill>
              </a:rPr>
              <a:t>Преимущества</a:t>
            </a:r>
            <a:r>
              <a:rPr lang="ru-RU" sz="1800" dirty="0" smtClean="0"/>
              <a:t>: </a:t>
            </a:r>
            <a:r>
              <a:rPr lang="ru-RU" sz="1800" i="1" dirty="0" smtClean="0"/>
              <a:t>механизация и концентрация производства на фабриках</a:t>
            </a:r>
          </a:p>
          <a:p>
            <a:pPr indent="647700" eaLnBrk="1" hangingPunct="1">
              <a:lnSpc>
                <a:spcPct val="80000"/>
              </a:lnSpc>
              <a:buFont typeface="Wingdings" pitchFamily="2" charset="2"/>
              <a:buNone/>
            </a:pPr>
            <a:endParaRPr lang="ru-RU" sz="1600" i="1" dirty="0" smtClean="0"/>
          </a:p>
        </p:txBody>
      </p:sp>
      <p:pic>
        <p:nvPicPr>
          <p:cNvPr id="4" name="Рисунок 3" descr="загруженное (1).jpg"/>
          <p:cNvPicPr>
            <a:picLocks noChangeAspect="1"/>
          </p:cNvPicPr>
          <p:nvPr/>
        </p:nvPicPr>
        <p:blipFill>
          <a:blip r:embed="rId2" cstate="print"/>
          <a:stretch>
            <a:fillRect/>
          </a:stretch>
        </p:blipFill>
        <p:spPr>
          <a:xfrm>
            <a:off x="457200" y="457200"/>
            <a:ext cx="1152525" cy="893531"/>
          </a:xfrm>
          <a:prstGeom prst="rect">
            <a:avLst/>
          </a:prstGeom>
        </p:spPr>
      </p:pic>
      <p:sp>
        <p:nvSpPr>
          <p:cNvPr id="5" name="Прямоугольник 4"/>
          <p:cNvSpPr/>
          <p:nvPr/>
        </p:nvSpPr>
        <p:spPr>
          <a:xfrm>
            <a:off x="533400" y="5029200"/>
            <a:ext cx="8305800" cy="1323439"/>
          </a:xfrm>
          <a:prstGeom prst="rect">
            <a:avLst/>
          </a:prstGeom>
        </p:spPr>
        <p:txBody>
          <a:bodyPr wrap="square">
            <a:spAutoFit/>
          </a:bodyPr>
          <a:lstStyle/>
          <a:p>
            <a:pPr indent="647700" eaLnBrk="1" hangingPunct="1">
              <a:lnSpc>
                <a:spcPct val="80000"/>
              </a:lnSpc>
              <a:buFont typeface="Wingdings" pitchFamily="2" charset="2"/>
              <a:buNone/>
            </a:pPr>
            <a:r>
              <a:rPr lang="ru-RU" sz="2000" i="1" dirty="0" smtClean="0"/>
              <a:t>Переход текстильной промышленности на машинную базу сопровождался повышением спроса на продукцию машиностроения. Набиравшая здесь силу тенденция к замене деревянных деталей деталями из железа инициировала технологические сдвиги в металлообработке и металлургии</a:t>
            </a:r>
            <a:r>
              <a:rPr lang="ru-RU" sz="2000" dirty="0" smtClean="0"/>
              <a:t>. </a:t>
            </a:r>
            <a:endParaRPr lang="ru-RU" sz="2000" i="1" dirty="0" smtClean="0"/>
          </a:p>
        </p:txBody>
      </p:sp>
      <p:pic>
        <p:nvPicPr>
          <p:cNvPr id="6"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body" idx="1"/>
          </p:nvPr>
        </p:nvSpPr>
        <p:spPr>
          <a:xfrm>
            <a:off x="1524000" y="1981200"/>
            <a:ext cx="7620000" cy="3124200"/>
          </a:xfrm>
        </p:spPr>
        <p:txBody>
          <a:bodyPr/>
          <a:lstStyle/>
          <a:p>
            <a:pPr marL="0" indent="715963" eaLnBrk="1" hangingPunct="1">
              <a:lnSpc>
                <a:spcPct val="80000"/>
              </a:lnSpc>
              <a:buFont typeface="Wingdings" pitchFamily="2" charset="2"/>
              <a:buNone/>
            </a:pPr>
            <a:r>
              <a:rPr lang="ru-RU" sz="1800" i="1" dirty="0" smtClean="0">
                <a:solidFill>
                  <a:srgbClr val="FFFF00"/>
                </a:solidFill>
              </a:rPr>
              <a:t>Второй ТУ</a:t>
            </a:r>
            <a:endParaRPr lang="ru-RU" sz="1800" i="1" dirty="0" smtClean="0"/>
          </a:p>
          <a:p>
            <a:pPr marL="450850" indent="-358775" eaLnBrk="1" hangingPunct="1">
              <a:lnSpc>
                <a:spcPct val="80000"/>
              </a:lnSpc>
            </a:pPr>
            <a:r>
              <a:rPr lang="ru-RU" sz="1800" dirty="0" smtClean="0">
                <a:solidFill>
                  <a:schemeClr val="accent2">
                    <a:lumMod val="60000"/>
                    <a:lumOff val="40000"/>
                  </a:schemeClr>
                </a:solidFill>
              </a:rPr>
              <a:t>Период</a:t>
            </a:r>
            <a:r>
              <a:rPr lang="ru-RU" sz="1800" dirty="0" smtClean="0"/>
              <a:t>: </a:t>
            </a:r>
            <a:r>
              <a:rPr lang="ru-RU" sz="1800" i="1" dirty="0" smtClean="0"/>
              <a:t>1830-1880 годы</a:t>
            </a:r>
            <a:r>
              <a:rPr lang="ru-RU" sz="1800" dirty="0" smtClean="0"/>
              <a:t>.</a:t>
            </a:r>
          </a:p>
          <a:p>
            <a:pPr marL="450850" indent="-358775" eaLnBrk="1" hangingPunct="1">
              <a:lnSpc>
                <a:spcPct val="80000"/>
              </a:lnSpc>
            </a:pPr>
            <a:r>
              <a:rPr lang="ru-RU" sz="1800" dirty="0" smtClean="0">
                <a:solidFill>
                  <a:schemeClr val="accent2">
                    <a:lumMod val="60000"/>
                    <a:lumOff val="40000"/>
                  </a:schemeClr>
                </a:solidFill>
              </a:rPr>
              <a:t>Технологические лидеры</a:t>
            </a:r>
            <a:r>
              <a:rPr lang="ru-RU" sz="1800" dirty="0" smtClean="0"/>
              <a:t>: </a:t>
            </a:r>
            <a:r>
              <a:rPr lang="ru-RU" sz="1800" i="1" dirty="0" smtClean="0"/>
              <a:t>Великобритания, Франция, Бельгия, Германия, США.</a:t>
            </a:r>
          </a:p>
          <a:p>
            <a:pPr marL="450850" indent="-358775" eaLnBrk="1" hangingPunct="1">
              <a:lnSpc>
                <a:spcPct val="80000"/>
              </a:lnSpc>
            </a:pPr>
            <a:r>
              <a:rPr lang="ru-RU" sz="1800" dirty="0" smtClean="0">
                <a:solidFill>
                  <a:schemeClr val="accent2">
                    <a:lumMod val="60000"/>
                    <a:lumOff val="40000"/>
                  </a:schemeClr>
                </a:solidFill>
              </a:rPr>
              <a:t>Ядро</a:t>
            </a:r>
            <a:r>
              <a:rPr lang="ru-RU" sz="1800" dirty="0" smtClean="0"/>
              <a:t>: </a:t>
            </a:r>
            <a:r>
              <a:rPr lang="ru-RU" sz="1800" i="1" dirty="0" smtClean="0"/>
              <a:t>паровой двигатель, железнодорожное строительство, транспорт, </a:t>
            </a:r>
            <a:r>
              <a:rPr lang="ru-RU" sz="1800" i="1" dirty="0" err="1" smtClean="0"/>
              <a:t>машино</a:t>
            </a:r>
            <a:r>
              <a:rPr lang="ru-RU" sz="1800" i="1" dirty="0" smtClean="0"/>
              <a:t>-, пароходостроение, угольная, </a:t>
            </a:r>
            <a:r>
              <a:rPr lang="ru-RU" sz="1800" i="1" dirty="0" err="1" smtClean="0"/>
              <a:t>станкоинструментальная</a:t>
            </a:r>
            <a:r>
              <a:rPr lang="ru-RU" sz="1800" i="1" dirty="0" smtClean="0"/>
              <a:t> промышленность черная металлурги</a:t>
            </a:r>
            <a:r>
              <a:rPr lang="ru-RU" sz="1800" dirty="0" smtClean="0"/>
              <a:t>я.</a:t>
            </a:r>
          </a:p>
          <a:p>
            <a:pPr marL="450850" indent="-358775" eaLnBrk="1" hangingPunct="1">
              <a:lnSpc>
                <a:spcPct val="80000"/>
              </a:lnSpc>
            </a:pPr>
            <a:r>
              <a:rPr lang="ru-RU" sz="1800" dirty="0" smtClean="0">
                <a:solidFill>
                  <a:schemeClr val="accent2">
                    <a:lumMod val="60000"/>
                    <a:lumOff val="40000"/>
                  </a:schemeClr>
                </a:solidFill>
              </a:rPr>
              <a:t>Ключевой фактор </a:t>
            </a:r>
            <a:r>
              <a:rPr lang="ru-RU" sz="1800" dirty="0" smtClean="0"/>
              <a:t>– </a:t>
            </a:r>
            <a:r>
              <a:rPr lang="ru-RU" sz="1800" i="1" dirty="0" smtClean="0"/>
              <a:t>паровой двигатель, станки</a:t>
            </a:r>
            <a:r>
              <a:rPr lang="ru-RU" sz="1800" dirty="0" smtClean="0"/>
              <a:t>.</a:t>
            </a:r>
          </a:p>
          <a:p>
            <a:pPr marL="450850" indent="-358775" eaLnBrk="1" hangingPunct="1">
              <a:lnSpc>
                <a:spcPct val="80000"/>
              </a:lnSpc>
            </a:pPr>
            <a:r>
              <a:rPr lang="ru-RU" sz="1800" dirty="0" smtClean="0">
                <a:solidFill>
                  <a:schemeClr val="accent2">
                    <a:lumMod val="60000"/>
                    <a:lumOff val="40000"/>
                  </a:schemeClr>
                </a:solidFill>
              </a:rPr>
              <a:t>Преимущества</a:t>
            </a:r>
            <a:r>
              <a:rPr lang="ru-RU" sz="1800" dirty="0" smtClean="0"/>
              <a:t>: </a:t>
            </a:r>
            <a:r>
              <a:rPr lang="ru-RU" sz="1800" i="1" dirty="0" smtClean="0"/>
              <a:t>рост масштабов и концентрации производства на основе использования парового двигателя</a:t>
            </a:r>
          </a:p>
          <a:p>
            <a:pPr marL="0" indent="715963" eaLnBrk="1" hangingPunct="1">
              <a:lnSpc>
                <a:spcPct val="80000"/>
              </a:lnSpc>
            </a:pPr>
            <a:endParaRPr lang="ru-RU" sz="1800" dirty="0" smtClean="0"/>
          </a:p>
        </p:txBody>
      </p:sp>
      <p:pic>
        <p:nvPicPr>
          <p:cNvPr id="4" name="Рисунок 3" descr="загруженное (1).jpg"/>
          <p:cNvPicPr>
            <a:picLocks noChangeAspect="1"/>
          </p:cNvPicPr>
          <p:nvPr/>
        </p:nvPicPr>
        <p:blipFill>
          <a:blip r:embed="rId2" cstate="print"/>
          <a:stretch>
            <a:fillRect/>
          </a:stretch>
        </p:blipFill>
        <p:spPr>
          <a:xfrm>
            <a:off x="381000" y="609600"/>
            <a:ext cx="1152525" cy="893531"/>
          </a:xfrm>
          <a:prstGeom prst="rect">
            <a:avLst/>
          </a:prstGeom>
        </p:spPr>
      </p:pic>
      <p:sp>
        <p:nvSpPr>
          <p:cNvPr id="5" name="Прямоугольник 4"/>
          <p:cNvSpPr/>
          <p:nvPr/>
        </p:nvSpPr>
        <p:spPr>
          <a:xfrm>
            <a:off x="0" y="5029200"/>
            <a:ext cx="9144000" cy="1569660"/>
          </a:xfrm>
          <a:prstGeom prst="rect">
            <a:avLst/>
          </a:prstGeom>
        </p:spPr>
        <p:txBody>
          <a:bodyPr wrap="square">
            <a:spAutoFit/>
          </a:bodyPr>
          <a:lstStyle/>
          <a:p>
            <a:pPr marL="0" indent="715963" eaLnBrk="1" hangingPunct="1">
              <a:lnSpc>
                <a:spcPct val="80000"/>
              </a:lnSpc>
              <a:buFont typeface="Wingdings" pitchFamily="2" charset="2"/>
              <a:buNone/>
            </a:pPr>
            <a:r>
              <a:rPr lang="ru-RU" sz="2000" i="1" dirty="0" smtClean="0"/>
              <a:t>Уровень развития транспортного сообщения сдерживает рост крупной промышленности. Поэтому важной особенностью этого ТУ стала бурное развитие железнодорожного строительства и транспортного машиностроения. Промышленный подъем середины XIX в. обусловил возрастание спроса на полезные ископаемые, которое стимулировало техническое перевооружение горной промышленности.</a:t>
            </a:r>
          </a:p>
        </p:txBody>
      </p:sp>
      <p:pic>
        <p:nvPicPr>
          <p:cNvPr id="6"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xfrm>
            <a:off x="1676400" y="2057400"/>
            <a:ext cx="7467600" cy="2057400"/>
          </a:xfrm>
        </p:spPr>
        <p:txBody>
          <a:bodyPr/>
          <a:lstStyle/>
          <a:p>
            <a:pPr marL="0" indent="533400" eaLnBrk="1" hangingPunct="1">
              <a:lnSpc>
                <a:spcPct val="80000"/>
              </a:lnSpc>
              <a:buFont typeface="Wingdings" pitchFamily="2" charset="2"/>
              <a:buNone/>
            </a:pPr>
            <a:r>
              <a:rPr lang="ru-RU" sz="1800" i="1" dirty="0" smtClean="0">
                <a:solidFill>
                  <a:srgbClr val="FFFF00"/>
                </a:solidFill>
              </a:rPr>
              <a:t>Третий ТУ</a:t>
            </a:r>
            <a:endParaRPr lang="ru-RU" sz="1800" dirty="0" smtClean="0">
              <a:solidFill>
                <a:srgbClr val="FFFF00"/>
              </a:solidFill>
            </a:endParaRPr>
          </a:p>
          <a:p>
            <a:pPr marL="0" indent="533400" eaLnBrk="1" hangingPunct="1">
              <a:lnSpc>
                <a:spcPct val="80000"/>
              </a:lnSpc>
            </a:pPr>
            <a:r>
              <a:rPr lang="ru-RU" sz="1800" dirty="0" smtClean="0">
                <a:solidFill>
                  <a:schemeClr val="accent2">
                    <a:lumMod val="60000"/>
                    <a:lumOff val="40000"/>
                  </a:schemeClr>
                </a:solidFill>
              </a:rPr>
              <a:t>Период</a:t>
            </a:r>
            <a:r>
              <a:rPr lang="ru-RU" sz="1800" dirty="0" smtClean="0"/>
              <a:t>: </a:t>
            </a:r>
            <a:r>
              <a:rPr lang="ru-RU" sz="1800" i="1" dirty="0" smtClean="0"/>
              <a:t>1880-1930 годы</a:t>
            </a:r>
            <a:r>
              <a:rPr lang="ru-RU" sz="1800" dirty="0" smtClean="0"/>
              <a:t>.</a:t>
            </a:r>
          </a:p>
          <a:p>
            <a:pPr marL="0" indent="533400" eaLnBrk="1" hangingPunct="1">
              <a:lnSpc>
                <a:spcPct val="80000"/>
              </a:lnSpc>
            </a:pPr>
            <a:r>
              <a:rPr lang="ru-RU" sz="1800" dirty="0" smtClean="0">
                <a:solidFill>
                  <a:schemeClr val="accent2">
                    <a:lumMod val="60000"/>
                    <a:lumOff val="40000"/>
                  </a:schemeClr>
                </a:solidFill>
              </a:rPr>
              <a:t>Технологические лидеры</a:t>
            </a:r>
            <a:r>
              <a:rPr lang="ru-RU" sz="1800" dirty="0" smtClean="0"/>
              <a:t>: </a:t>
            </a:r>
            <a:r>
              <a:rPr lang="ru-RU" sz="1800" i="1" dirty="0" smtClean="0"/>
              <a:t>Германия, США, Великобритания, Франция, Бельгия, Швейцария, Нидерланды.</a:t>
            </a:r>
          </a:p>
          <a:p>
            <a:pPr marL="0" indent="533400" eaLnBrk="1" hangingPunct="1">
              <a:lnSpc>
                <a:spcPct val="80000"/>
              </a:lnSpc>
            </a:pPr>
            <a:r>
              <a:rPr lang="ru-RU" sz="1800" dirty="0" smtClean="0">
                <a:solidFill>
                  <a:schemeClr val="accent2">
                    <a:lumMod val="60000"/>
                    <a:lumOff val="40000"/>
                  </a:schemeClr>
                </a:solidFill>
              </a:rPr>
              <a:t>Ядро</a:t>
            </a:r>
            <a:r>
              <a:rPr lang="ru-RU" sz="1800" dirty="0" smtClean="0"/>
              <a:t>: </a:t>
            </a:r>
            <a:r>
              <a:rPr lang="ru-RU" sz="1800" i="1" dirty="0" smtClean="0"/>
              <a:t>электротехническое, тяжелое машиностроение, производство и прокат стали, линии электропередач, неорганическая химия</a:t>
            </a:r>
            <a:r>
              <a:rPr lang="ru-RU" sz="1800" dirty="0" smtClean="0"/>
              <a:t>.</a:t>
            </a:r>
          </a:p>
          <a:p>
            <a:pPr marL="0" indent="533400" eaLnBrk="1" hangingPunct="1">
              <a:lnSpc>
                <a:spcPct val="80000"/>
              </a:lnSpc>
            </a:pPr>
            <a:r>
              <a:rPr lang="ru-RU" sz="1800" dirty="0" smtClean="0">
                <a:solidFill>
                  <a:schemeClr val="accent2">
                    <a:lumMod val="60000"/>
                    <a:lumOff val="40000"/>
                  </a:schemeClr>
                </a:solidFill>
              </a:rPr>
              <a:t>Ключевой фактор </a:t>
            </a:r>
            <a:r>
              <a:rPr lang="ru-RU" sz="1800" dirty="0" smtClean="0"/>
              <a:t>– </a:t>
            </a:r>
            <a:r>
              <a:rPr lang="ru-RU" sz="1800" i="1" dirty="0" smtClean="0"/>
              <a:t>электродвигатель, сталь</a:t>
            </a:r>
            <a:r>
              <a:rPr lang="ru-RU" sz="1800" dirty="0" smtClean="0"/>
              <a:t>.</a:t>
            </a:r>
          </a:p>
          <a:p>
            <a:pPr marL="0" indent="533400" eaLnBrk="1" hangingPunct="1">
              <a:lnSpc>
                <a:spcPct val="80000"/>
              </a:lnSpc>
            </a:pPr>
            <a:r>
              <a:rPr lang="ru-RU" sz="1800" dirty="0" smtClean="0">
                <a:solidFill>
                  <a:schemeClr val="accent2">
                    <a:lumMod val="60000"/>
                    <a:lumOff val="40000"/>
                  </a:schemeClr>
                </a:solidFill>
              </a:rPr>
              <a:t>Преимущества</a:t>
            </a:r>
            <a:r>
              <a:rPr lang="ru-RU" sz="1800" dirty="0" smtClean="0"/>
              <a:t>: </a:t>
            </a:r>
            <a:r>
              <a:rPr lang="ru-RU" sz="1800" i="1" dirty="0" smtClean="0"/>
              <a:t>повышение гибкости производства на основе использования электродвигателя, стандартизация производства, урбанизация</a:t>
            </a:r>
          </a:p>
          <a:p>
            <a:pPr marL="0" indent="533400" eaLnBrk="1" hangingPunct="1">
              <a:lnSpc>
                <a:spcPct val="80000"/>
              </a:lnSpc>
            </a:pPr>
            <a:endParaRPr lang="ru-RU" sz="1800" dirty="0" smtClean="0"/>
          </a:p>
        </p:txBody>
      </p:sp>
      <p:pic>
        <p:nvPicPr>
          <p:cNvPr id="4" name="Рисунок 3" descr="загруженное (1).jpg"/>
          <p:cNvPicPr>
            <a:picLocks noChangeAspect="1"/>
          </p:cNvPicPr>
          <p:nvPr/>
        </p:nvPicPr>
        <p:blipFill>
          <a:blip r:embed="rId2" cstate="print"/>
          <a:stretch>
            <a:fillRect/>
          </a:stretch>
        </p:blipFill>
        <p:spPr>
          <a:xfrm>
            <a:off x="304800" y="762000"/>
            <a:ext cx="1152525" cy="893531"/>
          </a:xfrm>
          <a:prstGeom prst="rect">
            <a:avLst/>
          </a:prstGeom>
        </p:spPr>
      </p:pic>
      <p:sp>
        <p:nvSpPr>
          <p:cNvPr id="5" name="Прямоугольник 4"/>
          <p:cNvSpPr/>
          <p:nvPr/>
        </p:nvSpPr>
        <p:spPr>
          <a:xfrm>
            <a:off x="152400" y="5257800"/>
            <a:ext cx="8991600" cy="1323439"/>
          </a:xfrm>
          <a:prstGeom prst="rect">
            <a:avLst/>
          </a:prstGeom>
        </p:spPr>
        <p:txBody>
          <a:bodyPr wrap="square">
            <a:spAutoFit/>
          </a:bodyPr>
          <a:lstStyle/>
          <a:p>
            <a:pPr marL="0" indent="533400" eaLnBrk="1" hangingPunct="1">
              <a:lnSpc>
                <a:spcPct val="80000"/>
              </a:lnSpc>
              <a:buFont typeface="Wingdings" pitchFamily="2" charset="2"/>
              <a:buNone/>
            </a:pPr>
            <a:r>
              <a:rPr lang="ru-RU" sz="2000" i="1" dirty="0" smtClean="0"/>
              <a:t>Главной особенностью нового ТУ стало широкое использование электродвигателей и бурное развитие электротехники. Развернулось строительство электростанций. Главным энергоносителем в период господства данного ТУ был уголь. Большие успехи в этот период делает химическая промышленность.</a:t>
            </a:r>
          </a:p>
        </p:txBody>
      </p:sp>
      <p:pic>
        <p:nvPicPr>
          <p:cNvPr id="6"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6" descr="default"/>
          <p:cNvPicPr>
            <a:picLocks noChangeAspect="1" noChangeArrowheads="1"/>
          </p:cNvPicPr>
          <p:nvPr/>
        </p:nvPicPr>
        <p:blipFill>
          <a:blip r:embed="rId2" cstate="print"/>
          <a:srcRect r="1293" b="7692"/>
          <a:stretch>
            <a:fillRect/>
          </a:stretch>
        </p:blipFill>
        <p:spPr bwMode="auto">
          <a:xfrm>
            <a:off x="0" y="3581400"/>
            <a:ext cx="4572000" cy="2743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220" name="Text Box 7"/>
          <p:cNvSpPr txBox="1">
            <a:spLocks noChangeArrowheads="1"/>
          </p:cNvSpPr>
          <p:nvPr/>
        </p:nvSpPr>
        <p:spPr bwMode="auto">
          <a:xfrm>
            <a:off x="0" y="762000"/>
            <a:ext cx="8001000" cy="1815882"/>
          </a:xfrm>
          <a:prstGeom prst="rect">
            <a:avLst/>
          </a:prstGeom>
          <a:noFill/>
          <a:ln w="9525">
            <a:noFill/>
            <a:miter lim="800000"/>
            <a:headEnd/>
            <a:tailEnd/>
          </a:ln>
        </p:spPr>
        <p:txBody>
          <a:bodyPr wrap="square">
            <a:spAutoFit/>
          </a:bodyPr>
          <a:lstStyle/>
          <a:p>
            <a:pPr>
              <a:lnSpc>
                <a:spcPct val="80000"/>
              </a:lnSpc>
              <a:spcBef>
                <a:spcPct val="20000"/>
              </a:spcBef>
              <a:buClr>
                <a:schemeClr val="accent2"/>
              </a:buClr>
              <a:buSzPct val="80000"/>
              <a:buFont typeface="Wingdings" pitchFamily="2" charset="2"/>
              <a:buNone/>
            </a:pPr>
            <a:r>
              <a:rPr kumimoji="0" lang="ru-RU" sz="2000" b="1" dirty="0">
                <a:solidFill>
                  <a:srgbClr val="FFFF00"/>
                </a:solidFill>
                <a:latin typeface="+mn-lt"/>
              </a:rPr>
              <a:t>Основная причина экономических циклов</a:t>
            </a:r>
            <a:r>
              <a:rPr kumimoji="0" lang="ru-RU" sz="2000" b="1" dirty="0">
                <a:latin typeface="+mn-lt"/>
              </a:rPr>
              <a:t> – несоответствие</a:t>
            </a:r>
          </a:p>
          <a:p>
            <a:pPr>
              <a:lnSpc>
                <a:spcPct val="80000"/>
              </a:lnSpc>
              <a:spcBef>
                <a:spcPct val="20000"/>
              </a:spcBef>
              <a:buClr>
                <a:schemeClr val="accent2"/>
              </a:buClr>
              <a:buSzPct val="80000"/>
              <a:buFont typeface="Wingdings" pitchFamily="2" charset="2"/>
              <a:buNone/>
            </a:pPr>
            <a:endParaRPr kumimoji="0" lang="ru-RU" sz="2000" b="1" dirty="0">
              <a:latin typeface="+mn-lt"/>
            </a:endParaRPr>
          </a:p>
          <a:p>
            <a:pPr marL="450850" indent="-450850">
              <a:lnSpc>
                <a:spcPct val="80000"/>
              </a:lnSpc>
              <a:spcBef>
                <a:spcPct val="20000"/>
              </a:spcBef>
              <a:buClr>
                <a:schemeClr val="accent2"/>
              </a:buClr>
              <a:buSzPct val="80000"/>
              <a:buFont typeface="Wingdings" pitchFamily="2" charset="2"/>
              <a:buChar char="l"/>
              <a:tabLst>
                <a:tab pos="450850" algn="l"/>
              </a:tabLst>
            </a:pPr>
            <a:r>
              <a:rPr kumimoji="0" lang="ru-RU" sz="2000" b="1" dirty="0">
                <a:latin typeface="+mn-lt"/>
              </a:rPr>
              <a:t>между совокупным спросом и совокупным предложением;</a:t>
            </a:r>
          </a:p>
          <a:p>
            <a:pPr>
              <a:lnSpc>
                <a:spcPct val="80000"/>
              </a:lnSpc>
              <a:spcBef>
                <a:spcPct val="20000"/>
              </a:spcBef>
              <a:buClr>
                <a:schemeClr val="accent2"/>
              </a:buClr>
              <a:buSzPct val="80000"/>
              <a:buFont typeface="Wingdings" pitchFamily="2" charset="2"/>
              <a:buChar char="l"/>
            </a:pPr>
            <a:endParaRPr kumimoji="0" lang="ru-RU" sz="2000" b="1" dirty="0">
              <a:latin typeface="+mn-lt"/>
            </a:endParaRPr>
          </a:p>
          <a:p>
            <a:pPr indent="450850">
              <a:lnSpc>
                <a:spcPct val="80000"/>
              </a:lnSpc>
              <a:spcBef>
                <a:spcPct val="20000"/>
              </a:spcBef>
              <a:buClr>
                <a:schemeClr val="accent2"/>
              </a:buClr>
              <a:buSzPct val="80000"/>
              <a:buFont typeface="Wingdings" pitchFamily="2" charset="2"/>
              <a:buChar char="l"/>
            </a:pPr>
            <a:r>
              <a:rPr kumimoji="0" lang="ru-RU" sz="2000" b="1" dirty="0">
                <a:latin typeface="+mn-lt"/>
              </a:rPr>
              <a:t>между сбережениями и </a:t>
            </a:r>
            <a:r>
              <a:rPr kumimoji="0" lang="ru-RU" sz="2000" b="1" dirty="0" smtClean="0">
                <a:latin typeface="+mn-lt"/>
              </a:rPr>
              <a:t>инвестициями</a:t>
            </a:r>
            <a:endParaRPr lang="ru-RU" sz="2000" dirty="0">
              <a:latin typeface="+mn-lt"/>
            </a:endParaRPr>
          </a:p>
        </p:txBody>
      </p:sp>
      <p:pic>
        <p:nvPicPr>
          <p:cNvPr id="6" name="Рисунок 5" descr="images.jpg"/>
          <p:cNvPicPr>
            <a:picLocks noChangeAspect="1"/>
          </p:cNvPicPr>
          <p:nvPr/>
        </p:nvPicPr>
        <p:blipFill>
          <a:blip r:embed="rId3" cstate="print"/>
          <a:srcRect b="8109"/>
          <a:stretch>
            <a:fillRect/>
          </a:stretch>
        </p:blipFill>
        <p:spPr>
          <a:xfrm>
            <a:off x="4648200" y="2438400"/>
            <a:ext cx="4495800" cy="2362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6" descr="logo_left">
            <a:hlinkClick r:id="rId4"/>
          </p:cNvPr>
          <p:cNvPicPr>
            <a:picLocks noChangeAspect="1" noChangeArrowheads="1"/>
          </p:cNvPicPr>
          <p:nvPr/>
        </p:nvPicPr>
        <p:blipFill>
          <a:blip r:embed="rId5"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xfrm>
            <a:off x="1524000" y="1981200"/>
            <a:ext cx="7467600" cy="2362200"/>
          </a:xfrm>
        </p:spPr>
        <p:txBody>
          <a:bodyPr/>
          <a:lstStyle/>
          <a:p>
            <a:pPr marL="0" indent="625475" eaLnBrk="1" hangingPunct="1">
              <a:lnSpc>
                <a:spcPct val="80000"/>
              </a:lnSpc>
              <a:buFont typeface="Wingdings" pitchFamily="2" charset="2"/>
              <a:buNone/>
            </a:pPr>
            <a:r>
              <a:rPr lang="ru-RU" sz="1800" i="1" dirty="0" smtClean="0">
                <a:solidFill>
                  <a:srgbClr val="FFFF00"/>
                </a:solidFill>
              </a:rPr>
              <a:t>Четвертый ТУ</a:t>
            </a:r>
          </a:p>
          <a:p>
            <a:pPr marL="0" indent="625475" eaLnBrk="1" hangingPunct="1">
              <a:lnSpc>
                <a:spcPct val="80000"/>
              </a:lnSpc>
            </a:pPr>
            <a:r>
              <a:rPr lang="ru-RU" sz="1800" dirty="0" smtClean="0">
                <a:solidFill>
                  <a:schemeClr val="accent2">
                    <a:lumMod val="60000"/>
                    <a:lumOff val="40000"/>
                  </a:schemeClr>
                </a:solidFill>
              </a:rPr>
              <a:t>Период</a:t>
            </a:r>
            <a:r>
              <a:rPr lang="ru-RU" sz="1800" dirty="0" smtClean="0"/>
              <a:t>: </a:t>
            </a:r>
            <a:r>
              <a:rPr lang="ru-RU" sz="1800" i="1" dirty="0" smtClean="0"/>
              <a:t>1930-1970 годы</a:t>
            </a:r>
            <a:r>
              <a:rPr lang="ru-RU" sz="1800" dirty="0" smtClean="0"/>
              <a:t>.</a:t>
            </a:r>
          </a:p>
          <a:p>
            <a:pPr marL="0" indent="625475" eaLnBrk="1" hangingPunct="1">
              <a:lnSpc>
                <a:spcPct val="80000"/>
              </a:lnSpc>
            </a:pPr>
            <a:r>
              <a:rPr lang="ru-RU" sz="1800" dirty="0" smtClean="0">
                <a:solidFill>
                  <a:schemeClr val="accent2">
                    <a:lumMod val="60000"/>
                    <a:lumOff val="40000"/>
                  </a:schemeClr>
                </a:solidFill>
              </a:rPr>
              <a:t>Технологические лидеры</a:t>
            </a:r>
            <a:r>
              <a:rPr lang="ru-RU" sz="1800" dirty="0" smtClean="0"/>
              <a:t>: </a:t>
            </a:r>
            <a:r>
              <a:rPr lang="ru-RU" sz="1800" i="1" dirty="0" smtClean="0"/>
              <a:t>США, Западная Европа,  Япония.</a:t>
            </a:r>
          </a:p>
          <a:p>
            <a:pPr marL="0" indent="625475" eaLnBrk="1" hangingPunct="1">
              <a:lnSpc>
                <a:spcPct val="80000"/>
              </a:lnSpc>
            </a:pPr>
            <a:r>
              <a:rPr lang="ru-RU" sz="1800" dirty="0" smtClean="0">
                <a:solidFill>
                  <a:schemeClr val="accent2">
                    <a:lumMod val="60000"/>
                    <a:lumOff val="40000"/>
                  </a:schemeClr>
                </a:solidFill>
              </a:rPr>
              <a:t>Ядро</a:t>
            </a:r>
            <a:r>
              <a:rPr lang="ru-RU" sz="1800" dirty="0" smtClean="0"/>
              <a:t>: </a:t>
            </a:r>
            <a:r>
              <a:rPr lang="ru-RU" sz="1800" i="1" dirty="0" smtClean="0"/>
              <a:t>автомобиле-, тракторостроение, цветная металлургия, производство товаров длительного пользования, синтетические материалы, органическая химия, производство и переработка нефти</a:t>
            </a:r>
            <a:r>
              <a:rPr lang="ru-RU" sz="1800" dirty="0" smtClean="0"/>
              <a:t>.</a:t>
            </a:r>
          </a:p>
          <a:p>
            <a:pPr marL="0" indent="625475" eaLnBrk="1" hangingPunct="1">
              <a:lnSpc>
                <a:spcPct val="80000"/>
              </a:lnSpc>
            </a:pPr>
            <a:r>
              <a:rPr lang="ru-RU" sz="1800" dirty="0" smtClean="0">
                <a:solidFill>
                  <a:schemeClr val="accent2">
                    <a:lumMod val="60000"/>
                    <a:lumOff val="40000"/>
                  </a:schemeClr>
                </a:solidFill>
              </a:rPr>
              <a:t>Ключевой фактор</a:t>
            </a:r>
            <a:r>
              <a:rPr lang="ru-RU" sz="1800" dirty="0" smtClean="0"/>
              <a:t> – </a:t>
            </a:r>
            <a:r>
              <a:rPr lang="ru-RU" sz="1800" i="1" dirty="0" smtClean="0"/>
              <a:t>двигатель внутреннего сгорания, нефтехимия.</a:t>
            </a:r>
          </a:p>
          <a:p>
            <a:pPr marL="0" indent="625475" eaLnBrk="1" hangingPunct="1">
              <a:lnSpc>
                <a:spcPct val="80000"/>
              </a:lnSpc>
            </a:pPr>
            <a:r>
              <a:rPr lang="ru-RU" sz="1800" dirty="0" smtClean="0">
                <a:solidFill>
                  <a:schemeClr val="accent2">
                    <a:lumMod val="60000"/>
                    <a:lumOff val="40000"/>
                  </a:schemeClr>
                </a:solidFill>
              </a:rPr>
              <a:t>Преимущества</a:t>
            </a:r>
            <a:r>
              <a:rPr lang="ru-RU" sz="1800" dirty="0" smtClean="0"/>
              <a:t>: </a:t>
            </a:r>
            <a:r>
              <a:rPr lang="ru-RU" sz="1800" i="1" dirty="0" smtClean="0"/>
              <a:t>массовое и серийное производство</a:t>
            </a:r>
          </a:p>
        </p:txBody>
      </p:sp>
      <p:pic>
        <p:nvPicPr>
          <p:cNvPr id="4" name="Рисунок 3" descr="загруженное (1).jpg"/>
          <p:cNvPicPr>
            <a:picLocks noChangeAspect="1"/>
          </p:cNvPicPr>
          <p:nvPr/>
        </p:nvPicPr>
        <p:blipFill>
          <a:blip r:embed="rId2" cstate="print"/>
          <a:stretch>
            <a:fillRect/>
          </a:stretch>
        </p:blipFill>
        <p:spPr>
          <a:xfrm>
            <a:off x="457200" y="762000"/>
            <a:ext cx="1152525" cy="893531"/>
          </a:xfrm>
          <a:prstGeom prst="rect">
            <a:avLst/>
          </a:prstGeom>
        </p:spPr>
      </p:pic>
      <p:sp>
        <p:nvSpPr>
          <p:cNvPr id="5" name="Прямоугольник 4"/>
          <p:cNvSpPr/>
          <p:nvPr/>
        </p:nvSpPr>
        <p:spPr>
          <a:xfrm>
            <a:off x="304800" y="4953000"/>
            <a:ext cx="8534400" cy="1569660"/>
          </a:xfrm>
          <a:prstGeom prst="rect">
            <a:avLst/>
          </a:prstGeom>
        </p:spPr>
        <p:txBody>
          <a:bodyPr wrap="square">
            <a:spAutoFit/>
          </a:bodyPr>
          <a:lstStyle/>
          <a:p>
            <a:pPr marL="0" indent="625475" eaLnBrk="1" hangingPunct="1">
              <a:lnSpc>
                <a:spcPct val="80000"/>
              </a:lnSpc>
              <a:buFont typeface="Wingdings" pitchFamily="2" charset="2"/>
              <a:buNone/>
            </a:pPr>
            <a:r>
              <a:rPr lang="ru-RU" sz="2000" i="1" dirty="0" smtClean="0"/>
              <a:t>Для этого этапа характерны новая машинная база, комплексная механизация производства, автоматизация многих основных технологических процессов, широкое использование квалифицированной рабочей силы, рост специализации производства. Электричество стало использоваться не только для освещения, но и для отопления и для вентиляции воздуха. Главным энергоносителем стала нефть.</a:t>
            </a:r>
          </a:p>
        </p:txBody>
      </p:sp>
      <p:pic>
        <p:nvPicPr>
          <p:cNvPr id="6"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xfrm>
            <a:off x="1600200" y="1981200"/>
            <a:ext cx="7162800" cy="3733800"/>
          </a:xfrm>
        </p:spPr>
        <p:txBody>
          <a:bodyPr/>
          <a:lstStyle/>
          <a:p>
            <a:pPr marL="0" indent="625475" eaLnBrk="1" hangingPunct="1">
              <a:lnSpc>
                <a:spcPct val="80000"/>
              </a:lnSpc>
              <a:buNone/>
            </a:pPr>
            <a:r>
              <a:rPr lang="ru-RU" sz="1800" i="1" dirty="0" smtClean="0">
                <a:solidFill>
                  <a:srgbClr val="FFFF00"/>
                </a:solidFill>
              </a:rPr>
              <a:t>Пятый ТУ информационных и коммуникационных технологий</a:t>
            </a:r>
            <a:endParaRPr lang="ru-RU" sz="1800" dirty="0" smtClean="0">
              <a:solidFill>
                <a:srgbClr val="FFFF00"/>
              </a:solidFill>
            </a:endParaRPr>
          </a:p>
          <a:p>
            <a:pPr marL="0" indent="625475" eaLnBrk="1" hangingPunct="1">
              <a:lnSpc>
                <a:spcPct val="80000"/>
              </a:lnSpc>
            </a:pPr>
            <a:r>
              <a:rPr lang="ru-RU" sz="1800" dirty="0" smtClean="0">
                <a:solidFill>
                  <a:schemeClr val="accent2">
                    <a:lumMod val="60000"/>
                    <a:lumOff val="40000"/>
                  </a:schemeClr>
                </a:solidFill>
              </a:rPr>
              <a:t>Период</a:t>
            </a:r>
            <a:r>
              <a:rPr lang="ru-RU" sz="1800" dirty="0" smtClean="0"/>
              <a:t>: </a:t>
            </a:r>
            <a:r>
              <a:rPr lang="ru-RU" sz="1800" i="1" dirty="0" smtClean="0"/>
              <a:t>1970- до 2010 годов.</a:t>
            </a:r>
          </a:p>
          <a:p>
            <a:pPr marL="0" indent="625475" eaLnBrk="1" hangingPunct="1">
              <a:lnSpc>
                <a:spcPct val="80000"/>
              </a:lnSpc>
            </a:pPr>
            <a:r>
              <a:rPr lang="ru-RU" sz="1800" dirty="0" smtClean="0">
                <a:solidFill>
                  <a:schemeClr val="accent2">
                    <a:lumMod val="60000"/>
                    <a:lumOff val="40000"/>
                  </a:schemeClr>
                </a:solidFill>
              </a:rPr>
              <a:t>Технологические лидеры</a:t>
            </a:r>
            <a:r>
              <a:rPr lang="ru-RU" sz="1800" dirty="0" smtClean="0"/>
              <a:t>: США, Япония.</a:t>
            </a:r>
            <a:endParaRPr lang="ru-RU" sz="1800" i="1" dirty="0" smtClean="0"/>
          </a:p>
          <a:p>
            <a:pPr marL="0" indent="625475" eaLnBrk="1" hangingPunct="1">
              <a:lnSpc>
                <a:spcPct val="80000"/>
              </a:lnSpc>
            </a:pPr>
            <a:r>
              <a:rPr lang="ru-RU" sz="1800" dirty="0" smtClean="0">
                <a:solidFill>
                  <a:schemeClr val="accent2">
                    <a:lumMod val="60000"/>
                    <a:lumOff val="40000"/>
                  </a:schemeClr>
                </a:solidFill>
              </a:rPr>
              <a:t>Ядро</a:t>
            </a:r>
            <a:r>
              <a:rPr lang="ru-RU" sz="1800" dirty="0" smtClean="0"/>
              <a:t>: </a:t>
            </a:r>
            <a:r>
              <a:rPr lang="ru-RU" sz="1800" i="1" dirty="0" smtClean="0"/>
              <a:t>электронная промышленность, вычислительная, оптико-волоконная техника, программное обеспечение, телекоммуникации, роботостроение, производство и переработка газа, информационные услуги</a:t>
            </a:r>
            <a:r>
              <a:rPr lang="ru-RU" sz="1800" dirty="0" smtClean="0"/>
              <a:t>.</a:t>
            </a:r>
          </a:p>
          <a:p>
            <a:pPr marL="0" indent="625475" eaLnBrk="1" hangingPunct="1">
              <a:lnSpc>
                <a:spcPct val="80000"/>
              </a:lnSpc>
            </a:pPr>
            <a:r>
              <a:rPr lang="ru-RU" sz="1800" dirty="0" smtClean="0">
                <a:solidFill>
                  <a:schemeClr val="accent2">
                    <a:lumMod val="60000"/>
                    <a:lumOff val="40000"/>
                  </a:schemeClr>
                </a:solidFill>
              </a:rPr>
              <a:t>Ключевой фактор </a:t>
            </a:r>
            <a:r>
              <a:rPr lang="ru-RU" sz="1800" dirty="0" smtClean="0"/>
              <a:t>– </a:t>
            </a:r>
            <a:r>
              <a:rPr lang="ru-RU" sz="1800" i="1" dirty="0" smtClean="0"/>
              <a:t>микроэлектронные компоненты.</a:t>
            </a:r>
          </a:p>
          <a:p>
            <a:pPr marL="0" indent="625475" eaLnBrk="1" hangingPunct="1">
              <a:lnSpc>
                <a:spcPct val="80000"/>
              </a:lnSpc>
            </a:pPr>
            <a:r>
              <a:rPr lang="ru-RU" sz="1800" dirty="0" smtClean="0">
                <a:solidFill>
                  <a:schemeClr val="accent2">
                    <a:lumMod val="60000"/>
                    <a:lumOff val="40000"/>
                  </a:schemeClr>
                </a:solidFill>
              </a:rPr>
              <a:t>Преимущества</a:t>
            </a:r>
            <a:r>
              <a:rPr lang="ru-RU" sz="1800" dirty="0" smtClean="0"/>
              <a:t>: </a:t>
            </a:r>
            <a:r>
              <a:rPr lang="ru-RU" sz="1800" i="1" dirty="0" smtClean="0"/>
              <a:t>индивидуализация производства и потребления, повышение гибкости производства, преодоление экологических ограничений по </a:t>
            </a:r>
            <a:r>
              <a:rPr lang="ru-RU" sz="1800" i="1" dirty="0" err="1" smtClean="0"/>
              <a:t>энерго</a:t>
            </a:r>
            <a:r>
              <a:rPr lang="ru-RU" sz="1800" i="1" dirty="0" smtClean="0"/>
              <a:t>- и </a:t>
            </a:r>
            <a:r>
              <a:rPr lang="ru-RU" sz="1800" i="1" dirty="0" err="1" smtClean="0"/>
              <a:t>материалопотреблению</a:t>
            </a:r>
            <a:r>
              <a:rPr lang="ru-RU" sz="1800" i="1" dirty="0" smtClean="0"/>
              <a:t> на основе CALS-технологий</a:t>
            </a:r>
          </a:p>
          <a:p>
            <a:pPr marL="0" indent="625475" eaLnBrk="1" hangingPunct="1">
              <a:lnSpc>
                <a:spcPct val="80000"/>
              </a:lnSpc>
            </a:pPr>
            <a:endParaRPr lang="ru-RU" sz="1800" i="1" dirty="0" smtClean="0"/>
          </a:p>
          <a:p>
            <a:pPr marL="0" indent="625475" eaLnBrk="1" hangingPunct="1">
              <a:lnSpc>
                <a:spcPct val="80000"/>
              </a:lnSpc>
              <a:buNone/>
            </a:pPr>
            <a:endParaRPr lang="ru-RU" sz="1800" dirty="0" smtClean="0">
              <a:solidFill>
                <a:srgbClr val="FFFF00"/>
              </a:solidFill>
            </a:endParaRPr>
          </a:p>
        </p:txBody>
      </p:sp>
      <p:pic>
        <p:nvPicPr>
          <p:cNvPr id="4" name="Рисунок 3" descr="загруженное (1).jpg"/>
          <p:cNvPicPr>
            <a:picLocks noChangeAspect="1"/>
          </p:cNvPicPr>
          <p:nvPr/>
        </p:nvPicPr>
        <p:blipFill>
          <a:blip r:embed="rId2" cstate="print"/>
          <a:stretch>
            <a:fillRect/>
          </a:stretch>
        </p:blipFill>
        <p:spPr>
          <a:xfrm>
            <a:off x="457200" y="609600"/>
            <a:ext cx="1152525" cy="893531"/>
          </a:xfrm>
          <a:prstGeom prst="rect">
            <a:avLst/>
          </a:prstGeom>
        </p:spPr>
      </p:pic>
      <p:sp>
        <p:nvSpPr>
          <p:cNvPr id="6" name="Прямоугольник 5"/>
          <p:cNvSpPr/>
          <p:nvPr/>
        </p:nvSpPr>
        <p:spPr>
          <a:xfrm>
            <a:off x="381000" y="5638800"/>
            <a:ext cx="8534400" cy="769441"/>
          </a:xfrm>
          <a:prstGeom prst="rect">
            <a:avLst/>
          </a:prstGeom>
        </p:spPr>
        <p:txBody>
          <a:bodyPr wrap="square">
            <a:spAutoFit/>
          </a:bodyPr>
          <a:lstStyle/>
          <a:p>
            <a:r>
              <a:rPr lang="ru-RU" sz="2200" b="1" i="1" dirty="0" smtClean="0">
                <a:solidFill>
                  <a:srgbClr val="FFFF00"/>
                </a:solidFill>
              </a:rPr>
              <a:t>Формирующееся ядро нового уклада</a:t>
            </a:r>
            <a:r>
              <a:rPr lang="ru-RU" sz="2200" i="1" dirty="0" smtClean="0"/>
              <a:t>: </a:t>
            </a:r>
            <a:r>
              <a:rPr lang="ru-RU" sz="2200" i="1" dirty="0" err="1" smtClean="0"/>
              <a:t>нанотехнологии</a:t>
            </a:r>
            <a:r>
              <a:rPr lang="ru-RU" sz="2200" i="1" dirty="0" smtClean="0"/>
              <a:t>, молекулярная биология</a:t>
            </a:r>
            <a:endParaRPr lang="ru-RU" sz="2200" i="1" dirty="0"/>
          </a:p>
        </p:txBody>
      </p:sp>
      <p:pic>
        <p:nvPicPr>
          <p:cNvPr id="7"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body" idx="1"/>
          </p:nvPr>
        </p:nvSpPr>
        <p:spPr/>
        <p:txBody>
          <a:bodyPr/>
          <a:lstStyle/>
          <a:p>
            <a:pPr marL="0" indent="533400" eaLnBrk="1" hangingPunct="1">
              <a:lnSpc>
                <a:spcPct val="80000"/>
              </a:lnSpc>
              <a:buFont typeface="Wingdings" pitchFamily="2" charset="2"/>
              <a:buNone/>
            </a:pPr>
            <a:r>
              <a:rPr lang="ru-RU" sz="1800" dirty="0" smtClean="0"/>
              <a:t>К производствам </a:t>
            </a:r>
            <a:r>
              <a:rPr lang="ru-RU" sz="1800" i="1" dirty="0" smtClean="0">
                <a:solidFill>
                  <a:srgbClr val="FFFF00"/>
                </a:solidFill>
              </a:rPr>
              <a:t>V технологического уклада</a:t>
            </a:r>
            <a:r>
              <a:rPr lang="ru-RU" sz="1800" dirty="0" smtClean="0"/>
              <a:t> с учетом специфики экономики Республики Беларусь относятся:</a:t>
            </a:r>
          </a:p>
          <a:p>
            <a:pPr marL="0" indent="533400" eaLnBrk="1" hangingPunct="1">
              <a:lnSpc>
                <a:spcPct val="80000"/>
              </a:lnSpc>
              <a:buFont typeface="Wingdings" pitchFamily="2" charset="2"/>
              <a:buNone/>
            </a:pPr>
            <a:endParaRPr lang="ru-RU" sz="1800" dirty="0" smtClean="0"/>
          </a:p>
          <a:p>
            <a:pPr marL="0" indent="533400" eaLnBrk="1" hangingPunct="1">
              <a:lnSpc>
                <a:spcPct val="80000"/>
              </a:lnSpc>
            </a:pPr>
            <a:r>
              <a:rPr lang="ru-RU" sz="1800" dirty="0" smtClean="0"/>
              <a:t>информационно-коммуникационные технологии, разработка программного обеспечения и информационные услуги;</a:t>
            </a:r>
          </a:p>
          <a:p>
            <a:pPr marL="0" indent="533400" eaLnBrk="1" hangingPunct="1">
              <a:lnSpc>
                <a:spcPct val="80000"/>
              </a:lnSpc>
            </a:pPr>
            <a:r>
              <a:rPr lang="ru-RU" sz="1800" dirty="0" smtClean="0"/>
              <a:t>биотехнологии;</a:t>
            </a:r>
          </a:p>
          <a:p>
            <a:pPr marL="0" indent="533400" eaLnBrk="1" hangingPunct="1">
              <a:lnSpc>
                <a:spcPct val="80000"/>
              </a:lnSpc>
            </a:pPr>
            <a:r>
              <a:rPr lang="ru-RU" sz="1800" dirty="0" smtClean="0"/>
              <a:t>микроэлектроника и радиоэлектронная промышленность;</a:t>
            </a:r>
          </a:p>
          <a:p>
            <a:pPr marL="0" indent="533400" eaLnBrk="1" hangingPunct="1">
              <a:lnSpc>
                <a:spcPct val="80000"/>
              </a:lnSpc>
            </a:pPr>
            <a:r>
              <a:rPr lang="ru-RU" sz="1800" dirty="0" smtClean="0"/>
              <a:t>роботостроение и приборостроение, вычислительная и оптико-волоконная техника, офисное оборудование, медицинская техника;</a:t>
            </a:r>
          </a:p>
          <a:p>
            <a:pPr marL="0" indent="533400" eaLnBrk="1" hangingPunct="1">
              <a:lnSpc>
                <a:spcPct val="80000"/>
              </a:lnSpc>
            </a:pPr>
            <a:r>
              <a:rPr lang="ru-RU" sz="1800" dirty="0" smtClean="0"/>
              <a:t>производство фармацевтической продукции;</a:t>
            </a:r>
          </a:p>
          <a:p>
            <a:pPr marL="0" indent="533400" eaLnBrk="1" hangingPunct="1">
              <a:lnSpc>
                <a:spcPct val="80000"/>
              </a:lnSpc>
            </a:pPr>
            <a:r>
              <a:rPr lang="ru-RU" sz="1800" dirty="0" smtClean="0"/>
              <a:t>телекоммуникации (электросвязь);</a:t>
            </a:r>
          </a:p>
          <a:p>
            <a:pPr marL="0" indent="533400" eaLnBrk="1" hangingPunct="1">
              <a:lnSpc>
                <a:spcPct val="80000"/>
              </a:lnSpc>
            </a:pPr>
            <a:r>
              <a:rPr lang="ru-RU" sz="1800" dirty="0" smtClean="0"/>
              <a:t>производства в сфере аэрокосмической промышленности, космические технологии;</a:t>
            </a:r>
          </a:p>
          <a:p>
            <a:pPr marL="0" indent="533400" eaLnBrk="1" hangingPunct="1">
              <a:lnSpc>
                <a:spcPct val="80000"/>
              </a:lnSpc>
            </a:pPr>
            <a:r>
              <a:rPr lang="ru-RU" sz="1800" dirty="0" smtClean="0"/>
              <a:t>атомная энергетика;</a:t>
            </a:r>
          </a:p>
          <a:p>
            <a:pPr marL="0" indent="533400" eaLnBrk="1" hangingPunct="1">
              <a:lnSpc>
                <a:spcPct val="80000"/>
              </a:lnSpc>
            </a:pPr>
            <a:r>
              <a:rPr lang="ru-RU" sz="1800" dirty="0" smtClean="0"/>
              <a:t>производство и переработка газа.</a:t>
            </a:r>
          </a:p>
        </p:txBody>
      </p:sp>
      <p:pic>
        <p:nvPicPr>
          <p:cNvPr id="4"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body" idx="1"/>
          </p:nvPr>
        </p:nvSpPr>
        <p:spPr>
          <a:xfrm>
            <a:off x="685800" y="1981200"/>
            <a:ext cx="8458200" cy="4876800"/>
          </a:xfrm>
        </p:spPr>
        <p:txBody>
          <a:bodyPr/>
          <a:lstStyle/>
          <a:p>
            <a:pPr marL="0" indent="715963" eaLnBrk="1" hangingPunct="1">
              <a:lnSpc>
                <a:spcPct val="80000"/>
              </a:lnSpc>
              <a:buFont typeface="Wingdings" pitchFamily="2" charset="2"/>
              <a:buNone/>
            </a:pPr>
            <a:r>
              <a:rPr lang="ru-RU" sz="2000" dirty="0" smtClean="0"/>
              <a:t>Отличительной характеристикой производств </a:t>
            </a:r>
            <a:r>
              <a:rPr lang="ru-RU" sz="2000" i="1" dirty="0" smtClean="0">
                <a:solidFill>
                  <a:srgbClr val="FFFF00"/>
                </a:solidFill>
              </a:rPr>
              <a:t>VI технологического уклада</a:t>
            </a:r>
            <a:r>
              <a:rPr lang="ru-RU" sz="2000" dirty="0" smtClean="0"/>
              <a:t> является резкое снижение </a:t>
            </a:r>
            <a:r>
              <a:rPr lang="ru-RU" sz="2000" dirty="0" err="1" smtClean="0"/>
              <a:t>энерго</a:t>
            </a:r>
            <a:r>
              <a:rPr lang="ru-RU" sz="2000" dirty="0" smtClean="0"/>
              <a:t>- и материалоемкости производства, конструирование материалов и организмов с заранее заданными свойствами.</a:t>
            </a:r>
          </a:p>
          <a:p>
            <a:pPr marL="0" indent="715963" eaLnBrk="1" hangingPunct="1">
              <a:lnSpc>
                <a:spcPct val="80000"/>
              </a:lnSpc>
              <a:buFont typeface="Wingdings" pitchFamily="2" charset="2"/>
              <a:buNone/>
            </a:pPr>
            <a:endParaRPr lang="ru-RU" sz="2000" dirty="0" smtClean="0"/>
          </a:p>
          <a:p>
            <a:pPr marL="0" indent="715963" eaLnBrk="1" hangingPunct="1">
              <a:lnSpc>
                <a:spcPct val="80000"/>
              </a:lnSpc>
              <a:buFont typeface="Wingdings" pitchFamily="2" charset="2"/>
              <a:buNone/>
            </a:pPr>
            <a:r>
              <a:rPr lang="ru-RU" sz="2000" dirty="0" smtClean="0"/>
              <a:t>Приоритетные направления VI технологического уклада включает следующие:</a:t>
            </a:r>
          </a:p>
          <a:p>
            <a:pPr marL="0" indent="715963" eaLnBrk="1" hangingPunct="1">
              <a:lnSpc>
                <a:spcPct val="80000"/>
              </a:lnSpc>
            </a:pPr>
            <a:r>
              <a:rPr lang="ru-RU" sz="2000" dirty="0" smtClean="0"/>
              <a:t>производство </a:t>
            </a:r>
            <a:r>
              <a:rPr lang="ru-RU" sz="2000" dirty="0" err="1" smtClean="0"/>
              <a:t>наноматериалов</a:t>
            </a:r>
            <a:r>
              <a:rPr lang="ru-RU" sz="2000" dirty="0" smtClean="0"/>
              <a:t> (</a:t>
            </a:r>
            <a:r>
              <a:rPr lang="ru-RU" sz="2000" dirty="0" err="1" smtClean="0"/>
              <a:t>нанокристаллы</a:t>
            </a:r>
            <a:r>
              <a:rPr lang="ru-RU" sz="2000" dirty="0" smtClean="0"/>
              <a:t> и </a:t>
            </a:r>
            <a:r>
              <a:rPr lang="ru-RU" sz="2000" dirty="0" err="1" smtClean="0"/>
              <a:t>наночастицы</a:t>
            </a:r>
            <a:r>
              <a:rPr lang="ru-RU" sz="2000" dirty="0" smtClean="0"/>
              <a:t>, </a:t>
            </a:r>
            <a:r>
              <a:rPr lang="ru-RU" sz="2000" dirty="0" err="1" smtClean="0"/>
              <a:t>нанотрубки</a:t>
            </a:r>
            <a:r>
              <a:rPr lang="ru-RU" sz="2000" dirty="0" smtClean="0"/>
              <a:t> </a:t>
            </a:r>
            <a:r>
              <a:rPr lang="ru-RU" sz="2000" dirty="0" err="1" smtClean="0"/>
              <a:t>и</a:t>
            </a:r>
            <a:r>
              <a:rPr lang="ru-RU" sz="2000" dirty="0" smtClean="0"/>
              <a:t> </a:t>
            </a:r>
            <a:r>
              <a:rPr lang="ru-RU" sz="2000" dirty="0" err="1" smtClean="0"/>
              <a:t>нанопроволоки</a:t>
            </a:r>
            <a:r>
              <a:rPr lang="ru-RU" sz="2000" dirty="0" smtClean="0"/>
              <a:t>, двухмерные </a:t>
            </a:r>
            <a:r>
              <a:rPr lang="ru-RU" sz="2000" dirty="0" err="1" smtClean="0"/>
              <a:t>нанообъекты</a:t>
            </a:r>
            <a:r>
              <a:rPr lang="ru-RU" sz="2000" dirty="0" smtClean="0"/>
              <a:t> с характерными толщинами порядка размеров молекул); </a:t>
            </a:r>
          </a:p>
          <a:p>
            <a:pPr marL="0" indent="715963" eaLnBrk="1" hangingPunct="1">
              <a:lnSpc>
                <a:spcPct val="80000"/>
              </a:lnSpc>
            </a:pPr>
            <a:r>
              <a:rPr lang="ru-RU" sz="2000" dirty="0" smtClean="0"/>
              <a:t>производства на основе использования клеточных технологий;</a:t>
            </a:r>
          </a:p>
          <a:p>
            <a:pPr marL="0" indent="715963" eaLnBrk="1" hangingPunct="1">
              <a:lnSpc>
                <a:spcPct val="80000"/>
              </a:lnSpc>
            </a:pPr>
            <a:r>
              <a:rPr lang="ru-RU" sz="2000" dirty="0" smtClean="0"/>
              <a:t>производство систем искусственного интеллекта;</a:t>
            </a:r>
          </a:p>
          <a:p>
            <a:pPr marL="0" indent="715963" eaLnBrk="1" hangingPunct="1">
              <a:lnSpc>
                <a:spcPct val="80000"/>
              </a:lnSpc>
            </a:pPr>
            <a:r>
              <a:rPr lang="ru-RU" sz="2000" dirty="0" smtClean="0"/>
              <a:t>водородная энергетика.</a:t>
            </a:r>
          </a:p>
        </p:txBody>
      </p:sp>
      <p:pic>
        <p:nvPicPr>
          <p:cNvPr id="4"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pic>
        <p:nvPicPr>
          <p:cNvPr id="5" name="Рисунок 4" descr="загруженное (1).jpg"/>
          <p:cNvPicPr>
            <a:picLocks noChangeAspect="1"/>
          </p:cNvPicPr>
          <p:nvPr/>
        </p:nvPicPr>
        <p:blipFill>
          <a:blip r:embed="rId4" cstate="print"/>
          <a:stretch>
            <a:fillRect/>
          </a:stretch>
        </p:blipFill>
        <p:spPr>
          <a:xfrm>
            <a:off x="457200" y="609600"/>
            <a:ext cx="1152525" cy="893531"/>
          </a:xfrm>
          <a:prstGeom prst="rect">
            <a:avLst/>
          </a:prstGeom>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533400"/>
            <a:ext cx="7772400" cy="1143000"/>
          </a:xfrm>
        </p:spPr>
        <p:txBody>
          <a:bodyPr/>
          <a:lstStyle/>
          <a:p>
            <a:r>
              <a:rPr lang="ru-RU" sz="2800" dirty="0" smtClean="0"/>
              <a:t>Структура нового (VI) технологического уклада и темпы роста его составляющих </a:t>
            </a:r>
            <a:endParaRPr lang="ru-RU" sz="2800" dirty="0"/>
          </a:p>
        </p:txBody>
      </p:sp>
      <p:pic>
        <p:nvPicPr>
          <p:cNvPr id="73730" name="Picture 10" descr="Описание: Slide8.PNG"/>
          <p:cNvPicPr>
            <a:picLocks noChangeAspect="1" noChangeArrowheads="1"/>
          </p:cNvPicPr>
          <p:nvPr/>
        </p:nvPicPr>
        <p:blipFill>
          <a:blip r:embed="rId2" cstate="print"/>
          <a:srcRect t="13081"/>
          <a:stretch>
            <a:fillRect/>
          </a:stretch>
        </p:blipFill>
        <p:spPr bwMode="auto">
          <a:xfrm>
            <a:off x="1295400" y="1905000"/>
            <a:ext cx="7315200" cy="4776040"/>
          </a:xfrm>
          <a:prstGeom prst="rect">
            <a:avLst/>
          </a:prstGeom>
          <a:noFill/>
          <a:ln w="9525">
            <a:noFill/>
            <a:miter lim="800000"/>
            <a:headEnd/>
            <a:tailEnd/>
          </a:ln>
        </p:spPr>
      </p:pic>
      <p:pic>
        <p:nvPicPr>
          <p:cNvPr id="4"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685800" y="1981200"/>
            <a:ext cx="7772400" cy="4114800"/>
          </a:xfrm>
          <a:prstGeom prst="rect">
            <a:avLst/>
          </a:prstGeom>
        </p:spPr>
        <p:txBody>
          <a:bodyPr/>
          <a:lstStyle/>
          <a:p>
            <a:pPr marL="342900" marR="0" lvl="0" indent="-34290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defRPr/>
            </a:pPr>
            <a:r>
              <a:rPr kumimoji="0" lang="ru-RU" sz="2800" b="1" i="0" u="none" strike="noStrike" kern="0" cap="none" spc="0" normalizeH="0" baseline="0" noProof="0" dirty="0" smtClean="0">
                <a:ln>
                  <a:noFill/>
                </a:ln>
                <a:solidFill>
                  <a:schemeClr val="hlink"/>
                </a:solidFill>
                <a:effectLst/>
                <a:uLnTx/>
                <a:uFillTx/>
                <a:latin typeface="+mn-lt"/>
                <a:ea typeface="+mn-ea"/>
                <a:cs typeface="+mn-cs"/>
              </a:rPr>
              <a:t>3.5.</a:t>
            </a:r>
          </a:p>
          <a:p>
            <a:pPr marL="342900" marR="0" lvl="0" indent="-34290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defRPr/>
            </a:pPr>
            <a:r>
              <a:rPr kumimoji="0" lang="ru-RU" sz="2800" b="1" i="0" u="none" strike="noStrike" kern="0" cap="none" spc="0" normalizeH="0" baseline="0" noProof="0" dirty="0" smtClean="0">
                <a:ln>
                  <a:noFill/>
                </a:ln>
                <a:solidFill>
                  <a:schemeClr val="tx1"/>
                </a:solidFill>
                <a:effectLst/>
                <a:uLnTx/>
                <a:uFillTx/>
                <a:latin typeface="+mn-lt"/>
                <a:ea typeface="+mn-ea"/>
                <a:cs typeface="+mn-cs"/>
              </a:rPr>
              <a:t>Инициация и познание как основа появления инноваций.</a:t>
            </a:r>
          </a:p>
        </p:txBody>
      </p:sp>
      <p:pic>
        <p:nvPicPr>
          <p:cNvPr id="4"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8" dur="20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9"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0" dur="20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11" dur="2000"/>
                                        <p:tgtEl>
                                          <p:spTgt spid="3">
                                            <p:txEl>
                                              <p:pRg st="0" end="0"/>
                                            </p:txEl>
                                          </p:spTgt>
                                        </p:tgtEl>
                                      </p:cBhvr>
                                    </p:animEffect>
                                  </p:childTnLst>
                                </p:cTn>
                              </p:par>
                              <p:par>
                                <p:cTn id="12" presetID="58" presetClass="entr" presetSubtype="0" accel="100000"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strVal val="#ppt_w*2.5"/>
                                          </p:val>
                                        </p:tav>
                                        <p:tav tm="100000">
                                          <p:val>
                                            <p:strVal val="#ppt_w"/>
                                          </p:val>
                                        </p:tav>
                                      </p:tavLst>
                                    </p:anim>
                                    <p:anim calcmode="lin" valueType="num">
                                      <p:cBhvr>
                                        <p:cTn id="15" dur="2000" fill="hold"/>
                                        <p:tgtEl>
                                          <p:spTgt spid="3">
                                            <p:txEl>
                                              <p:pRg st="1" end="1"/>
                                            </p:txEl>
                                          </p:spTgt>
                                        </p:tgtEl>
                                        <p:attrNameLst>
                                          <p:attrName>ppt_h</p:attrName>
                                        </p:attrNameLst>
                                      </p:cBhvr>
                                      <p:tavLst>
                                        <p:tav tm="0">
                                          <p:val>
                                            <p:strVal val="#ppt_h*0.01"/>
                                          </p:val>
                                        </p:tav>
                                        <p:tav tm="100000">
                                          <p:val>
                                            <p:strVal val="#ppt_h"/>
                                          </p:val>
                                        </p:tav>
                                      </p:tavLst>
                                    </p:anim>
                                    <p:anim calcmode="lin" valueType="num">
                                      <p:cBhvr>
                                        <p:cTn id="16"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2000" fill="hold"/>
                                        <p:tgtEl>
                                          <p:spTgt spid="3">
                                            <p:txEl>
                                              <p:pRg st="1" end="1"/>
                                            </p:txEl>
                                          </p:spTgt>
                                        </p:tgtEl>
                                        <p:attrNameLst>
                                          <p:attrName>ppt_y</p:attrName>
                                        </p:attrNameLst>
                                      </p:cBhvr>
                                      <p:tavLst>
                                        <p:tav tm="0">
                                          <p:val>
                                            <p:strVal val="#ppt_h+1"/>
                                          </p:val>
                                        </p:tav>
                                        <p:tav tm="100000">
                                          <p:val>
                                            <p:strVal val="#ppt_y"/>
                                          </p:val>
                                        </p:tav>
                                      </p:tavLst>
                                    </p:anim>
                                    <p:animEffect transition="in" filter="fade">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057400"/>
            <a:ext cx="7772400" cy="3352800"/>
          </a:xfrm>
        </p:spPr>
        <p:txBody>
          <a:bodyPr/>
          <a:lstStyle/>
          <a:p>
            <a:pPr algn="ctr"/>
            <a:r>
              <a:rPr lang="ru-RU" sz="3200" dirty="0" smtClean="0">
                <a:solidFill>
                  <a:schemeClr val="tx1"/>
                </a:solidFill>
              </a:rPr>
              <a:t>«</a:t>
            </a:r>
            <a:r>
              <a:rPr lang="ru-RU" sz="3200" b="1" i="1" dirty="0" smtClean="0">
                <a:solidFill>
                  <a:srgbClr val="FFFF00"/>
                </a:solidFill>
              </a:rPr>
              <a:t>ИНИЦИАЦИЯ</a:t>
            </a:r>
            <a:r>
              <a:rPr lang="ru-RU" sz="3200" dirty="0" smtClean="0">
                <a:solidFill>
                  <a:schemeClr val="tx1"/>
                </a:solidFill>
              </a:rPr>
              <a:t>» (</a:t>
            </a:r>
            <a:r>
              <a:rPr lang="ru-RU" sz="3200" u="sng" dirty="0" smtClean="0">
                <a:solidFill>
                  <a:schemeClr val="tx1"/>
                </a:solidFill>
                <a:hlinkClick r:id="rId2" tooltip="Латинский язык"/>
              </a:rPr>
              <a:t>лат.</a:t>
            </a:r>
            <a:r>
              <a:rPr lang="ru-RU" sz="3200" dirty="0" smtClean="0">
                <a:solidFill>
                  <a:schemeClr val="tx1"/>
                </a:solidFill>
              </a:rPr>
              <a:t> </a:t>
            </a:r>
            <a:r>
              <a:rPr lang="la-Latn" sz="3200" i="1" dirty="0" smtClean="0">
                <a:solidFill>
                  <a:schemeClr val="tx1"/>
                </a:solidFill>
              </a:rPr>
              <a:t>initiatio</a:t>
            </a:r>
            <a:r>
              <a:rPr lang="ru-RU" sz="3200" dirty="0" smtClean="0">
                <a:solidFill>
                  <a:schemeClr val="tx1"/>
                </a:solidFill>
              </a:rPr>
              <a:t> — совершение таинства, посвящение)</a:t>
            </a:r>
            <a:br>
              <a:rPr lang="ru-RU" sz="3200" dirty="0" smtClean="0">
                <a:solidFill>
                  <a:schemeClr val="tx1"/>
                </a:solidFill>
              </a:rPr>
            </a:br>
            <a:r>
              <a:rPr lang="ru-RU" sz="3200" dirty="0" smtClean="0">
                <a:solidFill>
                  <a:schemeClr val="tx1"/>
                </a:solidFill>
              </a:rPr>
              <a:t/>
            </a:r>
            <a:br>
              <a:rPr lang="ru-RU" sz="3200" dirty="0" smtClean="0">
                <a:solidFill>
                  <a:schemeClr val="tx1"/>
                </a:solidFill>
              </a:rPr>
            </a:br>
            <a:r>
              <a:rPr lang="ru-RU" sz="3200" dirty="0" smtClean="0">
                <a:solidFill>
                  <a:schemeClr val="tx1"/>
                </a:solidFill>
              </a:rPr>
              <a:t> </a:t>
            </a:r>
            <a:r>
              <a:rPr lang="ru-RU" sz="3200" b="1" dirty="0" smtClean="0">
                <a:solidFill>
                  <a:schemeClr val="tx1"/>
                </a:solidFill>
              </a:rPr>
              <a:t>переход индивидуума на новую ступень развития в рамках какой-либо социальной группы, а соответственно – на новую стадию инновационного процесса и жизненного цикла продукта (услуги), которую эта идея сопровождает.</a:t>
            </a:r>
            <a:endParaRPr lang="ru-RU" sz="3200" b="1" dirty="0">
              <a:solidFill>
                <a:schemeClr val="tx1"/>
              </a:solidFill>
            </a:endParaRPr>
          </a:p>
        </p:txBody>
      </p:sp>
      <p:pic>
        <p:nvPicPr>
          <p:cNvPr id="3"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pic>
        <p:nvPicPr>
          <p:cNvPr id="4" name="Рисунок 3" descr="загруженное (1).jpg"/>
          <p:cNvPicPr>
            <a:picLocks noChangeAspect="1"/>
          </p:cNvPicPr>
          <p:nvPr/>
        </p:nvPicPr>
        <p:blipFill>
          <a:blip r:embed="rId5" cstate="print"/>
          <a:stretch>
            <a:fillRect/>
          </a:stretch>
        </p:blipFill>
        <p:spPr>
          <a:xfrm>
            <a:off x="304800" y="533400"/>
            <a:ext cx="1152525" cy="893531"/>
          </a:xfrm>
          <a:prstGeom prst="rect">
            <a:avLst/>
          </a:prstGeom>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914400"/>
            <a:ext cx="7772400" cy="1143000"/>
          </a:xfrm>
        </p:spPr>
        <p:txBody>
          <a:bodyPr/>
          <a:lstStyle/>
          <a:p>
            <a:pPr algn="ctr"/>
            <a:r>
              <a:rPr lang="ru-RU" sz="3200" b="1" i="1" dirty="0" smtClean="0">
                <a:solidFill>
                  <a:srgbClr val="FFFF00"/>
                </a:solidFill>
              </a:rPr>
              <a:t>Этапы инициации в инновационном процессе</a:t>
            </a:r>
            <a:endParaRPr lang="ru-RU" sz="3200" b="1" i="1" dirty="0">
              <a:solidFill>
                <a:srgbClr val="FFFF00"/>
              </a:solidFill>
            </a:endParaRPr>
          </a:p>
        </p:txBody>
      </p:sp>
      <p:pic>
        <p:nvPicPr>
          <p:cNvPr id="3"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
        <p:nvSpPr>
          <p:cNvPr id="4" name="Прямоугольник 3"/>
          <p:cNvSpPr/>
          <p:nvPr/>
        </p:nvSpPr>
        <p:spPr>
          <a:xfrm>
            <a:off x="0" y="2057400"/>
            <a:ext cx="9144000" cy="4154984"/>
          </a:xfrm>
          <a:prstGeom prst="rect">
            <a:avLst/>
          </a:prstGeom>
        </p:spPr>
        <p:txBody>
          <a:bodyPr wrap="square">
            <a:spAutoFit/>
          </a:bodyPr>
          <a:lstStyle/>
          <a:p>
            <a:pPr algn="just">
              <a:buFont typeface="Wingdings" pitchFamily="2" charset="2"/>
              <a:buChar char="Ø"/>
            </a:pPr>
            <a:r>
              <a:rPr lang="ru-RU" sz="2400" b="1" i="1" dirty="0" smtClean="0">
                <a:solidFill>
                  <a:srgbClr val="FFFF00"/>
                </a:solidFill>
              </a:rPr>
              <a:t>Первый этап</a:t>
            </a:r>
            <a:r>
              <a:rPr lang="ru-RU" sz="2400" b="1" dirty="0" smtClean="0"/>
              <a:t> - инициация нововведения и принятие решения о необходимости внедрения новаций определенного типа.</a:t>
            </a:r>
          </a:p>
          <a:p>
            <a:pPr algn="just">
              <a:buFont typeface="Wingdings" pitchFamily="2" charset="2"/>
              <a:buChar char="Ø"/>
            </a:pPr>
            <a:r>
              <a:rPr lang="ru-RU" sz="2400" b="1" i="1" dirty="0" smtClean="0">
                <a:solidFill>
                  <a:srgbClr val="FFFF00"/>
                </a:solidFill>
              </a:rPr>
              <a:t>Второй этап</a:t>
            </a:r>
            <a:r>
              <a:rPr lang="ru-RU" sz="2400" b="1" dirty="0" smtClean="0"/>
              <a:t> - теоретический, т.е. обоснование и проработка инноваций на основе психолого-педагогического анализа, прогнозирование того, как будет развиваться инновационный процесс и каковы его негативные и позитивные последствия (экономические, юридические и </a:t>
            </a:r>
            <a:r>
              <a:rPr lang="ru-RU" sz="2400" b="1" dirty="0" err="1" smtClean="0"/>
              <a:t>др</a:t>
            </a:r>
            <a:r>
              <a:rPr lang="ru-RU" sz="2400" b="1" dirty="0" smtClean="0"/>
              <a:t>).</a:t>
            </a:r>
          </a:p>
          <a:p>
            <a:pPr algn="just">
              <a:buFont typeface="Wingdings" pitchFamily="2" charset="2"/>
              <a:buChar char="Ø"/>
            </a:pPr>
            <a:r>
              <a:rPr lang="ru-RU" sz="2400" b="1" i="1" dirty="0" smtClean="0">
                <a:solidFill>
                  <a:srgbClr val="FFFF00"/>
                </a:solidFill>
              </a:rPr>
              <a:t>Третий этап</a:t>
            </a:r>
            <a:r>
              <a:rPr lang="ru-RU" sz="2400" b="1" dirty="0" smtClean="0"/>
              <a:t> - организационно-практический - создание новых структур, способствующих освоению новшества (лабораторий, экспериментальных групп и т.д.), которые должны быть мобильны, самостоятельны и независимы.</a:t>
            </a:r>
            <a:endParaRPr lang="ru-RU" sz="2400" b="1"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
        <p:nvSpPr>
          <p:cNvPr id="5" name="Прямоугольник 4"/>
          <p:cNvSpPr/>
          <p:nvPr/>
        </p:nvSpPr>
        <p:spPr>
          <a:xfrm>
            <a:off x="0" y="838200"/>
            <a:ext cx="9144000" cy="5816977"/>
          </a:xfrm>
          <a:prstGeom prst="rect">
            <a:avLst/>
          </a:prstGeom>
        </p:spPr>
        <p:txBody>
          <a:bodyPr wrap="square">
            <a:spAutoFit/>
          </a:bodyPr>
          <a:lstStyle/>
          <a:p>
            <a:pPr algn="just">
              <a:buFont typeface="Wingdings" pitchFamily="2" charset="2"/>
              <a:buChar char="Ø"/>
            </a:pPr>
            <a:r>
              <a:rPr lang="ru-RU" sz="2400" b="1" i="1" dirty="0" smtClean="0">
                <a:solidFill>
                  <a:srgbClr val="FFFF00"/>
                </a:solidFill>
              </a:rPr>
              <a:t>Четвертый этап</a:t>
            </a:r>
            <a:r>
              <a:rPr lang="ru-RU" sz="2400" b="1" dirty="0" smtClean="0"/>
              <a:t> - аналитический - это обобщение и анализ полученной модели самой инновационной идеи; осознается, на каком уровне осуществляется инновационный процесс.</a:t>
            </a:r>
          </a:p>
          <a:p>
            <a:pPr algn="just">
              <a:buFont typeface="Wingdings" pitchFamily="2" charset="2"/>
              <a:buChar char="Ø"/>
            </a:pPr>
            <a:r>
              <a:rPr lang="ru-RU" sz="2400" b="1" i="1" dirty="0" smtClean="0">
                <a:solidFill>
                  <a:srgbClr val="FFFF00"/>
                </a:solidFill>
              </a:rPr>
              <a:t>Пятый этап</a:t>
            </a:r>
            <a:r>
              <a:rPr lang="ru-RU" sz="2400" b="1" dirty="0" smtClean="0"/>
              <a:t> - внедрение, которое может быть пробным, а затем и полным. Успех на этом этапе зависит от трех факторов: от материально-технической базы того участка, где осуществляется новшество; от квалификации руководителей, от их отношения к инновациям вообще, от их творческой активности; от морально-психологического климата в коллективе (степени конфликтности, степени сплоченности сотрудников, текучести кадров, общественной оценки их труда и др.).</a:t>
            </a:r>
          </a:p>
          <a:p>
            <a:pPr algn="ctr">
              <a:buFont typeface="Wingdings" pitchFamily="2" charset="2"/>
              <a:buChar char="Ø"/>
            </a:pPr>
            <a:r>
              <a:rPr lang="ru-RU" sz="2400" b="1" i="1" u="sng" dirty="0" smtClean="0">
                <a:solidFill>
                  <a:srgbClr val="FF0000"/>
                </a:solidFill>
              </a:rPr>
              <a:t>ВАЖНО</a:t>
            </a:r>
          </a:p>
          <a:p>
            <a:pPr algn="just">
              <a:buFont typeface="Wingdings" pitchFamily="2" charset="2"/>
              <a:buChar char="Ø"/>
            </a:pPr>
            <a:r>
              <a:rPr lang="ru-RU" sz="2000" b="1" i="1" dirty="0" smtClean="0"/>
              <a:t>каждый этап должен сопровождаться инициацией, что бы сама инновационная идея «пробила себе дорогу» до логического завершения – преобразование идеи в товар (услугу) и ее реализация на рынке (диффузия)</a:t>
            </a:r>
            <a:endParaRPr lang="ru-RU" sz="2000" b="1" i="1" u="sng"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400" b="1" i="1" dirty="0" smtClean="0">
                <a:solidFill>
                  <a:srgbClr val="FFFF00"/>
                </a:solidFill>
              </a:rPr>
              <a:t>ПОЗНАНИЕ КАК ОСНОВА ФОРМИРОВАНИЯ НОВОВВЕДЕНИЯ</a:t>
            </a:r>
            <a:endParaRPr lang="ru-RU" sz="2400" i="1" dirty="0">
              <a:solidFill>
                <a:srgbClr val="FFFF00"/>
              </a:solidFill>
            </a:endParaRPr>
          </a:p>
        </p:txBody>
      </p:sp>
      <p:sp>
        <p:nvSpPr>
          <p:cNvPr id="3" name="Прямоугольник 2"/>
          <p:cNvSpPr/>
          <p:nvPr/>
        </p:nvSpPr>
        <p:spPr>
          <a:xfrm>
            <a:off x="609600" y="1905000"/>
            <a:ext cx="8534400" cy="1200329"/>
          </a:xfrm>
          <a:prstGeom prst="rect">
            <a:avLst/>
          </a:prstGeom>
        </p:spPr>
        <p:txBody>
          <a:bodyPr wrap="square">
            <a:spAutoFit/>
          </a:bodyPr>
          <a:lstStyle/>
          <a:p>
            <a:pPr algn="just">
              <a:buFont typeface="Wingdings" pitchFamily="2" charset="2"/>
              <a:buChar char="ü"/>
            </a:pPr>
            <a:r>
              <a:rPr lang="ru-RU" sz="2400" b="1" dirty="0" smtClean="0">
                <a:solidFill>
                  <a:srgbClr val="FFFF00"/>
                </a:solidFill>
              </a:rPr>
              <a:t>Познание</a:t>
            </a:r>
            <a:r>
              <a:rPr lang="ru-RU" sz="2400" b="1" dirty="0" smtClean="0"/>
              <a:t> – совокупность процессов, процедур и </a:t>
            </a:r>
            <a:r>
              <a:rPr lang="ru-RU" sz="2400" b="1" dirty="0" smtClean="0">
                <a:solidFill>
                  <a:srgbClr val="FFFF00"/>
                </a:solidFill>
                <a:hlinkClick r:id="rId2" tooltip="Метод"/>
              </a:rPr>
              <a:t>методов</a:t>
            </a:r>
            <a:r>
              <a:rPr lang="ru-RU" sz="2400" b="1" dirty="0" smtClean="0"/>
              <a:t> приобретения </a:t>
            </a:r>
            <a:r>
              <a:rPr lang="ru-RU" sz="2400" b="1" dirty="0" smtClean="0">
                <a:hlinkClick r:id="rId3" tooltip="Знание"/>
              </a:rPr>
              <a:t>знаний</a:t>
            </a:r>
            <a:r>
              <a:rPr lang="ru-RU" sz="2400" b="1" dirty="0" smtClean="0"/>
              <a:t> о </a:t>
            </a:r>
            <a:r>
              <a:rPr lang="ru-RU" sz="2400" b="1" dirty="0" smtClean="0">
                <a:hlinkClick r:id="rId4" tooltip="Явление (философия)"/>
              </a:rPr>
              <a:t>явлениях</a:t>
            </a:r>
            <a:r>
              <a:rPr lang="ru-RU" sz="2400" b="1" dirty="0" smtClean="0"/>
              <a:t> и </a:t>
            </a:r>
            <a:r>
              <a:rPr lang="ru-RU" sz="2400" b="1" dirty="0" smtClean="0">
                <a:hlinkClick r:id="rId5" tooltip="Закономерность"/>
              </a:rPr>
              <a:t>закономерностях</a:t>
            </a:r>
            <a:r>
              <a:rPr lang="ru-RU" sz="2400" b="1" dirty="0" smtClean="0"/>
              <a:t> объективного мира</a:t>
            </a:r>
            <a:endParaRPr lang="ru-RU" sz="2400" b="1" dirty="0"/>
          </a:p>
        </p:txBody>
      </p:sp>
      <p:pic>
        <p:nvPicPr>
          <p:cNvPr id="4" name="Picture 6" descr="logo_left">
            <a:hlinkClick r:id="rId6"/>
          </p:cNvPr>
          <p:cNvPicPr>
            <a:picLocks noChangeAspect="1" noChangeArrowheads="1"/>
          </p:cNvPicPr>
          <p:nvPr/>
        </p:nvPicPr>
        <p:blipFill>
          <a:blip r:embed="rId7" cstate="print"/>
          <a:srcRect/>
          <a:stretch>
            <a:fillRect/>
          </a:stretch>
        </p:blipFill>
        <p:spPr bwMode="auto">
          <a:xfrm>
            <a:off x="6804248" y="0"/>
            <a:ext cx="2339752" cy="793025"/>
          </a:xfrm>
          <a:prstGeom prst="rect">
            <a:avLst/>
          </a:prstGeom>
          <a:noFill/>
          <a:ln w="9525">
            <a:noFill/>
            <a:miter lim="800000"/>
            <a:headEnd/>
            <a:tailEnd/>
          </a:ln>
        </p:spPr>
      </p:pic>
      <p:sp>
        <p:nvSpPr>
          <p:cNvPr id="5" name="Прямоугольник 4"/>
          <p:cNvSpPr/>
          <p:nvPr/>
        </p:nvSpPr>
        <p:spPr>
          <a:xfrm>
            <a:off x="609600" y="3048000"/>
            <a:ext cx="8534400" cy="2308324"/>
          </a:xfrm>
          <a:prstGeom prst="rect">
            <a:avLst/>
          </a:prstGeom>
        </p:spPr>
        <p:txBody>
          <a:bodyPr wrap="square">
            <a:spAutoFit/>
          </a:bodyPr>
          <a:lstStyle/>
          <a:p>
            <a:pPr algn="just">
              <a:buFont typeface="Wingdings" pitchFamily="2" charset="2"/>
              <a:buChar char="ü"/>
            </a:pPr>
            <a:r>
              <a:rPr lang="ru-RU" sz="2400" b="1" dirty="0" smtClean="0">
                <a:solidFill>
                  <a:srgbClr val="FFFF00"/>
                </a:solidFill>
              </a:rPr>
              <a:t>Научное познание </a:t>
            </a:r>
            <a:r>
              <a:rPr lang="ru-RU" sz="2400" b="1" dirty="0" smtClean="0"/>
              <a:t>является процессом получения объективного, истинного знания, направленного на отражение закономерностей действительности, имеет троякую задачу описания, объяснения и предсказания процессов и явлений наблюдаемой действительности (в данном случае – новшества).</a:t>
            </a:r>
            <a:endParaRPr lang="ru-RU" sz="2400" b="1" dirty="0"/>
          </a:p>
        </p:txBody>
      </p:sp>
      <p:pic>
        <p:nvPicPr>
          <p:cNvPr id="6" name="Рисунок 5" descr="загруженное (1).jpg"/>
          <p:cNvPicPr>
            <a:picLocks noChangeAspect="1"/>
          </p:cNvPicPr>
          <p:nvPr/>
        </p:nvPicPr>
        <p:blipFill>
          <a:blip r:embed="rId8" cstate="print"/>
          <a:stretch>
            <a:fillRect/>
          </a:stretch>
        </p:blipFill>
        <p:spPr>
          <a:xfrm>
            <a:off x="0" y="1066800"/>
            <a:ext cx="1152525" cy="89353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685800" y="1219200"/>
            <a:ext cx="8229600" cy="5334000"/>
          </a:xfrm>
        </p:spPr>
        <p:txBody>
          <a:bodyPr/>
          <a:lstStyle/>
          <a:p>
            <a:pPr marL="0" indent="441325" eaLnBrk="1" hangingPunct="1">
              <a:lnSpc>
                <a:spcPct val="80000"/>
              </a:lnSpc>
              <a:buFont typeface="Wingdings" pitchFamily="2" charset="2"/>
              <a:buNone/>
            </a:pPr>
            <a:r>
              <a:rPr lang="ru-RU" sz="2000" dirty="0" smtClean="0">
                <a:solidFill>
                  <a:srgbClr val="FFFF00"/>
                </a:solidFill>
              </a:rPr>
              <a:t>Первой в мире эндогенной теорией экономического цикла была теория М. </a:t>
            </a:r>
            <a:r>
              <a:rPr lang="ru-RU" sz="2000" dirty="0" err="1" smtClean="0">
                <a:solidFill>
                  <a:srgbClr val="FFFF00"/>
                </a:solidFill>
              </a:rPr>
              <a:t>Туган-Барановского</a:t>
            </a:r>
            <a:r>
              <a:rPr lang="ru-RU" sz="2000" dirty="0" smtClean="0">
                <a:solidFill>
                  <a:srgbClr val="FFFF00"/>
                </a:solidFill>
              </a:rPr>
              <a:t>.</a:t>
            </a:r>
          </a:p>
          <a:p>
            <a:pPr marL="0" indent="441325" eaLnBrk="1" hangingPunct="1">
              <a:lnSpc>
                <a:spcPct val="80000"/>
              </a:lnSpc>
              <a:buFont typeface="Wingdings" pitchFamily="2" charset="2"/>
              <a:buNone/>
            </a:pPr>
            <a:endParaRPr lang="ru-RU" sz="2000" dirty="0" smtClean="0"/>
          </a:p>
          <a:p>
            <a:pPr marL="0" indent="441325" eaLnBrk="1" hangingPunct="1">
              <a:lnSpc>
                <a:spcPct val="80000"/>
              </a:lnSpc>
              <a:buFont typeface="Wingdings" pitchFamily="2" charset="2"/>
              <a:buNone/>
            </a:pPr>
            <a:r>
              <a:rPr lang="ru-RU" sz="2000" dirty="0" smtClean="0"/>
              <a:t>По теории </a:t>
            </a:r>
            <a:r>
              <a:rPr lang="ru-RU" sz="2000" dirty="0" err="1" smtClean="0"/>
              <a:t>Туган-Барановского</a:t>
            </a:r>
            <a:r>
              <a:rPr lang="ru-RU" sz="2000" dirty="0" smtClean="0"/>
              <a:t>, </a:t>
            </a:r>
            <a:r>
              <a:rPr lang="ru-RU" sz="2000" i="1" dirty="0" smtClean="0">
                <a:solidFill>
                  <a:schemeClr val="accent2"/>
                </a:solidFill>
              </a:rPr>
              <a:t>причиной экономического цикла является взаимодействие сбережений и инвестиций</a:t>
            </a:r>
          </a:p>
          <a:p>
            <a:pPr marL="0" indent="441325" eaLnBrk="1" hangingPunct="1">
              <a:lnSpc>
                <a:spcPct val="80000"/>
              </a:lnSpc>
              <a:buFont typeface="Wingdings" pitchFamily="2" charset="2"/>
              <a:buNone/>
            </a:pPr>
            <a:endParaRPr lang="ru-RU" sz="2000" dirty="0" smtClean="0"/>
          </a:p>
          <a:p>
            <a:pPr marL="0" indent="441325" eaLnBrk="1" hangingPunct="1">
              <a:lnSpc>
                <a:spcPct val="80000"/>
              </a:lnSpc>
            </a:pPr>
            <a:r>
              <a:rPr lang="ru-RU" sz="1800" dirty="0" smtClean="0"/>
              <a:t>По мере накопления денежного капитала его цена (процент) снижается, что создает стимул к инвестициям, которые до этого были неэффективны в силу дороговизны кредита.</a:t>
            </a:r>
          </a:p>
          <a:p>
            <a:pPr marL="0" indent="441325" eaLnBrk="1" hangingPunct="1">
              <a:lnSpc>
                <a:spcPct val="80000"/>
              </a:lnSpc>
            </a:pPr>
            <a:endParaRPr lang="ru-RU" sz="800" dirty="0" smtClean="0"/>
          </a:p>
          <a:p>
            <a:pPr marL="0" indent="441325" eaLnBrk="1" hangingPunct="1">
              <a:lnSpc>
                <a:spcPct val="80000"/>
              </a:lnSpc>
            </a:pPr>
            <a:r>
              <a:rPr lang="ru-RU" sz="1800" dirty="0" smtClean="0"/>
              <a:t>Рост инвестиций порождает рост производства — идет фаза циклического подъема. Но увеличение инвестиций означает одновременно расходование сбережений, которые в результате дорожают и снижают рост инвестиций.</a:t>
            </a:r>
          </a:p>
          <a:p>
            <a:pPr marL="0" indent="441325" eaLnBrk="1" hangingPunct="1">
              <a:lnSpc>
                <a:spcPct val="80000"/>
              </a:lnSpc>
            </a:pPr>
            <a:endParaRPr lang="ru-RU" sz="800" dirty="0" smtClean="0"/>
          </a:p>
          <a:p>
            <a:pPr marL="0" indent="441325" eaLnBrk="1" hangingPunct="1">
              <a:lnSpc>
                <a:spcPct val="80000"/>
              </a:lnSpc>
            </a:pPr>
            <a:r>
              <a:rPr lang="ru-RU" sz="1800" dirty="0" smtClean="0"/>
              <a:t>Начинается фаза спада инвестиций и производства, но одновременно идет процесс увеличения сбережений, и затем все повторяется. В кризисные периоды состояние товарного рынка характеризуется перепроизводством.</a:t>
            </a:r>
          </a:p>
        </p:txBody>
      </p:sp>
      <p:pic>
        <p:nvPicPr>
          <p:cNvPr id="5"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pic>
        <p:nvPicPr>
          <p:cNvPr id="4" name="Рисунок 3" descr="загруженное (1).jpg"/>
          <p:cNvPicPr>
            <a:picLocks noChangeAspect="1"/>
          </p:cNvPicPr>
          <p:nvPr/>
        </p:nvPicPr>
        <p:blipFill>
          <a:blip r:embed="rId4" cstate="print"/>
          <a:stretch>
            <a:fillRect/>
          </a:stretch>
        </p:blipFill>
        <p:spPr>
          <a:xfrm>
            <a:off x="0" y="0"/>
            <a:ext cx="1152525" cy="893531"/>
          </a:xfrm>
          <a:prstGeom prst="rect">
            <a:avLst/>
          </a:prstGeom>
        </p:spPr>
      </p:pic>
      <p:sp>
        <p:nvSpPr>
          <p:cNvPr id="5" name="Прямоугольник 4"/>
          <p:cNvSpPr/>
          <p:nvPr/>
        </p:nvSpPr>
        <p:spPr>
          <a:xfrm>
            <a:off x="0" y="1828800"/>
            <a:ext cx="9144000" cy="1569660"/>
          </a:xfrm>
          <a:prstGeom prst="rect">
            <a:avLst/>
          </a:prstGeom>
        </p:spPr>
        <p:txBody>
          <a:bodyPr wrap="square">
            <a:spAutoFit/>
          </a:bodyPr>
          <a:lstStyle/>
          <a:p>
            <a:pPr algn="just">
              <a:buFont typeface="Wingdings" pitchFamily="2" charset="2"/>
              <a:buChar char="ü"/>
            </a:pPr>
            <a:r>
              <a:rPr lang="ru-RU" sz="2400" b="1" i="1" dirty="0" smtClean="0">
                <a:solidFill>
                  <a:srgbClr val="FFFF00"/>
                </a:solidFill>
              </a:rPr>
              <a:t>Субъектом научного познания </a:t>
            </a:r>
            <a:r>
              <a:rPr lang="ru-RU" sz="2400" b="1" dirty="0" smtClean="0"/>
              <a:t>можно считать носителя предметно-практической деятельности и познания (</a:t>
            </a:r>
            <a:r>
              <a:rPr lang="ru-RU" sz="2400" b="1" u="sng" dirty="0" err="1" smtClean="0">
                <a:solidFill>
                  <a:srgbClr val="FFFF00"/>
                </a:solidFill>
              </a:rPr>
              <a:t>ииноватора</a:t>
            </a:r>
            <a:r>
              <a:rPr lang="ru-RU" sz="2400" b="1" dirty="0" smtClean="0"/>
              <a:t>), источник познавательной активности, направленной на предмет познания - нововведение</a:t>
            </a:r>
            <a:r>
              <a:rPr lang="ru-RU" dirty="0" smtClean="0"/>
              <a:t>.</a:t>
            </a:r>
            <a:endParaRPr lang="ru-RU" dirty="0"/>
          </a:p>
        </p:txBody>
      </p:sp>
      <p:sp>
        <p:nvSpPr>
          <p:cNvPr id="6" name="Прямоугольник 5"/>
          <p:cNvSpPr/>
          <p:nvPr/>
        </p:nvSpPr>
        <p:spPr>
          <a:xfrm>
            <a:off x="0" y="3962400"/>
            <a:ext cx="9144000" cy="2308324"/>
          </a:xfrm>
          <a:prstGeom prst="rect">
            <a:avLst/>
          </a:prstGeom>
        </p:spPr>
        <p:txBody>
          <a:bodyPr wrap="square">
            <a:spAutoFit/>
          </a:bodyPr>
          <a:lstStyle/>
          <a:p>
            <a:pPr algn="just">
              <a:buFont typeface="Wingdings" pitchFamily="2" charset="2"/>
              <a:buChar char="ü"/>
            </a:pPr>
            <a:r>
              <a:rPr lang="ru-RU" sz="2400" b="1" i="1" dirty="0" smtClean="0">
                <a:solidFill>
                  <a:srgbClr val="FFFF00"/>
                </a:solidFill>
              </a:rPr>
              <a:t>Объектом научного познания </a:t>
            </a:r>
            <a:r>
              <a:rPr lang="ru-RU" sz="2400" b="1" dirty="0" smtClean="0"/>
              <a:t>можно считать то, что противостоит субъекту, на что направлена его практическая и познавательная деятельность.</a:t>
            </a:r>
          </a:p>
          <a:p>
            <a:pPr algn="just">
              <a:buFont typeface="Wingdings" pitchFamily="2" charset="2"/>
              <a:buChar char="ü"/>
            </a:pPr>
            <a:endParaRPr lang="ru-RU" sz="2400" b="1" dirty="0" smtClean="0"/>
          </a:p>
          <a:p>
            <a:pPr algn="just">
              <a:buFont typeface="Wingdings" pitchFamily="2" charset="2"/>
              <a:buChar char="ü"/>
            </a:pPr>
            <a:endParaRPr lang="ru-RU" sz="2400" b="1" dirty="0" smtClean="0"/>
          </a:p>
          <a:p>
            <a:pPr algn="just">
              <a:buFont typeface="Wingdings" pitchFamily="2" charset="2"/>
              <a:buChar char="ü"/>
            </a:pPr>
            <a:r>
              <a:rPr lang="ru-RU" sz="2400" b="1" i="1" dirty="0" smtClean="0">
                <a:solidFill>
                  <a:srgbClr val="FFFF00"/>
                </a:solidFill>
              </a:rPr>
              <a:t>Предметом научного познания </a:t>
            </a:r>
            <a:r>
              <a:rPr lang="ru-RU" sz="2400" dirty="0" smtClean="0"/>
              <a:t>можно считать </a:t>
            </a:r>
            <a:r>
              <a:rPr lang="ru-RU" sz="2400" b="1" dirty="0" smtClean="0">
                <a:solidFill>
                  <a:srgbClr val="FFFF00"/>
                </a:solidFill>
              </a:rPr>
              <a:t>ИННОВАЦИЮ</a:t>
            </a:r>
            <a:endParaRPr lang="ru-RU" sz="2400" b="1" dirty="0">
              <a:solidFill>
                <a:srgbClr val="FFFF00"/>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graphicFrame>
        <p:nvGraphicFramePr>
          <p:cNvPr id="64532" name="Object 20"/>
          <p:cNvGraphicFramePr>
            <a:graphicFrameLocks noChangeAspect="1"/>
          </p:cNvGraphicFramePr>
          <p:nvPr/>
        </p:nvGraphicFramePr>
        <p:xfrm>
          <a:off x="0" y="1219200"/>
          <a:ext cx="9144000" cy="3657600"/>
        </p:xfrm>
        <a:graphic>
          <a:graphicData uri="http://schemas.openxmlformats.org/presentationml/2006/ole">
            <p:oleObj spid="_x0000_s64532" name="Документ" r:id="rId5" imgW="6113928" imgH="2425501" progId="Word.Document.12">
              <p:embed/>
            </p:oleObj>
          </a:graphicData>
        </a:graphic>
      </p:graphicFrame>
      <p:sp>
        <p:nvSpPr>
          <p:cNvPr id="24" name="Прямоугольник 23"/>
          <p:cNvSpPr/>
          <p:nvPr/>
        </p:nvSpPr>
        <p:spPr>
          <a:xfrm>
            <a:off x="0" y="4572000"/>
            <a:ext cx="9144000" cy="461665"/>
          </a:xfrm>
          <a:prstGeom prst="rect">
            <a:avLst/>
          </a:prstGeom>
        </p:spPr>
        <p:txBody>
          <a:bodyPr wrap="square">
            <a:spAutoFit/>
          </a:bodyPr>
          <a:lstStyle/>
          <a:p>
            <a:pPr algn="ctr"/>
            <a:r>
              <a:rPr lang="ru-RU" sz="2400" b="1" i="1" dirty="0" smtClean="0">
                <a:solidFill>
                  <a:srgbClr val="FFFF00"/>
                </a:solidFill>
              </a:rPr>
              <a:t>Место научного познания в Модели инновационного процесса</a:t>
            </a:r>
            <a:endParaRPr lang="ru-RU" dirty="0"/>
          </a:p>
        </p:txBody>
      </p:sp>
      <p:sp>
        <p:nvSpPr>
          <p:cNvPr id="25" name="Прямоугольник 24"/>
          <p:cNvSpPr/>
          <p:nvPr/>
        </p:nvSpPr>
        <p:spPr>
          <a:xfrm>
            <a:off x="0" y="4876800"/>
            <a:ext cx="9144000" cy="1754326"/>
          </a:xfrm>
          <a:prstGeom prst="rect">
            <a:avLst/>
          </a:prstGeom>
        </p:spPr>
        <p:txBody>
          <a:bodyPr wrap="square">
            <a:spAutoFit/>
          </a:bodyPr>
          <a:lstStyle/>
          <a:p>
            <a:pPr algn="just"/>
            <a:r>
              <a:rPr lang="ru-RU" dirty="0" smtClean="0"/>
              <a:t>Начальной стадией инновационного процесса является ФИ (теоретическое исследование), что связано с понятием научная деятельность. Разумеется, каждый отдельный элемент цикла (ФИ, ПИ, Р, </a:t>
            </a:r>
            <a:r>
              <a:rPr lang="ru-RU" dirty="0" err="1" smtClean="0"/>
              <a:t>Пр</a:t>
            </a:r>
            <a:r>
              <a:rPr lang="ru-RU" dirty="0" smtClean="0"/>
              <a:t>, С, ОС и П) насыщен научной деятельностью, связанной с ФИ. Следовательно, научное познание сопровождает каждый цикл, равно, как и жизненный цикл предприятия и продуктов (услуг). То есть, каждый цикл сопровождаем научной работой фундаментального и прикладного характера.</a:t>
            </a:r>
            <a:endParaRPr lang="ru-RU"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1905000"/>
            <a:ext cx="9144000" cy="3046988"/>
          </a:xfrm>
          <a:prstGeom prst="rect">
            <a:avLst/>
          </a:prstGeom>
        </p:spPr>
        <p:txBody>
          <a:bodyPr wrap="square">
            <a:spAutoFit/>
          </a:bodyPr>
          <a:lstStyle/>
          <a:p>
            <a:pPr algn="ctr">
              <a:spcAft>
                <a:spcPts val="0"/>
              </a:spcAft>
            </a:pPr>
            <a:r>
              <a:rPr lang="ru-RU" sz="3200" b="1" dirty="0" smtClean="0">
                <a:solidFill>
                  <a:srgbClr val="FF0000"/>
                </a:solidFill>
                <a:cs typeface="Times New Roman" pitchFamily="18" charset="0"/>
              </a:rPr>
              <a:t>3.6. </a:t>
            </a:r>
          </a:p>
          <a:p>
            <a:pPr algn="ctr">
              <a:spcAft>
                <a:spcPts val="0"/>
              </a:spcAft>
            </a:pPr>
            <a:endParaRPr lang="ru-RU" sz="3200" b="1" dirty="0" smtClean="0">
              <a:cs typeface="Times New Roman" pitchFamily="18" charset="0"/>
            </a:endParaRPr>
          </a:p>
          <a:p>
            <a:pPr algn="ctr">
              <a:spcAft>
                <a:spcPts val="0"/>
              </a:spcAft>
            </a:pPr>
            <a:r>
              <a:rPr lang="ru-RU" sz="3200" b="1" dirty="0" smtClean="0">
                <a:cs typeface="Times New Roman" pitchFamily="18" charset="0"/>
              </a:rPr>
              <a:t>Инновационный труд – как основа инновационного развития: сущность, управление, стимулирование конструкторов и технологов</a:t>
            </a:r>
          </a:p>
        </p:txBody>
      </p:sp>
      <p:pic>
        <p:nvPicPr>
          <p:cNvPr id="5"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609600"/>
            <a:ext cx="8991600" cy="1143000"/>
          </a:xfrm>
        </p:spPr>
        <p:txBody>
          <a:bodyPr/>
          <a:lstStyle/>
          <a:p>
            <a:pPr algn="ctr"/>
            <a:r>
              <a:rPr lang="ru-RU" sz="2400" b="1" i="1" dirty="0" smtClean="0">
                <a:solidFill>
                  <a:srgbClr val="FFFF00"/>
                </a:solidFill>
              </a:rPr>
              <a:t>Человек в производстве был и остается ключевым элементом производительных сил и самым ценным ресурсом</a:t>
            </a:r>
            <a:endParaRPr lang="ru-RU" sz="2400" b="1" i="1" dirty="0">
              <a:solidFill>
                <a:srgbClr val="FFFF00"/>
              </a:solidFill>
            </a:endParaRPr>
          </a:p>
        </p:txBody>
      </p:sp>
      <p:pic>
        <p:nvPicPr>
          <p:cNvPr id="3"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graphicFrame>
        <p:nvGraphicFramePr>
          <p:cNvPr id="5" name="Схема 4"/>
          <p:cNvGraphicFramePr/>
          <p:nvPr/>
        </p:nvGraphicFramePr>
        <p:xfrm>
          <a:off x="0" y="1397000"/>
          <a:ext cx="9144000" cy="5080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1066800"/>
            <a:ext cx="7772400" cy="914400"/>
          </a:xfrm>
        </p:spPr>
        <p:txBody>
          <a:bodyPr/>
          <a:lstStyle/>
          <a:p>
            <a:pPr algn="ctr"/>
            <a:r>
              <a:rPr lang="ru-RU" sz="2000" b="1" i="1" dirty="0" smtClean="0">
                <a:solidFill>
                  <a:srgbClr val="FFFF00"/>
                </a:solidFill>
              </a:rPr>
              <a:t>Мотивация</a:t>
            </a:r>
            <a:r>
              <a:rPr lang="ru-RU" sz="2000" b="1" dirty="0" smtClean="0">
                <a:solidFill>
                  <a:srgbClr val="FFFF00"/>
                </a:solidFill>
              </a:rPr>
              <a:t> – </a:t>
            </a:r>
            <a:r>
              <a:rPr lang="ru-RU" sz="2000" b="1" dirty="0" smtClean="0">
                <a:solidFill>
                  <a:schemeClr val="tx1"/>
                </a:solidFill>
              </a:rPr>
              <a:t>побуждение, поощрение, стимулирование действий, и мотив является тем, что присуще каждому человеку, влияет на определенный тип поведения – </a:t>
            </a:r>
            <a:r>
              <a:rPr lang="ru-RU" sz="2000" b="1" dirty="0" smtClean="0">
                <a:solidFill>
                  <a:srgbClr val="FFFF00"/>
                </a:solidFill>
              </a:rPr>
              <a:t>основа инновационного труда.</a:t>
            </a:r>
            <a:br>
              <a:rPr lang="ru-RU" sz="2000" b="1" dirty="0" smtClean="0">
                <a:solidFill>
                  <a:srgbClr val="FFFF00"/>
                </a:solidFill>
              </a:rPr>
            </a:br>
            <a:r>
              <a:rPr lang="ru-RU" sz="2000" b="1" dirty="0" smtClean="0">
                <a:solidFill>
                  <a:srgbClr val="FFFF00"/>
                </a:solidFill>
              </a:rPr>
              <a:t/>
            </a:r>
            <a:br>
              <a:rPr lang="ru-RU" sz="2000" b="1" dirty="0" smtClean="0">
                <a:solidFill>
                  <a:srgbClr val="FFFF00"/>
                </a:solidFill>
              </a:rPr>
            </a:br>
            <a:r>
              <a:rPr lang="ru-RU" sz="2000" b="1" dirty="0" smtClean="0">
                <a:solidFill>
                  <a:srgbClr val="FFFF00"/>
                </a:solidFill>
              </a:rPr>
              <a:t>МОТИВАТОРЫ, ВЛИЯЮЩИЕ НА ИННОВАЦИОННЫЙ ТРУД:</a:t>
            </a:r>
            <a:endParaRPr lang="ru-RU" sz="2000" b="1" dirty="0">
              <a:solidFill>
                <a:srgbClr val="FFFF00"/>
              </a:solidFill>
            </a:endParaRPr>
          </a:p>
        </p:txBody>
      </p:sp>
      <p:pic>
        <p:nvPicPr>
          <p:cNvPr id="3" name="Picture 6" descr="logo_left">
            <a:hlinkClick r:id="rId2"/>
          </p:cNvPr>
          <p:cNvPicPr>
            <a:picLocks noChangeAspect="1" noChangeArrowheads="1"/>
          </p:cNvPicPr>
          <p:nvPr/>
        </p:nvPicPr>
        <p:blipFill>
          <a:blip r:embed="rId3" cstate="print"/>
          <a:srcRect/>
          <a:stretch>
            <a:fillRect/>
          </a:stretch>
        </p:blipFill>
        <p:spPr bwMode="auto">
          <a:xfrm>
            <a:off x="6934200" y="1"/>
            <a:ext cx="2209800" cy="685800"/>
          </a:xfrm>
          <a:prstGeom prst="rect">
            <a:avLst/>
          </a:prstGeom>
          <a:noFill/>
          <a:ln w="9525">
            <a:noFill/>
            <a:miter lim="800000"/>
            <a:headEnd/>
            <a:tailEnd/>
          </a:ln>
        </p:spPr>
      </p:pic>
      <p:graphicFrame>
        <p:nvGraphicFramePr>
          <p:cNvPr id="4" name="Схема 3"/>
          <p:cNvGraphicFramePr/>
          <p:nvPr/>
        </p:nvGraphicFramePr>
        <p:xfrm>
          <a:off x="0" y="2133600"/>
          <a:ext cx="9144000" cy="4724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905000"/>
            <a:ext cx="8229600" cy="914400"/>
          </a:xfrm>
        </p:spPr>
        <p:txBody>
          <a:bodyPr/>
          <a:lstStyle/>
          <a:p>
            <a:pPr algn="ctr"/>
            <a:r>
              <a:rPr lang="ru-RU" sz="2000" b="1" dirty="0" smtClean="0">
                <a:solidFill>
                  <a:srgbClr val="FFFF00"/>
                </a:solidFill>
              </a:rPr>
              <a:t>МЕХАНИЗМ СТИМУЛИРОВАНИЯ ИННОВАЦИОННОГО ТРУДА</a:t>
            </a:r>
            <a:br>
              <a:rPr lang="ru-RU" sz="2000" b="1" dirty="0" smtClean="0">
                <a:solidFill>
                  <a:srgbClr val="FFFF00"/>
                </a:solidFill>
              </a:rPr>
            </a:br>
            <a:r>
              <a:rPr lang="ru-RU" sz="2000" dirty="0" smtClean="0"/>
              <a:t> </a:t>
            </a:r>
            <a:r>
              <a:rPr lang="ru-RU" sz="2000" b="1" dirty="0" smtClean="0">
                <a:solidFill>
                  <a:schemeClr val="tx1"/>
                </a:solidFill>
              </a:rPr>
              <a:t>набор взаимосвязанных форм, методов, средств целевого воздействия субъекта управления на работу и поведение сотрудников для повышение через систему стимулов их инновационной активности .</a:t>
            </a:r>
            <a:br>
              <a:rPr lang="ru-RU" sz="2000" b="1" dirty="0" smtClean="0">
                <a:solidFill>
                  <a:schemeClr val="tx1"/>
                </a:solidFill>
              </a:rPr>
            </a:br>
            <a:r>
              <a:rPr lang="ru-RU" sz="2000" b="1" i="1" u="sng" dirty="0" smtClean="0">
                <a:solidFill>
                  <a:srgbClr val="FFFF00"/>
                </a:solidFill>
              </a:rPr>
              <a:t>Концептуальные положения разработки механизма стимулирования инновационного труда</a:t>
            </a:r>
            <a:r>
              <a:rPr lang="ru-RU" sz="2000" b="1" dirty="0" smtClean="0">
                <a:solidFill>
                  <a:schemeClr val="tx1"/>
                </a:solidFill>
              </a:rPr>
              <a:t/>
            </a:r>
            <a:br>
              <a:rPr lang="ru-RU" sz="2000" b="1" dirty="0" smtClean="0">
                <a:solidFill>
                  <a:schemeClr val="tx1"/>
                </a:solidFill>
              </a:rPr>
            </a:br>
            <a:r>
              <a:rPr lang="ru-RU" sz="2000" b="1" dirty="0" smtClean="0">
                <a:solidFill>
                  <a:schemeClr val="tx1"/>
                </a:solidFill>
              </a:rPr>
              <a:t/>
            </a:r>
            <a:br>
              <a:rPr lang="ru-RU" sz="2000" b="1" dirty="0" smtClean="0">
                <a:solidFill>
                  <a:schemeClr val="tx1"/>
                </a:solidFill>
              </a:rPr>
            </a:br>
            <a:r>
              <a:rPr lang="ru-RU" sz="2000" b="1" dirty="0" smtClean="0">
                <a:solidFill>
                  <a:schemeClr val="tx1"/>
                </a:solidFill>
              </a:rPr>
              <a:t/>
            </a:r>
            <a:br>
              <a:rPr lang="ru-RU" sz="2000" b="1" dirty="0" smtClean="0">
                <a:solidFill>
                  <a:schemeClr val="tx1"/>
                </a:solidFill>
              </a:rPr>
            </a:br>
            <a:r>
              <a:rPr lang="ru-RU" sz="2000" b="1" dirty="0" smtClean="0">
                <a:solidFill>
                  <a:srgbClr val="FFFF00"/>
                </a:solidFill>
              </a:rPr>
              <a:t/>
            </a:r>
            <a:br>
              <a:rPr lang="ru-RU" sz="2000" b="1" dirty="0" smtClean="0">
                <a:solidFill>
                  <a:srgbClr val="FFFF00"/>
                </a:solidFill>
              </a:rPr>
            </a:br>
            <a:endParaRPr lang="ru-RU" sz="2000" dirty="0">
              <a:solidFill>
                <a:srgbClr val="FFFF00"/>
              </a:solidFill>
            </a:endParaRPr>
          </a:p>
        </p:txBody>
      </p:sp>
      <p:pic>
        <p:nvPicPr>
          <p:cNvPr id="3" name="Picture 6" descr="logo_left">
            <a:hlinkClick r:id="rId2"/>
          </p:cNvPr>
          <p:cNvPicPr>
            <a:picLocks noChangeAspect="1" noChangeArrowheads="1"/>
          </p:cNvPicPr>
          <p:nvPr/>
        </p:nvPicPr>
        <p:blipFill>
          <a:blip r:embed="rId3" cstate="print"/>
          <a:srcRect/>
          <a:stretch>
            <a:fillRect/>
          </a:stretch>
        </p:blipFill>
        <p:spPr bwMode="auto">
          <a:xfrm>
            <a:off x="7010400" y="1"/>
            <a:ext cx="2133600" cy="685800"/>
          </a:xfrm>
          <a:prstGeom prst="rect">
            <a:avLst/>
          </a:prstGeom>
          <a:noFill/>
          <a:ln w="9525">
            <a:noFill/>
            <a:miter lim="800000"/>
            <a:headEnd/>
            <a:tailEnd/>
          </a:ln>
        </p:spPr>
      </p:pic>
      <p:graphicFrame>
        <p:nvGraphicFramePr>
          <p:cNvPr id="5" name="Схема 4"/>
          <p:cNvGraphicFramePr/>
          <p:nvPr/>
        </p:nvGraphicFramePr>
        <p:xfrm>
          <a:off x="0" y="2794000"/>
          <a:ext cx="9144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838200"/>
            <a:ext cx="8458200" cy="1143000"/>
          </a:xfrm>
        </p:spPr>
        <p:txBody>
          <a:bodyPr/>
          <a:lstStyle/>
          <a:p>
            <a:pPr algn="ctr"/>
            <a:r>
              <a:rPr lang="ru-RU" sz="2000" b="1" i="1" dirty="0" smtClean="0">
                <a:solidFill>
                  <a:srgbClr val="FFFF00"/>
                </a:solidFill>
              </a:rPr>
              <a:t>Методические подходы к укреплению материальной заинтересованности специалистов конструкторских и технологических подразделений предприятия в развитии инновационного труда</a:t>
            </a:r>
            <a:endParaRPr lang="ru-RU" sz="2000" b="1" i="1" dirty="0">
              <a:solidFill>
                <a:srgbClr val="FFFF00"/>
              </a:solidFill>
            </a:endParaRPr>
          </a:p>
        </p:txBody>
      </p:sp>
      <p:pic>
        <p:nvPicPr>
          <p:cNvPr id="3"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
        <p:nvSpPr>
          <p:cNvPr id="4" name="Прямоугольник 3"/>
          <p:cNvSpPr/>
          <p:nvPr/>
        </p:nvSpPr>
        <p:spPr>
          <a:xfrm>
            <a:off x="0" y="2057400"/>
            <a:ext cx="9144000" cy="4524315"/>
          </a:xfrm>
          <a:prstGeom prst="rect">
            <a:avLst/>
          </a:prstGeom>
        </p:spPr>
        <p:txBody>
          <a:bodyPr wrap="square">
            <a:spAutoFit/>
          </a:bodyPr>
          <a:lstStyle/>
          <a:p>
            <a:pPr algn="just"/>
            <a:r>
              <a:rPr lang="ru-RU" dirty="0" smtClean="0">
                <a:solidFill>
                  <a:srgbClr val="FFFF00"/>
                </a:solidFill>
              </a:rPr>
              <a:t>Размер премиального фонда для создания и разработки проектов нового оборудования рекомендуется определять в виде процента отчислений от стоимости заключенного договора :</a:t>
            </a:r>
          </a:p>
          <a:p>
            <a:r>
              <a:rPr lang="ru-RU" dirty="0" smtClean="0"/>
              <a:t>а) </a:t>
            </a:r>
            <a:r>
              <a:rPr lang="ru-RU" u="sng" dirty="0" smtClean="0"/>
              <a:t>за инжиниринговые разработки уникальных продуктов</a:t>
            </a:r>
            <a:r>
              <a:rPr lang="ru-RU" dirty="0" smtClean="0"/>
              <a:t>, которая не имеет аналогов, по следующей формуле (1):</a:t>
            </a:r>
          </a:p>
          <a:p>
            <a:pPr algn="ctr"/>
            <a:r>
              <a:rPr lang="uk-UA" dirty="0" err="1" smtClean="0"/>
              <a:t>Пфу=</a:t>
            </a:r>
            <a:r>
              <a:rPr lang="uk-UA" dirty="0" smtClean="0"/>
              <a:t>(</a:t>
            </a:r>
            <a:r>
              <a:rPr lang="uk-UA" dirty="0" err="1" smtClean="0"/>
              <a:t>Скон</a:t>
            </a:r>
            <a:r>
              <a:rPr lang="uk-UA" dirty="0" smtClean="0"/>
              <a:t> х К1):100 х </a:t>
            </a:r>
            <a:r>
              <a:rPr lang="en-US" dirty="0" smtClean="0"/>
              <a:t>S</a:t>
            </a:r>
            <a:r>
              <a:rPr lang="uk-UA" dirty="0" smtClean="0"/>
              <a:t>, (1)</a:t>
            </a:r>
            <a:endParaRPr lang="ru-RU" dirty="0" smtClean="0"/>
          </a:p>
          <a:p>
            <a:r>
              <a:rPr lang="ru-RU" dirty="0" smtClean="0"/>
              <a:t>где </a:t>
            </a:r>
            <a:r>
              <a:rPr lang="ru-RU" dirty="0" err="1" smtClean="0"/>
              <a:t>П</a:t>
            </a:r>
            <a:r>
              <a:rPr lang="ru-RU" baseline="-25000" dirty="0" err="1" smtClean="0"/>
              <a:t>Фу</a:t>
            </a:r>
            <a:r>
              <a:rPr lang="ru-RU" dirty="0" smtClean="0"/>
              <a:t> – размер премиального фонда инжиниринговые разработки уникальных продуктов, которые не имеют аналогов, руб.;</a:t>
            </a:r>
          </a:p>
          <a:p>
            <a:r>
              <a:rPr lang="ru-RU" dirty="0" smtClean="0"/>
              <a:t>С.</a:t>
            </a:r>
            <a:r>
              <a:rPr lang="ru-RU" baseline="-25000" dirty="0" smtClean="0"/>
              <a:t>кон</a:t>
            </a:r>
            <a:r>
              <a:rPr lang="ru-RU" dirty="0" smtClean="0"/>
              <a:t> – стоимость контракта.</a:t>
            </a:r>
          </a:p>
          <a:p>
            <a:r>
              <a:rPr lang="ru-RU" dirty="0" smtClean="0"/>
              <a:t>K</a:t>
            </a:r>
            <a:r>
              <a:rPr lang="ru-RU" baseline="-25000" dirty="0" smtClean="0"/>
              <a:t>1</a:t>
            </a:r>
            <a:r>
              <a:rPr lang="ru-RU" dirty="0" smtClean="0"/>
              <a:t> – коэффициент процентного отчисления от стоимости контракта, %;</a:t>
            </a:r>
          </a:p>
          <a:p>
            <a:r>
              <a:rPr lang="en-US" dirty="0" smtClean="0"/>
              <a:t>S </a:t>
            </a:r>
            <a:r>
              <a:rPr lang="uk-UA" dirty="0" smtClean="0"/>
              <a:t>– </a:t>
            </a:r>
            <a:r>
              <a:rPr lang="uk-UA" dirty="0" err="1" smtClean="0"/>
              <a:t>существующий</a:t>
            </a:r>
            <a:r>
              <a:rPr lang="uk-UA" dirty="0" smtClean="0"/>
              <a:t> курс </a:t>
            </a:r>
            <a:r>
              <a:rPr lang="uk-UA" dirty="0" err="1" smtClean="0"/>
              <a:t>доллара</a:t>
            </a:r>
            <a:r>
              <a:rPr lang="uk-UA" dirty="0" smtClean="0"/>
              <a:t> США.</a:t>
            </a:r>
            <a:endParaRPr lang="ru-RU" dirty="0" smtClean="0"/>
          </a:p>
          <a:p>
            <a:r>
              <a:rPr lang="ru-RU" dirty="0" smtClean="0"/>
              <a:t>Коэффициент процентного отчисления (К</a:t>
            </a:r>
            <a:r>
              <a:rPr lang="ru-RU" baseline="-25000" dirty="0" smtClean="0"/>
              <a:t>1</a:t>
            </a:r>
            <a:r>
              <a:rPr lang="ru-RU" dirty="0" smtClean="0"/>
              <a:t>) рекомендуется определять в зависимости от стоимости контракта следующим образом:</a:t>
            </a:r>
          </a:p>
          <a:p>
            <a:r>
              <a:rPr lang="ru-RU" dirty="0" smtClean="0"/>
              <a:t>когда значение контракта до 5 млн. долларов США, K</a:t>
            </a:r>
            <a:r>
              <a:rPr lang="ru-RU" baseline="-25000" dirty="0" smtClean="0"/>
              <a:t>1</a:t>
            </a:r>
            <a:r>
              <a:rPr lang="ru-RU" dirty="0" smtClean="0"/>
              <a:t>= 1,75;</a:t>
            </a:r>
          </a:p>
          <a:p>
            <a:r>
              <a:rPr lang="ru-RU" dirty="0" smtClean="0"/>
              <a:t>когда стоимость контракта составляет от 5 до 150 млн. долларов США, K</a:t>
            </a:r>
            <a:r>
              <a:rPr lang="ru-RU" baseline="-25000" dirty="0" smtClean="0"/>
              <a:t>1</a:t>
            </a:r>
            <a:r>
              <a:rPr lang="ru-RU" dirty="0" smtClean="0"/>
              <a:t>= 0,5;</a:t>
            </a:r>
          </a:p>
          <a:p>
            <a:r>
              <a:rPr lang="ru-RU" dirty="0" smtClean="0"/>
              <a:t>когда стоимость контракта составляет более 150 миллионов. долларов США, K</a:t>
            </a:r>
            <a:r>
              <a:rPr lang="ru-RU" baseline="-25000" dirty="0" smtClean="0"/>
              <a:t>1</a:t>
            </a:r>
            <a:r>
              <a:rPr lang="ru-RU" dirty="0" smtClean="0"/>
              <a:t>= 0,175.</a:t>
            </a:r>
            <a:endParaRPr lang="ru-RU"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
        <p:nvSpPr>
          <p:cNvPr id="4" name="Прямоугольник 3"/>
          <p:cNvSpPr/>
          <p:nvPr/>
        </p:nvSpPr>
        <p:spPr>
          <a:xfrm>
            <a:off x="0" y="838201"/>
            <a:ext cx="9144000" cy="5632311"/>
          </a:xfrm>
          <a:prstGeom prst="rect">
            <a:avLst/>
          </a:prstGeom>
        </p:spPr>
        <p:txBody>
          <a:bodyPr wrap="square">
            <a:spAutoFit/>
          </a:bodyPr>
          <a:lstStyle/>
          <a:p>
            <a:r>
              <a:rPr lang="ru-RU" dirty="0" err="1" smtClean="0"/>
              <a:t>b</a:t>
            </a:r>
            <a:r>
              <a:rPr lang="ru-RU" dirty="0" smtClean="0"/>
              <a:t>) </a:t>
            </a:r>
            <a:r>
              <a:rPr lang="ru-RU" u="sng" dirty="0" smtClean="0"/>
              <a:t>за инжиниринговые разработки уникальных продуктов, который соответствует мировым аналогам</a:t>
            </a:r>
            <a:r>
              <a:rPr lang="ru-RU" dirty="0" smtClean="0"/>
              <a:t>, по следующей формуле (2):</a:t>
            </a:r>
          </a:p>
          <a:p>
            <a:pPr algn="ctr"/>
            <a:r>
              <a:rPr lang="uk-UA" dirty="0" err="1" smtClean="0"/>
              <a:t>Пфу=</a:t>
            </a:r>
            <a:r>
              <a:rPr lang="uk-UA" dirty="0" smtClean="0"/>
              <a:t>(</a:t>
            </a:r>
            <a:r>
              <a:rPr lang="uk-UA" dirty="0" err="1" smtClean="0"/>
              <a:t>Скон</a:t>
            </a:r>
            <a:r>
              <a:rPr lang="uk-UA" dirty="0" smtClean="0"/>
              <a:t> х К2):100 х </a:t>
            </a:r>
            <a:r>
              <a:rPr lang="en-US" dirty="0" smtClean="0"/>
              <a:t>S</a:t>
            </a:r>
            <a:r>
              <a:rPr lang="uk-UA" dirty="0" smtClean="0"/>
              <a:t>, (2),</a:t>
            </a:r>
            <a:endParaRPr lang="ru-RU" dirty="0" smtClean="0"/>
          </a:p>
          <a:p>
            <a:r>
              <a:rPr lang="ru-RU" dirty="0" smtClean="0"/>
              <a:t>где</a:t>
            </a:r>
            <a:r>
              <a:rPr lang="uk-UA" dirty="0" smtClean="0"/>
              <a:t> K2- </a:t>
            </a:r>
            <a:r>
              <a:rPr lang="ru-RU" dirty="0" smtClean="0"/>
              <a:t>коэффициент процентного отчисления от стоимости контракта, %, вес которого:</a:t>
            </a:r>
            <a:r>
              <a:rPr lang="uk-UA" dirty="0" smtClean="0"/>
              <a:t>.</a:t>
            </a:r>
            <a:endParaRPr lang="ru-RU" dirty="0" smtClean="0"/>
          </a:p>
          <a:p>
            <a:r>
              <a:rPr lang="ru-RU" dirty="0" smtClean="0"/>
              <a:t>при стоимости контракта до 5 млн. долларов США, K</a:t>
            </a:r>
            <a:r>
              <a:rPr lang="ru-RU" baseline="-25000" dirty="0" smtClean="0"/>
              <a:t>2</a:t>
            </a:r>
            <a:r>
              <a:rPr lang="ru-RU" dirty="0" smtClean="0"/>
              <a:t>= 1,5;</a:t>
            </a:r>
          </a:p>
          <a:p>
            <a:r>
              <a:rPr lang="ru-RU" dirty="0" smtClean="0"/>
              <a:t>при стоимости контракта от 5 до 150 млн. долларов США, K</a:t>
            </a:r>
            <a:r>
              <a:rPr lang="ru-RU" baseline="-25000" dirty="0" smtClean="0"/>
              <a:t>2</a:t>
            </a:r>
            <a:r>
              <a:rPr lang="ru-RU" dirty="0" smtClean="0"/>
              <a:t>= 0,45;</a:t>
            </a:r>
          </a:p>
          <a:p>
            <a:r>
              <a:rPr lang="ru-RU" dirty="0" smtClean="0"/>
              <a:t>при стоимости контракта более 150 миллионов долларов США, K</a:t>
            </a:r>
            <a:r>
              <a:rPr lang="ru-RU" baseline="-25000" dirty="0" smtClean="0"/>
              <a:t>2</a:t>
            </a:r>
            <a:r>
              <a:rPr lang="ru-RU" dirty="0" smtClean="0"/>
              <a:t>= 0,15.</a:t>
            </a:r>
          </a:p>
          <a:p>
            <a:endParaRPr lang="ru-RU" dirty="0" smtClean="0"/>
          </a:p>
          <a:p>
            <a:r>
              <a:rPr lang="ru-RU" dirty="0" smtClean="0">
                <a:solidFill>
                  <a:srgbClr val="FFFF00"/>
                </a:solidFill>
              </a:rPr>
              <a:t>Формирование премиального фонда для поощрения работников, принявших участие в работе по </a:t>
            </a:r>
            <a:r>
              <a:rPr lang="ru-RU" i="1" dirty="0" smtClean="0">
                <a:solidFill>
                  <a:srgbClr val="FFFF00"/>
                </a:solidFill>
              </a:rPr>
              <a:t>техническому перевооружению предприятия</a:t>
            </a:r>
            <a:r>
              <a:rPr lang="ru-RU" dirty="0" smtClean="0"/>
              <a:t>, определяется в размере 2% от себестоимости изготовления оборудования, которое используется для технического перевооружение производства по формуле (3):</a:t>
            </a:r>
          </a:p>
          <a:p>
            <a:pPr algn="ctr"/>
            <a:r>
              <a:rPr lang="uk-UA" dirty="0" err="1" smtClean="0"/>
              <a:t>Пфт=</a:t>
            </a:r>
            <a:r>
              <a:rPr lang="uk-UA" dirty="0" smtClean="0"/>
              <a:t>(</a:t>
            </a:r>
            <a:r>
              <a:rPr lang="el-GR" dirty="0" smtClean="0"/>
              <a:t>Σ</a:t>
            </a:r>
            <a:r>
              <a:rPr lang="uk-UA" dirty="0" smtClean="0"/>
              <a:t> </a:t>
            </a:r>
            <a:r>
              <a:rPr lang="uk-UA" dirty="0" err="1" smtClean="0"/>
              <a:t>С</a:t>
            </a:r>
            <a:r>
              <a:rPr lang="uk-UA" baseline="-25000" dirty="0" err="1" smtClean="0"/>
              <a:t>ті</a:t>
            </a:r>
            <a:r>
              <a:rPr lang="uk-UA" baseline="-25000" dirty="0" smtClean="0"/>
              <a:t> х</a:t>
            </a:r>
            <a:r>
              <a:rPr lang="ru-RU" dirty="0" smtClean="0"/>
              <a:t> K</a:t>
            </a:r>
            <a:r>
              <a:rPr lang="ru-RU" baseline="-25000" dirty="0" smtClean="0"/>
              <a:t>3) </a:t>
            </a:r>
            <a:r>
              <a:rPr lang="ru-RU" baseline="-25000" dirty="0" err="1" smtClean="0"/>
              <a:t>х</a:t>
            </a:r>
            <a:r>
              <a:rPr lang="ru-RU" dirty="0" smtClean="0"/>
              <a:t> </a:t>
            </a:r>
            <a:r>
              <a:rPr lang="en-US" dirty="0" smtClean="0"/>
              <a:t>S, (3)</a:t>
            </a:r>
            <a:endParaRPr lang="uk-UA" dirty="0" smtClean="0"/>
          </a:p>
          <a:p>
            <a:endParaRPr lang="uk-UA" dirty="0" smtClean="0"/>
          </a:p>
          <a:p>
            <a:r>
              <a:rPr lang="ru-RU" dirty="0" smtClean="0"/>
              <a:t>где </a:t>
            </a:r>
            <a:r>
              <a:rPr lang="uk-UA" dirty="0" err="1" smtClean="0"/>
              <a:t>П</a:t>
            </a:r>
            <a:r>
              <a:rPr lang="uk-UA" baseline="-25000" dirty="0" err="1" smtClean="0"/>
              <a:t>фТ</a:t>
            </a:r>
            <a:r>
              <a:rPr lang="uk-UA" baseline="-25000" dirty="0" smtClean="0"/>
              <a:t> </a:t>
            </a:r>
            <a:r>
              <a:rPr lang="ru-RU" dirty="0" smtClean="0"/>
              <a:t>-размер премиального фонда за участие в работе по техническому перевооружению предприятия, руб.;</a:t>
            </a:r>
          </a:p>
          <a:p>
            <a:r>
              <a:rPr lang="ru-RU" dirty="0" smtClean="0"/>
              <a:t>где </a:t>
            </a:r>
            <a:r>
              <a:rPr lang="uk-UA" dirty="0" err="1" smtClean="0"/>
              <a:t>С</a:t>
            </a:r>
            <a:r>
              <a:rPr lang="uk-UA" baseline="-25000" dirty="0" err="1" smtClean="0"/>
              <a:t>Ті</a:t>
            </a:r>
            <a:r>
              <a:rPr lang="ru-RU" dirty="0" smtClean="0"/>
              <a:t> – себестоимость производства </a:t>
            </a:r>
            <a:r>
              <a:rPr lang="uk-UA" dirty="0" smtClean="0"/>
              <a:t>і-го </a:t>
            </a:r>
            <a:r>
              <a:rPr lang="ru-RU" dirty="0" smtClean="0"/>
              <a:t>оборудования для технического переоснащения предприятия, </a:t>
            </a:r>
            <a:r>
              <a:rPr lang="ru-RU" dirty="0" err="1" smtClean="0"/>
              <a:t>дол.США</a:t>
            </a:r>
            <a:r>
              <a:rPr lang="ru-RU" dirty="0" smtClean="0"/>
              <a:t>;</a:t>
            </a:r>
          </a:p>
          <a:p>
            <a:r>
              <a:rPr lang="ru-RU" dirty="0" smtClean="0"/>
              <a:t>K</a:t>
            </a:r>
            <a:r>
              <a:rPr lang="ru-RU" baseline="-25000" dirty="0" smtClean="0"/>
              <a:t>3 </a:t>
            </a:r>
            <a:r>
              <a:rPr lang="ru-RU" dirty="0" smtClean="0"/>
              <a:t>-процент отчисления от себестоимости изготовления оборудования (2%).</a:t>
            </a:r>
          </a:p>
          <a:p>
            <a:endParaRPr lang="ru-RU"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logo_left">
            <a:hlinkClick r:id="rId3"/>
          </p:cNvPr>
          <p:cNvPicPr>
            <a:picLocks noChangeAspect="1" noChangeArrowheads="1"/>
          </p:cNvPicPr>
          <p:nvPr/>
        </p:nvPicPr>
        <p:blipFill>
          <a:blip r:embed="rId4" cstate="print"/>
          <a:srcRect/>
          <a:stretch>
            <a:fillRect/>
          </a:stretch>
        </p:blipFill>
        <p:spPr bwMode="auto">
          <a:xfrm>
            <a:off x="6804248" y="0"/>
            <a:ext cx="2339752" cy="793025"/>
          </a:xfrm>
          <a:prstGeom prst="rect">
            <a:avLst/>
          </a:prstGeom>
          <a:noFill/>
          <a:ln w="9525">
            <a:noFill/>
            <a:miter lim="800000"/>
            <a:headEnd/>
            <a:tailEnd/>
          </a:ln>
        </p:spPr>
      </p:pic>
      <p:sp>
        <p:nvSpPr>
          <p:cNvPr id="131074" name="Rectangle 2"/>
          <p:cNvSpPr>
            <a:spLocks noChangeArrowheads="1"/>
          </p:cNvSpPr>
          <p:nvPr/>
        </p:nvSpPr>
        <p:spPr bwMode="auto">
          <a:xfrm>
            <a:off x="0" y="762000"/>
            <a:ext cx="9144000" cy="38926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FFFF00"/>
                </a:solidFill>
                <a:effectLst/>
                <a:latin typeface="+mj-lt"/>
                <a:ea typeface="Times New Roman" pitchFamily="18" charset="0"/>
                <a:cs typeface="Arial" pitchFamily="34" charset="0"/>
              </a:rPr>
              <a:t>Для премирования сотрудников технических отделов, участвующих </a:t>
            </a:r>
            <a:r>
              <a:rPr kumimoji="0" lang="ru-RU" sz="1600" b="0" i="1" u="none" strike="noStrike" cap="none" normalizeH="0" baseline="0" dirty="0" smtClean="0">
                <a:ln>
                  <a:noFill/>
                </a:ln>
                <a:solidFill>
                  <a:srgbClr val="FFFF00"/>
                </a:solidFill>
                <a:effectLst/>
                <a:latin typeface="+mj-lt"/>
                <a:ea typeface="Times New Roman" pitchFamily="18" charset="0"/>
                <a:cs typeface="Arial" pitchFamily="34" charset="0"/>
              </a:rPr>
              <a:t>в разработке и внедрении новых технологических процессов, нового высокотехнологичного оборудования, инструмента и оснастки, </a:t>
            </a:r>
            <a:r>
              <a:rPr kumimoji="0" lang="ru-RU" sz="1600" b="0" i="0" u="none" strike="noStrike" cap="none" normalizeH="0" baseline="0" dirty="0" smtClean="0">
                <a:ln>
                  <a:noFill/>
                </a:ln>
                <a:solidFill>
                  <a:schemeClr val="tx1"/>
                </a:solidFill>
                <a:effectLst/>
                <a:latin typeface="+mj-lt"/>
                <a:ea typeface="Times New Roman" pitchFamily="18" charset="0"/>
                <a:cs typeface="Arial" pitchFamily="34" charset="0"/>
              </a:rPr>
              <a:t>премиальный фонд устанавливается в размере 20% от размера экономического эффекта, полученного от практического осуществления следующих мер:</a:t>
            </a:r>
            <a:endParaRPr kumimoji="0" lang="ru-RU" sz="1600" b="0" i="0" u="none" strike="noStrike" cap="none" normalizeH="0" baseline="0" dirty="0" smtClean="0">
              <a:ln>
                <a:noFill/>
              </a:ln>
              <a:solidFill>
                <a:schemeClr val="tx1"/>
              </a:solidFill>
              <a:effectLst/>
              <a:latin typeface="+mj-l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1600" b="0" i="0" u="none" strike="noStrike" cap="none" normalizeH="0" baseline="0" dirty="0" smtClean="0">
                <a:ln>
                  <a:noFill/>
                </a:ln>
                <a:solidFill>
                  <a:schemeClr val="tx1"/>
                </a:solidFill>
                <a:effectLst/>
                <a:latin typeface="+mj-lt"/>
                <a:ea typeface="Times New Roman" pitchFamily="18" charset="0"/>
                <a:cs typeface="Arial" pitchFamily="34" charset="0"/>
              </a:rPr>
              <a:t>создание и внедрения новых технологических процессов производства заготовок, поковок или готовой продукции с высокими свойствами и качеством металла новых марок стали и других материалов;</a:t>
            </a:r>
            <a:endParaRPr kumimoji="0" lang="ru-RU" sz="1600" b="0" i="0" u="none" strike="noStrike" cap="none" normalizeH="0" baseline="0" dirty="0" smtClean="0">
              <a:ln>
                <a:noFill/>
              </a:ln>
              <a:solidFill>
                <a:schemeClr val="tx1"/>
              </a:solidFill>
              <a:effectLst/>
              <a:latin typeface="+mj-l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1600" b="0" i="0" u="none" strike="noStrike" cap="none" normalizeH="0" baseline="0" dirty="0" smtClean="0">
                <a:ln>
                  <a:noFill/>
                </a:ln>
                <a:solidFill>
                  <a:schemeClr val="tx1"/>
                </a:solidFill>
                <a:effectLst/>
                <a:latin typeface="+mj-lt"/>
                <a:ea typeface="Times New Roman" pitchFamily="18" charset="0"/>
                <a:cs typeface="Arial" pitchFamily="34" charset="0"/>
              </a:rPr>
              <a:t>разработка и внедрение технологических процессов с использованием обновленных или нового высокотехнологичного оборудования, инструмента и оборудования, которое уменьшает сложность изготовления производимой продукции;</a:t>
            </a:r>
            <a:endParaRPr kumimoji="0" lang="ru-RU" sz="1600" b="0" i="0" u="none" strike="noStrike" cap="none" normalizeH="0" baseline="0" dirty="0" smtClean="0">
              <a:ln>
                <a:noFill/>
              </a:ln>
              <a:solidFill>
                <a:schemeClr val="tx1"/>
              </a:solidFill>
              <a:effectLst/>
              <a:latin typeface="+mj-l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ru-RU" sz="1600" b="0" i="0" u="none" strike="noStrike" cap="none" normalizeH="0" baseline="0" dirty="0" smtClean="0">
                <a:ln>
                  <a:noFill/>
                </a:ln>
                <a:solidFill>
                  <a:schemeClr val="tx1"/>
                </a:solidFill>
                <a:effectLst/>
                <a:latin typeface="+mj-lt"/>
                <a:ea typeface="Times New Roman" pitchFamily="18" charset="0"/>
                <a:cs typeface="Arial" pitchFamily="34" charset="0"/>
              </a:rPr>
              <a:t>результаты научно-исследовательских работ, которые обеспечивают производство с минимальными издержками и высокой конкурентоспособностью.</a:t>
            </a:r>
            <a:endParaRPr kumimoji="0" lang="ru-RU" sz="1600" b="0" i="0" u="none" strike="noStrike" cap="none" normalizeH="0" baseline="0" dirty="0" smtClean="0">
              <a:ln>
                <a:noFill/>
              </a:ln>
              <a:solidFill>
                <a:schemeClr val="tx1"/>
              </a:solidFill>
              <a:effectLst/>
              <a:latin typeface="+mj-l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mj-lt"/>
                <a:ea typeface="Times New Roman" pitchFamily="18" charset="0"/>
                <a:cs typeface="Arial" pitchFamily="34" charset="0"/>
              </a:rPr>
              <a:t>Расчет премии премиального Фонда по данному направлению стимулирования сотрудников технических отделов осуществляется по следующей формуле (4):</a:t>
            </a:r>
            <a:endParaRPr kumimoji="0" lang="ru-RU" sz="1600" b="0" i="0" u="none" strike="noStrike" cap="none" normalizeH="0" baseline="0" dirty="0" smtClean="0">
              <a:ln>
                <a:noFill/>
              </a:ln>
              <a:solidFill>
                <a:schemeClr val="tx1"/>
              </a:solidFill>
              <a:effectLst/>
              <a:latin typeface="+mj-lt"/>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1075" name="Rectangle 3"/>
          <p:cNvSpPr>
            <a:spLocks noChangeArrowheads="1"/>
          </p:cNvSpPr>
          <p:nvPr/>
        </p:nvSpPr>
        <p:spPr bwMode="auto">
          <a:xfrm>
            <a:off x="0" y="5410200"/>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mj-lt"/>
                <a:ea typeface="Times New Roman" pitchFamily="18" charset="0"/>
                <a:cs typeface="Arial" pitchFamily="34" charset="0"/>
              </a:rPr>
              <a:t>где </a:t>
            </a:r>
            <a:r>
              <a:rPr kumimoji="0" lang="uk-UA" sz="1600" b="0" i="0" u="none" strike="noStrike" cap="none" normalizeH="0" baseline="0" dirty="0" err="1" smtClean="0">
                <a:ln>
                  <a:noFill/>
                </a:ln>
                <a:solidFill>
                  <a:schemeClr val="tx1"/>
                </a:solidFill>
                <a:effectLst/>
                <a:latin typeface="+mj-lt"/>
                <a:ea typeface="Times New Roman" pitchFamily="18" charset="0"/>
                <a:cs typeface="Arial" pitchFamily="34" charset="0"/>
              </a:rPr>
              <a:t>П</a:t>
            </a:r>
            <a:r>
              <a:rPr kumimoji="0" lang="uk-UA" sz="1600" b="0" i="0" u="none" strike="noStrike" cap="none" normalizeH="0" baseline="-30000" dirty="0" err="1" smtClean="0">
                <a:ln>
                  <a:noFill/>
                </a:ln>
                <a:solidFill>
                  <a:schemeClr val="tx1"/>
                </a:solidFill>
                <a:effectLst/>
                <a:latin typeface="+mj-lt"/>
                <a:ea typeface="Times New Roman" pitchFamily="18" charset="0"/>
                <a:cs typeface="Arial" pitchFamily="34" charset="0"/>
              </a:rPr>
              <a:t>фн</a:t>
            </a:r>
            <a:r>
              <a:rPr kumimoji="0" lang="uk-UA" sz="1600" b="0" i="0" u="none" strike="noStrike" cap="none" normalizeH="0" baseline="0" dirty="0" smtClean="0">
                <a:ln>
                  <a:noFill/>
                </a:ln>
                <a:solidFill>
                  <a:schemeClr val="tx1"/>
                </a:solidFill>
                <a:effectLst/>
                <a:latin typeface="+mj-lt"/>
                <a:ea typeface="Times New Roman" pitchFamily="18" charset="0"/>
                <a:cs typeface="Arial" pitchFamily="34" charset="0"/>
              </a:rPr>
              <a:t> – </a:t>
            </a:r>
            <a:r>
              <a:rPr kumimoji="0" lang="ru-RU" sz="1600" b="0" i="0" u="none" strike="noStrike" cap="none" normalizeH="0" baseline="0" dirty="0" smtClean="0">
                <a:ln>
                  <a:noFill/>
                </a:ln>
                <a:solidFill>
                  <a:schemeClr val="tx1"/>
                </a:solidFill>
                <a:effectLst/>
                <a:latin typeface="+mj-lt"/>
                <a:ea typeface="Times New Roman" pitchFamily="18" charset="0"/>
                <a:cs typeface="Arial" pitchFamily="34" charset="0"/>
              </a:rPr>
              <a:t>размер премиального фонд за участие в разработке и применении новых технологических процессов, внедрение нового высокотехнологичного оборудования, инструмента и оборудования;</a:t>
            </a:r>
            <a:endParaRPr kumimoji="0" lang="ru-RU" sz="1600" b="0" i="0" u="none" strike="noStrike" cap="none" normalizeH="0" baseline="0" dirty="0" smtClean="0">
              <a:ln>
                <a:noFill/>
              </a:ln>
              <a:solidFill>
                <a:schemeClr val="tx1"/>
              </a:solidFill>
              <a:effectLst/>
              <a:latin typeface="+mj-l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mj-lt"/>
                <a:ea typeface="Times New Roman" pitchFamily="18" charset="0"/>
                <a:cs typeface="Arial" pitchFamily="34" charset="0"/>
              </a:rPr>
              <a:t>Е</a:t>
            </a:r>
            <a:r>
              <a:rPr kumimoji="0" lang="ru-RU" sz="1600" b="0" i="0" u="none" strike="noStrike" cap="none" normalizeH="0" baseline="-30000" dirty="0" err="1" smtClean="0">
                <a:ln>
                  <a:noFill/>
                </a:ln>
                <a:solidFill>
                  <a:schemeClr val="tx1"/>
                </a:solidFill>
                <a:effectLst/>
                <a:latin typeface="+mj-lt"/>
                <a:ea typeface="Times New Roman" pitchFamily="18" charset="0"/>
                <a:cs typeface="Arial" pitchFamily="34" charset="0"/>
              </a:rPr>
              <a:t>ф</a:t>
            </a:r>
            <a:r>
              <a:rPr kumimoji="0" lang="uk-UA" sz="1600" b="0" i="0" u="none" strike="noStrike" cap="none" normalizeH="0" baseline="-30000" dirty="0" smtClean="0">
                <a:ln>
                  <a:noFill/>
                </a:ln>
                <a:solidFill>
                  <a:schemeClr val="tx1"/>
                </a:solidFill>
                <a:effectLst/>
                <a:latin typeface="+mj-lt"/>
                <a:ea typeface="Times New Roman" pitchFamily="18" charset="0"/>
                <a:cs typeface="Arial" pitchFamily="34" charset="0"/>
              </a:rPr>
              <a:t>і</a:t>
            </a:r>
            <a:r>
              <a:rPr kumimoji="0" lang="uk-UA" sz="1600" b="0" i="0" u="none" strike="noStrike" cap="none" normalizeH="0" baseline="0" dirty="0" smtClean="0">
                <a:ln>
                  <a:noFill/>
                </a:ln>
                <a:solidFill>
                  <a:schemeClr val="tx1"/>
                </a:solidFill>
                <a:effectLst/>
                <a:latin typeface="+mj-lt"/>
                <a:ea typeface="Times New Roman" pitchFamily="18" charset="0"/>
                <a:cs typeface="Arial" pitchFamily="34" charset="0"/>
              </a:rPr>
              <a:t> – </a:t>
            </a:r>
            <a:r>
              <a:rPr kumimoji="0" lang="uk-UA" sz="1600" b="0" i="0" u="none" strike="noStrike" cap="none" normalizeH="0" baseline="0" dirty="0" err="1" smtClean="0">
                <a:ln>
                  <a:noFill/>
                </a:ln>
                <a:solidFill>
                  <a:schemeClr val="tx1"/>
                </a:solidFill>
                <a:effectLst/>
                <a:latin typeface="+mj-lt"/>
                <a:ea typeface="Times New Roman" pitchFamily="18" charset="0"/>
                <a:cs typeface="Arial" pitchFamily="34" charset="0"/>
              </a:rPr>
              <a:t>сумма</a:t>
            </a:r>
            <a:r>
              <a:rPr kumimoji="0" lang="uk-UA" sz="1600" b="0" i="0" u="none" strike="noStrike" cap="none" normalizeH="0" baseline="0" dirty="0" smtClean="0">
                <a:ln>
                  <a:noFill/>
                </a:ln>
                <a:solidFill>
                  <a:schemeClr val="tx1"/>
                </a:solidFill>
                <a:effectLst/>
                <a:latin typeface="+mj-lt"/>
                <a:ea typeface="Times New Roman" pitchFamily="18" charset="0"/>
                <a:cs typeface="Arial" pitchFamily="34" charset="0"/>
              </a:rPr>
              <a:t> </a:t>
            </a:r>
            <a:r>
              <a:rPr kumimoji="0" lang="uk-UA" sz="1600" b="0" i="0" u="none" strike="noStrike" cap="none" normalizeH="0" baseline="0" dirty="0" err="1" smtClean="0">
                <a:ln>
                  <a:noFill/>
                </a:ln>
                <a:solidFill>
                  <a:schemeClr val="tx1"/>
                </a:solidFill>
                <a:effectLst/>
                <a:latin typeface="+mj-lt"/>
                <a:ea typeface="Times New Roman" pitchFamily="18" charset="0"/>
                <a:cs typeface="Arial" pitchFamily="34" charset="0"/>
              </a:rPr>
              <a:t>экономический</a:t>
            </a:r>
            <a:r>
              <a:rPr kumimoji="0" lang="uk-UA" sz="1600" b="0" i="0" u="none" strike="noStrike" cap="none" normalizeH="0" baseline="0" dirty="0" smtClean="0">
                <a:ln>
                  <a:noFill/>
                </a:ln>
                <a:solidFill>
                  <a:schemeClr val="tx1"/>
                </a:solidFill>
                <a:effectLst/>
                <a:latin typeface="+mj-lt"/>
                <a:ea typeface="Times New Roman" pitchFamily="18" charset="0"/>
                <a:cs typeface="Arial" pitchFamily="34" charset="0"/>
              </a:rPr>
              <a:t> </a:t>
            </a:r>
            <a:r>
              <a:rPr kumimoji="0" lang="uk-UA" sz="1600" b="0" i="0" u="none" strike="noStrike" cap="none" normalizeH="0" baseline="0" dirty="0" err="1" smtClean="0">
                <a:ln>
                  <a:noFill/>
                </a:ln>
                <a:solidFill>
                  <a:schemeClr val="tx1"/>
                </a:solidFill>
                <a:effectLst/>
                <a:latin typeface="+mj-lt"/>
                <a:ea typeface="Times New Roman" pitchFamily="18" charset="0"/>
                <a:cs typeface="Arial" pitchFamily="34" charset="0"/>
              </a:rPr>
              <a:t>эффект</a:t>
            </a:r>
            <a:r>
              <a:rPr kumimoji="0" lang="uk-UA" sz="1600" b="0" i="0" u="none" strike="noStrike" cap="none" normalizeH="0" baseline="0" dirty="0" smtClean="0">
                <a:ln>
                  <a:noFill/>
                </a:ln>
                <a:solidFill>
                  <a:schemeClr val="tx1"/>
                </a:solidFill>
                <a:effectLst/>
                <a:latin typeface="+mj-lt"/>
                <a:ea typeface="Times New Roman" pitchFamily="18" charset="0"/>
                <a:cs typeface="Arial" pitchFamily="34" charset="0"/>
              </a:rPr>
              <a:t> </a:t>
            </a:r>
            <a:r>
              <a:rPr kumimoji="0" lang="uk-UA" sz="1600" b="0" i="0" u="none" strike="noStrike" cap="none" normalizeH="0" baseline="0" dirty="0" err="1" smtClean="0">
                <a:ln>
                  <a:noFill/>
                </a:ln>
                <a:solidFill>
                  <a:schemeClr val="tx1"/>
                </a:solidFill>
                <a:effectLst/>
                <a:latin typeface="+mj-lt"/>
                <a:ea typeface="Times New Roman" pitchFamily="18" charset="0"/>
                <a:cs typeface="Arial" pitchFamily="34" charset="0"/>
              </a:rPr>
              <a:t>разработки</a:t>
            </a:r>
            <a:r>
              <a:rPr kumimoji="0" lang="uk-UA" sz="1600" b="0" i="0" u="none" strike="noStrike" cap="none" normalizeH="0" baseline="0" dirty="0" smtClean="0">
                <a:ln>
                  <a:noFill/>
                </a:ln>
                <a:solidFill>
                  <a:schemeClr val="tx1"/>
                </a:solidFill>
                <a:effectLst/>
                <a:latin typeface="+mj-lt"/>
                <a:ea typeface="Times New Roman" pitchFamily="18" charset="0"/>
                <a:cs typeface="Arial" pitchFamily="34" charset="0"/>
              </a:rPr>
              <a:t> и </a:t>
            </a:r>
            <a:r>
              <a:rPr kumimoji="0" lang="uk-UA" sz="1600" b="0" i="0" u="none" strike="noStrike" cap="none" normalizeH="0" baseline="0" dirty="0" err="1" smtClean="0">
                <a:ln>
                  <a:noFill/>
                </a:ln>
                <a:solidFill>
                  <a:schemeClr val="tx1"/>
                </a:solidFill>
                <a:effectLst/>
                <a:latin typeface="+mj-lt"/>
                <a:ea typeface="Times New Roman" pitchFamily="18" charset="0"/>
                <a:cs typeface="Arial" pitchFamily="34" charset="0"/>
              </a:rPr>
              <a:t>применения</a:t>
            </a:r>
            <a:r>
              <a:rPr kumimoji="0" lang="uk-UA" sz="1600" b="0" i="0" u="none" strike="noStrike" cap="none" normalizeH="0" baseline="0" dirty="0" smtClean="0">
                <a:ln>
                  <a:noFill/>
                </a:ln>
                <a:solidFill>
                  <a:schemeClr val="tx1"/>
                </a:solidFill>
                <a:effectLst/>
                <a:latin typeface="+mj-lt"/>
                <a:ea typeface="Times New Roman" pitchFamily="18" charset="0"/>
                <a:cs typeface="Arial" pitchFamily="34" charset="0"/>
              </a:rPr>
              <a:t> </a:t>
            </a:r>
            <a:r>
              <a:rPr kumimoji="0" lang="uk-UA" sz="1600" b="0" i="0" u="none" strike="noStrike" cap="none" normalizeH="0" baseline="0" dirty="0" err="1" smtClean="0">
                <a:ln>
                  <a:noFill/>
                </a:ln>
                <a:solidFill>
                  <a:schemeClr val="tx1"/>
                </a:solidFill>
                <a:effectLst/>
                <a:latin typeface="+mj-lt"/>
                <a:ea typeface="Times New Roman" pitchFamily="18" charset="0"/>
                <a:cs typeface="Arial" pitchFamily="34" charset="0"/>
              </a:rPr>
              <a:t>і-х</a:t>
            </a:r>
            <a:r>
              <a:rPr kumimoji="0" lang="uk-UA" sz="1600" b="0" i="0" u="none" strike="noStrike" cap="none" normalizeH="0" baseline="0" dirty="0" smtClean="0">
                <a:ln>
                  <a:noFill/>
                </a:ln>
                <a:solidFill>
                  <a:schemeClr val="tx1"/>
                </a:solidFill>
                <a:effectLst/>
                <a:latin typeface="+mj-lt"/>
                <a:ea typeface="Times New Roman" pitchFamily="18" charset="0"/>
                <a:cs typeface="Arial" pitchFamily="34" charset="0"/>
              </a:rPr>
              <a:t> </a:t>
            </a:r>
            <a:r>
              <a:rPr kumimoji="0" lang="uk-UA" sz="1600" b="0" i="0" u="none" strike="noStrike" cap="none" normalizeH="0" baseline="0" dirty="0" err="1" smtClean="0">
                <a:ln>
                  <a:noFill/>
                </a:ln>
                <a:solidFill>
                  <a:schemeClr val="tx1"/>
                </a:solidFill>
                <a:effectLst/>
                <a:latin typeface="+mj-lt"/>
                <a:ea typeface="Times New Roman" pitchFamily="18" charset="0"/>
                <a:cs typeface="Arial" pitchFamily="34" charset="0"/>
              </a:rPr>
              <a:t>новых</a:t>
            </a:r>
            <a:r>
              <a:rPr kumimoji="0" lang="uk-UA" sz="1600" b="0" i="0" u="none" strike="noStrike" cap="none" normalizeH="0" baseline="0" dirty="0" smtClean="0">
                <a:ln>
                  <a:noFill/>
                </a:ln>
                <a:solidFill>
                  <a:schemeClr val="tx1"/>
                </a:solidFill>
                <a:effectLst/>
                <a:latin typeface="+mj-lt"/>
                <a:ea typeface="Times New Roman" pitchFamily="18" charset="0"/>
                <a:cs typeface="Arial" pitchFamily="34" charset="0"/>
              </a:rPr>
              <a:t> </a:t>
            </a:r>
            <a:r>
              <a:rPr kumimoji="0" lang="uk-UA" sz="1600" b="0" i="0" u="none" strike="noStrike" cap="none" normalizeH="0" baseline="0" dirty="0" err="1" smtClean="0">
                <a:ln>
                  <a:noFill/>
                </a:ln>
                <a:solidFill>
                  <a:schemeClr val="tx1"/>
                </a:solidFill>
                <a:effectLst/>
                <a:latin typeface="+mj-lt"/>
                <a:ea typeface="Times New Roman" pitchFamily="18" charset="0"/>
                <a:cs typeface="Arial" pitchFamily="34" charset="0"/>
              </a:rPr>
              <a:t>технологий</a:t>
            </a:r>
            <a:r>
              <a:rPr kumimoji="0" lang="uk-UA" sz="1600" b="0" i="0" u="none" strike="noStrike" cap="none" normalizeH="0" baseline="0" dirty="0" smtClean="0">
                <a:ln>
                  <a:noFill/>
                </a:ln>
                <a:solidFill>
                  <a:schemeClr val="tx1"/>
                </a:solidFill>
                <a:effectLst/>
                <a:latin typeface="+mj-lt"/>
                <a:ea typeface="Times New Roman" pitchFamily="18" charset="0"/>
                <a:cs typeface="Arial" pitchFamily="34" charset="0"/>
              </a:rPr>
              <a:t>, нового </a:t>
            </a:r>
            <a:r>
              <a:rPr kumimoji="0" lang="uk-UA" sz="1600" b="0" i="0" u="none" strike="noStrike" cap="none" normalizeH="0" baseline="0" dirty="0" err="1" smtClean="0">
                <a:ln>
                  <a:noFill/>
                </a:ln>
                <a:solidFill>
                  <a:schemeClr val="tx1"/>
                </a:solidFill>
                <a:effectLst/>
                <a:latin typeface="+mj-lt"/>
                <a:ea typeface="Times New Roman" pitchFamily="18" charset="0"/>
                <a:cs typeface="Arial" pitchFamily="34" charset="0"/>
              </a:rPr>
              <a:t>высокотехнологического</a:t>
            </a:r>
            <a:r>
              <a:rPr kumimoji="0" lang="uk-UA" sz="1600" b="0" i="0" u="none" strike="noStrike" cap="none" normalizeH="0" baseline="0" dirty="0" smtClean="0">
                <a:ln>
                  <a:noFill/>
                </a:ln>
                <a:solidFill>
                  <a:schemeClr val="tx1"/>
                </a:solidFill>
                <a:effectLst/>
                <a:latin typeface="+mj-lt"/>
                <a:ea typeface="Times New Roman" pitchFamily="18" charset="0"/>
                <a:cs typeface="Arial" pitchFamily="34" charset="0"/>
              </a:rPr>
              <a:t> </a:t>
            </a:r>
            <a:r>
              <a:rPr kumimoji="0" lang="uk-UA" sz="1600" b="0" i="0" u="none" strike="noStrike" cap="none" normalizeH="0" baseline="0" dirty="0" err="1" smtClean="0">
                <a:ln>
                  <a:noFill/>
                </a:ln>
                <a:solidFill>
                  <a:schemeClr val="tx1"/>
                </a:solidFill>
                <a:effectLst/>
                <a:latin typeface="+mj-lt"/>
                <a:ea typeface="Times New Roman" pitchFamily="18" charset="0"/>
                <a:cs typeface="Arial" pitchFamily="34" charset="0"/>
              </a:rPr>
              <a:t>оборудования</a:t>
            </a:r>
            <a:r>
              <a:rPr kumimoji="0" lang="uk-UA" sz="1600" b="0" i="0" u="none" strike="noStrike" cap="none" normalizeH="0" baseline="0" dirty="0" smtClean="0">
                <a:ln>
                  <a:noFill/>
                </a:ln>
                <a:solidFill>
                  <a:schemeClr val="tx1"/>
                </a:solidFill>
                <a:effectLst/>
                <a:latin typeface="+mj-lt"/>
                <a:ea typeface="Times New Roman" pitchFamily="18" charset="0"/>
                <a:cs typeface="Arial" pitchFamily="34" charset="0"/>
              </a:rPr>
              <a:t>, </a:t>
            </a:r>
            <a:r>
              <a:rPr kumimoji="0" lang="uk-UA" sz="1600" b="0" i="0" u="none" strike="noStrike" cap="none" normalizeH="0" baseline="0" dirty="0" err="1" smtClean="0">
                <a:ln>
                  <a:noFill/>
                </a:ln>
                <a:solidFill>
                  <a:schemeClr val="tx1"/>
                </a:solidFill>
                <a:effectLst/>
                <a:latin typeface="+mj-lt"/>
                <a:ea typeface="Times New Roman" pitchFamily="18" charset="0"/>
                <a:cs typeface="Arial" pitchFamily="34" charset="0"/>
              </a:rPr>
              <a:t>инструмента</a:t>
            </a:r>
            <a:r>
              <a:rPr kumimoji="0" lang="uk-UA" sz="1600" b="0" i="0" u="none" strike="noStrike" cap="none" normalizeH="0" baseline="0" dirty="0" smtClean="0">
                <a:ln>
                  <a:noFill/>
                </a:ln>
                <a:solidFill>
                  <a:schemeClr val="tx1"/>
                </a:solidFill>
                <a:effectLst/>
                <a:latin typeface="+mj-lt"/>
                <a:ea typeface="Times New Roman" pitchFamily="18" charset="0"/>
                <a:cs typeface="Arial" pitchFamily="34" charset="0"/>
              </a:rPr>
              <a:t> и </a:t>
            </a:r>
            <a:r>
              <a:rPr kumimoji="0" lang="uk-UA" sz="1600" b="0" i="0" u="none" strike="noStrike" cap="none" normalizeH="0" baseline="0" dirty="0" err="1" smtClean="0">
                <a:ln>
                  <a:noFill/>
                </a:ln>
                <a:solidFill>
                  <a:schemeClr val="tx1"/>
                </a:solidFill>
                <a:effectLst/>
                <a:latin typeface="+mj-lt"/>
                <a:ea typeface="Times New Roman" pitchFamily="18" charset="0"/>
                <a:cs typeface="Arial" pitchFamily="34" charset="0"/>
              </a:rPr>
              <a:t>оборудования</a:t>
            </a:r>
            <a:r>
              <a:rPr kumimoji="0" lang="uk-UA" sz="1600" b="0" i="0" u="none" strike="noStrike" cap="none" normalizeH="0" baseline="0" dirty="0" smtClean="0">
                <a:ln>
                  <a:noFill/>
                </a:ln>
                <a:solidFill>
                  <a:schemeClr val="tx1"/>
                </a:solidFill>
                <a:effectLst/>
                <a:latin typeface="+mj-lt"/>
                <a:ea typeface="Times New Roman" pitchFamily="18" charset="0"/>
                <a:cs typeface="Arial" pitchFamily="34" charset="0"/>
              </a:rPr>
              <a:t>, дол. США;</a:t>
            </a:r>
            <a:endParaRPr kumimoji="0" lang="ru-RU" sz="1600" b="0" i="0" u="none" strike="noStrike" cap="none" normalizeH="0" baseline="0" dirty="0" smtClean="0">
              <a:ln>
                <a:noFill/>
              </a:ln>
              <a:solidFill>
                <a:schemeClr val="tx1"/>
              </a:solidFill>
              <a:effectLst/>
              <a:latin typeface="+mj-l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mj-lt"/>
                <a:ea typeface="Times New Roman" pitchFamily="18" charset="0"/>
                <a:cs typeface="Arial" pitchFamily="34" charset="0"/>
              </a:rPr>
              <a:t>K</a:t>
            </a:r>
            <a:r>
              <a:rPr kumimoji="0" lang="ru-RU" sz="1600" b="0" i="0" u="none" strike="noStrike" cap="none" normalizeH="0" baseline="-30000" dirty="0" smtClean="0">
                <a:ln>
                  <a:noFill/>
                </a:ln>
                <a:solidFill>
                  <a:schemeClr val="tx1"/>
                </a:solidFill>
                <a:effectLst/>
                <a:latin typeface="+mj-lt"/>
                <a:ea typeface="Times New Roman" pitchFamily="18" charset="0"/>
                <a:cs typeface="Arial" pitchFamily="34" charset="0"/>
              </a:rPr>
              <a:t>4</a:t>
            </a:r>
            <a:r>
              <a:rPr kumimoji="0" lang="ru-RU" sz="1600" b="0" i="0" u="none" strike="noStrike" cap="none" normalizeH="0" baseline="0" dirty="0" smtClean="0">
                <a:ln>
                  <a:noFill/>
                </a:ln>
                <a:solidFill>
                  <a:schemeClr val="tx1"/>
                </a:solidFill>
                <a:effectLst/>
                <a:latin typeface="+mj-lt"/>
                <a:ea typeface="Times New Roman" pitchFamily="18" charset="0"/>
                <a:cs typeface="Arial" pitchFamily="34" charset="0"/>
              </a:rPr>
              <a:t> – процент отчислений от общего экономического эффекта (20%).</a:t>
            </a:r>
            <a:endParaRPr kumimoji="0" lang="ru-RU" sz="1600" b="0" i="0" u="none" strike="noStrike" cap="none" normalizeH="0" baseline="0" dirty="0" smtClean="0">
              <a:ln>
                <a:noFill/>
              </a:ln>
              <a:solidFill>
                <a:schemeClr val="tx1"/>
              </a:solidFill>
              <a:effectLst/>
              <a:latin typeface="+mj-lt"/>
              <a:cs typeface="Arial" pitchFamily="34" charset="0"/>
            </a:endParaRPr>
          </a:p>
        </p:txBody>
      </p:sp>
      <p:graphicFrame>
        <p:nvGraphicFramePr>
          <p:cNvPr id="131073" name="Object 1"/>
          <p:cNvGraphicFramePr>
            <a:graphicFrameLocks noChangeAspect="1"/>
          </p:cNvGraphicFramePr>
          <p:nvPr/>
        </p:nvGraphicFramePr>
        <p:xfrm>
          <a:off x="3436938" y="4267200"/>
          <a:ext cx="1889125" cy="1190625"/>
        </p:xfrm>
        <a:graphic>
          <a:graphicData uri="http://schemas.openxmlformats.org/presentationml/2006/ole">
            <p:oleObj spid="_x0000_s131073" name="Формула" r:id="rId5" imgW="1460160" imgH="863280" progId="Equation.3">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Схема 6"/>
          <p:cNvGraphicFramePr/>
          <p:nvPr/>
        </p:nvGraphicFramePr>
        <p:xfrm>
          <a:off x="685800" y="13716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6" descr="logo_left">
            <a:hlinkClick r:id="rId6"/>
          </p:cNvPr>
          <p:cNvPicPr>
            <a:picLocks noChangeAspect="1" noChangeArrowheads="1"/>
          </p:cNvPicPr>
          <p:nvPr/>
        </p:nvPicPr>
        <p:blipFill>
          <a:blip r:embed="rId7"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4)">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Схема 8"/>
          <p:cNvGraphicFramePr/>
          <p:nvPr/>
        </p:nvGraphicFramePr>
        <p:xfrm>
          <a:off x="533400" y="1981200"/>
          <a:ext cx="81534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914400" y="762000"/>
            <a:ext cx="7696200" cy="978729"/>
          </a:xfrm>
          <a:prstGeom prst="rect">
            <a:avLst/>
          </a:prstGeom>
        </p:spPr>
        <p:txBody>
          <a:bodyPr wrap="square">
            <a:spAutoFit/>
          </a:bodyPr>
          <a:lstStyle/>
          <a:p>
            <a:pPr marL="0" indent="365125" eaLnBrk="1" hangingPunct="1">
              <a:lnSpc>
                <a:spcPct val="80000"/>
              </a:lnSpc>
              <a:buFont typeface="Wingdings" pitchFamily="2" charset="2"/>
              <a:buNone/>
              <a:tabLst>
                <a:tab pos="533400" algn="l"/>
              </a:tabLst>
            </a:pPr>
            <a:r>
              <a:rPr lang="ru-RU" sz="2400" b="1" u="sng" dirty="0" smtClean="0">
                <a:solidFill>
                  <a:srgbClr val="FFFF00"/>
                </a:solidFill>
              </a:rPr>
              <a:t>Экзогенная концепция </a:t>
            </a:r>
            <a:r>
              <a:rPr lang="ru-RU" sz="2400" b="1" dirty="0" smtClean="0">
                <a:solidFill>
                  <a:srgbClr val="FFFF00"/>
                </a:solidFill>
              </a:rPr>
              <a:t>объясняет циклические колебания на основе воздействия </a:t>
            </a:r>
            <a:r>
              <a:rPr lang="ru-RU" sz="2400" b="1" u="sng" dirty="0" smtClean="0">
                <a:solidFill>
                  <a:srgbClr val="FFFF00"/>
                </a:solidFill>
              </a:rPr>
              <a:t>внешних</a:t>
            </a:r>
            <a:r>
              <a:rPr lang="ru-RU" sz="2400" b="1" dirty="0" smtClean="0">
                <a:solidFill>
                  <a:srgbClr val="FFFF00"/>
                </a:solidFill>
              </a:rPr>
              <a:t> для экономической системы факторов</a:t>
            </a:r>
            <a:r>
              <a:rPr lang="ru-RU" sz="2400" b="1" dirty="0" smtClean="0"/>
              <a:t>:</a:t>
            </a:r>
          </a:p>
        </p:txBody>
      </p:sp>
      <p:pic>
        <p:nvPicPr>
          <p:cNvPr id="5" name="Picture 6" descr="logo_left">
            <a:hlinkClick r:id="rId6"/>
          </p:cNvPr>
          <p:cNvPicPr>
            <a:picLocks noChangeAspect="1" noChangeArrowheads="1"/>
          </p:cNvPicPr>
          <p:nvPr/>
        </p:nvPicPr>
        <p:blipFill>
          <a:blip r:embed="rId7"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762000" y="762000"/>
            <a:ext cx="8229600" cy="1676400"/>
          </a:xfrm>
        </p:spPr>
        <p:txBody>
          <a:bodyPr/>
          <a:lstStyle/>
          <a:p>
            <a:pPr marL="0" indent="441325" eaLnBrk="1" hangingPunct="1">
              <a:lnSpc>
                <a:spcPct val="80000"/>
              </a:lnSpc>
              <a:buFont typeface="Wingdings" pitchFamily="2" charset="2"/>
              <a:buNone/>
            </a:pPr>
            <a:r>
              <a:rPr lang="ru-RU" sz="2000" dirty="0" smtClean="0">
                <a:solidFill>
                  <a:srgbClr val="FFFF00"/>
                </a:solidFill>
              </a:rPr>
              <a:t>Эндогенные теории объясняют экономический цикл как порождение внутренних факторов, присущих самой экономической системе: </a:t>
            </a:r>
          </a:p>
        </p:txBody>
      </p:sp>
      <p:graphicFrame>
        <p:nvGraphicFramePr>
          <p:cNvPr id="6" name="Схема 5"/>
          <p:cNvGraphicFramePr/>
          <p:nvPr/>
        </p:nvGraphicFramePr>
        <p:xfrm>
          <a:off x="533400" y="1981200"/>
          <a:ext cx="8382000" cy="335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1828800" y="5334000"/>
            <a:ext cx="7315200" cy="1200329"/>
          </a:xfrm>
          <a:prstGeom prst="rect">
            <a:avLst/>
          </a:prstGeom>
        </p:spPr>
        <p:txBody>
          <a:bodyPr wrap="square">
            <a:spAutoFit/>
          </a:bodyPr>
          <a:lstStyle/>
          <a:p>
            <a:r>
              <a:rPr lang="ru-RU" i="1" dirty="0" smtClean="0"/>
              <a:t>*каждые 10-12 лет в XIX в., каждые 7-8 лет в ХХ в., каждые 5-7 лет </a:t>
            </a:r>
            <a:r>
              <a:rPr lang="en-US" i="1" dirty="0" smtClean="0"/>
              <a:t>XXI</a:t>
            </a:r>
            <a:r>
              <a:rPr lang="ru-RU" i="1" dirty="0" smtClean="0"/>
              <a:t> основной капитал обновляется, поскольку технический прогресс постоянен, следовательно, в указанные сроки основной капитал физически и морально устаревает и его необходимо заменить</a:t>
            </a:r>
            <a:endParaRPr lang="ru-RU" dirty="0"/>
          </a:p>
        </p:txBody>
      </p:sp>
      <p:pic>
        <p:nvPicPr>
          <p:cNvPr id="7" name="Picture 6" descr="logo_left">
            <a:hlinkClick r:id="rId6"/>
          </p:cNvPr>
          <p:cNvPicPr>
            <a:picLocks noChangeAspect="1" noChangeArrowheads="1"/>
          </p:cNvPicPr>
          <p:nvPr/>
        </p:nvPicPr>
        <p:blipFill>
          <a:blip r:embed="rId7"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838200" y="1981200"/>
            <a:ext cx="8001000" cy="4572000"/>
          </a:xfrm>
        </p:spPr>
        <p:txBody>
          <a:bodyPr/>
          <a:lstStyle/>
          <a:p>
            <a:pPr marL="0" indent="625475" eaLnBrk="1" hangingPunct="1">
              <a:lnSpc>
                <a:spcPct val="80000"/>
              </a:lnSpc>
              <a:buFont typeface="Wingdings" pitchFamily="2" charset="2"/>
              <a:buNone/>
            </a:pPr>
            <a:r>
              <a:rPr lang="ru-RU" sz="2000" dirty="0" smtClean="0"/>
              <a:t>Воздействие научно-технического развития на цикличности экономических систем осуществлялось в два этапа:</a:t>
            </a:r>
          </a:p>
          <a:p>
            <a:pPr marL="0" indent="625475" eaLnBrk="1" hangingPunct="1">
              <a:lnSpc>
                <a:spcPct val="80000"/>
              </a:lnSpc>
              <a:buFont typeface="Wingdings" pitchFamily="2" charset="2"/>
              <a:buNone/>
            </a:pPr>
            <a:r>
              <a:rPr lang="en-US" sz="2000" dirty="0" smtClean="0"/>
              <a:t>I</a:t>
            </a:r>
            <a:r>
              <a:rPr lang="ru-RU" sz="2000" dirty="0" smtClean="0"/>
              <a:t> этап (середина Х</a:t>
            </a:r>
            <a:r>
              <a:rPr lang="en-US" sz="2000" dirty="0" smtClean="0"/>
              <a:t>I</a:t>
            </a:r>
            <a:r>
              <a:rPr lang="ru-RU" sz="2000" dirty="0" smtClean="0"/>
              <a:t>Х в): научно-техническое развитие в моделях экономического роста рассматривается как </a:t>
            </a:r>
            <a:r>
              <a:rPr lang="ru-RU" sz="2000" i="1" dirty="0" smtClean="0">
                <a:solidFill>
                  <a:srgbClr val="FFFF00"/>
                </a:solidFill>
              </a:rPr>
              <a:t>экзогенный (внешний) фактор развития</a:t>
            </a:r>
            <a:r>
              <a:rPr lang="ru-RU" sz="2000" dirty="0" smtClean="0"/>
              <a:t>. </a:t>
            </a:r>
          </a:p>
          <a:p>
            <a:pPr marL="0" indent="625475" eaLnBrk="1" hangingPunct="1">
              <a:lnSpc>
                <a:spcPct val="80000"/>
              </a:lnSpc>
              <a:buFont typeface="Wingdings" pitchFamily="2" charset="2"/>
              <a:buNone/>
            </a:pPr>
            <a:r>
              <a:rPr lang="ru-RU" sz="1600" i="1" dirty="0" smtClean="0">
                <a:solidFill>
                  <a:schemeClr val="tx1">
                    <a:lumMod val="95000"/>
                  </a:schemeClr>
                </a:solidFill>
              </a:rPr>
              <a:t>Характеристика</a:t>
            </a:r>
          </a:p>
          <a:p>
            <a:pPr marL="0" indent="625475" eaLnBrk="1" hangingPunct="1">
              <a:lnSpc>
                <a:spcPct val="80000"/>
              </a:lnSpc>
              <a:buFont typeface="Wingdings" pitchFamily="2" charset="2"/>
              <a:buNone/>
            </a:pPr>
            <a:r>
              <a:rPr lang="ru-RU" sz="2000" dirty="0" smtClean="0">
                <a:solidFill>
                  <a:srgbClr val="FFFF00"/>
                </a:solidFill>
              </a:rPr>
              <a:t>Наука в значительной степени развивается как самостоятельная система практически параллельно производственному процессу.</a:t>
            </a:r>
          </a:p>
          <a:p>
            <a:pPr marL="0" indent="625475" eaLnBrk="1" hangingPunct="1">
              <a:lnSpc>
                <a:spcPct val="80000"/>
              </a:lnSpc>
              <a:buFont typeface="Wingdings" pitchFamily="2" charset="2"/>
              <a:buNone/>
            </a:pPr>
            <a:endParaRPr lang="ru-RU" sz="2000" dirty="0" smtClean="0"/>
          </a:p>
          <a:p>
            <a:pPr marL="0" indent="625475" eaLnBrk="1" hangingPunct="1">
              <a:lnSpc>
                <a:spcPct val="80000"/>
              </a:lnSpc>
              <a:buFont typeface="Wingdings" pitchFamily="2" charset="2"/>
              <a:buNone/>
            </a:pPr>
            <a:r>
              <a:rPr lang="ru-RU" sz="1800" i="1" dirty="0" smtClean="0"/>
              <a:t>Так, например, в конце XIX в один и тот же станок несколько раз заменялся станком такого же вида, то есть моральный срок старения был равен нескольким физическим. В таких условиях </a:t>
            </a:r>
            <a:r>
              <a:rPr lang="ru-RU" sz="1800" i="1" dirty="0" err="1" smtClean="0"/>
              <a:t>инноватика</a:t>
            </a:r>
            <a:r>
              <a:rPr lang="ru-RU" sz="1800" i="1" dirty="0" smtClean="0"/>
              <a:t> не нужна, специальные структуры и методы организации инновационной деятельности также не востребованы</a:t>
            </a:r>
          </a:p>
        </p:txBody>
      </p:sp>
      <p:pic>
        <p:nvPicPr>
          <p:cNvPr id="4" name="Picture 6" descr="logo_left">
            <a:hlinkClick r:id="rId2"/>
          </p:cNvPr>
          <p:cNvPicPr>
            <a:picLocks noChangeAspect="1" noChangeArrowheads="1"/>
          </p:cNvPicPr>
          <p:nvPr/>
        </p:nvPicPr>
        <p:blipFill>
          <a:blip r:embed="rId3" cstate="print"/>
          <a:srcRect/>
          <a:stretch>
            <a:fillRect/>
          </a:stretch>
        </p:blipFill>
        <p:spPr bwMode="auto">
          <a:xfrm>
            <a:off x="6804248" y="0"/>
            <a:ext cx="2339752" cy="79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roject Overview">
  <a:themeElements>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Project Overview">
      <a:majorFont>
        <a:latin typeface="Times New Roman"/>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ru-RU"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ru-RU"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Project Overview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Project Overview</Template>
  <TotalTime>1964</TotalTime>
  <Words>3915</Words>
  <Application>Microsoft Office PowerPoint</Application>
  <PresentationFormat>Экран (4:3)</PresentationFormat>
  <Paragraphs>318</Paragraphs>
  <Slides>58</Slides>
  <Notes>1</Notes>
  <HiddenSlides>0</HiddenSlides>
  <MMClips>0</MMClips>
  <ScaleCrop>false</ScaleCrop>
  <HeadingPairs>
    <vt:vector size="6" baseType="variant">
      <vt:variant>
        <vt:lpstr>Тема</vt:lpstr>
      </vt:variant>
      <vt:variant>
        <vt:i4>1</vt:i4>
      </vt:variant>
      <vt:variant>
        <vt:lpstr>Внедренные серверы OLE</vt:lpstr>
      </vt:variant>
      <vt:variant>
        <vt:i4>2</vt:i4>
      </vt:variant>
      <vt:variant>
        <vt:lpstr>Заголовки слайдов</vt:lpstr>
      </vt:variant>
      <vt:variant>
        <vt:i4>58</vt:i4>
      </vt:variant>
    </vt:vector>
  </HeadingPairs>
  <TitlesOfParts>
    <vt:vector size="61" baseType="lpstr">
      <vt:lpstr>Project Overview</vt:lpstr>
      <vt:lpstr>Документ</vt:lpstr>
      <vt:lpstr>Формула</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Кондратьев Николай Дмитриевич Годы жизни: 1892 — 1938 Место рождения: д. Галуевская, Кинешемский уезд, Костромская губерния, Российская империя  </vt:lpstr>
      <vt:lpstr>Слайд 20</vt:lpstr>
      <vt:lpstr>Слайд 21</vt:lpstr>
      <vt:lpstr>Слайд 22</vt:lpstr>
      <vt:lpstr>Слайд 23</vt:lpstr>
      <vt:lpstr>Слайд 24</vt:lpstr>
      <vt:lpstr>Шумпетер Йозеф Алоис Годы жизни: 1883 — 1950 Место рождения: г. Триш (Трешть), Моравия, Австро-Венгерская империя</vt:lpstr>
      <vt:lpstr>Слайд 26</vt:lpstr>
      <vt:lpstr>Слайд 27</vt:lpstr>
      <vt:lpstr>Слайд 28</vt:lpstr>
      <vt:lpstr>Слайд 29</vt:lpstr>
      <vt:lpstr>Слайд 30</vt:lpstr>
      <vt:lpstr>Глазьев, Сергей Юрьевич Дата рождения: 1 января 1961  Место рождения: г. Запорожье</vt:lpstr>
      <vt:lpstr>Слайд 32</vt:lpstr>
      <vt:lpstr>Слайд 33</vt:lpstr>
      <vt:lpstr>Жизненный цикл технологического уклада включает четыре фазы – зарождение, монополия, доминирование, угасание – и имеет характерную форму пульсаций</vt:lpstr>
      <vt:lpstr>Слайд 35</vt:lpstr>
      <vt:lpstr>Слайд 36</vt:lpstr>
      <vt:lpstr>Слайд 37</vt:lpstr>
      <vt:lpstr>Слайд 38</vt:lpstr>
      <vt:lpstr>Слайд 39</vt:lpstr>
      <vt:lpstr>Слайд 40</vt:lpstr>
      <vt:lpstr>Слайд 41</vt:lpstr>
      <vt:lpstr>Слайд 42</vt:lpstr>
      <vt:lpstr>Слайд 43</vt:lpstr>
      <vt:lpstr>Структура нового (VI) технологического уклада и темпы роста его составляющих </vt:lpstr>
      <vt:lpstr>Слайд 45</vt:lpstr>
      <vt:lpstr>«ИНИЦИАЦИЯ» (лат. initiatio — совершение таинства, посвящение)   переход индивидуума на новую ступень развития в рамках какой-либо социальной группы, а соответственно – на новую стадию инновационного процесса и жизненного цикла продукта (услуги), которую эта идея сопровождает.</vt:lpstr>
      <vt:lpstr>Этапы инициации в инновационном процессе</vt:lpstr>
      <vt:lpstr>Слайд 48</vt:lpstr>
      <vt:lpstr>ПОЗНАНИЕ КАК ОСНОВА ФОРМИРОВАНИЯ НОВОВВЕДЕНИЯ</vt:lpstr>
      <vt:lpstr>Слайд 50</vt:lpstr>
      <vt:lpstr>Слайд 51</vt:lpstr>
      <vt:lpstr>Слайд 52</vt:lpstr>
      <vt:lpstr>Человек в производстве был и остается ключевым элементом производительных сил и самым ценным ресурсом</vt:lpstr>
      <vt:lpstr>Мотивация – побуждение, поощрение, стимулирование действий, и мотив является тем, что присуще каждому человеку, влияет на определенный тип поведения – основа инновационного труда.  МОТИВАТОРЫ, ВЛИЯЮЩИЕ НА ИННОВАЦИОННЫЙ ТРУД:</vt:lpstr>
      <vt:lpstr>МЕХАНИЗМ СТИМУЛИРОВАНИЯ ИННОВАЦИОННОГО ТРУДА  набор взаимосвязанных форм, методов, средств целевого воздействия субъекта управления на работу и поведение сотрудников для повышение через систему стимулов их инновационной активности . Концептуальные положения разработки механизма стимулирования инновационного труда    </vt:lpstr>
      <vt:lpstr>Методические подходы к укреплению материальной заинтересованности специалистов конструкторских и технологических подразделений предприятия в развитии инновационного труда</vt:lpstr>
      <vt:lpstr>Слайд 57</vt:lpstr>
      <vt:lpstr>Слайд 58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Компьютер</dc:creator>
  <cp:lastModifiedBy>asus</cp:lastModifiedBy>
  <cp:revision>160</cp:revision>
  <cp:lastPrinted>1601-01-01T00:00:00Z</cp:lastPrinted>
  <dcterms:created xsi:type="dcterms:W3CDTF">1601-01-01T00:00:00Z</dcterms:created>
  <dcterms:modified xsi:type="dcterms:W3CDTF">2016-04-16T11:10:06Z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