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70" r:id="rId3"/>
    <p:sldId id="426" r:id="rId4"/>
    <p:sldId id="428" r:id="rId5"/>
    <p:sldId id="429" r:id="rId6"/>
    <p:sldId id="430" r:id="rId7"/>
    <p:sldId id="431" r:id="rId8"/>
    <p:sldId id="432" r:id="rId9"/>
    <p:sldId id="433" r:id="rId10"/>
    <p:sldId id="434" r:id="rId11"/>
    <p:sldId id="435" r:id="rId12"/>
    <p:sldId id="283" r:id="rId13"/>
    <p:sldId id="401" r:id="rId14"/>
    <p:sldId id="402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289" r:id="rId27"/>
    <p:sldId id="373" r:id="rId28"/>
    <p:sldId id="291" r:id="rId29"/>
    <p:sldId id="326" r:id="rId30"/>
    <p:sldId id="374" r:id="rId31"/>
    <p:sldId id="375" r:id="rId32"/>
    <p:sldId id="379" r:id="rId33"/>
    <p:sldId id="408" r:id="rId34"/>
    <p:sldId id="403" r:id="rId35"/>
    <p:sldId id="404" r:id="rId36"/>
    <p:sldId id="405" r:id="rId37"/>
    <p:sldId id="409" r:id="rId38"/>
    <p:sldId id="406" r:id="rId39"/>
    <p:sldId id="407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99"/>
    <a:srgbClr val="800000"/>
    <a:srgbClr val="000000"/>
    <a:srgbClr val="003300"/>
    <a:srgbClr val="660066"/>
    <a:srgbClr val="CCECFF"/>
    <a:srgbClr val="CCFFCC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57" autoAdjust="0"/>
    <p:restoredTop sz="92609" autoAdjust="0"/>
  </p:normalViewPr>
  <p:slideViewPr>
    <p:cSldViewPr>
      <p:cViewPr>
        <p:scale>
          <a:sx n="70" d="100"/>
          <a:sy n="70" d="100"/>
        </p:scale>
        <p:origin x="-12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A4C36-729F-43F9-8FE7-F480156DCF4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E6ACC6D-4D36-49A1-AAF5-6B6FE8E10CB7}">
      <dgm:prSet custT="1"/>
      <dgm:spPr/>
      <dgm:t>
        <a:bodyPr/>
        <a:lstStyle/>
        <a:p>
          <a:pPr rtl="0"/>
          <a:r>
            <a:rPr kumimoji="1" lang="ru-RU" sz="1400" b="1" dirty="0" smtClean="0"/>
            <a:t>К важнейшим факторам, учитываемым при формировании портфеля заказов, относятся:</a:t>
          </a:r>
          <a:endParaRPr lang="ru-RU" sz="1400" b="1" dirty="0"/>
        </a:p>
      </dgm:t>
    </dgm:pt>
    <dgm:pt modelId="{2546285F-9083-4D10-9C84-3CA10E3ED31E}" type="parTrans" cxnId="{BA5D9A13-D669-4123-9D63-2AB51CF90FFB}">
      <dgm:prSet/>
      <dgm:spPr/>
      <dgm:t>
        <a:bodyPr/>
        <a:lstStyle/>
        <a:p>
          <a:endParaRPr lang="ru-RU" sz="3200" b="1"/>
        </a:p>
      </dgm:t>
    </dgm:pt>
    <dgm:pt modelId="{99B5972F-732B-4A76-969B-9D2F1995A0EE}" type="sibTrans" cxnId="{BA5D9A13-D669-4123-9D63-2AB51CF90FFB}">
      <dgm:prSet/>
      <dgm:spPr/>
      <dgm:t>
        <a:bodyPr/>
        <a:lstStyle/>
        <a:p>
          <a:endParaRPr lang="ru-RU" sz="3200" b="1"/>
        </a:p>
      </dgm:t>
    </dgm:pt>
    <dgm:pt modelId="{7B11B21F-2377-4E17-9F80-5A5C78CD3DA1}">
      <dgm:prSet custT="1"/>
      <dgm:spPr/>
      <dgm:t>
        <a:bodyPr/>
        <a:lstStyle/>
        <a:p>
          <a:pPr rtl="0"/>
          <a:r>
            <a:rPr kumimoji="1" lang="ru-RU" sz="1200" b="1" dirty="0" smtClean="0"/>
            <a:t>Поддержка рационального равновесия между проектами</a:t>
          </a:r>
          <a:endParaRPr lang="ru-RU" sz="1200" b="1" dirty="0"/>
        </a:p>
      </dgm:t>
    </dgm:pt>
    <dgm:pt modelId="{5D732F22-34BE-4B39-9044-E9665EA50931}" type="parTrans" cxnId="{5EF1BF37-218D-45ED-8B62-2421C2690670}">
      <dgm:prSet/>
      <dgm:spPr/>
      <dgm:t>
        <a:bodyPr/>
        <a:lstStyle/>
        <a:p>
          <a:endParaRPr lang="ru-RU" sz="3200" b="1"/>
        </a:p>
      </dgm:t>
    </dgm:pt>
    <dgm:pt modelId="{F8567C78-B6AB-4357-87FB-35208652D50D}" type="sibTrans" cxnId="{5EF1BF37-218D-45ED-8B62-2421C2690670}">
      <dgm:prSet/>
      <dgm:spPr/>
      <dgm:t>
        <a:bodyPr/>
        <a:lstStyle/>
        <a:p>
          <a:endParaRPr lang="ru-RU" sz="3200" b="1"/>
        </a:p>
      </dgm:t>
    </dgm:pt>
    <dgm:pt modelId="{1B713F18-F1B3-46EC-B7EC-435A80204F2E}">
      <dgm:prSet custT="1"/>
      <dgm:spPr/>
      <dgm:t>
        <a:bodyPr/>
        <a:lstStyle/>
        <a:p>
          <a:pPr rtl="0"/>
          <a:r>
            <a:rPr kumimoji="1" lang="ru-RU" sz="1200" b="1" dirty="0" smtClean="0"/>
            <a:t>Поддержание разумного равновесия между наступательной и оборонительной стратегией инноваций</a:t>
          </a:r>
          <a:endParaRPr kumimoji="1" lang="ru-RU" sz="1200" b="1" dirty="0"/>
        </a:p>
      </dgm:t>
    </dgm:pt>
    <dgm:pt modelId="{51B618B4-510C-4CF0-9936-5A1DC3CA93C6}" type="parTrans" cxnId="{93974E7B-AE5F-400B-A79D-A8BC144B3214}">
      <dgm:prSet/>
      <dgm:spPr/>
      <dgm:t>
        <a:bodyPr/>
        <a:lstStyle/>
        <a:p>
          <a:endParaRPr lang="ru-RU" sz="3200" b="1"/>
        </a:p>
      </dgm:t>
    </dgm:pt>
    <dgm:pt modelId="{77736007-6116-43C3-8CD6-A6F1361A2698}" type="sibTrans" cxnId="{93974E7B-AE5F-400B-A79D-A8BC144B3214}">
      <dgm:prSet/>
      <dgm:spPr/>
      <dgm:t>
        <a:bodyPr/>
        <a:lstStyle/>
        <a:p>
          <a:endParaRPr lang="ru-RU" sz="3200" b="1"/>
        </a:p>
      </dgm:t>
    </dgm:pt>
    <dgm:pt modelId="{C4A685B1-E612-481F-A8A8-3DCEB3ACAA15}">
      <dgm:prSet custT="1"/>
      <dgm:spPr/>
      <dgm:t>
        <a:bodyPr/>
        <a:lstStyle/>
        <a:p>
          <a:pPr rtl="0"/>
          <a:r>
            <a:rPr kumimoji="1" lang="ru-RU" sz="1200" b="1" dirty="0" smtClean="0"/>
            <a:t>«Модификация существующих видов продукции (процессов)»</a:t>
          </a:r>
          <a:endParaRPr lang="ru-RU" sz="1200" b="1" dirty="0"/>
        </a:p>
      </dgm:t>
    </dgm:pt>
    <dgm:pt modelId="{8D1E56F8-7D33-4C91-850C-76398C0979DB}" type="parTrans" cxnId="{2E44A0EB-86CE-4FEF-9133-060B7460E37E}">
      <dgm:prSet/>
      <dgm:spPr/>
      <dgm:t>
        <a:bodyPr/>
        <a:lstStyle/>
        <a:p>
          <a:endParaRPr lang="ru-RU"/>
        </a:p>
      </dgm:t>
    </dgm:pt>
    <dgm:pt modelId="{43B526AD-2B8E-444A-BEEB-EBD233F71DC9}" type="sibTrans" cxnId="{2E44A0EB-86CE-4FEF-9133-060B7460E37E}">
      <dgm:prSet/>
      <dgm:spPr/>
      <dgm:t>
        <a:bodyPr/>
        <a:lstStyle/>
        <a:p>
          <a:endParaRPr lang="ru-RU"/>
        </a:p>
      </dgm:t>
    </dgm:pt>
    <dgm:pt modelId="{B164E3C8-EE14-4C78-AC92-E0580DB27AA0}">
      <dgm:prSet custT="1"/>
      <dgm:spPr/>
      <dgm:t>
        <a:bodyPr/>
        <a:lstStyle/>
        <a:p>
          <a:pPr rtl="0"/>
          <a:r>
            <a:rPr kumimoji="1" lang="ru-RU" sz="1200" b="1" dirty="0" smtClean="0"/>
            <a:t>«Создание принципиально новых видов продуктов (процессов)»</a:t>
          </a:r>
          <a:endParaRPr lang="ru-RU" sz="1200" b="1" dirty="0"/>
        </a:p>
      </dgm:t>
    </dgm:pt>
    <dgm:pt modelId="{2851AA1B-5B39-4B96-A298-A58DA204C071}" type="parTrans" cxnId="{401365B2-F104-4298-B2B5-175B1168B545}">
      <dgm:prSet/>
      <dgm:spPr/>
      <dgm:t>
        <a:bodyPr/>
        <a:lstStyle/>
        <a:p>
          <a:endParaRPr lang="ru-RU"/>
        </a:p>
      </dgm:t>
    </dgm:pt>
    <dgm:pt modelId="{7207E741-5E3C-4FBE-B67A-E20E475B11B0}" type="sibTrans" cxnId="{401365B2-F104-4298-B2B5-175B1168B545}">
      <dgm:prSet/>
      <dgm:spPr/>
      <dgm:t>
        <a:bodyPr/>
        <a:lstStyle/>
        <a:p>
          <a:endParaRPr lang="ru-RU"/>
        </a:p>
      </dgm:t>
    </dgm:pt>
    <dgm:pt modelId="{4CA43EFD-66B9-44F4-B7FA-CC4F5824A554}" type="pres">
      <dgm:prSet presAssocID="{62CA4C36-729F-43F9-8FE7-F480156DCF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5578D6-9DEF-4E1F-B18F-3976CC942793}" type="pres">
      <dgm:prSet presAssocID="{FE6ACC6D-4D36-49A1-AAF5-6B6FE8E10CB7}" presName="hierRoot1" presStyleCnt="0"/>
      <dgm:spPr/>
    </dgm:pt>
    <dgm:pt modelId="{A42B715B-CE34-4EED-9D38-C0C81DCF26F1}" type="pres">
      <dgm:prSet presAssocID="{FE6ACC6D-4D36-49A1-AAF5-6B6FE8E10CB7}" presName="composite" presStyleCnt="0"/>
      <dgm:spPr/>
    </dgm:pt>
    <dgm:pt modelId="{D3578DF7-DDA7-464B-B656-69CCA762EAFC}" type="pres">
      <dgm:prSet presAssocID="{FE6ACC6D-4D36-49A1-AAF5-6B6FE8E10CB7}" presName="background" presStyleLbl="node0" presStyleIdx="0" presStyleCnt="1"/>
      <dgm:spPr/>
    </dgm:pt>
    <dgm:pt modelId="{8FACDAA7-793A-4B22-9541-237519DCE01A}" type="pres">
      <dgm:prSet presAssocID="{FE6ACC6D-4D36-49A1-AAF5-6B6FE8E10CB7}" presName="text" presStyleLbl="fgAcc0" presStyleIdx="0" presStyleCnt="1" custScaleX="171919" custScaleY="653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93ACCF-9DCF-4211-87CB-98894538C3C4}" type="pres">
      <dgm:prSet presAssocID="{FE6ACC6D-4D36-49A1-AAF5-6B6FE8E10CB7}" presName="hierChild2" presStyleCnt="0"/>
      <dgm:spPr/>
    </dgm:pt>
    <dgm:pt modelId="{B744EB2B-A1A3-4204-A7AA-22FDABB0A8EA}" type="pres">
      <dgm:prSet presAssocID="{5D732F22-34BE-4B39-9044-E9665EA5093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AB96E67-8452-4536-99E8-A4DE79E7C0A6}" type="pres">
      <dgm:prSet presAssocID="{7B11B21F-2377-4E17-9F80-5A5C78CD3DA1}" presName="hierRoot2" presStyleCnt="0"/>
      <dgm:spPr/>
    </dgm:pt>
    <dgm:pt modelId="{0BA13F21-F935-4A6A-84A8-A4F173C569C3}" type="pres">
      <dgm:prSet presAssocID="{7B11B21F-2377-4E17-9F80-5A5C78CD3DA1}" presName="composite2" presStyleCnt="0"/>
      <dgm:spPr/>
    </dgm:pt>
    <dgm:pt modelId="{1B635C6B-40DD-4299-9D47-4536384306C9}" type="pres">
      <dgm:prSet presAssocID="{7B11B21F-2377-4E17-9F80-5A5C78CD3DA1}" presName="background2" presStyleLbl="node2" presStyleIdx="0" presStyleCnt="2"/>
      <dgm:spPr/>
    </dgm:pt>
    <dgm:pt modelId="{39300860-D84A-4220-BD87-27430BA51622}" type="pres">
      <dgm:prSet presAssocID="{7B11B21F-2377-4E17-9F80-5A5C78CD3DA1}" presName="text2" presStyleLbl="fgAcc2" presStyleIdx="0" presStyleCnt="2" custScaleY="63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25F3B1-6B30-4632-8C94-F75FC4FA6ADB}" type="pres">
      <dgm:prSet presAssocID="{7B11B21F-2377-4E17-9F80-5A5C78CD3DA1}" presName="hierChild3" presStyleCnt="0"/>
      <dgm:spPr/>
    </dgm:pt>
    <dgm:pt modelId="{7F02FB11-CDD7-464D-A57D-CC2BB53D7362}" type="pres">
      <dgm:prSet presAssocID="{8D1E56F8-7D33-4C91-850C-76398C0979D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7369EC5-611C-4D13-85AE-54066EDDED89}" type="pres">
      <dgm:prSet presAssocID="{C4A685B1-E612-481F-A8A8-3DCEB3ACAA15}" presName="hierRoot3" presStyleCnt="0"/>
      <dgm:spPr/>
    </dgm:pt>
    <dgm:pt modelId="{C18153A0-4FA0-4D01-916A-126CA5D057E2}" type="pres">
      <dgm:prSet presAssocID="{C4A685B1-E612-481F-A8A8-3DCEB3ACAA15}" presName="composite3" presStyleCnt="0"/>
      <dgm:spPr/>
    </dgm:pt>
    <dgm:pt modelId="{6C36EEDF-3F29-403E-A91B-61203280EF2E}" type="pres">
      <dgm:prSet presAssocID="{C4A685B1-E612-481F-A8A8-3DCEB3ACAA15}" presName="background3" presStyleLbl="node3" presStyleIdx="0" presStyleCnt="2"/>
      <dgm:spPr/>
    </dgm:pt>
    <dgm:pt modelId="{4F9EF82E-0248-4472-877A-C9CBBE2D30BB}" type="pres">
      <dgm:prSet presAssocID="{C4A685B1-E612-481F-A8A8-3DCEB3ACAA1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5D066-FF88-48ED-8142-00E8F344ABEF}" type="pres">
      <dgm:prSet presAssocID="{C4A685B1-E612-481F-A8A8-3DCEB3ACAA15}" presName="hierChild4" presStyleCnt="0"/>
      <dgm:spPr/>
    </dgm:pt>
    <dgm:pt modelId="{EA4864C4-F6C9-472C-9EFB-34C16A1EFB61}" type="pres">
      <dgm:prSet presAssocID="{2851AA1B-5B39-4B96-A298-A58DA204C07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E9E1A32-A88A-4F7C-8255-C31020A9CBE4}" type="pres">
      <dgm:prSet presAssocID="{B164E3C8-EE14-4C78-AC92-E0580DB27AA0}" presName="hierRoot3" presStyleCnt="0"/>
      <dgm:spPr/>
    </dgm:pt>
    <dgm:pt modelId="{63A8011D-5EF6-4AE0-837A-994789D667DA}" type="pres">
      <dgm:prSet presAssocID="{B164E3C8-EE14-4C78-AC92-E0580DB27AA0}" presName="composite3" presStyleCnt="0"/>
      <dgm:spPr/>
    </dgm:pt>
    <dgm:pt modelId="{844260DB-A9C8-4208-8E51-E7219B83A5F3}" type="pres">
      <dgm:prSet presAssocID="{B164E3C8-EE14-4C78-AC92-E0580DB27AA0}" presName="background3" presStyleLbl="node3" presStyleIdx="1" presStyleCnt="2"/>
      <dgm:spPr/>
    </dgm:pt>
    <dgm:pt modelId="{BE80A7DD-91F1-4EB8-AB9B-84BB77695674}" type="pres">
      <dgm:prSet presAssocID="{B164E3C8-EE14-4C78-AC92-E0580DB27AA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8BCB4F-D1AF-4375-AD9D-1FEE6C2256E1}" type="pres">
      <dgm:prSet presAssocID="{B164E3C8-EE14-4C78-AC92-E0580DB27AA0}" presName="hierChild4" presStyleCnt="0"/>
      <dgm:spPr/>
    </dgm:pt>
    <dgm:pt modelId="{51926B1A-5AC4-4198-8CF5-0385230348D7}" type="pres">
      <dgm:prSet presAssocID="{51B618B4-510C-4CF0-9936-5A1DC3CA93C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7EFB109-4B12-47C0-BFD8-2A10C74F5455}" type="pres">
      <dgm:prSet presAssocID="{1B713F18-F1B3-46EC-B7EC-435A80204F2E}" presName="hierRoot2" presStyleCnt="0"/>
      <dgm:spPr/>
    </dgm:pt>
    <dgm:pt modelId="{151FDA94-827C-41FA-A545-BA4351B08825}" type="pres">
      <dgm:prSet presAssocID="{1B713F18-F1B3-46EC-B7EC-435A80204F2E}" presName="composite2" presStyleCnt="0"/>
      <dgm:spPr/>
    </dgm:pt>
    <dgm:pt modelId="{0137ED7C-0DE6-41E6-9938-6BDEF9748DFF}" type="pres">
      <dgm:prSet presAssocID="{1B713F18-F1B3-46EC-B7EC-435A80204F2E}" presName="background2" presStyleLbl="node2" presStyleIdx="1" presStyleCnt="2"/>
      <dgm:spPr/>
    </dgm:pt>
    <dgm:pt modelId="{BD75B8D5-67A9-440B-B656-BA260112666C}" type="pres">
      <dgm:prSet presAssocID="{1B713F18-F1B3-46EC-B7EC-435A80204F2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71453-97CA-45B6-961A-B9E7BE1B2A0E}" type="pres">
      <dgm:prSet presAssocID="{1B713F18-F1B3-46EC-B7EC-435A80204F2E}" presName="hierChild3" presStyleCnt="0"/>
      <dgm:spPr/>
    </dgm:pt>
  </dgm:ptLst>
  <dgm:cxnLst>
    <dgm:cxn modelId="{401365B2-F104-4298-B2B5-175B1168B545}" srcId="{7B11B21F-2377-4E17-9F80-5A5C78CD3DA1}" destId="{B164E3C8-EE14-4C78-AC92-E0580DB27AA0}" srcOrd="1" destOrd="0" parTransId="{2851AA1B-5B39-4B96-A298-A58DA204C071}" sibTransId="{7207E741-5E3C-4FBE-B67A-E20E475B11B0}"/>
    <dgm:cxn modelId="{59CC8A27-309A-4672-A4C8-8FA4BD97F2E3}" type="presOf" srcId="{51B618B4-510C-4CF0-9936-5A1DC3CA93C6}" destId="{51926B1A-5AC4-4198-8CF5-0385230348D7}" srcOrd="0" destOrd="0" presId="urn:microsoft.com/office/officeart/2005/8/layout/hierarchy1"/>
    <dgm:cxn modelId="{87AAEF63-01C7-47C6-B6C6-9807CC4D70CB}" type="presOf" srcId="{FE6ACC6D-4D36-49A1-AAF5-6B6FE8E10CB7}" destId="{8FACDAA7-793A-4B22-9541-237519DCE01A}" srcOrd="0" destOrd="0" presId="urn:microsoft.com/office/officeart/2005/8/layout/hierarchy1"/>
    <dgm:cxn modelId="{5EF1BF37-218D-45ED-8B62-2421C2690670}" srcId="{FE6ACC6D-4D36-49A1-AAF5-6B6FE8E10CB7}" destId="{7B11B21F-2377-4E17-9F80-5A5C78CD3DA1}" srcOrd="0" destOrd="0" parTransId="{5D732F22-34BE-4B39-9044-E9665EA50931}" sibTransId="{F8567C78-B6AB-4357-87FB-35208652D50D}"/>
    <dgm:cxn modelId="{BA5D9A13-D669-4123-9D63-2AB51CF90FFB}" srcId="{62CA4C36-729F-43F9-8FE7-F480156DCF47}" destId="{FE6ACC6D-4D36-49A1-AAF5-6B6FE8E10CB7}" srcOrd="0" destOrd="0" parTransId="{2546285F-9083-4D10-9C84-3CA10E3ED31E}" sibTransId="{99B5972F-732B-4A76-969B-9D2F1995A0EE}"/>
    <dgm:cxn modelId="{DE063504-9EF2-415D-B24B-246C53230F0A}" type="presOf" srcId="{5D732F22-34BE-4B39-9044-E9665EA50931}" destId="{B744EB2B-A1A3-4204-A7AA-22FDABB0A8EA}" srcOrd="0" destOrd="0" presId="urn:microsoft.com/office/officeart/2005/8/layout/hierarchy1"/>
    <dgm:cxn modelId="{93974E7B-AE5F-400B-A79D-A8BC144B3214}" srcId="{FE6ACC6D-4D36-49A1-AAF5-6B6FE8E10CB7}" destId="{1B713F18-F1B3-46EC-B7EC-435A80204F2E}" srcOrd="1" destOrd="0" parTransId="{51B618B4-510C-4CF0-9936-5A1DC3CA93C6}" sibTransId="{77736007-6116-43C3-8CD6-A6F1361A2698}"/>
    <dgm:cxn modelId="{2D3E4504-F641-46ED-961C-E545A33A4F1A}" type="presOf" srcId="{7B11B21F-2377-4E17-9F80-5A5C78CD3DA1}" destId="{39300860-D84A-4220-BD87-27430BA51622}" srcOrd="0" destOrd="0" presId="urn:microsoft.com/office/officeart/2005/8/layout/hierarchy1"/>
    <dgm:cxn modelId="{3FD1AA96-217B-4A27-9D48-134D0B7D4DB0}" type="presOf" srcId="{B164E3C8-EE14-4C78-AC92-E0580DB27AA0}" destId="{BE80A7DD-91F1-4EB8-AB9B-84BB77695674}" srcOrd="0" destOrd="0" presId="urn:microsoft.com/office/officeart/2005/8/layout/hierarchy1"/>
    <dgm:cxn modelId="{2E44A0EB-86CE-4FEF-9133-060B7460E37E}" srcId="{7B11B21F-2377-4E17-9F80-5A5C78CD3DA1}" destId="{C4A685B1-E612-481F-A8A8-3DCEB3ACAA15}" srcOrd="0" destOrd="0" parTransId="{8D1E56F8-7D33-4C91-850C-76398C0979DB}" sibTransId="{43B526AD-2B8E-444A-BEEB-EBD233F71DC9}"/>
    <dgm:cxn modelId="{AB4DDC60-CA02-4368-8765-22C9F72FD0EC}" type="presOf" srcId="{8D1E56F8-7D33-4C91-850C-76398C0979DB}" destId="{7F02FB11-CDD7-464D-A57D-CC2BB53D7362}" srcOrd="0" destOrd="0" presId="urn:microsoft.com/office/officeart/2005/8/layout/hierarchy1"/>
    <dgm:cxn modelId="{69BD408C-6202-4616-B512-ADFF824B4992}" type="presOf" srcId="{1B713F18-F1B3-46EC-B7EC-435A80204F2E}" destId="{BD75B8D5-67A9-440B-B656-BA260112666C}" srcOrd="0" destOrd="0" presId="urn:microsoft.com/office/officeart/2005/8/layout/hierarchy1"/>
    <dgm:cxn modelId="{C357A07B-20A9-4C32-BE1A-CC8DAD21FDDF}" type="presOf" srcId="{C4A685B1-E612-481F-A8A8-3DCEB3ACAA15}" destId="{4F9EF82E-0248-4472-877A-C9CBBE2D30BB}" srcOrd="0" destOrd="0" presId="urn:microsoft.com/office/officeart/2005/8/layout/hierarchy1"/>
    <dgm:cxn modelId="{8B7419D3-FECD-4AAE-A9E5-BD1662F18608}" type="presOf" srcId="{62CA4C36-729F-43F9-8FE7-F480156DCF47}" destId="{4CA43EFD-66B9-44F4-B7FA-CC4F5824A554}" srcOrd="0" destOrd="0" presId="urn:microsoft.com/office/officeart/2005/8/layout/hierarchy1"/>
    <dgm:cxn modelId="{0959B783-4D04-4CE1-972C-3B27B1192573}" type="presOf" srcId="{2851AA1B-5B39-4B96-A298-A58DA204C071}" destId="{EA4864C4-F6C9-472C-9EFB-34C16A1EFB61}" srcOrd="0" destOrd="0" presId="urn:microsoft.com/office/officeart/2005/8/layout/hierarchy1"/>
    <dgm:cxn modelId="{20CBC68B-4A4E-4A4D-B0C4-32F2AB5CE24D}" type="presParOf" srcId="{4CA43EFD-66B9-44F4-B7FA-CC4F5824A554}" destId="{F15578D6-9DEF-4E1F-B18F-3976CC942793}" srcOrd="0" destOrd="0" presId="urn:microsoft.com/office/officeart/2005/8/layout/hierarchy1"/>
    <dgm:cxn modelId="{5913004C-7480-4746-82DD-24D443425E78}" type="presParOf" srcId="{F15578D6-9DEF-4E1F-B18F-3976CC942793}" destId="{A42B715B-CE34-4EED-9D38-C0C81DCF26F1}" srcOrd="0" destOrd="0" presId="urn:microsoft.com/office/officeart/2005/8/layout/hierarchy1"/>
    <dgm:cxn modelId="{11013F9B-F005-4E76-A164-CF7797F09512}" type="presParOf" srcId="{A42B715B-CE34-4EED-9D38-C0C81DCF26F1}" destId="{D3578DF7-DDA7-464B-B656-69CCA762EAFC}" srcOrd="0" destOrd="0" presId="urn:microsoft.com/office/officeart/2005/8/layout/hierarchy1"/>
    <dgm:cxn modelId="{2EF879E0-C528-48D1-A2A4-CD2F946E7A4F}" type="presParOf" srcId="{A42B715B-CE34-4EED-9D38-C0C81DCF26F1}" destId="{8FACDAA7-793A-4B22-9541-237519DCE01A}" srcOrd="1" destOrd="0" presId="urn:microsoft.com/office/officeart/2005/8/layout/hierarchy1"/>
    <dgm:cxn modelId="{270EBD76-79E9-4166-B843-AC0CD75617AC}" type="presParOf" srcId="{F15578D6-9DEF-4E1F-B18F-3976CC942793}" destId="{E293ACCF-9DCF-4211-87CB-98894538C3C4}" srcOrd="1" destOrd="0" presId="urn:microsoft.com/office/officeart/2005/8/layout/hierarchy1"/>
    <dgm:cxn modelId="{65EAFE3E-8982-4D84-842D-E7666BE324F9}" type="presParOf" srcId="{E293ACCF-9DCF-4211-87CB-98894538C3C4}" destId="{B744EB2B-A1A3-4204-A7AA-22FDABB0A8EA}" srcOrd="0" destOrd="0" presId="urn:microsoft.com/office/officeart/2005/8/layout/hierarchy1"/>
    <dgm:cxn modelId="{277229DB-D7E0-45AA-A068-FF86700F680E}" type="presParOf" srcId="{E293ACCF-9DCF-4211-87CB-98894538C3C4}" destId="{FAB96E67-8452-4536-99E8-A4DE79E7C0A6}" srcOrd="1" destOrd="0" presId="urn:microsoft.com/office/officeart/2005/8/layout/hierarchy1"/>
    <dgm:cxn modelId="{C271382B-4811-443F-AD6D-9533F69E35F8}" type="presParOf" srcId="{FAB96E67-8452-4536-99E8-A4DE79E7C0A6}" destId="{0BA13F21-F935-4A6A-84A8-A4F173C569C3}" srcOrd="0" destOrd="0" presId="urn:microsoft.com/office/officeart/2005/8/layout/hierarchy1"/>
    <dgm:cxn modelId="{19725C92-C822-480B-9A3A-17F9C3AB38C8}" type="presParOf" srcId="{0BA13F21-F935-4A6A-84A8-A4F173C569C3}" destId="{1B635C6B-40DD-4299-9D47-4536384306C9}" srcOrd="0" destOrd="0" presId="urn:microsoft.com/office/officeart/2005/8/layout/hierarchy1"/>
    <dgm:cxn modelId="{0986EC40-A34D-457E-95B8-B4E3A5B3B8C2}" type="presParOf" srcId="{0BA13F21-F935-4A6A-84A8-A4F173C569C3}" destId="{39300860-D84A-4220-BD87-27430BA51622}" srcOrd="1" destOrd="0" presId="urn:microsoft.com/office/officeart/2005/8/layout/hierarchy1"/>
    <dgm:cxn modelId="{DD72EC3C-0CD2-412D-B8B1-5AE49F5E0C0C}" type="presParOf" srcId="{FAB96E67-8452-4536-99E8-A4DE79E7C0A6}" destId="{BA25F3B1-6B30-4632-8C94-F75FC4FA6ADB}" srcOrd="1" destOrd="0" presId="urn:microsoft.com/office/officeart/2005/8/layout/hierarchy1"/>
    <dgm:cxn modelId="{6D7DD214-D7E1-4640-A875-2A703B530F02}" type="presParOf" srcId="{BA25F3B1-6B30-4632-8C94-F75FC4FA6ADB}" destId="{7F02FB11-CDD7-464D-A57D-CC2BB53D7362}" srcOrd="0" destOrd="0" presId="urn:microsoft.com/office/officeart/2005/8/layout/hierarchy1"/>
    <dgm:cxn modelId="{E7E3F48D-46D8-42ED-8CEF-C2A1CA0C2A3F}" type="presParOf" srcId="{BA25F3B1-6B30-4632-8C94-F75FC4FA6ADB}" destId="{77369EC5-611C-4D13-85AE-54066EDDED89}" srcOrd="1" destOrd="0" presId="urn:microsoft.com/office/officeart/2005/8/layout/hierarchy1"/>
    <dgm:cxn modelId="{0EC0432A-F65F-4AF9-A910-9FC32C12C9FF}" type="presParOf" srcId="{77369EC5-611C-4D13-85AE-54066EDDED89}" destId="{C18153A0-4FA0-4D01-916A-126CA5D057E2}" srcOrd="0" destOrd="0" presId="urn:microsoft.com/office/officeart/2005/8/layout/hierarchy1"/>
    <dgm:cxn modelId="{479439FA-F501-4C15-B166-E8F49EB54532}" type="presParOf" srcId="{C18153A0-4FA0-4D01-916A-126CA5D057E2}" destId="{6C36EEDF-3F29-403E-A91B-61203280EF2E}" srcOrd="0" destOrd="0" presId="urn:microsoft.com/office/officeart/2005/8/layout/hierarchy1"/>
    <dgm:cxn modelId="{DE59CADC-7C42-4E20-9CDA-8950C310B891}" type="presParOf" srcId="{C18153A0-4FA0-4D01-916A-126CA5D057E2}" destId="{4F9EF82E-0248-4472-877A-C9CBBE2D30BB}" srcOrd="1" destOrd="0" presId="urn:microsoft.com/office/officeart/2005/8/layout/hierarchy1"/>
    <dgm:cxn modelId="{8021C60F-D94F-4D25-A472-B316DAA6566D}" type="presParOf" srcId="{77369EC5-611C-4D13-85AE-54066EDDED89}" destId="{AE75D066-FF88-48ED-8142-00E8F344ABEF}" srcOrd="1" destOrd="0" presId="urn:microsoft.com/office/officeart/2005/8/layout/hierarchy1"/>
    <dgm:cxn modelId="{8E317464-C700-4B25-9D40-6BF62EE0578D}" type="presParOf" srcId="{BA25F3B1-6B30-4632-8C94-F75FC4FA6ADB}" destId="{EA4864C4-F6C9-472C-9EFB-34C16A1EFB61}" srcOrd="2" destOrd="0" presId="urn:microsoft.com/office/officeart/2005/8/layout/hierarchy1"/>
    <dgm:cxn modelId="{D266845E-62F8-46BF-8A8A-8CF057530452}" type="presParOf" srcId="{BA25F3B1-6B30-4632-8C94-F75FC4FA6ADB}" destId="{3E9E1A32-A88A-4F7C-8255-C31020A9CBE4}" srcOrd="3" destOrd="0" presId="urn:microsoft.com/office/officeart/2005/8/layout/hierarchy1"/>
    <dgm:cxn modelId="{6F5B4573-1BC5-4820-B7B8-24717D39F52C}" type="presParOf" srcId="{3E9E1A32-A88A-4F7C-8255-C31020A9CBE4}" destId="{63A8011D-5EF6-4AE0-837A-994789D667DA}" srcOrd="0" destOrd="0" presId="urn:microsoft.com/office/officeart/2005/8/layout/hierarchy1"/>
    <dgm:cxn modelId="{EEBE6BE6-1CAE-4102-A66C-AACF8F38AEAA}" type="presParOf" srcId="{63A8011D-5EF6-4AE0-837A-994789D667DA}" destId="{844260DB-A9C8-4208-8E51-E7219B83A5F3}" srcOrd="0" destOrd="0" presId="urn:microsoft.com/office/officeart/2005/8/layout/hierarchy1"/>
    <dgm:cxn modelId="{D44B90F3-FFBA-4FC4-BB32-9508149F74A5}" type="presParOf" srcId="{63A8011D-5EF6-4AE0-837A-994789D667DA}" destId="{BE80A7DD-91F1-4EB8-AB9B-84BB77695674}" srcOrd="1" destOrd="0" presId="urn:microsoft.com/office/officeart/2005/8/layout/hierarchy1"/>
    <dgm:cxn modelId="{035EB0CA-B969-42FB-B1F1-B6C6C2E53810}" type="presParOf" srcId="{3E9E1A32-A88A-4F7C-8255-C31020A9CBE4}" destId="{068BCB4F-D1AF-4375-AD9D-1FEE6C2256E1}" srcOrd="1" destOrd="0" presId="urn:microsoft.com/office/officeart/2005/8/layout/hierarchy1"/>
    <dgm:cxn modelId="{6445DD47-D656-48EB-834F-3E4CAA565E72}" type="presParOf" srcId="{E293ACCF-9DCF-4211-87CB-98894538C3C4}" destId="{51926B1A-5AC4-4198-8CF5-0385230348D7}" srcOrd="2" destOrd="0" presId="urn:microsoft.com/office/officeart/2005/8/layout/hierarchy1"/>
    <dgm:cxn modelId="{D7FD36C7-4F2B-4A8B-983D-30E78A8D8F65}" type="presParOf" srcId="{E293ACCF-9DCF-4211-87CB-98894538C3C4}" destId="{97EFB109-4B12-47C0-BFD8-2A10C74F5455}" srcOrd="3" destOrd="0" presId="urn:microsoft.com/office/officeart/2005/8/layout/hierarchy1"/>
    <dgm:cxn modelId="{55A7CB7E-5436-4042-8315-81B8AA1414A3}" type="presParOf" srcId="{97EFB109-4B12-47C0-BFD8-2A10C74F5455}" destId="{151FDA94-827C-41FA-A545-BA4351B08825}" srcOrd="0" destOrd="0" presId="urn:microsoft.com/office/officeart/2005/8/layout/hierarchy1"/>
    <dgm:cxn modelId="{AE79A5F4-0D79-43D9-B391-D0F6F898B63E}" type="presParOf" srcId="{151FDA94-827C-41FA-A545-BA4351B08825}" destId="{0137ED7C-0DE6-41E6-9938-6BDEF9748DFF}" srcOrd="0" destOrd="0" presId="urn:microsoft.com/office/officeart/2005/8/layout/hierarchy1"/>
    <dgm:cxn modelId="{6DF3793B-89B4-442F-9EA9-949CE45B3D29}" type="presParOf" srcId="{151FDA94-827C-41FA-A545-BA4351B08825}" destId="{BD75B8D5-67A9-440B-B656-BA260112666C}" srcOrd="1" destOrd="0" presId="urn:microsoft.com/office/officeart/2005/8/layout/hierarchy1"/>
    <dgm:cxn modelId="{38C8D8AB-D11D-41B0-A944-3360B74AB682}" type="presParOf" srcId="{97EFB109-4B12-47C0-BFD8-2A10C74F5455}" destId="{67E71453-97CA-45B6-961A-B9E7BE1B2A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2734BB-97D6-4B1F-AF25-D4211BD16563}" type="doc">
      <dgm:prSet loTypeId="urn:microsoft.com/office/officeart/2005/8/layout/hierarchy5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84E19D8-0E4D-4CFF-A26A-055419434BD5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bg2">
                  <a:lumMod val="75000"/>
                </a:schemeClr>
              </a:solidFill>
            </a:rPr>
            <a:t>Число инновационных проектов, составляющих портфель заказов, в определенный период времени зависит</a:t>
          </a:r>
          <a:endParaRPr lang="ru-RU" sz="1400" b="1" dirty="0">
            <a:solidFill>
              <a:schemeClr val="bg2">
                <a:lumMod val="75000"/>
              </a:schemeClr>
            </a:solidFill>
          </a:endParaRPr>
        </a:p>
      </dgm:t>
    </dgm:pt>
    <dgm:pt modelId="{6C18B89A-3B4D-4878-8599-EE2E8B11FED5}" type="parTrans" cxnId="{A9D84950-AEA8-4CB8-B8B3-117E17B5A1B9}">
      <dgm:prSet/>
      <dgm:spPr/>
      <dgm:t>
        <a:bodyPr/>
        <a:lstStyle/>
        <a:p>
          <a:endParaRPr lang="ru-RU" sz="2400" b="1"/>
        </a:p>
      </dgm:t>
    </dgm:pt>
    <dgm:pt modelId="{D7371B8A-B626-4AFA-826A-000EBA7F2198}" type="sibTrans" cxnId="{A9D84950-AEA8-4CB8-B8B3-117E17B5A1B9}">
      <dgm:prSet/>
      <dgm:spPr/>
      <dgm:t>
        <a:bodyPr/>
        <a:lstStyle/>
        <a:p>
          <a:endParaRPr lang="ru-RU" sz="2400" b="1"/>
        </a:p>
      </dgm:t>
    </dgm:pt>
    <dgm:pt modelId="{45BECE01-CA1B-497D-ACD9-F939589D0A8A}">
      <dgm:prSet custT="1"/>
      <dgm:spPr/>
      <dgm:t>
        <a:bodyPr/>
        <a:lstStyle/>
        <a:p>
          <a:pPr rtl="0"/>
          <a:r>
            <a:rPr lang="ru-RU" sz="1400" b="1" dirty="0" smtClean="0"/>
            <a:t>От масштаба проектов</a:t>
          </a:r>
          <a:endParaRPr lang="ru-RU" sz="1400" b="1" dirty="0"/>
        </a:p>
      </dgm:t>
    </dgm:pt>
    <dgm:pt modelId="{9BC1A181-6A4F-4000-A944-36E3BC92BFD0}" type="parTrans" cxnId="{B5905997-A5D0-4DE4-9FCE-D837100729CE}">
      <dgm:prSet custT="1"/>
      <dgm:spPr/>
      <dgm:t>
        <a:bodyPr/>
        <a:lstStyle/>
        <a:p>
          <a:endParaRPr lang="ru-RU" sz="700" b="1"/>
        </a:p>
      </dgm:t>
    </dgm:pt>
    <dgm:pt modelId="{E59F6E7E-33F0-41CC-AF6D-9ED0EB59B237}" type="sibTrans" cxnId="{B5905997-A5D0-4DE4-9FCE-D837100729CE}">
      <dgm:prSet/>
      <dgm:spPr/>
      <dgm:t>
        <a:bodyPr/>
        <a:lstStyle/>
        <a:p>
          <a:endParaRPr lang="ru-RU" sz="2400" b="1"/>
        </a:p>
      </dgm:t>
    </dgm:pt>
    <dgm:pt modelId="{A23EF741-4999-454F-A716-43F2D3494901}">
      <dgm:prSet custT="1"/>
      <dgm:spPr/>
      <dgm:t>
        <a:bodyPr/>
        <a:lstStyle/>
        <a:p>
          <a:pPr rtl="0"/>
          <a:r>
            <a:rPr lang="ru-RU" sz="1400" b="1" dirty="0" smtClean="0"/>
            <a:t>От длительности выполнения проектов</a:t>
          </a:r>
          <a:endParaRPr lang="ru-RU" sz="1400" b="1" dirty="0"/>
        </a:p>
      </dgm:t>
    </dgm:pt>
    <dgm:pt modelId="{F191B441-12A9-47B9-B84A-476ECA8A28A6}" type="parTrans" cxnId="{E873BFB8-FD55-421E-BCAF-B2CD273748A0}">
      <dgm:prSet custT="1"/>
      <dgm:spPr/>
      <dgm:t>
        <a:bodyPr/>
        <a:lstStyle/>
        <a:p>
          <a:endParaRPr lang="ru-RU" sz="700" b="1"/>
        </a:p>
      </dgm:t>
    </dgm:pt>
    <dgm:pt modelId="{5967E343-FE0E-4F7D-8B1D-062A1680529B}" type="sibTrans" cxnId="{E873BFB8-FD55-421E-BCAF-B2CD273748A0}">
      <dgm:prSet/>
      <dgm:spPr/>
      <dgm:t>
        <a:bodyPr/>
        <a:lstStyle/>
        <a:p>
          <a:endParaRPr lang="ru-RU" sz="2400" b="1"/>
        </a:p>
      </dgm:t>
    </dgm:pt>
    <dgm:pt modelId="{9218E73D-C78B-413A-8712-6CE5D80091FF}" type="pres">
      <dgm:prSet presAssocID="{1A2734BB-97D6-4B1F-AF25-D4211BD1656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E7C57-B63C-4CEF-A90C-77DF05941A95}" type="pres">
      <dgm:prSet presAssocID="{1A2734BB-97D6-4B1F-AF25-D4211BD16563}" presName="hierFlow" presStyleCnt="0"/>
      <dgm:spPr/>
    </dgm:pt>
    <dgm:pt modelId="{04C3289C-BB68-4683-B385-5947A3057D42}" type="pres">
      <dgm:prSet presAssocID="{1A2734BB-97D6-4B1F-AF25-D4211BD1656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739D95E-0F80-4A71-9DF5-49C1C7D5A19A}" type="pres">
      <dgm:prSet presAssocID="{E84E19D8-0E4D-4CFF-A26A-055419434BD5}" presName="Name17" presStyleCnt="0"/>
      <dgm:spPr/>
    </dgm:pt>
    <dgm:pt modelId="{E10EF3A9-73CB-4C2A-A6C1-AC4B8766C4C4}" type="pres">
      <dgm:prSet presAssocID="{E84E19D8-0E4D-4CFF-A26A-055419434BD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40E367-4611-4AE0-AA78-EDA573567563}" type="pres">
      <dgm:prSet presAssocID="{E84E19D8-0E4D-4CFF-A26A-055419434BD5}" presName="hierChild2" presStyleCnt="0"/>
      <dgm:spPr/>
    </dgm:pt>
    <dgm:pt modelId="{2D535172-5DCD-493D-83D8-8B865146F9D0}" type="pres">
      <dgm:prSet presAssocID="{9BC1A181-6A4F-4000-A944-36E3BC92BFD0}" presName="Name25" presStyleLbl="parChTrans1D2" presStyleIdx="0" presStyleCnt="2"/>
      <dgm:spPr/>
      <dgm:t>
        <a:bodyPr/>
        <a:lstStyle/>
        <a:p>
          <a:endParaRPr lang="ru-RU"/>
        </a:p>
      </dgm:t>
    </dgm:pt>
    <dgm:pt modelId="{37BB235C-9767-4DA6-95AB-76F51695DC0D}" type="pres">
      <dgm:prSet presAssocID="{9BC1A181-6A4F-4000-A944-36E3BC92BFD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CCF5CE3-0FAF-44DD-BFDD-07D992375C80}" type="pres">
      <dgm:prSet presAssocID="{45BECE01-CA1B-497D-ACD9-F939589D0A8A}" presName="Name30" presStyleCnt="0"/>
      <dgm:spPr/>
    </dgm:pt>
    <dgm:pt modelId="{CE87BAB4-1EE5-4544-98AD-C97F4A97812D}" type="pres">
      <dgm:prSet presAssocID="{45BECE01-CA1B-497D-ACD9-F939589D0A8A}" presName="level2Shape" presStyleLbl="node2" presStyleIdx="0" presStyleCnt="2" custScaleY="54221"/>
      <dgm:spPr/>
      <dgm:t>
        <a:bodyPr/>
        <a:lstStyle/>
        <a:p>
          <a:endParaRPr lang="ru-RU"/>
        </a:p>
      </dgm:t>
    </dgm:pt>
    <dgm:pt modelId="{8FF0393D-FFF9-4E34-AE5C-78692A2C28ED}" type="pres">
      <dgm:prSet presAssocID="{45BECE01-CA1B-497D-ACD9-F939589D0A8A}" presName="hierChild3" presStyleCnt="0"/>
      <dgm:spPr/>
    </dgm:pt>
    <dgm:pt modelId="{FC4D4137-881E-4AC0-B94A-E0430FE56FED}" type="pres">
      <dgm:prSet presAssocID="{F191B441-12A9-47B9-B84A-476ECA8A28A6}" presName="Name25" presStyleLbl="parChTrans1D2" presStyleIdx="1" presStyleCnt="2"/>
      <dgm:spPr/>
      <dgm:t>
        <a:bodyPr/>
        <a:lstStyle/>
        <a:p>
          <a:endParaRPr lang="ru-RU"/>
        </a:p>
      </dgm:t>
    </dgm:pt>
    <dgm:pt modelId="{5393AEF8-CD90-4B74-964E-45803DC117BC}" type="pres">
      <dgm:prSet presAssocID="{F191B441-12A9-47B9-B84A-476ECA8A28A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5853AD6-0D5D-42AE-8663-0ABE5BD4C727}" type="pres">
      <dgm:prSet presAssocID="{A23EF741-4999-454F-A716-43F2D3494901}" presName="Name30" presStyleCnt="0"/>
      <dgm:spPr/>
    </dgm:pt>
    <dgm:pt modelId="{0C2C04B4-212D-411F-B7F3-F87B6FD3BD88}" type="pres">
      <dgm:prSet presAssocID="{A23EF741-4999-454F-A716-43F2D3494901}" presName="level2Shape" presStyleLbl="node2" presStyleIdx="1" presStyleCnt="2" custScaleY="59673"/>
      <dgm:spPr/>
      <dgm:t>
        <a:bodyPr/>
        <a:lstStyle/>
        <a:p>
          <a:endParaRPr lang="ru-RU"/>
        </a:p>
      </dgm:t>
    </dgm:pt>
    <dgm:pt modelId="{C6F760DD-D567-4E41-B906-123183B3D8CA}" type="pres">
      <dgm:prSet presAssocID="{A23EF741-4999-454F-A716-43F2D3494901}" presName="hierChild3" presStyleCnt="0"/>
      <dgm:spPr/>
    </dgm:pt>
    <dgm:pt modelId="{6805058D-EB61-402E-A363-85AC52D8C345}" type="pres">
      <dgm:prSet presAssocID="{1A2734BB-97D6-4B1F-AF25-D4211BD16563}" presName="bgShapesFlow" presStyleCnt="0"/>
      <dgm:spPr/>
    </dgm:pt>
  </dgm:ptLst>
  <dgm:cxnLst>
    <dgm:cxn modelId="{B5905997-A5D0-4DE4-9FCE-D837100729CE}" srcId="{E84E19D8-0E4D-4CFF-A26A-055419434BD5}" destId="{45BECE01-CA1B-497D-ACD9-F939589D0A8A}" srcOrd="0" destOrd="0" parTransId="{9BC1A181-6A4F-4000-A944-36E3BC92BFD0}" sibTransId="{E59F6E7E-33F0-41CC-AF6D-9ED0EB59B237}"/>
    <dgm:cxn modelId="{02D700C5-62A2-4E27-86B7-9D1899C3C2F9}" type="presOf" srcId="{1A2734BB-97D6-4B1F-AF25-D4211BD16563}" destId="{9218E73D-C78B-413A-8712-6CE5D80091FF}" srcOrd="0" destOrd="0" presId="urn:microsoft.com/office/officeart/2005/8/layout/hierarchy5"/>
    <dgm:cxn modelId="{E873BFB8-FD55-421E-BCAF-B2CD273748A0}" srcId="{E84E19D8-0E4D-4CFF-A26A-055419434BD5}" destId="{A23EF741-4999-454F-A716-43F2D3494901}" srcOrd="1" destOrd="0" parTransId="{F191B441-12A9-47B9-B84A-476ECA8A28A6}" sibTransId="{5967E343-FE0E-4F7D-8B1D-062A1680529B}"/>
    <dgm:cxn modelId="{EBCEF573-B339-4E25-AFF0-B283F8DC594E}" type="presOf" srcId="{F191B441-12A9-47B9-B84A-476ECA8A28A6}" destId="{5393AEF8-CD90-4B74-964E-45803DC117BC}" srcOrd="1" destOrd="0" presId="urn:microsoft.com/office/officeart/2005/8/layout/hierarchy5"/>
    <dgm:cxn modelId="{B27EA794-FD56-45B1-8E68-89CDF7415581}" type="presOf" srcId="{9BC1A181-6A4F-4000-A944-36E3BC92BFD0}" destId="{2D535172-5DCD-493D-83D8-8B865146F9D0}" srcOrd="0" destOrd="0" presId="urn:microsoft.com/office/officeart/2005/8/layout/hierarchy5"/>
    <dgm:cxn modelId="{6CE6F990-AF42-4E05-87DE-18BD878659A6}" type="presOf" srcId="{F191B441-12A9-47B9-B84A-476ECA8A28A6}" destId="{FC4D4137-881E-4AC0-B94A-E0430FE56FED}" srcOrd="0" destOrd="0" presId="urn:microsoft.com/office/officeart/2005/8/layout/hierarchy5"/>
    <dgm:cxn modelId="{B63BAE1D-BF6F-4C33-B014-58D0B8FE07DF}" type="presOf" srcId="{45BECE01-CA1B-497D-ACD9-F939589D0A8A}" destId="{CE87BAB4-1EE5-4544-98AD-C97F4A97812D}" srcOrd="0" destOrd="0" presId="urn:microsoft.com/office/officeart/2005/8/layout/hierarchy5"/>
    <dgm:cxn modelId="{034C8FB5-8E4F-403A-B990-7DA23517434D}" type="presOf" srcId="{A23EF741-4999-454F-A716-43F2D3494901}" destId="{0C2C04B4-212D-411F-B7F3-F87B6FD3BD88}" srcOrd="0" destOrd="0" presId="urn:microsoft.com/office/officeart/2005/8/layout/hierarchy5"/>
    <dgm:cxn modelId="{A9D84950-AEA8-4CB8-B8B3-117E17B5A1B9}" srcId="{1A2734BB-97D6-4B1F-AF25-D4211BD16563}" destId="{E84E19D8-0E4D-4CFF-A26A-055419434BD5}" srcOrd="0" destOrd="0" parTransId="{6C18B89A-3B4D-4878-8599-EE2E8B11FED5}" sibTransId="{D7371B8A-B626-4AFA-826A-000EBA7F2198}"/>
    <dgm:cxn modelId="{A1B4E49B-D29F-4540-B058-5B161A1B9ABE}" type="presOf" srcId="{9BC1A181-6A4F-4000-A944-36E3BC92BFD0}" destId="{37BB235C-9767-4DA6-95AB-76F51695DC0D}" srcOrd="1" destOrd="0" presId="urn:microsoft.com/office/officeart/2005/8/layout/hierarchy5"/>
    <dgm:cxn modelId="{6B1BD967-5D7F-400E-9981-2818DC0C00E9}" type="presOf" srcId="{E84E19D8-0E4D-4CFF-A26A-055419434BD5}" destId="{E10EF3A9-73CB-4C2A-A6C1-AC4B8766C4C4}" srcOrd="0" destOrd="0" presId="urn:microsoft.com/office/officeart/2005/8/layout/hierarchy5"/>
    <dgm:cxn modelId="{3C91D2D7-F797-4ED8-8007-9CCDEFAF8BAF}" type="presParOf" srcId="{9218E73D-C78B-413A-8712-6CE5D80091FF}" destId="{5E1E7C57-B63C-4CEF-A90C-77DF05941A95}" srcOrd="0" destOrd="0" presId="urn:microsoft.com/office/officeart/2005/8/layout/hierarchy5"/>
    <dgm:cxn modelId="{253CC8EC-6714-4035-BEBD-CD646F54D538}" type="presParOf" srcId="{5E1E7C57-B63C-4CEF-A90C-77DF05941A95}" destId="{04C3289C-BB68-4683-B385-5947A3057D42}" srcOrd="0" destOrd="0" presId="urn:microsoft.com/office/officeart/2005/8/layout/hierarchy5"/>
    <dgm:cxn modelId="{FAF78D57-19D7-452E-AC6C-1D906A5816E1}" type="presParOf" srcId="{04C3289C-BB68-4683-B385-5947A3057D42}" destId="{9739D95E-0F80-4A71-9DF5-49C1C7D5A19A}" srcOrd="0" destOrd="0" presId="urn:microsoft.com/office/officeart/2005/8/layout/hierarchy5"/>
    <dgm:cxn modelId="{E7F575C5-DEC9-46FF-9815-45715DA1D042}" type="presParOf" srcId="{9739D95E-0F80-4A71-9DF5-49C1C7D5A19A}" destId="{E10EF3A9-73CB-4C2A-A6C1-AC4B8766C4C4}" srcOrd="0" destOrd="0" presId="urn:microsoft.com/office/officeart/2005/8/layout/hierarchy5"/>
    <dgm:cxn modelId="{EE4C3CB8-1DD4-48CC-AA00-285F48ACF4D6}" type="presParOf" srcId="{9739D95E-0F80-4A71-9DF5-49C1C7D5A19A}" destId="{DE40E367-4611-4AE0-AA78-EDA573567563}" srcOrd="1" destOrd="0" presId="urn:microsoft.com/office/officeart/2005/8/layout/hierarchy5"/>
    <dgm:cxn modelId="{4ED704AE-3803-4377-85E9-1D19AC646543}" type="presParOf" srcId="{DE40E367-4611-4AE0-AA78-EDA573567563}" destId="{2D535172-5DCD-493D-83D8-8B865146F9D0}" srcOrd="0" destOrd="0" presId="urn:microsoft.com/office/officeart/2005/8/layout/hierarchy5"/>
    <dgm:cxn modelId="{04EC9B5B-2ACA-4B4B-8DDE-2AE1E07318F8}" type="presParOf" srcId="{2D535172-5DCD-493D-83D8-8B865146F9D0}" destId="{37BB235C-9767-4DA6-95AB-76F51695DC0D}" srcOrd="0" destOrd="0" presId="urn:microsoft.com/office/officeart/2005/8/layout/hierarchy5"/>
    <dgm:cxn modelId="{DFF6F808-2A62-4B7D-96CE-D9B4E60A204E}" type="presParOf" srcId="{DE40E367-4611-4AE0-AA78-EDA573567563}" destId="{1CCF5CE3-0FAF-44DD-BFDD-07D992375C80}" srcOrd="1" destOrd="0" presId="urn:microsoft.com/office/officeart/2005/8/layout/hierarchy5"/>
    <dgm:cxn modelId="{3CACF81A-9D18-45A9-A4D9-53F8B3209D6A}" type="presParOf" srcId="{1CCF5CE3-0FAF-44DD-BFDD-07D992375C80}" destId="{CE87BAB4-1EE5-4544-98AD-C97F4A97812D}" srcOrd="0" destOrd="0" presId="urn:microsoft.com/office/officeart/2005/8/layout/hierarchy5"/>
    <dgm:cxn modelId="{98171A41-BD46-4203-98BC-0693DF34FC8E}" type="presParOf" srcId="{1CCF5CE3-0FAF-44DD-BFDD-07D992375C80}" destId="{8FF0393D-FFF9-4E34-AE5C-78692A2C28ED}" srcOrd="1" destOrd="0" presId="urn:microsoft.com/office/officeart/2005/8/layout/hierarchy5"/>
    <dgm:cxn modelId="{C7291405-835A-4101-9ACB-0955ED57C962}" type="presParOf" srcId="{DE40E367-4611-4AE0-AA78-EDA573567563}" destId="{FC4D4137-881E-4AC0-B94A-E0430FE56FED}" srcOrd="2" destOrd="0" presId="urn:microsoft.com/office/officeart/2005/8/layout/hierarchy5"/>
    <dgm:cxn modelId="{2D93AFE8-8E44-40B4-8F32-B25ED79CE2BA}" type="presParOf" srcId="{FC4D4137-881E-4AC0-B94A-E0430FE56FED}" destId="{5393AEF8-CD90-4B74-964E-45803DC117BC}" srcOrd="0" destOrd="0" presId="urn:microsoft.com/office/officeart/2005/8/layout/hierarchy5"/>
    <dgm:cxn modelId="{9EBFFF1F-E9CF-4BAB-A9CF-94C898FAC42E}" type="presParOf" srcId="{DE40E367-4611-4AE0-AA78-EDA573567563}" destId="{45853AD6-0D5D-42AE-8663-0ABE5BD4C727}" srcOrd="3" destOrd="0" presId="urn:microsoft.com/office/officeart/2005/8/layout/hierarchy5"/>
    <dgm:cxn modelId="{56E05BC1-A6D8-45F9-AA4B-D088560448D2}" type="presParOf" srcId="{45853AD6-0D5D-42AE-8663-0ABE5BD4C727}" destId="{0C2C04B4-212D-411F-B7F3-F87B6FD3BD88}" srcOrd="0" destOrd="0" presId="urn:microsoft.com/office/officeart/2005/8/layout/hierarchy5"/>
    <dgm:cxn modelId="{C332C8AF-2796-4C51-972F-8A3FA6809E9E}" type="presParOf" srcId="{45853AD6-0D5D-42AE-8663-0ABE5BD4C727}" destId="{C6F760DD-D567-4E41-B906-123183B3D8CA}" srcOrd="1" destOrd="0" presId="urn:microsoft.com/office/officeart/2005/8/layout/hierarchy5"/>
    <dgm:cxn modelId="{FAFA97BB-7451-41F6-ADC7-CC3718918E43}" type="presParOf" srcId="{9218E73D-C78B-413A-8712-6CE5D80091FF}" destId="{6805058D-EB61-402E-A363-85AC52D8C34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C18B30-CA15-4F1E-B92A-A7402B60CA4C}" type="doc">
      <dgm:prSet loTypeId="urn:microsoft.com/office/officeart/2005/8/layout/hProcess9" loCatId="process" qsTypeId="urn:microsoft.com/office/officeart/2005/8/quickstyle/3d1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C7E2181-B2C6-4CDA-BA1B-E94E180FC094}">
      <dgm:prSet/>
      <dgm:spPr/>
      <dgm:t>
        <a:bodyPr/>
        <a:lstStyle/>
        <a:p>
          <a:pPr algn="ctr" rtl="0"/>
          <a:r>
            <a:rPr lang="ru-RU" sz="1300" dirty="0" smtClean="0"/>
            <a:t>1. </a:t>
          </a:r>
          <a:r>
            <a:rPr lang="ru-RU" sz="1300" b="1" i="1" dirty="0" smtClean="0"/>
            <a:t>Детальный анализ и ранжирование проектов по приоритетам</a:t>
          </a:r>
          <a:endParaRPr lang="ru-RU" sz="1300" dirty="0"/>
        </a:p>
      </dgm:t>
    </dgm:pt>
    <dgm:pt modelId="{CBF095E1-8837-4C13-B5FD-3B9BC84C3742}" type="parTrans" cxnId="{D3E01820-8089-400D-A62B-736488A64C47}">
      <dgm:prSet/>
      <dgm:spPr/>
      <dgm:t>
        <a:bodyPr/>
        <a:lstStyle/>
        <a:p>
          <a:endParaRPr lang="ru-RU"/>
        </a:p>
      </dgm:t>
    </dgm:pt>
    <dgm:pt modelId="{32AB3B02-EB0A-4DE7-8CD7-4906CA6F1E18}" type="sibTrans" cxnId="{D3E01820-8089-400D-A62B-736488A64C47}">
      <dgm:prSet/>
      <dgm:spPr/>
      <dgm:t>
        <a:bodyPr/>
        <a:lstStyle/>
        <a:p>
          <a:endParaRPr lang="ru-RU"/>
        </a:p>
      </dgm:t>
    </dgm:pt>
    <dgm:pt modelId="{820BAC52-7D06-4A8C-99DF-D37D305DE8BD}">
      <dgm:prSet custT="1"/>
      <dgm:spPr/>
      <dgm:t>
        <a:bodyPr/>
        <a:lstStyle/>
        <a:p>
          <a:pPr algn="l" rtl="0"/>
          <a:r>
            <a:rPr lang="ru-RU" sz="1400" i="1" dirty="0" smtClean="0"/>
            <a:t>Ранжирование проектов по степени приоритетности для последующего распределения ресурсов между проектами</a:t>
          </a:r>
          <a:endParaRPr lang="ru-RU" sz="1000" dirty="0"/>
        </a:p>
      </dgm:t>
    </dgm:pt>
    <dgm:pt modelId="{0E4A8CE1-3E14-45CE-8472-240873356ECB}" type="parTrans" cxnId="{DC7FE542-7174-4722-B70C-B9792CAE1563}">
      <dgm:prSet/>
      <dgm:spPr/>
      <dgm:t>
        <a:bodyPr/>
        <a:lstStyle/>
        <a:p>
          <a:endParaRPr lang="ru-RU"/>
        </a:p>
      </dgm:t>
    </dgm:pt>
    <dgm:pt modelId="{E2A941F2-588A-48AC-AFF7-9B2BE7CCE601}" type="sibTrans" cxnId="{DC7FE542-7174-4722-B70C-B9792CAE1563}">
      <dgm:prSet/>
      <dgm:spPr/>
      <dgm:t>
        <a:bodyPr/>
        <a:lstStyle/>
        <a:p>
          <a:endParaRPr lang="ru-RU"/>
        </a:p>
      </dgm:t>
    </dgm:pt>
    <dgm:pt modelId="{D04D7669-5D74-4989-8E7A-E35312DD5E53}">
      <dgm:prSet/>
      <dgm:spPr/>
      <dgm:t>
        <a:bodyPr/>
        <a:lstStyle/>
        <a:p>
          <a:pPr algn="ctr" rtl="0"/>
          <a:r>
            <a:rPr lang="ru-RU" sz="1300" smtClean="0"/>
            <a:t>2. </a:t>
          </a:r>
          <a:r>
            <a:rPr lang="ru-RU" sz="1300" b="1" i="1" smtClean="0"/>
            <a:t>Распределение финансовых и иных ресурсов внутри портфеля инноваций</a:t>
          </a:r>
          <a:endParaRPr lang="ru-RU" sz="1300" dirty="0"/>
        </a:p>
      </dgm:t>
    </dgm:pt>
    <dgm:pt modelId="{E6715B24-8ACF-4AB7-BB7A-EB169155E288}" type="parTrans" cxnId="{192F6112-8DF1-46CA-B280-B2ED670844E0}">
      <dgm:prSet/>
      <dgm:spPr/>
      <dgm:t>
        <a:bodyPr/>
        <a:lstStyle/>
        <a:p>
          <a:endParaRPr lang="ru-RU"/>
        </a:p>
      </dgm:t>
    </dgm:pt>
    <dgm:pt modelId="{7F9E9926-3234-4E52-B452-F89FF8D71FF0}" type="sibTrans" cxnId="{192F6112-8DF1-46CA-B280-B2ED670844E0}">
      <dgm:prSet/>
      <dgm:spPr/>
      <dgm:t>
        <a:bodyPr/>
        <a:lstStyle/>
        <a:p>
          <a:endParaRPr lang="ru-RU"/>
        </a:p>
      </dgm:t>
    </dgm:pt>
    <dgm:pt modelId="{08ED88B6-2911-4710-ACEF-9AA434DFE4F0}">
      <dgm:prSet custT="1"/>
      <dgm:spPr/>
      <dgm:t>
        <a:bodyPr/>
        <a:lstStyle/>
        <a:p>
          <a:pPr algn="l" rtl="0"/>
          <a:r>
            <a:rPr lang="ru-RU" sz="1400" i="1" dirty="0" smtClean="0"/>
            <a:t>Правила принятия решений, основанные на схеме «</a:t>
          </a:r>
          <a:r>
            <a:rPr lang="ru-RU" sz="1400" i="1" dirty="0" err="1" smtClean="0"/>
            <a:t>затраты-эффективность</a:t>
          </a:r>
          <a:r>
            <a:rPr lang="ru-RU" sz="1400" i="1" dirty="0" smtClean="0"/>
            <a:t>»: в первую очередь наличные средства выделяются проекту с максимальной степенью экономической эффективности (степенью приоритетности)</a:t>
          </a:r>
          <a:endParaRPr lang="ru-RU" sz="1400" i="1" dirty="0"/>
        </a:p>
      </dgm:t>
    </dgm:pt>
    <dgm:pt modelId="{2F6CCF30-3ECC-422F-BDDA-0A363E41D4F5}" type="parTrans" cxnId="{C322BBD4-052E-4021-9800-8A287D2EF1CA}">
      <dgm:prSet/>
      <dgm:spPr/>
      <dgm:t>
        <a:bodyPr/>
        <a:lstStyle/>
        <a:p>
          <a:endParaRPr lang="ru-RU"/>
        </a:p>
      </dgm:t>
    </dgm:pt>
    <dgm:pt modelId="{167625AC-25FB-4ADE-B145-64C1A5574809}" type="sibTrans" cxnId="{C322BBD4-052E-4021-9800-8A287D2EF1CA}">
      <dgm:prSet/>
      <dgm:spPr/>
      <dgm:t>
        <a:bodyPr/>
        <a:lstStyle/>
        <a:p>
          <a:endParaRPr lang="ru-RU"/>
        </a:p>
      </dgm:t>
    </dgm:pt>
    <dgm:pt modelId="{7FC53FAB-C686-44FC-AD71-B92C9364BE2C}">
      <dgm:prSet custT="1"/>
      <dgm:spPr/>
      <dgm:t>
        <a:bodyPr/>
        <a:lstStyle/>
        <a:p>
          <a:pPr rtl="0"/>
          <a:r>
            <a:rPr lang="ru-RU" sz="1300" smtClean="0"/>
            <a:t>3.</a:t>
          </a:r>
          <a:r>
            <a:rPr lang="ru-RU" sz="1300" i="1" smtClean="0"/>
            <a:t> </a:t>
          </a:r>
          <a:r>
            <a:rPr lang="ru-RU" sz="1300" b="1" i="1" smtClean="0"/>
            <a:t>Уточнение портфеля проектов</a:t>
          </a:r>
          <a:r>
            <a:rPr lang="ru-RU" sz="1300" smtClean="0"/>
            <a:t> с </a:t>
          </a:r>
          <a:r>
            <a:rPr lang="ru-RU" sz="1200" smtClean="0"/>
            <a:t>целью отсечения части из них в пользу более привлекательных, а также в зависимости от наличия инвестиционных средств</a:t>
          </a:r>
          <a:endParaRPr lang="ru-RU" sz="1300" dirty="0"/>
        </a:p>
      </dgm:t>
    </dgm:pt>
    <dgm:pt modelId="{98CB91CD-7DEE-4E29-B7A6-EB92643BAD08}" type="parTrans" cxnId="{2FE5233E-1FC3-40D2-8B6D-FCA505088778}">
      <dgm:prSet/>
      <dgm:spPr/>
      <dgm:t>
        <a:bodyPr/>
        <a:lstStyle/>
        <a:p>
          <a:endParaRPr lang="ru-RU"/>
        </a:p>
      </dgm:t>
    </dgm:pt>
    <dgm:pt modelId="{E3C74848-7D70-4932-9A3D-B806DDEDB319}" type="sibTrans" cxnId="{2FE5233E-1FC3-40D2-8B6D-FCA505088778}">
      <dgm:prSet/>
      <dgm:spPr/>
      <dgm:t>
        <a:bodyPr/>
        <a:lstStyle/>
        <a:p>
          <a:endParaRPr lang="ru-RU"/>
        </a:p>
      </dgm:t>
    </dgm:pt>
    <dgm:pt modelId="{EE1A2312-BEDD-400B-85E7-69275B235B8F}" type="pres">
      <dgm:prSet presAssocID="{20C18B30-CA15-4F1E-B92A-A7402B60CA4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70D67C-775D-4AAB-8167-127FDA1EEDDD}" type="pres">
      <dgm:prSet presAssocID="{20C18B30-CA15-4F1E-B92A-A7402B60CA4C}" presName="arrow" presStyleLbl="bgShp" presStyleIdx="0" presStyleCnt="1"/>
      <dgm:spPr/>
      <dgm:t>
        <a:bodyPr/>
        <a:lstStyle/>
        <a:p>
          <a:endParaRPr lang="ru-RU"/>
        </a:p>
      </dgm:t>
    </dgm:pt>
    <dgm:pt modelId="{51030D6D-B870-4FB8-92DF-B871CF2CE869}" type="pres">
      <dgm:prSet presAssocID="{20C18B30-CA15-4F1E-B92A-A7402B60CA4C}" presName="linearProcess" presStyleCnt="0"/>
      <dgm:spPr/>
      <dgm:t>
        <a:bodyPr/>
        <a:lstStyle/>
        <a:p>
          <a:endParaRPr lang="ru-RU"/>
        </a:p>
      </dgm:t>
    </dgm:pt>
    <dgm:pt modelId="{EADFE033-20AB-48AA-A8E8-B4FE7DBA5EAC}" type="pres">
      <dgm:prSet presAssocID="{6C7E2181-B2C6-4CDA-BA1B-E94E180FC0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F8CA9-1BAC-4C1A-B031-A98E5057D5CE}" type="pres">
      <dgm:prSet presAssocID="{32AB3B02-EB0A-4DE7-8CD7-4906CA6F1E18}" presName="sibTrans" presStyleCnt="0"/>
      <dgm:spPr/>
      <dgm:t>
        <a:bodyPr/>
        <a:lstStyle/>
        <a:p>
          <a:endParaRPr lang="ru-RU"/>
        </a:p>
      </dgm:t>
    </dgm:pt>
    <dgm:pt modelId="{EC5836B5-AB56-42E8-8745-13413E1D87DF}" type="pres">
      <dgm:prSet presAssocID="{D04D7669-5D74-4989-8E7A-E35312DD5E53}" presName="textNode" presStyleLbl="node1" presStyleIdx="1" presStyleCnt="3" custScaleX="115103" custScaleY="139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224EB-514A-4542-8A52-09C750A1424C}" type="pres">
      <dgm:prSet presAssocID="{7F9E9926-3234-4E52-B452-F89FF8D71FF0}" presName="sibTrans" presStyleCnt="0"/>
      <dgm:spPr/>
      <dgm:t>
        <a:bodyPr/>
        <a:lstStyle/>
        <a:p>
          <a:endParaRPr lang="ru-RU"/>
        </a:p>
      </dgm:t>
    </dgm:pt>
    <dgm:pt modelId="{E8C7A370-50CB-4E65-8E78-0453A8A805DC}" type="pres">
      <dgm:prSet presAssocID="{7FC53FAB-C686-44FC-AD71-B92C9364BE2C}" presName="textNode" presStyleLbl="node1" presStyleIdx="2" presStyleCnt="3" custScaleX="75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E5233E-1FC3-40D2-8B6D-FCA505088778}" srcId="{20C18B30-CA15-4F1E-B92A-A7402B60CA4C}" destId="{7FC53FAB-C686-44FC-AD71-B92C9364BE2C}" srcOrd="2" destOrd="0" parTransId="{98CB91CD-7DEE-4E29-B7A6-EB92643BAD08}" sibTransId="{E3C74848-7D70-4932-9A3D-B806DDEDB319}"/>
    <dgm:cxn modelId="{192F6112-8DF1-46CA-B280-B2ED670844E0}" srcId="{20C18B30-CA15-4F1E-B92A-A7402B60CA4C}" destId="{D04D7669-5D74-4989-8E7A-E35312DD5E53}" srcOrd="1" destOrd="0" parTransId="{E6715B24-8ACF-4AB7-BB7A-EB169155E288}" sibTransId="{7F9E9926-3234-4E52-B452-F89FF8D71FF0}"/>
    <dgm:cxn modelId="{9723BE7E-7E13-4632-8447-9F99036B6A28}" type="presOf" srcId="{7FC53FAB-C686-44FC-AD71-B92C9364BE2C}" destId="{E8C7A370-50CB-4E65-8E78-0453A8A805DC}" srcOrd="0" destOrd="0" presId="urn:microsoft.com/office/officeart/2005/8/layout/hProcess9"/>
    <dgm:cxn modelId="{D3DF7D19-A3AF-4B54-A98A-E2D2D07F7EF3}" type="presOf" srcId="{20C18B30-CA15-4F1E-B92A-A7402B60CA4C}" destId="{EE1A2312-BEDD-400B-85E7-69275B235B8F}" srcOrd="0" destOrd="0" presId="urn:microsoft.com/office/officeart/2005/8/layout/hProcess9"/>
    <dgm:cxn modelId="{A044BAB6-0028-4890-B600-B7E2715D9C93}" type="presOf" srcId="{08ED88B6-2911-4710-ACEF-9AA434DFE4F0}" destId="{EC5836B5-AB56-42E8-8745-13413E1D87DF}" srcOrd="0" destOrd="1" presId="urn:microsoft.com/office/officeart/2005/8/layout/hProcess9"/>
    <dgm:cxn modelId="{DC7FE542-7174-4722-B70C-B9792CAE1563}" srcId="{6C7E2181-B2C6-4CDA-BA1B-E94E180FC094}" destId="{820BAC52-7D06-4A8C-99DF-D37D305DE8BD}" srcOrd="0" destOrd="0" parTransId="{0E4A8CE1-3E14-45CE-8472-240873356ECB}" sibTransId="{E2A941F2-588A-48AC-AFF7-9B2BE7CCE601}"/>
    <dgm:cxn modelId="{20FD83A2-FDF3-4320-B40C-5D5A6FEE3D9E}" type="presOf" srcId="{6C7E2181-B2C6-4CDA-BA1B-E94E180FC094}" destId="{EADFE033-20AB-48AA-A8E8-B4FE7DBA5EAC}" srcOrd="0" destOrd="0" presId="urn:microsoft.com/office/officeart/2005/8/layout/hProcess9"/>
    <dgm:cxn modelId="{DB7FB701-1401-482D-932D-9B62788DD625}" type="presOf" srcId="{820BAC52-7D06-4A8C-99DF-D37D305DE8BD}" destId="{EADFE033-20AB-48AA-A8E8-B4FE7DBA5EAC}" srcOrd="0" destOrd="1" presId="urn:microsoft.com/office/officeart/2005/8/layout/hProcess9"/>
    <dgm:cxn modelId="{AEAF86AE-16A9-4A8B-8657-27A10D3E9D0C}" type="presOf" srcId="{D04D7669-5D74-4989-8E7A-E35312DD5E53}" destId="{EC5836B5-AB56-42E8-8745-13413E1D87DF}" srcOrd="0" destOrd="0" presId="urn:microsoft.com/office/officeart/2005/8/layout/hProcess9"/>
    <dgm:cxn modelId="{C322BBD4-052E-4021-9800-8A287D2EF1CA}" srcId="{D04D7669-5D74-4989-8E7A-E35312DD5E53}" destId="{08ED88B6-2911-4710-ACEF-9AA434DFE4F0}" srcOrd="0" destOrd="0" parTransId="{2F6CCF30-3ECC-422F-BDDA-0A363E41D4F5}" sibTransId="{167625AC-25FB-4ADE-B145-64C1A5574809}"/>
    <dgm:cxn modelId="{D3E01820-8089-400D-A62B-736488A64C47}" srcId="{20C18B30-CA15-4F1E-B92A-A7402B60CA4C}" destId="{6C7E2181-B2C6-4CDA-BA1B-E94E180FC094}" srcOrd="0" destOrd="0" parTransId="{CBF095E1-8837-4C13-B5FD-3B9BC84C3742}" sibTransId="{32AB3B02-EB0A-4DE7-8CD7-4906CA6F1E18}"/>
    <dgm:cxn modelId="{81694E4E-6695-46DF-A725-432403C9355A}" type="presParOf" srcId="{EE1A2312-BEDD-400B-85E7-69275B235B8F}" destId="{0F70D67C-775D-4AAB-8167-127FDA1EEDDD}" srcOrd="0" destOrd="0" presId="urn:microsoft.com/office/officeart/2005/8/layout/hProcess9"/>
    <dgm:cxn modelId="{6CFE6925-E85A-47B7-86E1-3A6943DE093E}" type="presParOf" srcId="{EE1A2312-BEDD-400B-85E7-69275B235B8F}" destId="{51030D6D-B870-4FB8-92DF-B871CF2CE869}" srcOrd="1" destOrd="0" presId="urn:microsoft.com/office/officeart/2005/8/layout/hProcess9"/>
    <dgm:cxn modelId="{C9C2D10C-6E3C-4DCA-B64F-138AF2CEB00B}" type="presParOf" srcId="{51030D6D-B870-4FB8-92DF-B871CF2CE869}" destId="{EADFE033-20AB-48AA-A8E8-B4FE7DBA5EAC}" srcOrd="0" destOrd="0" presId="urn:microsoft.com/office/officeart/2005/8/layout/hProcess9"/>
    <dgm:cxn modelId="{BA2708AE-15AF-43D7-870F-98B64D89F865}" type="presParOf" srcId="{51030D6D-B870-4FB8-92DF-B871CF2CE869}" destId="{230F8CA9-1BAC-4C1A-B031-A98E5057D5CE}" srcOrd="1" destOrd="0" presId="urn:microsoft.com/office/officeart/2005/8/layout/hProcess9"/>
    <dgm:cxn modelId="{254DA5BE-6E86-429C-92A3-3BEB609444A6}" type="presParOf" srcId="{51030D6D-B870-4FB8-92DF-B871CF2CE869}" destId="{EC5836B5-AB56-42E8-8745-13413E1D87DF}" srcOrd="2" destOrd="0" presId="urn:microsoft.com/office/officeart/2005/8/layout/hProcess9"/>
    <dgm:cxn modelId="{AC5E8C7A-01A0-41CB-B123-3012FFEE9084}" type="presParOf" srcId="{51030D6D-B870-4FB8-92DF-B871CF2CE869}" destId="{260224EB-514A-4542-8A52-09C750A1424C}" srcOrd="3" destOrd="0" presId="urn:microsoft.com/office/officeart/2005/8/layout/hProcess9"/>
    <dgm:cxn modelId="{0B041CCE-D546-4EED-8BA7-22079F351DFB}" type="presParOf" srcId="{51030D6D-B870-4FB8-92DF-B871CF2CE869}" destId="{E8C7A370-50CB-4E65-8E78-0453A8A805D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26B1A-5AC4-4198-8CF5-0385230348D7}">
      <dsp:nvSpPr>
        <dsp:cNvPr id="0" name=""/>
        <dsp:cNvSpPr/>
      </dsp:nvSpPr>
      <dsp:spPr>
        <a:xfrm>
          <a:off x="3592372" y="1173927"/>
          <a:ext cx="1508555" cy="544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56"/>
              </a:lnTo>
              <a:lnTo>
                <a:pt x="1508555" y="371156"/>
              </a:lnTo>
              <a:lnTo>
                <a:pt x="1508555" y="5446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864C4-F6C9-472C-9EFB-34C16A1EFB61}">
      <dsp:nvSpPr>
        <dsp:cNvPr id="0" name=""/>
        <dsp:cNvSpPr/>
      </dsp:nvSpPr>
      <dsp:spPr>
        <a:xfrm>
          <a:off x="2083816" y="2472125"/>
          <a:ext cx="1144421" cy="544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56"/>
              </a:lnTo>
              <a:lnTo>
                <a:pt x="1144421" y="371156"/>
              </a:lnTo>
              <a:lnTo>
                <a:pt x="1144421" y="54464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2FB11-CDD7-464D-A57D-CC2BB53D7362}">
      <dsp:nvSpPr>
        <dsp:cNvPr id="0" name=""/>
        <dsp:cNvSpPr/>
      </dsp:nvSpPr>
      <dsp:spPr>
        <a:xfrm>
          <a:off x="939395" y="2472125"/>
          <a:ext cx="1144421" cy="544640"/>
        </a:xfrm>
        <a:custGeom>
          <a:avLst/>
          <a:gdLst/>
          <a:ahLst/>
          <a:cxnLst/>
          <a:rect l="0" t="0" r="0" b="0"/>
          <a:pathLst>
            <a:path>
              <a:moveTo>
                <a:pt x="1144421" y="0"/>
              </a:moveTo>
              <a:lnTo>
                <a:pt x="1144421" y="371156"/>
              </a:lnTo>
              <a:lnTo>
                <a:pt x="0" y="371156"/>
              </a:lnTo>
              <a:lnTo>
                <a:pt x="0" y="54464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4EB2B-A1A3-4204-A7AA-22FDABB0A8EA}">
      <dsp:nvSpPr>
        <dsp:cNvPr id="0" name=""/>
        <dsp:cNvSpPr/>
      </dsp:nvSpPr>
      <dsp:spPr>
        <a:xfrm>
          <a:off x="2083816" y="1173927"/>
          <a:ext cx="1508555" cy="544640"/>
        </a:xfrm>
        <a:custGeom>
          <a:avLst/>
          <a:gdLst/>
          <a:ahLst/>
          <a:cxnLst/>
          <a:rect l="0" t="0" r="0" b="0"/>
          <a:pathLst>
            <a:path>
              <a:moveTo>
                <a:pt x="1508555" y="0"/>
              </a:moveTo>
              <a:lnTo>
                <a:pt x="1508555" y="371156"/>
              </a:lnTo>
              <a:lnTo>
                <a:pt x="0" y="371156"/>
              </a:lnTo>
              <a:lnTo>
                <a:pt x="0" y="5446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78DF7-DDA7-464B-B656-69CCA762EAFC}">
      <dsp:nvSpPr>
        <dsp:cNvPr id="0" name=""/>
        <dsp:cNvSpPr/>
      </dsp:nvSpPr>
      <dsp:spPr>
        <a:xfrm>
          <a:off x="1982617" y="397003"/>
          <a:ext cx="3219508" cy="7769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CDAA7-793A-4B22-9541-237519DCE01A}">
      <dsp:nvSpPr>
        <dsp:cNvPr id="0" name=""/>
        <dsp:cNvSpPr/>
      </dsp:nvSpPr>
      <dsp:spPr>
        <a:xfrm>
          <a:off x="2190694" y="594676"/>
          <a:ext cx="3219508" cy="776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400" b="1" kern="1200" dirty="0" smtClean="0"/>
            <a:t>К важнейшим факторам, учитываемым при формировании портфеля заказов, относятся:</a:t>
          </a:r>
          <a:endParaRPr lang="ru-RU" sz="1400" b="1" kern="1200" dirty="0"/>
        </a:p>
      </dsp:txBody>
      <dsp:txXfrm>
        <a:off x="2190694" y="594676"/>
        <a:ext cx="3219508" cy="776924"/>
      </dsp:txXfrm>
    </dsp:sp>
    <dsp:sp modelId="{1B635C6B-40DD-4299-9D47-4536384306C9}">
      <dsp:nvSpPr>
        <dsp:cNvPr id="0" name=""/>
        <dsp:cNvSpPr/>
      </dsp:nvSpPr>
      <dsp:spPr>
        <a:xfrm>
          <a:off x="1147472" y="1718568"/>
          <a:ext cx="1872689" cy="7535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00860-D84A-4220-BD87-27430BA51622}">
      <dsp:nvSpPr>
        <dsp:cNvPr id="0" name=""/>
        <dsp:cNvSpPr/>
      </dsp:nvSpPr>
      <dsp:spPr>
        <a:xfrm>
          <a:off x="1355548" y="1916240"/>
          <a:ext cx="1872689" cy="753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b="1" kern="1200" dirty="0" smtClean="0"/>
            <a:t>Поддержка рационального равновесия между проектами</a:t>
          </a:r>
          <a:endParaRPr lang="ru-RU" sz="1200" b="1" kern="1200" dirty="0"/>
        </a:p>
      </dsp:txBody>
      <dsp:txXfrm>
        <a:off x="1355548" y="1916240"/>
        <a:ext cx="1872689" cy="753557"/>
      </dsp:txXfrm>
    </dsp:sp>
    <dsp:sp modelId="{6C36EEDF-3F29-403E-A91B-61203280EF2E}">
      <dsp:nvSpPr>
        <dsp:cNvPr id="0" name=""/>
        <dsp:cNvSpPr/>
      </dsp:nvSpPr>
      <dsp:spPr>
        <a:xfrm>
          <a:off x="3050" y="3016766"/>
          <a:ext cx="1872689" cy="118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EF82E-0248-4472-877A-C9CBBE2D30BB}">
      <dsp:nvSpPr>
        <dsp:cNvPr id="0" name=""/>
        <dsp:cNvSpPr/>
      </dsp:nvSpPr>
      <dsp:spPr>
        <a:xfrm>
          <a:off x="211127" y="3214438"/>
          <a:ext cx="1872689" cy="118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b="1" kern="1200" dirty="0" smtClean="0"/>
            <a:t>«Модификация существующих видов продукции (процессов)»</a:t>
          </a:r>
          <a:endParaRPr lang="ru-RU" sz="1200" b="1" kern="1200" dirty="0"/>
        </a:p>
      </dsp:txBody>
      <dsp:txXfrm>
        <a:off x="211127" y="3214438"/>
        <a:ext cx="1872689" cy="1189157"/>
      </dsp:txXfrm>
    </dsp:sp>
    <dsp:sp modelId="{844260DB-A9C8-4208-8E51-E7219B83A5F3}">
      <dsp:nvSpPr>
        <dsp:cNvPr id="0" name=""/>
        <dsp:cNvSpPr/>
      </dsp:nvSpPr>
      <dsp:spPr>
        <a:xfrm>
          <a:off x="2291893" y="3016766"/>
          <a:ext cx="1872689" cy="1189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0A7DD-91F1-4EB8-AB9B-84BB77695674}">
      <dsp:nvSpPr>
        <dsp:cNvPr id="0" name=""/>
        <dsp:cNvSpPr/>
      </dsp:nvSpPr>
      <dsp:spPr>
        <a:xfrm>
          <a:off x="2499970" y="3214438"/>
          <a:ext cx="1872689" cy="118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b="1" kern="1200" dirty="0" smtClean="0"/>
            <a:t>«Создание принципиально новых видов продуктов (процессов)»</a:t>
          </a:r>
          <a:endParaRPr lang="ru-RU" sz="1200" b="1" kern="1200" dirty="0"/>
        </a:p>
      </dsp:txBody>
      <dsp:txXfrm>
        <a:off x="2499970" y="3214438"/>
        <a:ext cx="1872689" cy="1189157"/>
      </dsp:txXfrm>
    </dsp:sp>
    <dsp:sp modelId="{0137ED7C-0DE6-41E6-9938-6BDEF9748DFF}">
      <dsp:nvSpPr>
        <dsp:cNvPr id="0" name=""/>
        <dsp:cNvSpPr/>
      </dsp:nvSpPr>
      <dsp:spPr>
        <a:xfrm>
          <a:off x="4164583" y="1718568"/>
          <a:ext cx="1872689" cy="11891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5B8D5-67A9-440B-B656-BA260112666C}">
      <dsp:nvSpPr>
        <dsp:cNvPr id="0" name=""/>
        <dsp:cNvSpPr/>
      </dsp:nvSpPr>
      <dsp:spPr>
        <a:xfrm>
          <a:off x="4372659" y="1916240"/>
          <a:ext cx="1872689" cy="1189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b="1" kern="1200" dirty="0" smtClean="0"/>
            <a:t>Поддержание разумного равновесия между наступательной и оборонительной стратегией инноваций</a:t>
          </a:r>
          <a:endParaRPr kumimoji="1" lang="ru-RU" sz="1200" b="1" kern="1200" dirty="0"/>
        </a:p>
      </dsp:txBody>
      <dsp:txXfrm>
        <a:off x="4372659" y="1916240"/>
        <a:ext cx="1872689" cy="11891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0EF3A9-73CB-4C2A-A6C1-AC4B8766C4C4}">
      <dsp:nvSpPr>
        <dsp:cNvPr id="0" name=""/>
        <dsp:cNvSpPr/>
      </dsp:nvSpPr>
      <dsp:spPr>
        <a:xfrm>
          <a:off x="2381" y="2245221"/>
          <a:ext cx="2601515" cy="13007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>
                  <a:lumMod val="75000"/>
                </a:schemeClr>
              </a:solidFill>
            </a:rPr>
            <a:t>Число инновационных проектов, составляющих портфель заказов, в определенный период времени зависит</a:t>
          </a:r>
          <a:endParaRPr lang="ru-RU" sz="1400" b="1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2381" y="2245221"/>
        <a:ext cx="2601515" cy="1300757"/>
      </dsp:txXfrm>
    </dsp:sp>
    <dsp:sp modelId="{2D535172-5DCD-493D-83D8-8B865146F9D0}">
      <dsp:nvSpPr>
        <dsp:cNvPr id="0" name=""/>
        <dsp:cNvSpPr/>
      </dsp:nvSpPr>
      <dsp:spPr>
        <a:xfrm rot="20098875">
          <a:off x="2550021" y="2632556"/>
          <a:ext cx="114835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48357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/>
        </a:p>
      </dsp:txBody>
      <dsp:txXfrm rot="20098875">
        <a:off x="3095491" y="2624062"/>
        <a:ext cx="57417" cy="57417"/>
      </dsp:txXfrm>
    </dsp:sp>
    <dsp:sp modelId="{CE87BAB4-1EE5-4544-98AD-C97F4A97812D}">
      <dsp:nvSpPr>
        <dsp:cNvPr id="0" name=""/>
        <dsp:cNvSpPr/>
      </dsp:nvSpPr>
      <dsp:spPr>
        <a:xfrm>
          <a:off x="3644503" y="2057300"/>
          <a:ext cx="2601515" cy="7052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 масштаба проектов</a:t>
          </a:r>
          <a:endParaRPr lang="ru-RU" sz="1400" b="1" kern="1200" dirty="0"/>
        </a:p>
      </dsp:txBody>
      <dsp:txXfrm>
        <a:off x="3644503" y="2057300"/>
        <a:ext cx="2601515" cy="705283"/>
      </dsp:txXfrm>
    </dsp:sp>
    <dsp:sp modelId="{FC4D4137-881E-4AC0-B94A-E0430FE56FED}">
      <dsp:nvSpPr>
        <dsp:cNvPr id="0" name=""/>
        <dsp:cNvSpPr/>
      </dsp:nvSpPr>
      <dsp:spPr>
        <a:xfrm rot="1403689">
          <a:off x="2557291" y="3100484"/>
          <a:ext cx="113381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33816" y="2021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/>
        </a:p>
      </dsp:txBody>
      <dsp:txXfrm rot="1403689">
        <a:off x="3095854" y="3092353"/>
        <a:ext cx="56690" cy="56690"/>
      </dsp:txXfrm>
    </dsp:sp>
    <dsp:sp modelId="{0C2C04B4-212D-411F-B7F3-F87B6FD3BD88}">
      <dsp:nvSpPr>
        <dsp:cNvPr id="0" name=""/>
        <dsp:cNvSpPr/>
      </dsp:nvSpPr>
      <dsp:spPr>
        <a:xfrm>
          <a:off x="3644503" y="2957698"/>
          <a:ext cx="2601515" cy="7762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 длительности выполнения проектов</a:t>
          </a:r>
          <a:endParaRPr lang="ru-RU" sz="1400" b="1" kern="1200" dirty="0"/>
        </a:p>
      </dsp:txBody>
      <dsp:txXfrm>
        <a:off x="3644503" y="2957698"/>
        <a:ext cx="2601515" cy="77620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0D67C-775D-4AAB-8167-127FDA1EEDDD}">
      <dsp:nvSpPr>
        <dsp:cNvPr id="0" name=""/>
        <dsp:cNvSpPr/>
      </dsp:nvSpPr>
      <dsp:spPr>
        <a:xfrm>
          <a:off x="685799" y="0"/>
          <a:ext cx="7772400" cy="4495800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ADFE033-20AB-48AA-A8E8-B4FE7DBA5EAC}">
      <dsp:nvSpPr>
        <dsp:cNvPr id="0" name=""/>
        <dsp:cNvSpPr/>
      </dsp:nvSpPr>
      <dsp:spPr>
        <a:xfrm>
          <a:off x="2155" y="1348740"/>
          <a:ext cx="2876391" cy="1798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1. </a:t>
          </a:r>
          <a:r>
            <a:rPr lang="ru-RU" sz="1300" b="1" i="1" kern="1200" smtClean="0"/>
            <a:t>Детальный анализ и ранжирование проектов по приоритетам</a:t>
          </a:r>
          <a:endParaRPr lang="ru-RU" sz="13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smtClean="0"/>
            <a:t>Ранжирование проектов по степени приоритетности для последующего распределения ресурсов между проектами</a:t>
          </a:r>
          <a:endParaRPr lang="ru-RU" sz="1000" kern="1200" dirty="0"/>
        </a:p>
      </dsp:txBody>
      <dsp:txXfrm>
        <a:off x="2155" y="1348740"/>
        <a:ext cx="2876391" cy="1798320"/>
      </dsp:txXfrm>
    </dsp:sp>
    <dsp:sp modelId="{EC5836B5-AB56-42E8-8745-13413E1D87DF}">
      <dsp:nvSpPr>
        <dsp:cNvPr id="0" name=""/>
        <dsp:cNvSpPr/>
      </dsp:nvSpPr>
      <dsp:spPr>
        <a:xfrm>
          <a:off x="3271899" y="990595"/>
          <a:ext cx="3310813" cy="251460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2. </a:t>
          </a:r>
          <a:r>
            <a:rPr lang="ru-RU" sz="1300" b="1" i="1" kern="1200" smtClean="0"/>
            <a:t>Распределение финансовых и иных ресурсов внутри портфеля инноваций</a:t>
          </a:r>
          <a:endParaRPr lang="ru-RU" sz="13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smtClean="0"/>
            <a:t>Правила принятия решений, основанные на схеме «</a:t>
          </a:r>
          <a:r>
            <a:rPr lang="ru-RU" sz="1400" i="1" kern="1200" dirty="0" err="1" smtClean="0"/>
            <a:t>затраты-эффективность</a:t>
          </a:r>
          <a:r>
            <a:rPr lang="ru-RU" sz="1400" i="1" kern="1200" dirty="0" smtClean="0"/>
            <a:t>»: в первую очередь наличные средства выделяются проекту с максимальной степенью экономической эффективности (степенью приоритетности)</a:t>
          </a:r>
          <a:endParaRPr lang="ru-RU" sz="1400" i="1" kern="1200" dirty="0"/>
        </a:p>
      </dsp:txBody>
      <dsp:txXfrm>
        <a:off x="3271899" y="990595"/>
        <a:ext cx="3310813" cy="2514608"/>
      </dsp:txXfrm>
    </dsp:sp>
    <dsp:sp modelId="{E8C7A370-50CB-4E65-8E78-0453A8A805DC}">
      <dsp:nvSpPr>
        <dsp:cNvPr id="0" name=""/>
        <dsp:cNvSpPr/>
      </dsp:nvSpPr>
      <dsp:spPr>
        <a:xfrm>
          <a:off x="6976065" y="1348740"/>
          <a:ext cx="2165779" cy="1798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3.</a:t>
          </a:r>
          <a:r>
            <a:rPr lang="ru-RU" sz="1300" i="1" kern="1200" smtClean="0"/>
            <a:t> </a:t>
          </a:r>
          <a:r>
            <a:rPr lang="ru-RU" sz="1300" b="1" i="1" kern="1200" smtClean="0"/>
            <a:t>Уточнение портфеля проектов</a:t>
          </a:r>
          <a:r>
            <a:rPr lang="ru-RU" sz="1300" kern="1200" smtClean="0"/>
            <a:t> с </a:t>
          </a:r>
          <a:r>
            <a:rPr lang="ru-RU" sz="1200" kern="1200" smtClean="0"/>
            <a:t>целью отсечения части из них в пользу более привлекательных, а также в зависимости от наличия инвестиционных средств</a:t>
          </a:r>
          <a:endParaRPr lang="ru-RU" sz="1300" kern="1200" dirty="0"/>
        </a:p>
      </dsp:txBody>
      <dsp:txXfrm>
        <a:off x="6976065" y="1348740"/>
        <a:ext cx="2165779" cy="179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3787D-A324-48BA-8E66-0E195A937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0AC1-5FED-4FBA-BA6C-21079AC84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37682-4485-4FB7-B347-274E705682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D1460-1FFD-4A36-B7FF-F7F0D2CA0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050C0-05E0-42E5-9E6C-61F49FA3D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2F036-1080-487E-B780-372BD8E95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8B84-2B0F-4A9A-BBEC-18A8E7D59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B85B-E4A7-4A77-B97E-F33EC220C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45CE-F946-413C-8C2F-479E01E99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45F6-057A-4E3B-A93A-34C5C7FFE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FB85-9E31-48E3-BE48-C4A7373B4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B1E7-CC8D-4614-83F0-1912594C8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0BC1DB42-623C-47F3-AAFE-A45C764CB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3.xml"/><Relationship Id="rId7" Type="http://schemas.openxmlformats.org/officeDocument/2006/relationships/hyperlink" Target="http://www.psu.by/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hyperlink" Target="http://www.psu.b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3000372"/>
            <a:ext cx="7000892" cy="1524000"/>
          </a:xfrm>
        </p:spPr>
        <p:txBody>
          <a:bodyPr/>
          <a:lstStyle/>
          <a:p>
            <a:pPr algn="ctr" eaLnBrk="1" hangingPunct="1"/>
            <a:r>
              <a:rPr lang="ru-RU" sz="5000" dirty="0" smtClean="0">
                <a:solidFill>
                  <a:schemeClr val="hlink"/>
                </a:solidFill>
                <a:latin typeface="Arial Black" pitchFamily="34" charset="0"/>
              </a:rPr>
              <a:t>4. </a:t>
            </a:r>
            <a:br>
              <a:rPr lang="ru-RU" sz="5000" dirty="0" smtClean="0">
                <a:solidFill>
                  <a:schemeClr val="hlink"/>
                </a:solidFill>
                <a:latin typeface="Arial Black" pitchFamily="34" charset="0"/>
              </a:rPr>
            </a:br>
            <a:r>
              <a:rPr lang="ru-RU" sz="5000" dirty="0" smtClean="0">
                <a:solidFill>
                  <a:schemeClr val="hlink"/>
                </a:solidFill>
                <a:latin typeface="Arial Black" pitchFamily="34" charset="0"/>
              </a:rPr>
              <a:t>Управление инновационными процессами</a:t>
            </a: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0" y="728662"/>
          <a:ext cx="9144000" cy="6129337"/>
        </p:xfrm>
        <a:graphic>
          <a:graphicData uri="http://schemas.openxmlformats.org/presentationml/2006/ole">
            <p:oleObj spid="_x0000_s53250" name="Документ" r:id="rId3" imgW="6113928" imgH="5402432" progId="Word.Document.12">
              <p:embed/>
            </p:oleObj>
          </a:graphicData>
        </a:graphic>
      </p:graphicFrame>
      <p:pic>
        <p:nvPicPr>
          <p:cNvPr id="3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7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Для стратегического управления инновациями разрабатываются </a:t>
            </a:r>
            <a:r>
              <a:rPr lang="ru-RU" sz="2400" i="1" dirty="0" smtClean="0"/>
              <a:t>сценарии будущего</a:t>
            </a:r>
            <a:r>
              <a:rPr lang="ru-RU" sz="2400" dirty="0" smtClean="0"/>
              <a:t>, содержащие согласованные и логически взаимосвязанные предположения и описания путей развития стратегического инновационного процесса с учетом влияния глобальных факторов внешней среды.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При этом используются такие </a:t>
            </a:r>
            <a:r>
              <a:rPr lang="ru-RU" sz="2400" i="1" dirty="0" smtClean="0"/>
              <a:t>средства</a:t>
            </a:r>
            <a:r>
              <a:rPr lang="ru-RU" sz="2400" dirty="0" smtClean="0"/>
              <a:t>, как: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 портфельные матрицы,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сканирование,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/>
              <a:t>форкастинг</a:t>
            </a:r>
            <a:r>
              <a:rPr lang="ru-RU" sz="2400" dirty="0" smtClean="0"/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/>
              <a:t>бенчмаркинг</a:t>
            </a:r>
            <a:r>
              <a:rPr lang="ru-RU" sz="2400" dirty="0" smtClean="0"/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/>
              <a:t>эссе-смент</a:t>
            </a:r>
            <a:r>
              <a:rPr lang="ru-RU" sz="2400" dirty="0" smtClean="0"/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 модель взаимосвязи стратегических факторов успеха. </a:t>
            </a:r>
            <a:endParaRPr lang="ru-RU" sz="2400" dirty="0"/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4.2.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Сущность, виды и типы инновационных стратегий организации</a:t>
            </a: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315200" cy="1600200"/>
          </a:xfrm>
          <a:gradFill rotWithShape="1">
            <a:gsLst>
              <a:gs pos="0">
                <a:srgbClr val="FFCCCC"/>
              </a:gs>
              <a:gs pos="100000">
                <a:schemeClr val="tx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200" i="1" dirty="0" smtClean="0">
                <a:solidFill>
                  <a:schemeClr val="hlink"/>
                </a:solidFill>
                <a:latin typeface="Arial" charset="0"/>
              </a:rPr>
              <a:t>Инновационная стратегия</a:t>
            </a:r>
            <a:r>
              <a:rPr lang="ru-RU" sz="2200" dirty="0" smtClean="0">
                <a:solidFill>
                  <a:schemeClr val="hlink"/>
                </a:solidFill>
                <a:latin typeface="Arial" charset="0"/>
              </a:rPr>
              <a:t> — одно из средств достижения целей организации, отличающееся от других средств своей новизной, прежде всего для данной организации и, возможно, для отрасли, рынка, потребителей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648200"/>
          </a:xfrm>
        </p:spPr>
        <p:txBody>
          <a:bodyPr/>
          <a:lstStyle/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Инновационные стратегии направлены на развитие и использование потенциала организации и рассматриваются как реакция на изменение </a:t>
            </a:r>
            <a:r>
              <a:rPr lang="ru-RU" sz="2000" b="1" u="sng" dirty="0" smtClean="0">
                <a:solidFill>
                  <a:srgbClr val="000066"/>
                </a:solidFill>
              </a:rPr>
              <a:t>внешней среды</a:t>
            </a:r>
            <a:r>
              <a:rPr lang="ru-RU" sz="2000" b="1" dirty="0" smtClean="0">
                <a:solidFill>
                  <a:srgbClr val="000066"/>
                </a:solidFill>
              </a:rPr>
              <a:t>.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Поэтому многообразие инновационных стратегий обусловливается составом компонентов </a:t>
            </a:r>
            <a:r>
              <a:rPr lang="ru-RU" sz="2000" b="1" u="sng" dirty="0" smtClean="0">
                <a:solidFill>
                  <a:srgbClr val="000066"/>
                </a:solidFill>
              </a:rPr>
              <a:t>внутренней среды</a:t>
            </a:r>
            <a:r>
              <a:rPr lang="ru-RU" sz="2000" b="1" dirty="0" smtClean="0">
                <a:solidFill>
                  <a:srgbClr val="000066"/>
                </a:solidFill>
              </a:rPr>
              <a:t> организации.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200" b="1" dirty="0" smtClean="0">
              <a:solidFill>
                <a:srgbClr val="000066"/>
              </a:solidFill>
            </a:endParaRP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Инновационными стратегиями могут быть:</a:t>
            </a:r>
          </a:p>
          <a:p>
            <a:pPr marL="0" indent="625475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инновационная деятельность организации, направленная на получение новых продуктов, технологий и услуг;</a:t>
            </a:r>
          </a:p>
          <a:p>
            <a:pPr marL="0" indent="625475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применение новых методов в НИОКР, производстве, маркетинге и управлении;</a:t>
            </a:r>
          </a:p>
          <a:p>
            <a:pPr marL="0" indent="625475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переход к новым организационным структурам;</a:t>
            </a:r>
          </a:p>
          <a:p>
            <a:pPr marL="0" indent="625475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применение новых видов ресурсов и новых подходов к использованию традиционных ресурсов.</a:t>
            </a:r>
          </a:p>
        </p:txBody>
      </p:sp>
      <p:pic>
        <p:nvPicPr>
          <p:cNvPr id="44036" name="Picture 4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08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6324600" cy="1295400"/>
          </a:xfrm>
          <a:gradFill rotWithShape="1">
            <a:gsLst>
              <a:gs pos="0">
                <a:srgbClr val="CCFFCC"/>
              </a:gs>
              <a:gs pos="100000">
                <a:srgbClr val="FFCC9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6600"/>
                </a:solidFill>
              </a:rPr>
              <a:t>Инновационные стратегии создают особо сложные условия для проектного, фирменного и корпоративного управления.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209800"/>
            <a:ext cx="6096000" cy="4114800"/>
          </a:xfrm>
        </p:spPr>
        <p:txBody>
          <a:bodyPr/>
          <a:lstStyle/>
          <a:p>
            <a:pPr indent="5556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smtClean="0">
                <a:solidFill>
                  <a:srgbClr val="000066"/>
                </a:solidFill>
              </a:rPr>
              <a:t>К таким условиям относятся:</a:t>
            </a:r>
          </a:p>
          <a:p>
            <a:pPr indent="555625" eaLnBrk="1" hangingPunct="1">
              <a:lnSpc>
                <a:spcPct val="90000"/>
              </a:lnSpc>
              <a:buClr>
                <a:srgbClr val="006600"/>
              </a:buClr>
              <a:buSzPct val="80000"/>
              <a:buFont typeface="Wingdings" pitchFamily="2" charset="2"/>
              <a:buChar char="x"/>
            </a:pPr>
            <a:r>
              <a:rPr lang="ru-RU" sz="2200" b="1" smtClean="0">
                <a:solidFill>
                  <a:srgbClr val="000066"/>
                </a:solidFill>
              </a:rPr>
              <a:t>повышение уровня неопределенности результатов;</a:t>
            </a:r>
          </a:p>
          <a:p>
            <a:pPr indent="555625" eaLnBrk="1" hangingPunct="1">
              <a:lnSpc>
                <a:spcPct val="90000"/>
              </a:lnSpc>
              <a:buClr>
                <a:srgbClr val="006600"/>
              </a:buClr>
              <a:buSzPct val="80000"/>
              <a:buFont typeface="Wingdings" pitchFamily="2" charset="2"/>
              <a:buChar char="x"/>
            </a:pPr>
            <a:r>
              <a:rPr lang="ru-RU" sz="2200" b="1" smtClean="0">
                <a:solidFill>
                  <a:srgbClr val="000066"/>
                </a:solidFill>
              </a:rPr>
              <a:t>повышение инвестиционных рисков проектов;</a:t>
            </a:r>
          </a:p>
          <a:p>
            <a:pPr indent="555625" eaLnBrk="1" hangingPunct="1">
              <a:lnSpc>
                <a:spcPct val="90000"/>
              </a:lnSpc>
              <a:buClr>
                <a:srgbClr val="006600"/>
              </a:buClr>
              <a:buSzPct val="80000"/>
              <a:buFont typeface="Wingdings" pitchFamily="2" charset="2"/>
              <a:buChar char="x"/>
            </a:pPr>
            <a:r>
              <a:rPr lang="ru-RU" sz="2200" b="1" smtClean="0">
                <a:solidFill>
                  <a:srgbClr val="000066"/>
                </a:solidFill>
              </a:rPr>
              <a:t>усиление потока изменений в организации в связи с инновационной реструктуризацией;</a:t>
            </a:r>
          </a:p>
          <a:p>
            <a:pPr indent="555625" eaLnBrk="1" hangingPunct="1">
              <a:lnSpc>
                <a:spcPct val="90000"/>
              </a:lnSpc>
              <a:buClr>
                <a:srgbClr val="006600"/>
              </a:buClr>
              <a:buSzPct val="80000"/>
              <a:buFont typeface="Wingdings" pitchFamily="2" charset="2"/>
              <a:buChar char="x"/>
            </a:pPr>
            <a:r>
              <a:rPr lang="ru-RU" sz="2200" b="1" smtClean="0">
                <a:solidFill>
                  <a:srgbClr val="000066"/>
                </a:solidFill>
              </a:rPr>
              <a:t>усиление противоречий в руководстве организации.</a:t>
            </a:r>
          </a:p>
        </p:txBody>
      </p:sp>
      <p:pic>
        <p:nvPicPr>
          <p:cNvPr id="4" name="Picture 4" descr="defa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  <p:pic>
        <p:nvPicPr>
          <p:cNvPr id="5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/>
      <p:bldP spid="860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ru-RU" sz="3200" smtClean="0">
                <a:solidFill>
                  <a:srgbClr val="000066"/>
                </a:solidFill>
              </a:rPr>
              <a:t>Тип и характер поведения фирм в зависимости от фазы жизненного цикла продукта</a:t>
            </a:r>
          </a:p>
        </p:txBody>
      </p:sp>
      <p:graphicFrame>
        <p:nvGraphicFramePr>
          <p:cNvPr id="120955" name="Group 123"/>
          <p:cNvGraphicFramePr>
            <a:graphicFrameLocks noGrp="1"/>
          </p:cNvGraphicFramePr>
          <p:nvPr>
            <p:ph idx="1"/>
          </p:nvPr>
        </p:nvGraphicFramePr>
        <p:xfrm>
          <a:off x="0" y="1471613"/>
          <a:ext cx="9144000" cy="5090160"/>
        </p:xfrm>
        <a:graphic>
          <a:graphicData uri="http://schemas.openxmlformats.org/drawingml/2006/table">
            <a:tbl>
              <a:tblPr/>
              <a:tblGrid>
                <a:gridCol w="3325813"/>
                <a:gridCol w="5818187"/>
              </a:tblGrid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Фаза жизненного цикла продукта</a:t>
                      </a:r>
                      <a:endParaRPr kumimoji="1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фирм и характер их поведения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Зарождение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рынке превалируют фирмы -эксплеренты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Рождение (выход на рынок)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Главную роль играют фирмы-патиенты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Появляются </a:t>
                      </a:r>
                      <a:r>
                        <a:rPr kumimoji="1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фирмы-виоленты</a:t>
                      </a: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вытесняя или поглощая </a:t>
                      </a:r>
                      <a:r>
                        <a:rPr kumimoji="1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фирмы-патиенты</a:t>
                      </a:r>
                      <a:endParaRPr kumimoji="1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Стабилизация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 сфер влияния </a:t>
                      </a:r>
                      <a:r>
                        <a:rPr kumimoji="1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фирм-виолентов</a:t>
                      </a:r>
                      <a:endParaRPr kumimoji="1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Упрощение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525" algn="l"/>
                        </a:tabLst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транснациональных корпораций (ТНК)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Падение спроса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Распад ТНК, появление фирм-коммутантов</a:t>
                      </a:r>
                      <a:endParaRPr kumimoji="1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Окончательное разделение и уход с рынка ТНК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Деструктуризация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Ликвидация      бизнеса,      исчезновение фирм-коммутантов</a:t>
                      </a:r>
                      <a:endParaRPr kumimoji="1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620000" cy="23622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>Для осуществления предпринимательской деятельности данных типов организаций используют следующие </a:t>
            </a:r>
            <a:r>
              <a:rPr lang="ru-RU" sz="2200" b="0" i="1" dirty="0" smtClean="0">
                <a:solidFill>
                  <a:srgbClr val="006600"/>
                </a:solidFill>
                <a:latin typeface="Arial" charset="0"/>
              </a:rPr>
              <a:t>типы инновационных стратегий</a:t>
            </a: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>:</a:t>
            </a:r>
            <a:br>
              <a:rPr lang="ru-RU" sz="2200" dirty="0" smtClean="0">
                <a:solidFill>
                  <a:srgbClr val="006600"/>
                </a:solidFill>
                <a:latin typeface="Arial" charset="0"/>
              </a:rPr>
            </a:b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> 1. </a:t>
            </a:r>
            <a:r>
              <a:rPr lang="ru-RU" sz="2200" i="1" dirty="0" smtClean="0">
                <a:solidFill>
                  <a:srgbClr val="006600"/>
                </a:solidFill>
                <a:latin typeface="Arial" charset="0"/>
              </a:rPr>
              <a:t>Наступательная.</a:t>
            </a:r>
            <a:br>
              <a:rPr lang="ru-RU" sz="2200" i="1" dirty="0" smtClean="0">
                <a:solidFill>
                  <a:srgbClr val="006600"/>
                </a:solidFill>
                <a:latin typeface="Arial" charset="0"/>
              </a:rPr>
            </a:br>
            <a:r>
              <a:rPr lang="ru-RU" sz="2200" i="1" dirty="0" smtClean="0">
                <a:solidFill>
                  <a:srgbClr val="006600"/>
                </a:solidFill>
                <a:latin typeface="Arial" charset="0"/>
              </a:rPr>
              <a:t> 2. Оборонительная.</a:t>
            </a: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/>
            </a:r>
            <a:br>
              <a:rPr lang="ru-RU" sz="2200" dirty="0" smtClean="0">
                <a:solidFill>
                  <a:srgbClr val="006600"/>
                </a:solidFill>
                <a:latin typeface="Arial" charset="0"/>
              </a:rPr>
            </a:b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> 3. </a:t>
            </a:r>
            <a:r>
              <a:rPr lang="ru-RU" sz="2200" i="1" dirty="0" smtClean="0">
                <a:solidFill>
                  <a:srgbClr val="006600"/>
                </a:solidFill>
                <a:latin typeface="Arial" charset="0"/>
              </a:rPr>
              <a:t>Имитационная</a:t>
            </a:r>
            <a:r>
              <a:rPr lang="ru-RU" sz="2200" dirty="0" smtClean="0">
                <a:solidFill>
                  <a:srgbClr val="006600"/>
                </a:solidFill>
                <a:latin typeface="Arial" charset="0"/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743200"/>
            <a:ext cx="6096000" cy="4114800"/>
          </a:xfrm>
          <a:gradFill rotWithShape="1">
            <a:gsLst>
              <a:gs pos="0">
                <a:schemeClr val="tx2"/>
              </a:gs>
              <a:gs pos="100000">
                <a:srgbClr val="FFCC99"/>
              </a:gs>
            </a:gsLst>
            <a:lin ang="18900000" scaled="1"/>
          </a:gradFill>
        </p:spPr>
        <p:txBody>
          <a:bodyPr/>
          <a:lstStyle/>
          <a:p>
            <a:pPr marL="0" indent="6207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1. </a:t>
            </a:r>
            <a:r>
              <a:rPr lang="ru-RU" sz="2000" b="1" i="1" dirty="0" smtClean="0"/>
              <a:t>Наступательная</a:t>
            </a:r>
            <a:r>
              <a:rPr lang="ru-RU" sz="2000" b="1" dirty="0" smtClean="0"/>
              <a:t> – характерна для малых инновационных организаций (</a:t>
            </a:r>
            <a:r>
              <a:rPr lang="ru-RU" sz="2000" b="1" dirty="0" err="1" smtClean="0"/>
              <a:t>эксплерентов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патиентов</a:t>
            </a:r>
            <a:r>
              <a:rPr lang="ru-RU" sz="2000" b="1" dirty="0" smtClean="0"/>
              <a:t>), основывающих свою деятельность на принципах предпринимательской конкуренции и завоевания рынка.</a:t>
            </a:r>
          </a:p>
          <a:p>
            <a:pPr marL="0" indent="6207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Характеризуется высоким уровнем риска и эффективностью. </a:t>
            </a:r>
          </a:p>
          <a:p>
            <a:pPr marL="0" indent="6207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Требует высокой квалификации при разработке нововведений, умения быстро реализовать новшества и способности предвидеть рыночные потребности.</a:t>
            </a:r>
          </a:p>
        </p:txBody>
      </p:sp>
      <p:pic>
        <p:nvPicPr>
          <p:cNvPr id="57348" name="Picture 4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7381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  <p:pic>
        <p:nvPicPr>
          <p:cNvPr id="6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33400"/>
            <a:ext cx="7696200" cy="2743200"/>
          </a:xfrm>
          <a:gradFill rotWithShape="1">
            <a:gsLst>
              <a:gs pos="0">
                <a:srgbClr val="CCECFF"/>
              </a:gs>
              <a:gs pos="100000">
                <a:schemeClr val="bg1"/>
              </a:gs>
            </a:gsLst>
            <a:lin ang="2700000" scaled="1"/>
          </a:gradFill>
        </p:spPr>
        <p:txBody>
          <a:bodyPr/>
          <a:lstStyle/>
          <a:p>
            <a:pPr marL="0" indent="6207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0066"/>
                </a:solidFill>
              </a:rPr>
              <a:t>2. </a:t>
            </a:r>
            <a:r>
              <a:rPr lang="ru-RU" sz="2000" b="1" i="1" smtClean="0">
                <a:solidFill>
                  <a:srgbClr val="000066"/>
                </a:solidFill>
              </a:rPr>
              <a:t>Оборонительная</a:t>
            </a:r>
            <a:r>
              <a:rPr lang="ru-RU" sz="2000" b="1" smtClean="0">
                <a:solidFill>
                  <a:srgbClr val="000066"/>
                </a:solidFill>
              </a:rPr>
              <a:t> – используется организациями-виолентами для удержания конкурентных позиций на уже имеющихся рынках. Главная функция такой стратегии - активизировать в инновационном процессе соотношение затраты – результат.</a:t>
            </a:r>
          </a:p>
          <a:p>
            <a:pPr marL="0" indent="6207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0066"/>
                </a:solidFill>
              </a:rPr>
              <a:t>Характеризуется:</a:t>
            </a:r>
          </a:p>
          <a:p>
            <a:pPr marL="0" indent="620713" eaLnBrk="1" hangingPunct="1">
              <a:lnSpc>
                <a:spcPct val="80000"/>
              </a:lnSpc>
              <a:buClr>
                <a:srgbClr val="000066"/>
              </a:buClr>
              <a:buSzPct val="70000"/>
              <a:buFont typeface="Wingdings" pitchFamily="2" charset="2"/>
              <a:buChar char="q"/>
            </a:pPr>
            <a:r>
              <a:rPr lang="ru-RU" sz="2000" b="1" smtClean="0">
                <a:solidFill>
                  <a:srgbClr val="000066"/>
                </a:solidFill>
              </a:rPr>
              <a:t>невысоким уровнем риска,</a:t>
            </a:r>
          </a:p>
          <a:p>
            <a:pPr marL="0" indent="620713" eaLnBrk="1" hangingPunct="1">
              <a:lnSpc>
                <a:spcPct val="80000"/>
              </a:lnSpc>
              <a:buClr>
                <a:srgbClr val="000066"/>
              </a:buClr>
              <a:buSzPct val="70000"/>
              <a:buFont typeface="Wingdings" pitchFamily="2" charset="2"/>
              <a:buChar char="q"/>
            </a:pPr>
            <a:r>
              <a:rPr lang="ru-RU" sz="2000" b="1" smtClean="0">
                <a:solidFill>
                  <a:srgbClr val="000066"/>
                </a:solidFill>
              </a:rPr>
              <a:t>достаточно высоким уровнем прибыли качества выпускаемой продукции</a:t>
            </a:r>
          </a:p>
          <a:p>
            <a:pPr marL="0" indent="620713" eaLnBrk="1" hangingPunct="1">
              <a:lnSpc>
                <a:spcPct val="80000"/>
              </a:lnSpc>
              <a:buClr>
                <a:srgbClr val="000066"/>
              </a:buClr>
              <a:buSzPct val="70000"/>
              <a:buFont typeface="Wingdings" pitchFamily="2" charset="2"/>
              <a:buChar char="q"/>
            </a:pPr>
            <a:r>
              <a:rPr lang="ru-RU" sz="2000" b="1" smtClean="0">
                <a:solidFill>
                  <a:srgbClr val="000066"/>
                </a:solidFill>
              </a:rPr>
              <a:t>относительно низкими издержками производства.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219200" y="3733800"/>
            <a:ext cx="7467600" cy="25908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indent="6207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b="1">
                <a:solidFill>
                  <a:srgbClr val="660066"/>
                </a:solidFill>
                <a:latin typeface="Arial" charset="0"/>
              </a:rPr>
              <a:t>3. </a:t>
            </a:r>
            <a:r>
              <a:rPr kumimoji="0" lang="ru-RU" b="1" i="1">
                <a:solidFill>
                  <a:srgbClr val="660066"/>
                </a:solidFill>
                <a:latin typeface="Arial" charset="0"/>
              </a:rPr>
              <a:t>Имитационная</a:t>
            </a:r>
            <a:r>
              <a:rPr kumimoji="0" lang="ru-RU" b="1">
                <a:solidFill>
                  <a:srgbClr val="660066"/>
                </a:solidFill>
                <a:latin typeface="Arial" charset="0"/>
              </a:rPr>
              <a:t> – направлена на использование ранее достигнутых завоеваний путем копирования инноваций, созданных другими организациями, распавшимися на организации-коммутанты.</a:t>
            </a:r>
          </a:p>
          <a:p>
            <a:pPr indent="6207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b="1">
                <a:solidFill>
                  <a:srgbClr val="660066"/>
                </a:solidFill>
                <a:latin typeface="Arial" charset="0"/>
              </a:rPr>
              <a:t>Эти организации обладают высокой культурой производства, организационно-технологическим потенциалом, хорошо знают требования рынка.</a:t>
            </a:r>
          </a:p>
          <a:p>
            <a:pPr indent="620713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b="1">
                <a:solidFill>
                  <a:srgbClr val="660066"/>
                </a:solidFill>
                <a:latin typeface="Arial" charset="0"/>
              </a:rPr>
              <a:t>Нередко имитаторы занимают лидирующее положение в своей отрасли и на соответствующих рынках, обойдя первоначального лидера-новатора.</a:t>
            </a:r>
          </a:p>
        </p:txBody>
      </p:sp>
      <p:pic>
        <p:nvPicPr>
          <p:cNvPr id="58373" name="Picture 5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7381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  <p:bldP spid="583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43000"/>
            <a:ext cx="7162800" cy="11430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6600"/>
                </a:solidFill>
              </a:rPr>
              <a:t>Для оценки конкурентоспособности отдельных видов инновационных стратегий широко используется матрица БКГ (</a:t>
            </a:r>
            <a:r>
              <a:rPr lang="ru-RU" sz="2800" dirty="0" err="1" smtClean="0">
                <a:solidFill>
                  <a:srgbClr val="FF6600"/>
                </a:solidFill>
              </a:rPr>
              <a:t>Boston</a:t>
            </a:r>
            <a:r>
              <a:rPr lang="ru-RU" sz="2800" dirty="0" smtClean="0">
                <a:solidFill>
                  <a:srgbClr val="FF6600"/>
                </a:solidFill>
              </a:rPr>
              <a:t> </a:t>
            </a:r>
            <a:r>
              <a:rPr lang="ru-RU" sz="2800" dirty="0" err="1" smtClean="0">
                <a:solidFill>
                  <a:srgbClr val="FF6600"/>
                </a:solidFill>
              </a:rPr>
              <a:t>Consulting</a:t>
            </a:r>
            <a:r>
              <a:rPr lang="ru-RU" sz="2800" dirty="0" smtClean="0">
                <a:solidFill>
                  <a:srgbClr val="FF6600"/>
                </a:solidFill>
              </a:rPr>
              <a:t> </a:t>
            </a:r>
            <a:r>
              <a:rPr lang="ru-RU" sz="2800" dirty="0" err="1" smtClean="0">
                <a:solidFill>
                  <a:srgbClr val="FF6600"/>
                </a:solidFill>
              </a:rPr>
              <a:t>Group</a:t>
            </a:r>
            <a:r>
              <a:rPr lang="ru-RU" sz="2800" dirty="0" smtClean="0">
                <a:solidFill>
                  <a:srgbClr val="FF6600"/>
                </a:solidFill>
              </a:rPr>
              <a:t>).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895600"/>
            <a:ext cx="6019800" cy="3429000"/>
          </a:xfrm>
        </p:spPr>
        <p:txBody>
          <a:bodyPr/>
          <a:lstStyle/>
          <a:p>
            <a:pPr marL="0" indent="6207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В матрице БКГ используются два критерия:</a:t>
            </a:r>
          </a:p>
          <a:p>
            <a:pPr marL="0" indent="6207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1) </a:t>
            </a:r>
            <a:r>
              <a:rPr lang="ru-RU" sz="2000" b="1" dirty="0" smtClean="0"/>
              <a:t>темп роста отраслевого рынка</a:t>
            </a:r>
            <a:r>
              <a:rPr lang="ru-RU" sz="2000" dirty="0" smtClean="0"/>
              <a:t> определяется как средневзвешенное значение темпов роста различных сегментов рынка, в которых действует организация, или принимается равным темпу роста валового национального продукта. Темпы роста отрасли 15 % и более рассматриваются как высокие;</a:t>
            </a:r>
          </a:p>
          <a:p>
            <a:pPr marL="0" indent="6207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2) </a:t>
            </a:r>
            <a:r>
              <a:rPr lang="ru-RU" sz="2000" b="1" dirty="0" smtClean="0"/>
              <a:t>относительная доля рынка</a:t>
            </a:r>
            <a:r>
              <a:rPr lang="ru-RU" sz="2000" dirty="0" smtClean="0"/>
              <a:t> определяется делением доли рынка рассматриваемого бизнеса на долю рынка крупнейшего конкурента.</a:t>
            </a:r>
          </a:p>
        </p:txBody>
      </p:sp>
      <p:pic>
        <p:nvPicPr>
          <p:cNvPr id="60420" name="Picture 4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1108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  <p:pic>
        <p:nvPicPr>
          <p:cNvPr id="6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4038600"/>
            <a:ext cx="6096000" cy="2590800"/>
          </a:xfrm>
        </p:spPr>
        <p:txBody>
          <a:bodyPr/>
          <a:lstStyle/>
          <a:p>
            <a:pPr marL="0" indent="6207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В основе матрицы БКГ лежит модель жизненного цикла товара, в соответствии с которой товар в своем развитии проходит четыре стадии (квадранты матрицы БКГ):</a:t>
            </a:r>
          </a:p>
          <a:p>
            <a:pPr marL="0" indent="620713" eaLnBrk="1" hangingPunct="1">
              <a:lnSpc>
                <a:spcPct val="90000"/>
              </a:lnSpc>
            </a:pPr>
            <a:r>
              <a:rPr lang="ru-RU" sz="2000" b="1" dirty="0" smtClean="0"/>
              <a:t>выход на рынок (товар-«проблема»),</a:t>
            </a:r>
          </a:p>
          <a:p>
            <a:pPr marL="0" indent="620713" eaLnBrk="1" hangingPunct="1">
              <a:lnSpc>
                <a:spcPct val="90000"/>
              </a:lnSpc>
            </a:pPr>
            <a:r>
              <a:rPr lang="ru-RU" sz="2000" b="1" dirty="0" smtClean="0"/>
              <a:t>рост (товар-«звезда»),</a:t>
            </a:r>
          </a:p>
          <a:p>
            <a:pPr marL="0" indent="620713" eaLnBrk="1" hangingPunct="1">
              <a:lnSpc>
                <a:spcPct val="90000"/>
              </a:lnSpc>
            </a:pPr>
            <a:r>
              <a:rPr lang="ru-RU" sz="2000" b="1" dirty="0" smtClean="0"/>
              <a:t>зрелость (товар-«дойная корова»),</a:t>
            </a:r>
          </a:p>
          <a:p>
            <a:pPr marL="0" indent="620713" eaLnBrk="1" hangingPunct="1">
              <a:lnSpc>
                <a:spcPct val="90000"/>
              </a:lnSpc>
            </a:pPr>
            <a:r>
              <a:rPr lang="ru-RU" sz="2000" b="1" dirty="0" smtClean="0"/>
              <a:t>спад (товар-«собака»).</a:t>
            </a:r>
          </a:p>
        </p:txBody>
      </p:sp>
      <p:pic>
        <p:nvPicPr>
          <p:cNvPr id="61445" name="Picture 5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674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6" descr="defaul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114800"/>
            <a:ext cx="7381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20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857232"/>
            <a:ext cx="6096000" cy="6096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0066"/>
                </a:solidFill>
              </a:rPr>
              <a:t>Вопросы к изучению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91440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sz="3200" b="1" kern="1200" dirty="0" smtClean="0">
                <a:latin typeface="Times New Roman" pitchFamily="18" charset="0"/>
                <a:cs typeface="Times New Roman" pitchFamily="18" charset="0"/>
              </a:rPr>
              <a:t>Стратегическое управление инновациями: принципы, цели, задачи, формы, методы и средства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4.2. </a:t>
            </a:r>
            <a:r>
              <a:rPr lang="ru-RU" sz="3200" b="1" kern="1200" dirty="0" smtClean="0">
                <a:latin typeface="Times New Roman" pitchFamily="18" charset="0"/>
                <a:cs typeface="Times New Roman" pitchFamily="18" charset="0"/>
              </a:rPr>
              <a:t>Сущность, виды и типы инновационных стратегий организации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4.4. Формирование портфеля новшеств и инноваций.</a:t>
            </a: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304800"/>
            <a:ext cx="5334000" cy="6553200"/>
          </a:xfrm>
        </p:spPr>
        <p:txBody>
          <a:bodyPr/>
          <a:lstStyle/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000066"/>
                </a:solidFill>
              </a:rPr>
              <a:t>В зависимости от того, в какой квадрант попадает конкретная фирма, матрица БКГ позволяет прогнозировать ее стратегическое поведение и выбирать конкретную стратегию:</a:t>
            </a:r>
            <a:endParaRPr lang="ru-RU" sz="2100" i="1" smtClean="0">
              <a:solidFill>
                <a:srgbClr val="000066"/>
              </a:solidFill>
            </a:endParaRP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i="1" smtClean="0">
              <a:solidFill>
                <a:srgbClr val="000066"/>
              </a:solidFill>
            </a:endParaRP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>
                <a:solidFill>
                  <a:srgbClr val="000066"/>
                </a:solidFill>
              </a:rPr>
              <a:t>Дойные коровы</a:t>
            </a:r>
            <a:r>
              <a:rPr lang="ru-RU" sz="2100" smtClean="0">
                <a:solidFill>
                  <a:srgbClr val="000066"/>
                </a:solidFill>
              </a:rPr>
              <a:t> (</a:t>
            </a:r>
            <a:r>
              <a:rPr lang="ru-RU" sz="2100" i="1" smtClean="0">
                <a:solidFill>
                  <a:srgbClr val="000066"/>
                </a:solidFill>
              </a:rPr>
              <a:t>медленный рост/высокая доля</a:t>
            </a:r>
            <a:r>
              <a:rPr lang="ru-RU" sz="2100" smtClean="0">
                <a:solidFill>
                  <a:srgbClr val="000066"/>
                </a:solidFill>
              </a:rPr>
              <a:t>).</a:t>
            </a: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smtClean="0">
                <a:solidFill>
                  <a:srgbClr val="000066"/>
                </a:solidFill>
              </a:rPr>
              <a:t>Приоритетная стратегическая цель – «сбор урожая». Это организации, имеющие высокую долю на медленно растущем рынке. Они обладают высокой прибыльностью, реализуя экономию на масштабе, и не нуждаются в инвестициях.</a:t>
            </a:r>
            <a:endParaRPr lang="ru-RU" sz="2100" i="1" smtClean="0">
              <a:solidFill>
                <a:srgbClr val="000066"/>
              </a:solidFill>
            </a:endParaRP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b="1" i="1" smtClean="0">
              <a:solidFill>
                <a:srgbClr val="000066"/>
              </a:solidFill>
            </a:endParaRP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i="1" smtClean="0">
                <a:solidFill>
                  <a:srgbClr val="000066"/>
                </a:solidFill>
              </a:rPr>
              <a:t>Звезды </a:t>
            </a:r>
            <a:r>
              <a:rPr lang="ru-RU" sz="2100" smtClean="0">
                <a:solidFill>
                  <a:srgbClr val="000066"/>
                </a:solidFill>
              </a:rPr>
              <a:t>(</a:t>
            </a:r>
            <a:r>
              <a:rPr lang="ru-RU" sz="2100" i="1" smtClean="0">
                <a:solidFill>
                  <a:srgbClr val="000066"/>
                </a:solidFill>
              </a:rPr>
              <a:t>быстрый рост/высокая доля</a:t>
            </a:r>
            <a:r>
              <a:rPr lang="ru-RU" sz="2100" smtClean="0">
                <a:solidFill>
                  <a:srgbClr val="000066"/>
                </a:solidFill>
              </a:rPr>
              <a:t>). Это лидеры на быстро растущем рынке. Их прибыльность высока, но для поддержания лидирующих позиций им необходимы инвестиции. При стабилизации рынка они превратятся в «дойных коров». </a:t>
            </a:r>
            <a:endParaRPr lang="ru-RU" sz="2100" i="1" smtClean="0">
              <a:solidFill>
                <a:srgbClr val="000066"/>
              </a:solidFill>
            </a:endParaRPr>
          </a:p>
        </p:txBody>
      </p:sp>
      <p:pic>
        <p:nvPicPr>
          <p:cNvPr id="62468" name="Picture 4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373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228600"/>
            <a:ext cx="5410200" cy="6629400"/>
          </a:xfrm>
        </p:spPr>
        <p:txBody>
          <a:bodyPr/>
          <a:lstStyle/>
          <a:p>
            <a:pPr marL="0" indent="4492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0066"/>
                </a:solidFill>
              </a:rPr>
              <a:t>Вопросительные знаки / трудные дети / дикие кошки</a:t>
            </a:r>
            <a:r>
              <a:rPr lang="ru-RU" sz="2000" smtClean="0">
                <a:solidFill>
                  <a:srgbClr val="000066"/>
                </a:solidFill>
              </a:rPr>
              <a:t> (</a:t>
            </a:r>
            <a:r>
              <a:rPr lang="ru-RU" sz="2000" i="1" smtClean="0">
                <a:solidFill>
                  <a:srgbClr val="000066"/>
                </a:solidFill>
              </a:rPr>
              <a:t>быстрый рост/малая доля</a:t>
            </a:r>
            <a:r>
              <a:rPr lang="ru-RU" sz="2000" smtClean="0">
                <a:solidFill>
                  <a:srgbClr val="000066"/>
                </a:solidFill>
              </a:rPr>
              <a:t>). Это организации, имеющие низкую долю на быстро растущем рынке. Они имеют слабую позицию и испытывают высокую потребность в финансовых ресурсах. Применительно к этой группе необходимо решить: увеличить долю рынка данных товаров или прекратить их финансирование.</a:t>
            </a:r>
          </a:p>
          <a:p>
            <a:pPr marL="0" indent="449263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rgbClr val="000066"/>
              </a:solidFill>
            </a:endParaRPr>
          </a:p>
          <a:p>
            <a:pPr marL="0" indent="4492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0066"/>
                </a:solidFill>
              </a:rPr>
              <a:t>Собаки</a:t>
            </a:r>
            <a:r>
              <a:rPr lang="ru-RU" sz="2000" smtClean="0">
                <a:solidFill>
                  <a:srgbClr val="000066"/>
                </a:solidFill>
              </a:rPr>
              <a:t> (</a:t>
            </a:r>
            <a:r>
              <a:rPr lang="ru-RU" sz="2000" i="1" smtClean="0">
                <a:solidFill>
                  <a:srgbClr val="000066"/>
                </a:solidFill>
              </a:rPr>
              <a:t>медленный рост/малая доля</a:t>
            </a:r>
            <a:r>
              <a:rPr lang="ru-RU" sz="2000" smtClean="0">
                <a:solidFill>
                  <a:srgbClr val="000066"/>
                </a:solidFill>
              </a:rPr>
              <a:t>). Это организации, имеющие небольшую долю на медленно растущих рынках. Обычно они убыточны и нуждаются в дополнительных инвестициях для сохранения занятых позиций при небольших шансах на улучшение положения.</a:t>
            </a:r>
          </a:p>
          <a:p>
            <a:pPr marL="0" indent="44926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000066"/>
                </a:solidFill>
              </a:rPr>
              <a:t>«Собаки» вынуждены ликвидироваться, если нет каких-то особых причин для их сохранения: поддержка крупными организациями, если они связаны с их деятельностью, например, осуществляют гарантийный ремонт их продукции.</a:t>
            </a:r>
            <a:r>
              <a:rPr lang="ru-RU" sz="2000" smtClean="0"/>
              <a:t> </a:t>
            </a:r>
          </a:p>
        </p:txBody>
      </p:sp>
      <p:pic>
        <p:nvPicPr>
          <p:cNvPr id="67588" name="Picture 4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34290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438400"/>
            <a:ext cx="6172200" cy="4114800"/>
          </a:xfrm>
        </p:spPr>
        <p:txBody>
          <a:bodyPr/>
          <a:lstStyle/>
          <a:p>
            <a:pPr marL="0" indent="7127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0066"/>
                </a:solidFill>
              </a:rPr>
              <a:t>Путь организации может меняться в зависимости от действий руководства и конкуренции:</a:t>
            </a:r>
          </a:p>
          <a:p>
            <a:pPr marL="0" indent="712788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rgbClr val="000066"/>
                </a:solidFill>
              </a:rPr>
              <a:t>«вопросительные знаки» могут и не стать «звездами», а потерпеть неудачу и превратиться в «собак»;</a:t>
            </a:r>
          </a:p>
          <a:p>
            <a:pPr marL="0" indent="712788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rgbClr val="000066"/>
                </a:solidFill>
              </a:rPr>
              <a:t>«звезды» в результате определенных инноваций и изменений могут вернуться в положение «вопросительных знаков», а не перейти в категорию «дойных коров»;</a:t>
            </a:r>
          </a:p>
          <a:p>
            <a:pPr marL="0" indent="712788" eaLnBrk="1" hangingPunct="1">
              <a:lnSpc>
                <a:spcPct val="90000"/>
              </a:lnSpc>
            </a:pPr>
            <a:r>
              <a:rPr lang="ru-RU" sz="1800" b="1" dirty="0" smtClean="0">
                <a:solidFill>
                  <a:srgbClr val="000066"/>
                </a:solidFill>
              </a:rPr>
              <a:t>«дойная корова» после модернизации становиться «звездой».</a:t>
            </a:r>
          </a:p>
          <a:p>
            <a:pPr marL="0" indent="712788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100" b="1" dirty="0" smtClean="0">
              <a:solidFill>
                <a:srgbClr val="000066"/>
              </a:solidFill>
            </a:endParaRPr>
          </a:p>
          <a:p>
            <a:pPr marL="0" indent="7127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0066"/>
                </a:solidFill>
              </a:rPr>
              <a:t>«Собаки» хуже всего поддаются изменениям и в случае успешных изменений в организации могут только перейти в категорию «вопросительных знаков».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357290" y="357166"/>
            <a:ext cx="6096000" cy="1905000"/>
          </a:xfrm>
          <a:prstGeom prst="rect">
            <a:avLst/>
          </a:prstGeom>
          <a:gradFill rotWithShape="1">
            <a:gsLst>
              <a:gs pos="0">
                <a:srgbClr val="FF5050"/>
              </a:gs>
              <a:gs pos="100000">
                <a:schemeClr val="tx2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1428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b="1" dirty="0">
                <a:latin typeface="Arial" charset="0"/>
              </a:rPr>
              <a:t>Матрица БКГ подразумевает, что организации проходят полный цикл. Они начинают как «вопросительные знаки», затем, в случае успеха, становятся «звездами», при стабилизации рынка становятся «дойными коровами», а заканчивают свою деятельность «собаками</a:t>
            </a:r>
            <a:r>
              <a:rPr kumimoji="0" lang="ru-RU" b="1" dirty="0" smtClean="0">
                <a:latin typeface="Arial" charset="0"/>
              </a:rPr>
              <a:t>».</a:t>
            </a:r>
            <a:endParaRPr kumimoji="0" lang="ru-RU" b="1" dirty="0">
              <a:latin typeface="Arial" charset="0"/>
            </a:endParaRPr>
          </a:p>
        </p:txBody>
      </p:sp>
      <p:pic>
        <p:nvPicPr>
          <p:cNvPr id="64517" name="Picture 5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08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s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24400"/>
            <a:ext cx="2209800" cy="14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534400" cy="1143000"/>
          </a:xfrm>
          <a:gradFill rotWithShape="1">
            <a:gsLst>
              <a:gs pos="0">
                <a:schemeClr val="tx2"/>
              </a:gs>
              <a:gs pos="100000">
                <a:srgbClr val="CCECFF"/>
              </a:gs>
            </a:gsLst>
            <a:lin ang="5400000" scaled="1"/>
          </a:gradFill>
        </p:spPr>
        <p:txBody>
          <a:bodyPr/>
          <a:lstStyle/>
          <a:p>
            <a:pPr indent="727075"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Траектории, наблюдаемые при динамичном анализе портфеля, возможные сценарии развития. Две из траекторий можно считать успешными, а две другие – нет. </a:t>
            </a:r>
          </a:p>
        </p:txBody>
      </p:sp>
      <p:pic>
        <p:nvPicPr>
          <p:cNvPr id="40963" name="Picture 3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7391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381000"/>
            <a:ext cx="5334000" cy="5943600"/>
          </a:xfrm>
        </p:spPr>
        <p:txBody>
          <a:bodyPr/>
          <a:lstStyle/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В динамичном корпоративном портфеле выделяют следующие траектории (сценарии) развития:</a:t>
            </a:r>
          </a:p>
          <a:p>
            <a:pPr marL="0" indent="542925" eaLnBrk="1" hangingPunct="1">
              <a:lnSpc>
                <a:spcPct val="80000"/>
              </a:lnSpc>
              <a:buNone/>
            </a:pPr>
            <a:r>
              <a:rPr lang="ru-RU" sz="1800" b="1" dirty="0" smtClean="0"/>
              <a:t>1. «Траектория новатора». Инвестируя в НИОКР средства, получаемые от «дойных коров», «новатор» входит на рынок с принципиально новым товаром, который должен занять место существующих «звезд».</a:t>
            </a: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ru-RU" sz="1800" b="1" dirty="0" smtClean="0"/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/>
              <a:t>2. «Траектория последователя». Используя средства «дойных коров», «последователь» входит на рынок, где доминирует лидер, с товаром – «знаком вопроса».</a:t>
            </a: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/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0000"/>
                </a:solidFill>
              </a:rPr>
              <a:t>3. «Траектория неудачи». Вследствие недостаточного инвестирования «звезда» утрачивает позицию лидера и переходит в категорию «знак вопроса».</a:t>
            </a: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0000"/>
              </a:solidFill>
            </a:endParaRPr>
          </a:p>
          <a:p>
            <a:pPr marL="0" indent="5429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0000"/>
                </a:solidFill>
              </a:rPr>
              <a:t>4. «Траектория перманентной посредственности». «Знаку вопроса» не удается увеличить свою долю рынка, и он переходит в категорию «собак».</a:t>
            </a:r>
          </a:p>
        </p:txBody>
      </p:sp>
      <p:pic>
        <p:nvPicPr>
          <p:cNvPr id="65540" name="Picture 4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images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724400"/>
            <a:ext cx="2209800" cy="14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357166"/>
            <a:ext cx="6629400" cy="3048000"/>
          </a:xfrm>
        </p:spPr>
        <p:txBody>
          <a:bodyPr/>
          <a:lstStyle/>
          <a:p>
            <a:pPr marL="93663" indent="712788" eaLnBrk="1" hangingPunct="1">
              <a:buFont typeface="Wingdings" pitchFamily="2" charset="2"/>
              <a:buNone/>
            </a:pPr>
            <a:r>
              <a:rPr lang="ru-RU" sz="2000" b="1" dirty="0" smtClean="0"/>
              <a:t>В идеале сбалансированный номенклатурный портфель организации должен включать:</a:t>
            </a:r>
          </a:p>
          <a:p>
            <a:pPr marL="93663" indent="712788" eaLnBrk="1" hangingPunct="1">
              <a:buClr>
                <a:srgbClr val="FF6600"/>
              </a:buClr>
              <a:buSzPct val="80000"/>
              <a:buFont typeface="Arial" charset="0"/>
              <a:buChar char="►"/>
            </a:pPr>
            <a:r>
              <a:rPr lang="ru-RU" sz="2000" b="1" dirty="0" smtClean="0"/>
              <a:t>2–3 товара – «дойные коровы»,</a:t>
            </a:r>
          </a:p>
          <a:p>
            <a:pPr marL="93663" indent="712788" eaLnBrk="1" hangingPunct="1">
              <a:buClr>
                <a:srgbClr val="FF6600"/>
              </a:buClr>
              <a:buSzPct val="80000"/>
              <a:buFont typeface="Arial" charset="0"/>
              <a:buChar char="►"/>
            </a:pPr>
            <a:r>
              <a:rPr lang="ru-RU" sz="2000" b="1" dirty="0" smtClean="0"/>
              <a:t>1–2 – «звезды»,</a:t>
            </a:r>
          </a:p>
          <a:p>
            <a:pPr marL="93663" indent="712788" eaLnBrk="1" hangingPunct="1">
              <a:buClr>
                <a:srgbClr val="FF6600"/>
              </a:buClr>
              <a:buSzPct val="80000"/>
              <a:buFont typeface="Arial" charset="0"/>
              <a:buChar char="►"/>
            </a:pPr>
            <a:r>
              <a:rPr lang="ru-RU" sz="2000" b="1" dirty="0" smtClean="0"/>
              <a:t>несколько «знаков вопроса» в качестве задела на будущее,</a:t>
            </a:r>
          </a:p>
          <a:p>
            <a:pPr marL="93663" indent="712788" eaLnBrk="1" hangingPunct="1">
              <a:buClr>
                <a:srgbClr val="FF6600"/>
              </a:buClr>
              <a:buSzPct val="80000"/>
              <a:buFont typeface="Arial" charset="0"/>
              <a:buChar char="►"/>
            </a:pPr>
            <a:r>
              <a:rPr lang="ru-RU" sz="2000" b="1" dirty="0" smtClean="0"/>
              <a:t>небольшое число товаров – «собак».</a:t>
            </a:r>
          </a:p>
          <a:p>
            <a:pPr marL="93663" indent="712788" eaLnBrk="1" hangingPunct="1">
              <a:buFont typeface="Wingdings" pitchFamily="2" charset="2"/>
              <a:buNone/>
            </a:pPr>
            <a:endParaRPr lang="ru-RU" sz="2000" b="1" dirty="0" smtClean="0"/>
          </a:p>
        </p:txBody>
      </p:sp>
      <p:pic>
        <p:nvPicPr>
          <p:cNvPr id="3" name="Picture 3" descr="портф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00600"/>
            <a:ext cx="1378795" cy="1295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95600" y="3657600"/>
            <a:ext cx="54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712788" eaLnBrk="1" hangingPunct="1">
              <a:buFont typeface="Wingdings" pitchFamily="2" charset="2"/>
              <a:buNone/>
            </a:pPr>
            <a:r>
              <a:rPr lang="ru-RU" dirty="0" smtClean="0">
                <a:latin typeface="Arial Black" pitchFamily="34" charset="0"/>
              </a:rPr>
              <a:t>Избыток стареющих товаров («собак») указывает на опасность спада, даже если текущие результаты деятельности организации относительно хорошие.</a:t>
            </a:r>
          </a:p>
          <a:p>
            <a:pPr marL="93663" indent="712788" eaLnBrk="1" hangingPunct="1">
              <a:buFont typeface="Wingdings" pitchFamily="2" charset="2"/>
              <a:buNone/>
            </a:pPr>
            <a:r>
              <a:rPr lang="ru-RU" dirty="0" smtClean="0">
                <a:latin typeface="Arial Black" pitchFamily="34" charset="0"/>
              </a:rPr>
              <a:t>Избыток новых товаров может привести к финансовым затруднениям.</a:t>
            </a:r>
          </a:p>
        </p:txBody>
      </p:sp>
      <p:pic>
        <p:nvPicPr>
          <p:cNvPr id="5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91400" cy="1143000"/>
          </a:xfrm>
          <a:gradFill rotWithShape="1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400" i="1" dirty="0" smtClean="0">
                <a:solidFill>
                  <a:srgbClr val="006600"/>
                </a:solidFill>
                <a:latin typeface="Arial" charset="0"/>
              </a:rPr>
              <a:t>Универсальные стратегии, получившие широкую известность 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</a:rPr>
              <a:t>обычно называют «</a:t>
            </a:r>
            <a:r>
              <a:rPr lang="ru-RU" sz="2400" i="1" dirty="0" smtClean="0">
                <a:solidFill>
                  <a:srgbClr val="006600"/>
                </a:solidFill>
                <a:latin typeface="Arial" charset="0"/>
              </a:rPr>
              <a:t>базовыми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</a:rPr>
              <a:t>» или «эталонными».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6000" cy="3276600"/>
          </a:xfrm>
        </p:spPr>
        <p:txBody>
          <a:bodyPr/>
          <a:lstStyle/>
          <a:p>
            <a:pPr indent="555625" eaLnBrk="1" hangingPunct="1">
              <a:buFont typeface="Wingdings" pitchFamily="2" charset="2"/>
              <a:buNone/>
            </a:pPr>
            <a:r>
              <a:rPr lang="ru-RU" sz="2200" b="1" dirty="0" smtClean="0"/>
              <a:t>Базовые стратегии развития чаще всего делятся на следующие группы:</a:t>
            </a:r>
          </a:p>
          <a:p>
            <a:pPr indent="555625" eaLnBrk="1" hangingPunct="1"/>
            <a:r>
              <a:rPr lang="ru-RU" sz="2200" b="1" dirty="0" smtClean="0"/>
              <a:t>стратегии интенсивного развития;</a:t>
            </a:r>
          </a:p>
          <a:p>
            <a:pPr indent="555625" eaLnBrk="1" hangingPunct="1"/>
            <a:r>
              <a:rPr lang="ru-RU" sz="2200" b="1" dirty="0" smtClean="0"/>
              <a:t>стратегии интеграционного развития;</a:t>
            </a:r>
          </a:p>
          <a:p>
            <a:pPr indent="555625" eaLnBrk="1" hangingPunct="1"/>
            <a:r>
              <a:rPr lang="ru-RU" sz="2200" b="1" dirty="0" smtClean="0"/>
              <a:t>стратегии </a:t>
            </a:r>
            <a:r>
              <a:rPr lang="ru-RU" sz="2200" b="1" dirty="0" err="1" smtClean="0"/>
              <a:t>диверсификационного</a:t>
            </a:r>
            <a:r>
              <a:rPr lang="ru-RU" sz="2200" b="1" dirty="0" smtClean="0"/>
              <a:t> развития;</a:t>
            </a:r>
          </a:p>
          <a:p>
            <a:pPr indent="555625" eaLnBrk="1" hangingPunct="1"/>
            <a:r>
              <a:rPr lang="ru-RU" sz="2200" b="1" dirty="0" smtClean="0"/>
              <a:t>стратегии сокращения.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8600" y="3352800"/>
            <a:ext cx="2362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kumimoji="0" lang="ru-RU" b="1" i="1">
                <a:solidFill>
                  <a:srgbClr val="000066"/>
                </a:solidFill>
                <a:latin typeface="Arial" charset="0"/>
              </a:rPr>
              <a:t>Направлены на развитие конкурентных преимуществ организаций, в силу чего их называют также «стратегиями развития» или «стратегиями роста» организации. </a:t>
            </a:r>
          </a:p>
        </p:txBody>
      </p:sp>
      <p:pic>
        <p:nvPicPr>
          <p:cNvPr id="47109" name="Picture 5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108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build="p"/>
      <p:bldP spid="4710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92" name="Group 64"/>
          <p:cNvGraphicFramePr>
            <a:graphicFrameLocks noGrp="1"/>
          </p:cNvGraphicFramePr>
          <p:nvPr>
            <p:ph idx="1"/>
          </p:nvPr>
        </p:nvGraphicFramePr>
        <p:xfrm>
          <a:off x="0" y="228599"/>
          <a:ext cx="9144000" cy="6629401"/>
        </p:xfrm>
        <a:graphic>
          <a:graphicData uri="http://schemas.openxmlformats.org/drawingml/2006/table">
            <a:tbl>
              <a:tblPr/>
              <a:tblGrid>
                <a:gridCol w="2898775"/>
                <a:gridCol w="2125663"/>
                <a:gridCol w="4119562"/>
              </a:tblGrid>
              <a:tr h="7032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Группа стратегий</a:t>
                      </a:r>
                      <a:endParaRPr kumimoji="1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Вид инновации</a:t>
                      </a: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Характеристика инновационной составляющей стратегии</a:t>
                      </a: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11163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1. Стратегии роста</a:t>
                      </a:r>
                      <a:endParaRPr kumimoji="1" lang="ru-RU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4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Расширение и укрепление позиций компании на старом рынке (углубленной дифференциации и специализации товара)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Проникновение на новый рынок со старым товаром (стратегия создания спроса, или ниши, рынка)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6375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Проникновение на новый рынок с новым товаром (стратегия создания рынка)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оренное улучшение продукта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Инновация улучшения продукта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(маркетинговая инновация)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Базисная инновация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Углубленная разработка товара с целью создания новых сегментов рынка и проведение прикладных НИР, ОКР по повышению качества товара и разнообразию потребительских свойств по группам предпочтений потребителей (например, замена обычных стиральных машин на машины-автоматы)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Предполагает проведение ОКР для адаптации товара вкусам покупателей (например, изменение дизайна, улучшение технических характеристик товара и т. д.)</a:t>
                      </a: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Предполагает одновременное проведение фундаментальных и прикладных НИР (или покупку лицензий), ОКР, коммерциализации новшества с углубленными маркетинговыми исследованиями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543800" cy="1524000"/>
          </a:xfrm>
          <a:gradFill rotWithShape="1">
            <a:gsLst>
              <a:gs pos="0">
                <a:srgbClr val="FFCC99"/>
              </a:gs>
              <a:gs pos="100000">
                <a:schemeClr val="tx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000" dirty="0" smtClean="0">
                <a:solidFill>
                  <a:srgbClr val="660066"/>
                </a:solidFill>
                <a:latin typeface="Arial" charset="0"/>
              </a:rPr>
              <a:t>При </a:t>
            </a:r>
            <a:r>
              <a:rPr lang="ru-RU" sz="2000" i="1" dirty="0" smtClean="0">
                <a:solidFill>
                  <a:srgbClr val="660066"/>
                </a:solidFill>
                <a:latin typeface="Arial" charset="0"/>
              </a:rPr>
              <a:t>стратегии интенсивного роста</a:t>
            </a:r>
            <a:r>
              <a:rPr lang="ru-RU" sz="2000" dirty="0" smtClean="0">
                <a:solidFill>
                  <a:srgbClr val="660066"/>
                </a:solidFill>
                <a:latin typeface="Arial" charset="0"/>
              </a:rPr>
              <a:t> организация постепенно наращивает свой потенциал путем лучшего использования своих внутренних сил и лучшего использования предоставляемых внешней средой возможностей</a:t>
            </a:r>
          </a:p>
        </p:txBody>
      </p:sp>
      <p:pic>
        <p:nvPicPr>
          <p:cNvPr id="49156" name="Picture 4" descr="defaul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image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971800"/>
            <a:ext cx="6477000" cy="364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2057400"/>
            <a:ext cx="4343400" cy="16764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Стратегии интенсивного роста хорошо описываются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матрицей И. </a:t>
            </a:r>
            <a:r>
              <a:rPr kumimoji="0" lang="ru-RU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Ансоффа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«новые/старые товар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технологии – новый/старый рынок»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381000"/>
            <a:ext cx="4114800" cy="2971800"/>
          </a:xfrm>
        </p:spPr>
        <p:txBody>
          <a:bodyPr/>
          <a:lstStyle/>
          <a:p>
            <a:pPr marL="0" indent="80803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Рассмотренные ситуации охватывают три квадранта матрицы:</a:t>
            </a:r>
          </a:p>
          <a:p>
            <a:pPr marL="0" indent="808038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solidFill>
                <a:srgbClr val="000066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SzPct val="100000"/>
              <a:buFont typeface="+mj-lt"/>
              <a:buAutoNum type="romanUcPeriod"/>
            </a:pPr>
            <a:r>
              <a:rPr lang="ru-RU" sz="1800" b="1" dirty="0" smtClean="0">
                <a:solidFill>
                  <a:srgbClr val="000066"/>
                </a:solidFill>
              </a:rPr>
              <a:t>при известных товарах и рынках наблюдаются лишь локальные инновации;</a:t>
            </a:r>
          </a:p>
          <a:p>
            <a:pPr marL="514350" indent="-514350" eaLnBrk="1" hangingPunct="1">
              <a:lnSpc>
                <a:spcPct val="80000"/>
              </a:lnSpc>
              <a:buSzPct val="100000"/>
              <a:buFont typeface="+mj-lt"/>
              <a:buAutoNum type="romanUcPeriod"/>
            </a:pPr>
            <a:endParaRPr lang="ru-RU" sz="1800" b="1" dirty="0" smtClean="0">
              <a:solidFill>
                <a:srgbClr val="000066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SzPct val="100000"/>
              <a:buFont typeface="+mj-lt"/>
              <a:buAutoNum type="romanUcPeriod"/>
            </a:pPr>
            <a:r>
              <a:rPr lang="ru-RU" sz="1800" b="1" dirty="0" smtClean="0">
                <a:solidFill>
                  <a:srgbClr val="000066"/>
                </a:solidFill>
              </a:rPr>
              <a:t>«старые товары и технологии - новый рынок» (инновационная маркетинговая стратегия);</a:t>
            </a:r>
          </a:p>
        </p:txBody>
      </p:sp>
      <p:pic>
        <p:nvPicPr>
          <p:cNvPr id="87046" name="Picture 6" descr="image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4800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971800" y="35052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514350" indent="-51435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romanUcPeriod" startAt="3"/>
            </a:pPr>
            <a:r>
              <a:rPr kumimoji="0" lang="ru-RU" b="1" dirty="0">
                <a:solidFill>
                  <a:srgbClr val="000066"/>
                </a:solidFill>
                <a:latin typeface="Arial" charset="0"/>
              </a:rPr>
              <a:t>«новые товар и технологии - старый рынок» (инновационная продуктовая и технологическая стратегия</a:t>
            </a:r>
            <a:r>
              <a:rPr kumimoji="0" lang="ru-RU" b="1" dirty="0" smtClean="0">
                <a:solidFill>
                  <a:srgbClr val="000066"/>
                </a:solidFill>
                <a:latin typeface="Arial" charset="0"/>
              </a:rPr>
              <a:t>);</a:t>
            </a:r>
            <a:endParaRPr kumimoji="0" lang="ru-RU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1" y="4572000"/>
            <a:ext cx="57150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28650">
              <a:lnSpc>
                <a:spcPct val="80000"/>
              </a:lnSpc>
              <a:spcBef>
                <a:spcPct val="20000"/>
              </a:spcBef>
              <a:buClr>
                <a:srgbClr val="800000"/>
              </a:buClr>
              <a:buSzPct val="60000"/>
            </a:pPr>
            <a:r>
              <a:rPr kumimoji="0" lang="ru-RU" sz="1800" b="1" i="1" dirty="0" smtClean="0">
                <a:solidFill>
                  <a:srgbClr val="000066"/>
                </a:solidFill>
                <a:latin typeface="Arial" charset="0"/>
              </a:rPr>
              <a:t>Квадрант </a:t>
            </a:r>
            <a:r>
              <a:rPr kumimoji="0" lang="ru-RU" sz="1800" b="1" i="1" dirty="0">
                <a:solidFill>
                  <a:srgbClr val="000066"/>
                </a:solidFill>
                <a:latin typeface="Arial" charset="0"/>
              </a:rPr>
              <a:t>с ситуацией «новые товары и технологии новый рынок» относится к </a:t>
            </a:r>
            <a:r>
              <a:rPr kumimoji="0" lang="ru-RU" sz="1800" b="1" i="1" u="sng" dirty="0" err="1">
                <a:solidFill>
                  <a:srgbClr val="000066"/>
                </a:solidFill>
                <a:latin typeface="Arial" charset="0"/>
              </a:rPr>
              <a:t>диверсификационным</a:t>
            </a:r>
            <a:r>
              <a:rPr kumimoji="0" lang="ru-RU" sz="1800" b="1" i="1" u="sng" dirty="0">
                <a:solidFill>
                  <a:srgbClr val="000066"/>
                </a:solidFill>
                <a:latin typeface="Arial" charset="0"/>
              </a:rPr>
              <a:t> стратегиям</a:t>
            </a:r>
            <a:r>
              <a:rPr kumimoji="0" lang="ru-RU" sz="1800" b="1" i="1" dirty="0">
                <a:solidFill>
                  <a:srgbClr val="000066"/>
                </a:solidFill>
                <a:latin typeface="Arial" charset="0"/>
              </a:rPr>
              <a:t>, связанным с комплексным инновационным проектом: конструкторским, технологическим, маркетинговым, организационным и </a:t>
            </a:r>
            <a:r>
              <a:rPr kumimoji="0" lang="ru-RU" sz="1800" b="1" i="1" dirty="0" smtClean="0">
                <a:solidFill>
                  <a:srgbClr val="000066"/>
                </a:solidFill>
                <a:latin typeface="Arial" charset="0"/>
              </a:rPr>
              <a:t>управленческим</a:t>
            </a:r>
            <a:endParaRPr kumimoji="0" lang="ru-RU" sz="1800" b="1" i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4" descr="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90096"/>
            <a:ext cx="1447800" cy="179165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  <p:bldP spid="870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714488"/>
            <a:ext cx="6096000" cy="114300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4.1. </a:t>
            </a:r>
            <a:r>
              <a:rPr lang="ru-RU" sz="2800" kern="1200" dirty="0" smtClean="0">
                <a:latin typeface="Times New Roman" pitchFamily="18" charset="0"/>
                <a:cs typeface="Times New Roman" pitchFamily="18" charset="0"/>
              </a:rPr>
              <a:t>Стратегическое управления инновациями: принципы, цели, задачи, формы, методы и средства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15400" cy="507207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Построение системы стратегического управления инновациями основано на принципах </a:t>
            </a:r>
            <a:r>
              <a:rPr lang="ru-RU" i="1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проблемно-ориентированного подхода</a:t>
            </a:r>
            <a:r>
              <a:rPr lang="ru-RU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сущность которого заключается в следующем: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обеспечении постоянной долговременной готовности и способности предприятия к восприятию, трансформации,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взаимоадаптации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рутинизации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нововведений во всех сферах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создании механизмов для осуществления фронтальных качественных рывков в инновационной сфере.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0042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4.1. Стратегическое управление инновациями: принципы, цели, задачи, формы и средства</a:t>
            </a:r>
            <a:endParaRPr lang="ru-RU" sz="2800" dirty="0"/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037" name="Group 61"/>
          <p:cNvGraphicFramePr>
            <a:graphicFrameLocks noGrp="1"/>
          </p:cNvGraphicFramePr>
          <p:nvPr>
            <p:ph idx="1"/>
          </p:nvPr>
        </p:nvGraphicFramePr>
        <p:xfrm>
          <a:off x="0" y="644700"/>
          <a:ext cx="9144000" cy="6030420"/>
        </p:xfrm>
        <a:graphic>
          <a:graphicData uri="http://schemas.openxmlformats.org/drawingml/2006/table">
            <a:tbl>
              <a:tblPr/>
              <a:tblGrid>
                <a:gridCol w="2898775"/>
                <a:gridCol w="2125663"/>
                <a:gridCol w="4119562"/>
              </a:tblGrid>
              <a:tr h="87068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Группа стратегий</a:t>
                      </a:r>
                      <a:endParaRPr kumimoji="1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Вид инновации</a:t>
                      </a: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Характеристика инновационной составляющей стратегии</a:t>
                      </a: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534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2. Интеграционные стратегии</a:t>
                      </a:r>
                      <a:endParaRPr kumimoji="1" lang="ru-RU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37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Вертикальная интеграция вверх (стратегия слияния с поставщиком)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Вертикальная интеграция вниз (стратегия слияния со сбытовыми организациями)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AutoNum type="arabicPeriod"/>
                        <a:tabLst>
                          <a:tab pos="201613" algn="l"/>
                        </a:tabLst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Горизонтальная интеграция с отраслевыми конкурентами (стратегия изменения масштаба бизнеса)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Изменение </a:t>
                      </a:r>
                      <a:r>
                        <a:rPr kumimoji="1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оргструктуры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: слияние, поглощение, альянс с поставщиками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Изменение </a:t>
                      </a:r>
                      <a:r>
                        <a:rPr kumimoji="1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оргструктуры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: слияние со сбытовой фирмой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Внедрение базисной технологической инновации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2635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Проведение НИР и ОКР в смежных отраслях (улучшение технологий, используемых поставщиками, совершенствование вновь созданной технологической цепочки производственною процесса)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Проведение глубоких маркетинговых исследований по совершенствованию процесса сбыта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26352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Внедрение новой для отрасли технологии, обеспечивающей низкую себестоимость, достаточную для ценовой конкуренции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04800" y="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739775" eaLnBrk="1" hangingPunct="1">
              <a:buFont typeface="Wingdings" pitchFamily="2" charset="2"/>
              <a:buNone/>
            </a:pPr>
            <a:r>
              <a:rPr lang="ru-RU" b="1" i="1" dirty="0">
                <a:solidFill>
                  <a:srgbClr val="000066"/>
                </a:solidFill>
              </a:rPr>
              <a:t>Все три стратегии интеграционного роста связаны с </a:t>
            </a:r>
            <a:r>
              <a:rPr lang="ru-RU" b="1" i="1" u="sng" dirty="0">
                <a:solidFill>
                  <a:srgbClr val="000066"/>
                </a:solidFill>
              </a:rPr>
              <a:t>организационными </a:t>
            </a:r>
            <a:r>
              <a:rPr lang="ru-RU" b="1" i="1" u="sng" dirty="0" smtClean="0">
                <a:solidFill>
                  <a:srgbClr val="000066"/>
                </a:solidFill>
              </a:rPr>
              <a:t>инновациями</a:t>
            </a:r>
            <a:endParaRPr lang="ru-RU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81" name="Group 5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167063"/>
                <a:gridCol w="2168525"/>
                <a:gridCol w="3808412"/>
              </a:tblGrid>
              <a:tr h="6712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Группа стратегий</a:t>
                      </a:r>
                      <a:endParaRPr kumimoji="1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Вид инновации</a:t>
                      </a:r>
                      <a:endParaRPr kumimoji="1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Характеристика инновационной составляющей стратегии</a:t>
                      </a:r>
                      <a:endParaRPr kumimoji="1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01606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3. Стратегии диверсификации</a:t>
                      </a:r>
                      <a:endParaRPr kumimoji="1" lang="ru-RU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5157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Диверсификация в связанные и несвязанные отрасли (новый для фирмы продукт, новая технология, новый или традиционный рынок) </a:t>
                      </a:r>
                      <a:r>
                        <a:rPr kumimoji="1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(конструкторская)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2. 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1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Конгломеративная</a:t>
                      </a: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(полная, чистая) диверсификация (новый на рынке продукт, новая технология, новый рынок)</a:t>
                      </a: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Базисная (продуктовая и/ или технологическая) инновация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Базисная (продуктовая, технологическая и маркетинговая инновации)</a:t>
                      </a: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Проведение фундаментальных и прикладных НИР и ОКР по продукту, несвойственному фирме, и процессу его производства. П</a:t>
                      </a:r>
                      <a:r>
                        <a:rPr kumimoji="1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оиск и использование заключенных в существующем бизнесе дополнительных возможностей для производства конструктивно новых продуктов </a:t>
                      </a: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  <a:p>
                      <a:pPr indent="625475">
                        <a:lnSpc>
                          <a:spcPct val="100000"/>
                        </a:lnSpc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</a:pPr>
                      <a:r>
                        <a:rPr kumimoji="1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" charset="0"/>
                          <a:cs typeface="Times New Roman" pitchFamily="18" charset="0"/>
                        </a:rPr>
                        <a:t>Стратегия создания нового рынка предполагает реализацию всех стадий инновационного процесса. Организация для ее реализации должна быть очень крупной и обладать высоким инновационным потенциалом. Организация осваивает виды деятельности, не связанные с ее традиционным профилем ни в технологическом, ни в коммерческом плане. Портфель продукции обновляется радикально. </a:t>
                      </a:r>
                    </a:p>
                    <a:p>
                      <a:pPr marL="0" marR="0" lvl="0" indent="44926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728" y="2000240"/>
            <a:ext cx="6096000" cy="4114800"/>
          </a:xfrm>
        </p:spPr>
        <p:txBody>
          <a:bodyPr/>
          <a:lstStyle/>
          <a:p>
            <a:pPr indent="555625" algn="ctr"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4.3. </a:t>
            </a:r>
          </a:p>
          <a:p>
            <a:pPr indent="555625" algn="ctr">
              <a:buFont typeface="Wingdings" pitchFamily="2" charset="2"/>
              <a:buNone/>
            </a:pPr>
            <a:r>
              <a:rPr lang="ru-RU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Формирование портфеля новшеств и инноваций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555625"/>
            <a:endParaRPr lang="ru-RU" dirty="0" smtClean="0"/>
          </a:p>
        </p:txBody>
      </p:sp>
      <p:pic>
        <p:nvPicPr>
          <p:cNvPr id="135171" name="Picture 3" descr="портф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91000"/>
            <a:ext cx="2108745" cy="1981200"/>
          </a:xfrm>
          <a:prstGeom prst="rect">
            <a:avLst/>
          </a:prstGeom>
          <a:noFill/>
        </p:spPr>
      </p:pic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Содержимое 2"/>
          <p:cNvSpPr>
            <a:spLocks noGrp="1"/>
          </p:cNvSpPr>
          <p:nvPr>
            <p:ph idx="4294967295"/>
          </p:nvPr>
        </p:nvSpPr>
        <p:spPr>
          <a:xfrm>
            <a:off x="2819400" y="1981200"/>
            <a:ext cx="6019800" cy="2895600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800000"/>
                </a:solidFill>
              </a:rPr>
              <a:t>Портфель инноваций</a:t>
            </a:r>
            <a:r>
              <a:rPr lang="ru-RU" sz="2000" i="1" dirty="0" smtClean="0">
                <a:solidFill>
                  <a:srgbClr val="800000"/>
                </a:solidFill>
              </a:rPr>
              <a:t> </a:t>
            </a:r>
            <a:r>
              <a:rPr lang="ru-RU" sz="2000" dirty="0" smtClean="0">
                <a:solidFill>
                  <a:srgbClr val="000066"/>
                </a:solidFill>
              </a:rPr>
              <a:t>представляет комплексно-обоснованный перечень новшеств — покупных и собственной разработки, подлежащих внедрению (введению) в организации.</a:t>
            </a:r>
          </a:p>
          <a:p>
            <a:pPr marL="0" indent="441325">
              <a:buFont typeface="Wingdings" pitchFamily="2" charset="2"/>
              <a:buNone/>
            </a:pPr>
            <a:r>
              <a:rPr lang="ru-RU" sz="2000" b="1" i="1" dirty="0" smtClean="0">
                <a:solidFill>
                  <a:srgbClr val="800000"/>
                </a:solidFill>
              </a:rPr>
              <a:t>Портфель новшеств </a:t>
            </a:r>
            <a:r>
              <a:rPr lang="ru-RU" sz="2000" dirty="0" smtClean="0">
                <a:solidFill>
                  <a:srgbClr val="000066"/>
                </a:solidFill>
              </a:rPr>
              <a:t>— перечень разработанных организацией новшеств, подлежащих продаже.</a:t>
            </a:r>
          </a:p>
          <a:p>
            <a:pPr marL="0" indent="441325">
              <a:buFont typeface="Wingdings" pitchFamily="2" charset="2"/>
              <a:buNone/>
            </a:pPr>
            <a:endParaRPr lang="ru-RU" sz="2000" dirty="0" smtClean="0">
              <a:solidFill>
                <a:srgbClr val="000066"/>
              </a:solidFill>
            </a:endParaRPr>
          </a:p>
          <a:p>
            <a:pPr marL="0" indent="441325"/>
            <a:endParaRPr lang="ru-RU" sz="2000" b="1" dirty="0" smtClean="0">
              <a:solidFill>
                <a:srgbClr val="000066"/>
              </a:solidFill>
            </a:endParaRPr>
          </a:p>
          <a:p>
            <a:pPr marL="0" indent="441325"/>
            <a:endParaRPr lang="ru-RU" sz="2000" dirty="0" smtClean="0">
              <a:solidFill>
                <a:srgbClr val="000066"/>
              </a:solidFill>
            </a:endParaRPr>
          </a:p>
        </p:txBody>
      </p:sp>
      <p:pic>
        <p:nvPicPr>
          <p:cNvPr id="137219" name="Picture 3" descr="портф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029200"/>
            <a:ext cx="1673020" cy="15716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" y="2438400"/>
            <a:ext cx="220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1325" eaLnBrk="0" hangingPunct="0">
              <a:spcBef>
                <a:spcPct val="20000"/>
              </a:spcBef>
              <a:buClr>
                <a:srgbClr val="800000"/>
              </a:buClr>
              <a:buSzPct val="60000"/>
            </a:pPr>
            <a:r>
              <a:rPr kumimoji="0" lang="ru-RU" b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После разработки стратегии организации формируется портфель инноваций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581400" y="4724400"/>
            <a:ext cx="525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b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По результатам формирования портфеля новшеств и инноваций конкретизируется стратегия и составляется бизнес-план</a:t>
            </a: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752600" y="609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Инновационная организация должна иметь «портфель» из нескольких инновационных проектов, который необходимо непрерывно пополнять</a:t>
            </a: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1676400" y="4343400"/>
            <a:ext cx="609600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2819400" y="5562600"/>
            <a:ext cx="6096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2438400" cy="1219200"/>
          </a:xfrm>
        </p:spPr>
        <p:txBody>
          <a:bodyPr/>
          <a:lstStyle/>
          <a:p>
            <a:pPr marL="0" indent="449263">
              <a:buClr>
                <a:srgbClr val="8938AA"/>
              </a:buClr>
              <a:buSzPct val="95000"/>
              <a:buNone/>
            </a:pPr>
            <a:r>
              <a:rPr lang="ru-RU" sz="1600" b="1" i="1" dirty="0" smtClean="0"/>
              <a:t>Условие выживания в рыночной среде:</a:t>
            </a:r>
          </a:p>
          <a:p>
            <a:pPr marL="0" indent="449263">
              <a:buClr>
                <a:srgbClr val="8938AA"/>
              </a:buClr>
              <a:buSzPct val="95000"/>
              <a:buNone/>
            </a:pPr>
            <a:endParaRPr lang="ru-RU" sz="1600" b="1" i="1" dirty="0" smtClean="0"/>
          </a:p>
          <a:p>
            <a:pPr marL="0" indent="449263">
              <a:buClr>
                <a:srgbClr val="8938AA"/>
              </a:buClr>
              <a:buSzPct val="95000"/>
              <a:buNone/>
            </a:pPr>
            <a:endParaRPr lang="ru-RU" sz="1600" b="1" i="1" dirty="0" smtClean="0"/>
          </a:p>
          <a:p>
            <a:pPr marL="0" indent="449263">
              <a:buClr>
                <a:srgbClr val="8938AA"/>
              </a:buClr>
              <a:buSzPct val="95000"/>
              <a:buNone/>
            </a:pPr>
            <a:endParaRPr lang="ru-RU" sz="1600" b="1" i="1" dirty="0" smtClean="0"/>
          </a:p>
          <a:p>
            <a:pPr marL="0" indent="449263">
              <a:buClr>
                <a:srgbClr val="8938AA"/>
              </a:buClr>
              <a:buSzPct val="95000"/>
              <a:buNone/>
            </a:pPr>
            <a:endParaRPr lang="ru-RU" sz="1600" b="1" i="1" dirty="0" smtClean="0"/>
          </a:p>
          <a:p>
            <a:pPr marL="0" indent="449263">
              <a:buClr>
                <a:srgbClr val="8938AA"/>
              </a:buClr>
              <a:buSzPct val="95000"/>
              <a:buNone/>
            </a:pPr>
            <a:r>
              <a:rPr lang="ru-RU" sz="1400" b="1" i="1" dirty="0" smtClean="0"/>
              <a:t>позволяет быстро и гибко переориентировать бизнес в соответствии с меняющимися внешними условиями, новыми достижениями науки и требованиями потребителей </a:t>
            </a:r>
          </a:p>
        </p:txBody>
      </p:sp>
      <p:pic>
        <p:nvPicPr>
          <p:cNvPr id="135172" name="Picture 4" descr="defa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1295400" cy="9906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800000"/>
                </a:solidFill>
              </a:rPr>
              <a:t>Выбор тематики конкретных инновационных проектов для формирования портфеля заказов продиктован невозможностью включения в план разработок всех поступивших предложений</a:t>
            </a:r>
            <a:endParaRPr lang="ru-RU" sz="2000" dirty="0">
              <a:solidFill>
                <a:srgbClr val="800000"/>
              </a:solidFill>
            </a:endParaRPr>
          </a:p>
        </p:txBody>
      </p:sp>
      <p:pic>
        <p:nvPicPr>
          <p:cNvPr id="6" name="Picture 44" descr="defaul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9604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2895600" y="2057400"/>
          <a:ext cx="6248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971800" y="14478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>На первоначальном этапе процесса применяются различные методы отбора проектов и определения их эффективности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4114800"/>
            <a:ext cx="6324600" cy="1447800"/>
          </a:xfrm>
        </p:spPr>
        <p:txBody>
          <a:bodyPr/>
          <a:lstStyle/>
          <a:p>
            <a:pPr marL="0" indent="539750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Масштаб и длительность проекта определяют:</a:t>
            </a:r>
          </a:p>
          <a:p>
            <a:pPr marL="534988" indent="-357188">
              <a:lnSpc>
                <a:spcPct val="90000"/>
              </a:lnSpc>
              <a:buClr>
                <a:schemeClr val="bg2">
                  <a:lumMod val="50000"/>
                </a:schemeClr>
              </a:buClr>
              <a:buSzPct val="91000"/>
              <a:buFont typeface="Wingdings" pitchFamily="2" charset="2"/>
              <a:buChar char="q"/>
            </a:pPr>
            <a:r>
              <a:rPr lang="ru-RU" sz="1800" b="1" dirty="0" smtClean="0"/>
              <a:t>общий объем ресурсов, необходимых для разработки (бюджет инновационных работ);</a:t>
            </a:r>
          </a:p>
          <a:p>
            <a:pPr marL="534988" indent="-357188">
              <a:lnSpc>
                <a:spcPct val="90000"/>
              </a:lnSpc>
              <a:buClr>
                <a:schemeClr val="bg2">
                  <a:lumMod val="50000"/>
                </a:schemeClr>
              </a:buClr>
              <a:buSzPct val="91000"/>
              <a:buFont typeface="Wingdings" pitchFamily="2" charset="2"/>
              <a:buChar char="q"/>
            </a:pPr>
            <a:r>
              <a:rPr lang="ru-RU" sz="1800" b="1" dirty="0" smtClean="0"/>
              <a:t>затраты на реализацию одного проекта.</a:t>
            </a:r>
          </a:p>
          <a:p>
            <a:pPr marL="0" indent="539750">
              <a:lnSpc>
                <a:spcPct val="90000"/>
              </a:lnSpc>
              <a:buClr>
                <a:srgbClr val="8938AA"/>
              </a:buClr>
              <a:buSzPct val="85000"/>
              <a:buFont typeface="Wingdings" pitchFamily="2" charset="2"/>
              <a:buChar char="u"/>
            </a:pPr>
            <a:endParaRPr lang="ru-RU" sz="800" b="1" dirty="0" smtClean="0"/>
          </a:p>
          <a:p>
            <a:pPr marL="0" indent="539750">
              <a:lnSpc>
                <a:spcPct val="90000"/>
              </a:lnSpc>
              <a:buClr>
                <a:srgbClr val="8938AA"/>
              </a:buClr>
              <a:buSzPct val="85000"/>
              <a:buFont typeface="Wingdings" pitchFamily="2" charset="2"/>
              <a:buNone/>
            </a:pPr>
            <a:endParaRPr lang="ru-RU" sz="1800" b="1" i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38400" y="3048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539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Портфель инноваций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может состоять из разнообразных проектов:</a:t>
            </a:r>
          </a:p>
          <a:p>
            <a:pPr marL="0" marR="0" lvl="0" indent="539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крупных и мелких;</a:t>
            </a:r>
          </a:p>
          <a:p>
            <a:pPr marL="0" marR="0" lvl="0" indent="539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близких к завершению и начинающихся.</a:t>
            </a:r>
          </a:p>
          <a:p>
            <a:pPr marL="0" marR="0" lvl="0" indent="539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438400" y="0"/>
          <a:ext cx="6248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895600" y="548640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539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938AA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</a:t>
            </a:r>
            <a:r>
              <a:rPr kumimoji="0" lang="ru-RU" sz="1800" i="1" kern="0" dirty="0" smtClean="0">
                <a:latin typeface="+mn-lt"/>
              </a:rPr>
              <a:t>.</a:t>
            </a:r>
            <a:r>
              <a:rPr kumimoji="0" 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i="1" kern="0" dirty="0" smtClean="0">
                <a:latin typeface="+mn-lt"/>
              </a:rPr>
              <a:t>Н</a:t>
            </a:r>
            <a:r>
              <a:rPr kumimoji="0" lang="ru-RU" sz="1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проведение НИОКР выделено 4000 д.е., а затраты на реализацию одного проекта составляют 2000 д. е., то в портфеле могут быть два проекта</a:t>
            </a:r>
          </a:p>
        </p:txBody>
      </p:sp>
      <p:pic>
        <p:nvPicPr>
          <p:cNvPr id="9" name="Picture 4" descr="defaul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724400"/>
            <a:ext cx="2057400" cy="1573306"/>
          </a:xfrm>
          <a:prstGeom prst="rect">
            <a:avLst/>
          </a:prstGeom>
          <a:noFill/>
        </p:spPr>
      </p:pic>
      <p:pic>
        <p:nvPicPr>
          <p:cNvPr id="10" name="Picture 44" descr="default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457200"/>
            <a:ext cx="9604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3733800"/>
            <a:ext cx="6248400" cy="2895600"/>
          </a:xfrm>
        </p:spPr>
        <p:txBody>
          <a:bodyPr/>
          <a:lstStyle/>
          <a:p>
            <a:pPr marL="0" indent="534988">
              <a:lnSpc>
                <a:spcPct val="80000"/>
              </a:lnSpc>
              <a:buClr>
                <a:srgbClr val="660033"/>
              </a:buClr>
              <a:buSzPct val="105000"/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Портфель крупных</a:t>
            </a:r>
            <a:r>
              <a:rPr lang="ru-RU" sz="2000" dirty="0" smtClean="0"/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проектов</a:t>
            </a:r>
            <a:r>
              <a:rPr lang="ru-RU" sz="2000" dirty="0" smtClean="0"/>
              <a:t>:</a:t>
            </a:r>
          </a:p>
          <a:p>
            <a:pPr marL="360363" indent="-360363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Char char="þ"/>
            </a:pPr>
            <a:r>
              <a:rPr lang="ru-RU" sz="1800" b="1" dirty="0" smtClean="0">
                <a:latin typeface="Arial Black" pitchFamily="34" charset="0"/>
              </a:rPr>
              <a:t>рискован;</a:t>
            </a:r>
          </a:p>
          <a:p>
            <a:pPr marL="360363" indent="-360363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Char char="þ"/>
            </a:pPr>
            <a:r>
              <a:rPr lang="ru-RU" sz="1800" dirty="0" smtClean="0">
                <a:latin typeface="Arial Black" pitchFamily="34" charset="0"/>
              </a:rPr>
              <a:t>требует привлечения значительного объема дополнительных дефицитных ресурсов.</a:t>
            </a:r>
          </a:p>
          <a:p>
            <a:pPr marL="360363" indent="-360363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Char char="þ"/>
            </a:pPr>
            <a:endParaRPr lang="ru-RU" sz="2000" dirty="0" smtClean="0"/>
          </a:p>
          <a:p>
            <a:pPr marL="360363" indent="-4763">
              <a:lnSpc>
                <a:spcPct val="80000"/>
              </a:lnSpc>
              <a:buClr>
                <a:srgbClr val="660033"/>
              </a:buClr>
              <a:buSzPct val="90000"/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Портфель</a:t>
            </a:r>
            <a:r>
              <a:rPr lang="ru-RU" sz="2000" dirty="0" smtClean="0"/>
              <a:t>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мелких проектов</a:t>
            </a:r>
            <a:r>
              <a:rPr lang="ru-RU" sz="2000" dirty="0" smtClean="0"/>
              <a:t>:</a:t>
            </a:r>
          </a:p>
          <a:p>
            <a:pPr marL="360363" indent="-360363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Char char="þ"/>
            </a:pPr>
            <a:r>
              <a:rPr lang="ru-RU" sz="1800" b="1" dirty="0" smtClean="0">
                <a:latin typeface="Arial Black" pitchFamily="34" charset="0"/>
              </a:rPr>
              <a:t>обладает ограниченным рыночным потенциалом (объем продаж и прибыль);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096000" cy="1143000"/>
          </a:xfrm>
        </p:spPr>
        <p:txBody>
          <a:bodyPr/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При формировании портфеля заказов необходимо ограничить число инновационных проектов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810000"/>
            <a:ext cx="25908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algn="ctr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None/>
            </a:pPr>
            <a:r>
              <a:rPr lang="ru-RU" sz="1800" i="1" dirty="0" smtClean="0">
                <a:solidFill>
                  <a:srgbClr val="800000"/>
                </a:solidFill>
              </a:rPr>
              <a:t> </a:t>
            </a:r>
            <a:r>
              <a:rPr lang="ru-RU" sz="1800" b="1" i="1" dirty="0" smtClean="0">
                <a:solidFill>
                  <a:srgbClr val="800000"/>
                </a:solidFill>
              </a:rPr>
              <a:t>10% всех проектов являются полностью успешными </a:t>
            </a:r>
            <a:r>
              <a:rPr lang="ru-RU" sz="1800" b="1" i="1" dirty="0" smtClean="0">
                <a:solidFill>
                  <a:srgbClr val="800000"/>
                </a:solidFill>
                <a:sym typeface="Wingdings" pitchFamily="2" charset="2"/>
              </a:rPr>
              <a:t></a:t>
            </a:r>
          </a:p>
          <a:p>
            <a:pPr marL="4763" algn="ctr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None/>
            </a:pPr>
            <a:r>
              <a:rPr lang="ru-RU" sz="1800" b="1" i="1" dirty="0" smtClean="0">
                <a:solidFill>
                  <a:srgbClr val="800000"/>
                </a:solidFill>
                <a:sym typeface="Wingdings" pitchFamily="2" charset="2"/>
              </a:rPr>
              <a:t></a:t>
            </a:r>
            <a:r>
              <a:rPr lang="ru-RU" sz="1800" b="1" i="1" dirty="0" smtClean="0">
                <a:solidFill>
                  <a:srgbClr val="800000"/>
                </a:solidFill>
              </a:rPr>
              <a:t>10%-ая вероятность эффективности каждого проекта из портфеля </a:t>
            </a:r>
          </a:p>
          <a:p>
            <a:pPr marL="4763" algn="ctr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None/>
            </a:pPr>
            <a:r>
              <a:rPr lang="ru-RU" sz="1800" b="1" i="1" dirty="0" smtClean="0">
                <a:solidFill>
                  <a:srgbClr val="800000"/>
                </a:solidFill>
                <a:sym typeface="Wingdings" pitchFamily="2" charset="2"/>
              </a:rPr>
              <a:t></a:t>
            </a:r>
            <a:endParaRPr lang="ru-RU" sz="1800" b="1" i="1" dirty="0" smtClean="0">
              <a:solidFill>
                <a:srgbClr val="800000"/>
              </a:solidFill>
            </a:endParaRPr>
          </a:p>
          <a:p>
            <a:pPr marL="4763" algn="ctr">
              <a:lnSpc>
                <a:spcPct val="80000"/>
              </a:lnSpc>
              <a:buClr>
                <a:srgbClr val="660033"/>
              </a:buClr>
              <a:buSzPct val="105000"/>
              <a:buFont typeface="Wingdings" pitchFamily="2" charset="2"/>
              <a:buNone/>
            </a:pPr>
            <a:r>
              <a:rPr lang="ru-RU" sz="1600" b="1" i="1" dirty="0" smtClean="0">
                <a:solidFill>
                  <a:srgbClr val="800000"/>
                </a:solidFill>
              </a:rPr>
              <a:t>С ростом количества проектов повышается вероятность того, что хотя бы один из них окажется успешным</a:t>
            </a:r>
            <a:endParaRPr lang="ru-RU" sz="1800" i="1" dirty="0" smtClean="0">
              <a:solidFill>
                <a:srgbClr val="80000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438400" y="1447800"/>
            <a:ext cx="6400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88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Руководителю необходимо решить, сколько проектов могут одновременно управляться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58825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►"/>
              <a:tabLst>
                <a:tab pos="75882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если он сконцентрирует усилия на нескольких проектах;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►"/>
              <a:tabLst>
                <a:tab pos="758825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если распределит имеющиеся ресурсы на большее число проектов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11" name="Рисунок 10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28850" cy="2047875"/>
          </a:xfrm>
          <a:prstGeom prst="rect">
            <a:avLst/>
          </a:prstGeom>
        </p:spPr>
      </p:pic>
      <p:pic>
        <p:nvPicPr>
          <p:cNvPr id="8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714356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096000" cy="11430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Процесс анализа и выбора альтернативных проектов включает следующие этапы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9144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ая выноска 6"/>
          <p:cNvSpPr/>
          <p:nvPr/>
        </p:nvSpPr>
        <p:spPr bwMode="auto">
          <a:xfrm>
            <a:off x="0" y="4267200"/>
            <a:ext cx="5029200" cy="2362200"/>
          </a:xfrm>
          <a:prstGeom prst="wedgeRectCallout">
            <a:avLst>
              <a:gd name="adj1" fmla="val 51706"/>
              <a:gd name="adj2" fmla="val -67011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808038"/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>Анализ «</a:t>
            </a:r>
            <a:r>
              <a:rPr lang="ru-RU" sz="16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>затраты-эффективность</a:t>
            </a:r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>» обеспечивает выбор такого портфеля проектов, который дает:</a:t>
            </a:r>
          </a:p>
          <a:p>
            <a:pPr marL="534988" lvl="0" indent="-357188">
              <a:buSzPct val="105000"/>
              <a:buFont typeface="Arial Black" pitchFamily="34" charset="0"/>
              <a:buChar char="€"/>
            </a:pPr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>максимально возможную эффективность при заданном ограниченном объеме средств;</a:t>
            </a:r>
          </a:p>
          <a:p>
            <a:pPr marL="534988" lvl="0" indent="-357188">
              <a:buSzPct val="105000"/>
              <a:buFont typeface="Arial Black" pitchFamily="34" charset="0"/>
              <a:buChar char="€"/>
            </a:pPr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itchFamily="34" charset="0"/>
              </a:rPr>
              <a:t>минимальные затраты при достижении требуемого уровня результата и эффективности</a:t>
            </a:r>
            <a:endParaRPr kumimoji="1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4810125"/>
            <a:ext cx="2228850" cy="2047875"/>
          </a:xfrm>
          <a:prstGeom prst="rect">
            <a:avLst/>
          </a:prstGeom>
        </p:spPr>
      </p:pic>
      <p:pic>
        <p:nvPicPr>
          <p:cNvPr id="9" name="Picture 6" descr="logo_lef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rgbClr val="800000"/>
                </a:solidFill>
                <a:latin typeface="Arial Black" pitchFamily="34" charset="0"/>
              </a:rPr>
              <a:t>Портфельный анализ инновационных проектов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57200" y="5334000"/>
            <a:ext cx="396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tabLst>
                <a:tab pos="685800" algn="l"/>
              </a:tabLst>
            </a:pPr>
            <a:r>
              <a:rPr lang="ru-RU" sz="1800" b="1" dirty="0" smtClean="0"/>
              <a:t>«Проигранные </a:t>
            </a:r>
            <a:r>
              <a:rPr lang="ru-RU" sz="1800" b="1" dirty="0"/>
              <a:t>дела» ― безнадежные проекты с низкой коммерческой окупаемостью и низкой вероятностью успеха</a:t>
            </a: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724400" y="1143000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1800" b="1" dirty="0" smtClean="0"/>
              <a:t>«Жемчужина</a:t>
            </a:r>
            <a:r>
              <a:rPr lang="ru-RU" sz="1800" b="1" dirty="0"/>
              <a:t>» ― проекты, представляющие большую привлекательность для организации и имеющие высокую вероятность успеха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4800600" y="5410200"/>
            <a:ext cx="3581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r>
              <a:rPr lang="ru-RU" sz="1800" b="1" dirty="0" smtClean="0"/>
              <a:t>«Бутоны</a:t>
            </a:r>
            <a:r>
              <a:rPr lang="ru-RU" sz="1800" b="1" dirty="0"/>
              <a:t>» ― проекты, весьма привлекательные, но пока труднореализуемые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152400" y="1219200"/>
            <a:ext cx="403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tabLst>
                <a:tab pos="685800" algn="l"/>
              </a:tabLst>
            </a:pPr>
            <a:r>
              <a:rPr lang="ru-RU" sz="1800" b="1" dirty="0" smtClean="0"/>
              <a:t>«Хлеб </a:t>
            </a:r>
            <a:r>
              <a:rPr lang="ru-RU" sz="1800" b="1" dirty="0"/>
              <a:t>с маслом» ― </a:t>
            </a:r>
            <a:r>
              <a:rPr lang="ru-RU" sz="1800" b="1" dirty="0" smtClean="0"/>
              <a:t>проекты с достаточно </a:t>
            </a:r>
            <a:r>
              <a:rPr lang="ru-RU" sz="1800" b="1" dirty="0"/>
              <a:t>высокой вероятностью успеха, но имеющие </a:t>
            </a:r>
            <a:r>
              <a:rPr lang="ru-RU" sz="1800" b="1" dirty="0" smtClean="0"/>
              <a:t>низкую </a:t>
            </a:r>
            <a:r>
              <a:rPr lang="ru-RU" sz="1800" b="1" dirty="0"/>
              <a:t>привлекательность для организации</a:t>
            </a:r>
          </a:p>
        </p:txBody>
      </p:sp>
      <p:pic>
        <p:nvPicPr>
          <p:cNvPr id="8" name="Рисунок 7" descr="ver_us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362200"/>
            <a:ext cx="7391400" cy="2921439"/>
          </a:xfrm>
          <a:prstGeom prst="rect">
            <a:avLst/>
          </a:prstGeom>
        </p:spPr>
      </p:pic>
      <p:pic>
        <p:nvPicPr>
          <p:cNvPr id="9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928670"/>
            <a:ext cx="6553200" cy="1676400"/>
          </a:xfrm>
        </p:spPr>
        <p:txBody>
          <a:bodyPr/>
          <a:lstStyle/>
          <a:p>
            <a:pPr indent="712788">
              <a:lnSpc>
                <a:spcPct val="100000"/>
              </a:lnSpc>
            </a:pPr>
            <a:r>
              <a:rPr lang="ru-RU" sz="2200" dirty="0" smtClean="0">
                <a:solidFill>
                  <a:srgbClr val="000066"/>
                </a:solidFill>
              </a:rPr>
              <a:t>Портфельный анализ проводится в ходе составления очередного годового бюджета и имеет своей целью:</a:t>
            </a:r>
            <a:br>
              <a:rPr lang="ru-RU" sz="2200" dirty="0" smtClean="0">
                <a:solidFill>
                  <a:srgbClr val="000066"/>
                </a:solidFill>
              </a:rPr>
            </a:br>
            <a:r>
              <a:rPr lang="ru-RU" sz="2200" dirty="0" smtClean="0">
                <a:solidFill>
                  <a:srgbClr val="000066"/>
                </a:solidFill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sym typeface="Wingdings"/>
              </a:rPr>
              <a:t>  </a:t>
            </a:r>
            <a:r>
              <a:rPr lang="ru-RU" sz="2200" dirty="0" smtClean="0">
                <a:solidFill>
                  <a:srgbClr val="000066"/>
                </a:solidFill>
              </a:rPr>
              <a:t>идентификацию приоритетных проектов;</a:t>
            </a:r>
            <a:br>
              <a:rPr lang="ru-RU" sz="2200" dirty="0" smtClean="0">
                <a:solidFill>
                  <a:srgbClr val="000066"/>
                </a:solidFill>
              </a:rPr>
            </a:br>
            <a:r>
              <a:rPr lang="ru-RU" sz="2200" dirty="0" smtClean="0">
                <a:solidFill>
                  <a:srgbClr val="000066"/>
                </a:solidFill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sym typeface="Wingdings"/>
              </a:rPr>
              <a:t> </a:t>
            </a:r>
            <a:r>
              <a:rPr lang="ru-RU" sz="2200" dirty="0" smtClean="0">
                <a:solidFill>
                  <a:srgbClr val="000066"/>
                </a:solidFill>
              </a:rPr>
              <a:t>распределение исследовательских усилий;</a:t>
            </a:r>
            <a:br>
              <a:rPr lang="ru-RU" sz="2200" dirty="0" smtClean="0">
                <a:solidFill>
                  <a:srgbClr val="000066"/>
                </a:solidFill>
              </a:rPr>
            </a:br>
            <a:r>
              <a:rPr lang="ru-RU" sz="2200" dirty="0" smtClean="0">
                <a:solidFill>
                  <a:srgbClr val="000066"/>
                </a:solidFill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sym typeface="Wingdings"/>
              </a:rPr>
              <a:t> </a:t>
            </a:r>
            <a:r>
              <a:rPr lang="ru-RU" sz="2200" dirty="0" smtClean="0">
                <a:solidFill>
                  <a:srgbClr val="000066"/>
                </a:solidFill>
              </a:rPr>
              <a:t>распределение финансовых ресурсов;</a:t>
            </a:r>
            <a:br>
              <a:rPr lang="ru-RU" sz="2200" dirty="0" smtClean="0">
                <a:solidFill>
                  <a:srgbClr val="000066"/>
                </a:solidFill>
              </a:rPr>
            </a:br>
            <a:r>
              <a:rPr lang="ru-RU" sz="2200" dirty="0" smtClean="0">
                <a:solidFill>
                  <a:srgbClr val="000066"/>
                </a:solidFill>
              </a:rPr>
              <a:t> </a:t>
            </a:r>
            <a:r>
              <a:rPr lang="ru-RU" sz="2200" dirty="0" smtClean="0">
                <a:solidFill>
                  <a:srgbClr val="000066"/>
                </a:solidFill>
                <a:sym typeface="Wingdings"/>
              </a:rPr>
              <a:t> </a:t>
            </a:r>
            <a:r>
              <a:rPr lang="ru-RU" sz="2200" dirty="0" smtClean="0">
                <a:solidFill>
                  <a:srgbClr val="000066"/>
                </a:solidFill>
              </a:rPr>
              <a:t>распределение рисков</a:t>
            </a:r>
            <a:endParaRPr lang="ru-RU" sz="2200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3200400"/>
          <a:ext cx="8305800" cy="3276600"/>
        </p:xfrm>
        <a:graphic>
          <a:graphicData uri="http://schemas.openxmlformats.org/drawingml/2006/table">
            <a:tbl>
              <a:tblPr/>
              <a:tblGrid>
                <a:gridCol w="4152466"/>
                <a:gridCol w="4153334"/>
              </a:tblGrid>
              <a:tr h="153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Сократить финансирование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проектов-«хлеб с маслом», которые нередко отнимают слишком много времени и ресурсов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Выделить ресурсы на разработку и реализацию проектов-«жемчужин» согласно их приоритетам</a:t>
                      </a:r>
                      <a:endParaRPr lang="ru-RU" sz="1800" dirty="0">
                        <a:solidFill>
                          <a:srgbClr val="8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38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Удалить из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портфеля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«проигранные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дела»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Вложить средства в проработку некоторых проектов-«бутонов»: сбор дополнительной рыночной информации или модификацию концепции товара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28850" cy="2047875"/>
          </a:xfrm>
          <a:prstGeom prst="rect">
            <a:avLst/>
          </a:prstGeom>
        </p:spPr>
      </p:pic>
      <p:pic>
        <p:nvPicPr>
          <p:cNvPr id="6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1"/>
            <a:ext cx="207167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Принципы стратегического управления инновациями</a:t>
            </a:r>
          </a:p>
          <a:p>
            <a:pPr algn="just"/>
            <a:r>
              <a:rPr lang="ru-RU" sz="2600" dirty="0" smtClean="0"/>
              <a:t>· приверженность качеству и высокому уровню в масштабах всей организации;</a:t>
            </a:r>
          </a:p>
          <a:p>
            <a:pPr algn="just"/>
            <a:r>
              <a:rPr lang="ru-RU" sz="2600" dirty="0" smtClean="0"/>
              <a:t>· поиск новых возможностей и более инновационных подходов;</a:t>
            </a:r>
          </a:p>
          <a:p>
            <a:pPr algn="just"/>
            <a:r>
              <a:rPr lang="ru-RU" sz="2600" dirty="0" smtClean="0"/>
              <a:t>· создание и использование инновационных команд;</a:t>
            </a:r>
          </a:p>
          <a:p>
            <a:pPr algn="just"/>
            <a:r>
              <a:rPr lang="ru-RU" sz="2600" dirty="0" smtClean="0"/>
              <a:t>· гибкая организация работы (например, предпринимательский подход, «матричная» организация, разбиение на специальные команды и свободная форма организационной структуры);</a:t>
            </a:r>
          </a:p>
          <a:p>
            <a:pPr algn="just"/>
            <a:r>
              <a:rPr lang="ru-RU" sz="2600" dirty="0" smtClean="0"/>
              <a:t>· организационное обучение, мониторинг различных источников знаний, технологический прогресс и идеи;</a:t>
            </a:r>
          </a:p>
          <a:p>
            <a:pPr algn="just"/>
            <a:r>
              <a:rPr lang="ru-RU" sz="2600" dirty="0" smtClean="0"/>
              <a:t>· видение лидеров и лидерство на примере;</a:t>
            </a:r>
          </a:p>
          <a:p>
            <a:pPr algn="just"/>
            <a:r>
              <a:rPr lang="ru-RU" sz="2600" dirty="0" smtClean="0"/>
              <a:t>·поддерживающая творчество организационная культура, признание и вознаграждение инноваций.</a:t>
            </a:r>
            <a:endParaRPr lang="ru-RU" sz="2600" dirty="0"/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0"/>
          <a:ext cx="6858048" cy="6858000"/>
        </p:xfrm>
        <a:graphic>
          <a:graphicData uri="http://schemas.openxmlformats.org/presentationml/2006/ole">
            <p:oleObj spid="_x0000_s1026" name="Документ" r:id="rId3" imgW="6257075" imgH="8945540" progId="Word.Document.12">
              <p:embed/>
            </p:oleObj>
          </a:graphicData>
        </a:graphic>
      </p:graphicFrame>
      <p:pic>
        <p:nvPicPr>
          <p:cNvPr id="3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48" y="714356"/>
          <a:ext cx="7786742" cy="6143644"/>
        </p:xfrm>
        <a:graphic>
          <a:graphicData uri="http://schemas.openxmlformats.org/presentationml/2006/ole">
            <p:oleObj spid="_x0000_s2050" name="Документ" r:id="rId3" imgW="6104217" imgH="3531239" progId="Word.Document.12">
              <p:embed/>
            </p:oleObj>
          </a:graphicData>
        </a:graphic>
      </p:graphicFrame>
      <p:pic>
        <p:nvPicPr>
          <p:cNvPr id="3" name="Picture 6" descr="logo_lef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8785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Общие задачи стратегического управления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инновациями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1) выбор продуктов и рынков для развития предприятие в перспективе, учитывая ограничения со стороны внешней среды и конкуренцию;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2) выбор типов и видов нововведений, методов (программ, проектов), которые позволят достичь стратегические цели;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3) определение объема и источников формирования ресурсов под стратегические цели;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4) выработка организационной формы (традиционная линейно-штабная структура, матричная или проектная структура, СХЕ или центры руководства каждой стратегической целью), которая позволит эффективно осуществить инновационный процесс на предприятии для достижения поставленных стратегических целей управления инновациями.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/>
              <a:t>Комплексные задачи стратегического управления</a:t>
            </a:r>
            <a:r>
              <a:rPr lang="ru-RU" sz="3200" dirty="0" smtClean="0"/>
              <a:t> инновациями:</a:t>
            </a:r>
          </a:p>
          <a:p>
            <a:pPr algn="just"/>
            <a:r>
              <a:rPr lang="ru-RU" sz="2400" dirty="0" smtClean="0"/>
              <a:t> - оценка возможностей и ресурсов для достижения целей;</a:t>
            </a:r>
          </a:p>
          <a:p>
            <a:pPr algn="just"/>
            <a:r>
              <a:rPr lang="ru-RU" sz="2400" dirty="0" smtClean="0"/>
              <a:t> - анализ тенденций в маркетинговой деятельности и научно-технической сфере;</a:t>
            </a:r>
          </a:p>
          <a:p>
            <a:pPr algn="just"/>
            <a:r>
              <a:rPr lang="ru-RU" sz="2400" dirty="0" smtClean="0"/>
              <a:t> - определение инновационных стратегий с выбором альтернатив;</a:t>
            </a:r>
          </a:p>
          <a:p>
            <a:pPr algn="just"/>
            <a:r>
              <a:rPr lang="ru-RU" sz="2400" dirty="0" smtClean="0"/>
              <a:t> - подготовка детальных оперативных планов, программ, проектов и бюджетов;</a:t>
            </a:r>
          </a:p>
          <a:p>
            <a:pPr algn="just"/>
            <a:r>
              <a:rPr lang="ru-RU" sz="2400" dirty="0" smtClean="0"/>
              <a:t> - оценка деятельности управления инновациями на основе определенных критериев с учетом установленных целей и планов.</a:t>
            </a:r>
            <a:endParaRPr lang="ru-RU" sz="2400" dirty="0"/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Инновационные задачи </a:t>
            </a: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микроуровня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соответствия структуры продукции по стадиям жизненного цикла структуре нововведений по стадиям завершенности;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определение источников возникновения инноваций (собственные разработки или привлеченные со стороны);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обеспечение рациональных пропорций между нововведениями различных типов;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предвидение и парирование угроз функционального и технологического замещения.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</p:txBody>
      </p:sp>
      <p:pic>
        <p:nvPicPr>
          <p:cNvPr id="3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071670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6">
      <a:dk1>
        <a:srgbClr val="800000"/>
      </a:dk1>
      <a:lt1>
        <a:srgbClr val="FFFFCC"/>
      </a:lt1>
      <a:dk2>
        <a:srgbClr val="FFFFCC"/>
      </a:dk2>
      <a:lt2>
        <a:srgbClr val="800000"/>
      </a:lt2>
      <a:accent1>
        <a:srgbClr val="777777"/>
      </a:accent1>
      <a:accent2>
        <a:srgbClr val="FF9966"/>
      </a:accent2>
      <a:accent3>
        <a:srgbClr val="FFFFE2"/>
      </a:accent3>
      <a:accent4>
        <a:srgbClr val="6C0000"/>
      </a:accent4>
      <a:accent5>
        <a:srgbClr val="BDBDBD"/>
      </a:accent5>
      <a:accent6>
        <a:srgbClr val="E78A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800000"/>
        </a:dk1>
        <a:lt1>
          <a:srgbClr val="FFFFFF"/>
        </a:lt1>
        <a:dk2>
          <a:srgbClr val="FFFFCC"/>
        </a:dk2>
        <a:lt2>
          <a:srgbClr val="000066"/>
        </a:lt2>
        <a:accent1>
          <a:srgbClr val="777777"/>
        </a:accent1>
        <a:accent2>
          <a:srgbClr val="FF9966"/>
        </a:accent2>
        <a:accent3>
          <a:srgbClr val="FFFFE2"/>
        </a:accent3>
        <a:accent4>
          <a:srgbClr val="DADADA"/>
        </a:accent4>
        <a:accent5>
          <a:srgbClr val="BDBDBD"/>
        </a:accent5>
        <a:accent6>
          <a:srgbClr val="E78A5C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5">
        <a:dk1>
          <a:srgbClr val="800000"/>
        </a:dk1>
        <a:lt1>
          <a:srgbClr val="FFFFFF"/>
        </a:lt1>
        <a:dk2>
          <a:srgbClr val="FFFFCC"/>
        </a:dk2>
        <a:lt2>
          <a:srgbClr val="FFFFCC"/>
        </a:lt2>
        <a:accent1>
          <a:srgbClr val="777777"/>
        </a:accent1>
        <a:accent2>
          <a:srgbClr val="FF9966"/>
        </a:accent2>
        <a:accent3>
          <a:srgbClr val="FFFFE2"/>
        </a:accent3>
        <a:accent4>
          <a:srgbClr val="DADADA"/>
        </a:accent4>
        <a:accent5>
          <a:srgbClr val="BDBDBD"/>
        </a:accent5>
        <a:accent6>
          <a:srgbClr val="E78A5C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6">
        <a:dk1>
          <a:srgbClr val="800000"/>
        </a:dk1>
        <a:lt1>
          <a:srgbClr val="FFFFCC"/>
        </a:lt1>
        <a:dk2>
          <a:srgbClr val="FFFFCC"/>
        </a:dk2>
        <a:lt2>
          <a:srgbClr val="800000"/>
        </a:lt2>
        <a:accent1>
          <a:srgbClr val="777777"/>
        </a:accent1>
        <a:accent2>
          <a:srgbClr val="FF9966"/>
        </a:accent2>
        <a:accent3>
          <a:srgbClr val="FFFFE2"/>
        </a:accent3>
        <a:accent4>
          <a:srgbClr val="6C0000"/>
        </a:accent4>
        <a:accent5>
          <a:srgbClr val="BDBDBD"/>
        </a:accent5>
        <a:accent6>
          <a:srgbClr val="E78A5C"/>
        </a:accent6>
        <a:hlink>
          <a:srgbClr val="8000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2087</TotalTime>
  <Words>2668</Words>
  <Application>Microsoft Office PowerPoint</Application>
  <PresentationFormat>Экран (4:3)</PresentationFormat>
  <Paragraphs>296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Generic</vt:lpstr>
      <vt:lpstr>Документ</vt:lpstr>
      <vt:lpstr>4.  Управление инновационными процессами</vt:lpstr>
      <vt:lpstr>Вопросы к изучению</vt:lpstr>
      <vt:lpstr>4.1. Стратегическое управления инновациями: принципы, цели, задачи, формы, методы и средства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Инновационная стратегия — одно из средств достижения целей организации, отличающееся от других средств своей новизной, прежде всего для данной организации и, возможно, для отрасли, рынка, потребителей</vt:lpstr>
      <vt:lpstr>Инновационные стратегии создают особо сложные условия для проектного, фирменного и корпоративного управления.</vt:lpstr>
      <vt:lpstr>Тип и характер поведения фирм в зависимости от фазы жизненного цикла продукта</vt:lpstr>
      <vt:lpstr>Для осуществления предпринимательской деятельности данных типов организаций используют следующие типы инновационных стратегий:  1. Наступательная.  2. Оборонительная.  3. Имитационная </vt:lpstr>
      <vt:lpstr>Слайд 17</vt:lpstr>
      <vt:lpstr>Для оценки конкурентоспособности отдельных видов инновационных стратегий широко используется матрица БКГ (Boston Consulting Group).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Универсальные стратегии, получившие широкую известность обычно называют «базовыми» или «эталонными».</vt:lpstr>
      <vt:lpstr>Слайд 27</vt:lpstr>
      <vt:lpstr>При стратегии интенсивного роста организация постепенно наращивает свой потенциал путем лучшего использования своих внутренних сил и лучшего использования предоставляемых внешней средой возможностей</vt:lpstr>
      <vt:lpstr>Слайд 29</vt:lpstr>
      <vt:lpstr>Слайд 30</vt:lpstr>
      <vt:lpstr>Слайд 31</vt:lpstr>
      <vt:lpstr>Слайд 32</vt:lpstr>
      <vt:lpstr>Слайд 33</vt:lpstr>
      <vt:lpstr>Выбор тематики конкретных инновационных проектов для формирования портфеля заказов продиктован невозможностью включения в план разработок всех поступивших предложений</vt:lpstr>
      <vt:lpstr>Слайд 35</vt:lpstr>
      <vt:lpstr>При формировании портфеля заказов необходимо ограничить число инновационных проектов</vt:lpstr>
      <vt:lpstr>Процесс анализа и выбора альтернативных проектов включает следующие этапы</vt:lpstr>
      <vt:lpstr>Портфельный анализ инновационных проектов </vt:lpstr>
      <vt:lpstr>Портфельный анализ проводится в ходе составления очередного годового бюджета и имеет своей целью:    идентификацию приоритетных проектов;   распределение исследовательских усилий;   распределение финансовых ресурсов;   распределение рисков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235</cp:revision>
  <cp:lastPrinted>1601-01-01T00:00:00Z</cp:lastPrinted>
  <dcterms:created xsi:type="dcterms:W3CDTF">1601-01-01T00:00:00Z</dcterms:created>
  <dcterms:modified xsi:type="dcterms:W3CDTF">2016-04-16T12:35:59Z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