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AC142C-80C4-4756-B871-44B8C3BF8389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CD0ADF-725D-49EC-90D5-7AC0CDE63E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744" y="404664"/>
            <a:ext cx="7838256" cy="2735560"/>
          </a:xfrm>
        </p:spPr>
        <p:txBody>
          <a:bodyPr/>
          <a:lstStyle/>
          <a:p>
            <a:r>
              <a:rPr lang="ru-RU" dirty="0" smtClean="0"/>
              <a:t>Возбуждение уголовного дела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11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64096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Ст. 172 УПК - обязанность органов уголовного преследования принять и рассмотреть заявления и сообщения о преступлении</a:t>
            </a:r>
            <a:endParaRPr lang="ru-RU" dirty="0"/>
          </a:p>
          <a:p>
            <a:r>
              <a:rPr lang="ru-RU" dirty="0" smtClean="0"/>
              <a:t>Заявление</a:t>
            </a:r>
            <a:r>
              <a:rPr lang="ru-RU" dirty="0"/>
              <a:t>, сообщение о преступлении должно быть принято и зарегистрировано любым органом уголовного </a:t>
            </a:r>
            <a:r>
              <a:rPr lang="ru-RU" dirty="0" smtClean="0"/>
              <a:t>преследования</a:t>
            </a:r>
          </a:p>
          <a:p>
            <a:r>
              <a:rPr lang="ru-RU" dirty="0" smtClean="0"/>
              <a:t>Регистрация </a:t>
            </a:r>
            <a:r>
              <a:rPr lang="ru-RU" dirty="0"/>
              <a:t>заявлений </a:t>
            </a:r>
            <a:r>
              <a:rPr lang="ru-RU" dirty="0" smtClean="0"/>
              <a:t>состоит </a:t>
            </a:r>
            <a:r>
              <a:rPr lang="ru-RU" dirty="0"/>
              <a:t>в присвоении регистрационных номеров </a:t>
            </a:r>
            <a:r>
              <a:rPr lang="ru-RU" dirty="0" smtClean="0"/>
              <a:t>заявлениям </a:t>
            </a:r>
          </a:p>
          <a:p>
            <a:r>
              <a:rPr lang="ru-RU" dirty="0" smtClean="0"/>
              <a:t>О принятии заявления заявителю выдается документ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Решение по заявлению </a:t>
            </a:r>
            <a:r>
              <a:rPr lang="ru-RU" dirty="0" smtClean="0"/>
              <a:t>должно </a:t>
            </a:r>
            <a:r>
              <a:rPr lang="ru-RU" dirty="0"/>
              <a:t>быть принято </a:t>
            </a:r>
            <a:r>
              <a:rPr lang="ru-RU" dirty="0" smtClean="0"/>
              <a:t>не </a:t>
            </a:r>
            <a:r>
              <a:rPr lang="ru-RU" dirty="0"/>
              <a:t>позднее </a:t>
            </a:r>
            <a:r>
              <a:rPr lang="ru-RU" dirty="0" smtClean="0"/>
              <a:t>3 </a:t>
            </a:r>
            <a:r>
              <a:rPr lang="ru-RU" dirty="0"/>
              <a:t>суток, а при необходимости проверки </a:t>
            </a:r>
            <a:r>
              <a:rPr lang="ru-RU" dirty="0" smtClean="0"/>
              <a:t>- </a:t>
            </a:r>
            <a:r>
              <a:rPr lang="ru-RU" dirty="0"/>
              <a:t>не позднее </a:t>
            </a:r>
            <a:r>
              <a:rPr lang="ru-RU" dirty="0" smtClean="0"/>
              <a:t>10  </a:t>
            </a:r>
            <a:r>
              <a:rPr lang="ru-RU" dirty="0"/>
              <a:t>суток.</a:t>
            </a:r>
          </a:p>
          <a:p>
            <a:r>
              <a:rPr lang="ru-RU" dirty="0" smtClean="0"/>
              <a:t>Ч. 2 ст. 173 - до </a:t>
            </a:r>
            <a:r>
              <a:rPr lang="ru-RU" dirty="0"/>
              <a:t>возбуждения уголовного дела могут </a:t>
            </a:r>
            <a:r>
              <a:rPr lang="ru-RU" dirty="0" smtClean="0"/>
              <a:t>быть:</a:t>
            </a:r>
          </a:p>
          <a:p>
            <a:pPr lvl="1"/>
            <a:r>
              <a:rPr lang="ru-RU" dirty="0" smtClean="0"/>
              <a:t>получены объяснения</a:t>
            </a:r>
            <a:r>
              <a:rPr lang="ru-RU" dirty="0"/>
              <a:t>, образцы для сравнительного исследования, </a:t>
            </a:r>
            <a:endParaRPr lang="ru-RU" dirty="0" smtClean="0"/>
          </a:p>
          <a:p>
            <a:pPr lvl="1"/>
            <a:r>
              <a:rPr lang="ru-RU" dirty="0" smtClean="0"/>
              <a:t>истребованы </a:t>
            </a:r>
            <a:r>
              <a:rPr lang="ru-RU" dirty="0"/>
              <a:t>дополнительные документы, </a:t>
            </a:r>
            <a:endParaRPr lang="ru-RU" dirty="0" smtClean="0"/>
          </a:p>
          <a:p>
            <a:pPr lvl="1"/>
            <a:r>
              <a:rPr lang="ru-RU" dirty="0" smtClean="0"/>
              <a:t>назначена </a:t>
            </a:r>
            <a:r>
              <a:rPr lang="ru-RU" dirty="0"/>
              <a:t>проверка финансово-хозяйственной деятельности, </a:t>
            </a:r>
            <a:endParaRPr lang="ru-RU" dirty="0" smtClean="0"/>
          </a:p>
          <a:p>
            <a:pPr lvl="1"/>
            <a:r>
              <a:rPr lang="ru-RU" dirty="0" smtClean="0"/>
              <a:t>произведены </a:t>
            </a:r>
            <a:r>
              <a:rPr lang="ru-RU" dirty="0"/>
              <a:t>осмотр места происшествия, трупа, местности, предметов, документов, освидетельствование, экспертизы, задержание и личный обыск при задержании, </a:t>
            </a:r>
            <a:r>
              <a:rPr lang="ru-RU" dirty="0" smtClean="0"/>
              <a:t>(</a:t>
            </a:r>
            <a:r>
              <a:rPr lang="ru-RU" dirty="0"/>
              <a:t>эксгумация). </a:t>
            </a:r>
          </a:p>
        </p:txBody>
      </p:sp>
    </p:spTree>
    <p:extLst>
      <p:ext uri="{BB962C8B-B14F-4D97-AF65-F5344CB8AC3E}">
        <p14:creationId xmlns:p14="http://schemas.microsoft.com/office/powerpoint/2010/main" val="68968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Статья 174. Решения, принимаемые по заявлениям или сообщениям о </a:t>
            </a:r>
            <a:r>
              <a:rPr lang="ru-RU" sz="2400" b="1" dirty="0" smtClean="0"/>
              <a:t>преступлении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96944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о возбуждении уголовного дела;</a:t>
            </a:r>
          </a:p>
          <a:p>
            <a:pPr marL="0" indent="0">
              <a:buNone/>
            </a:pPr>
            <a:r>
              <a:rPr lang="ru-RU" dirty="0"/>
              <a:t>2) об отказе в возбуждении уголовного дела;</a:t>
            </a:r>
          </a:p>
          <a:p>
            <a:pPr marL="0" indent="0">
              <a:buNone/>
            </a:pPr>
            <a:r>
              <a:rPr lang="ru-RU" dirty="0"/>
              <a:t>3) о передаче заявления, сообщения по </a:t>
            </a:r>
            <a:r>
              <a:rPr lang="ru-RU" dirty="0" err="1"/>
              <a:t>подследственности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 о прекращении проверки и разъяснении заявителю права возбудить в суде </a:t>
            </a:r>
            <a:r>
              <a:rPr lang="ru-RU" dirty="0" smtClean="0"/>
              <a:t>дело </a:t>
            </a:r>
            <a:r>
              <a:rPr lang="ru-RU" dirty="0"/>
              <a:t>частного обвинения.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тносится </a:t>
            </a:r>
            <a:r>
              <a:rPr lang="ru-RU" dirty="0"/>
              <a:t>к исключительной компетенции органов предварительного </a:t>
            </a:r>
            <a:r>
              <a:rPr lang="ru-RU" dirty="0" smtClean="0"/>
              <a:t>следствия - по заявлениям </a:t>
            </a:r>
            <a:r>
              <a:rPr lang="ru-RU" dirty="0"/>
              <a:t>о преступлениях:</a:t>
            </a:r>
          </a:p>
          <a:p>
            <a:r>
              <a:rPr lang="ru-RU" dirty="0"/>
              <a:t>связанных со смертью человека;</a:t>
            </a:r>
          </a:p>
          <a:p>
            <a:r>
              <a:rPr lang="ru-RU" dirty="0"/>
              <a:t>против половой неприкосновенности или половой свободы;</a:t>
            </a:r>
          </a:p>
          <a:p>
            <a:r>
              <a:rPr lang="ru-RU" dirty="0"/>
              <a:t>совершенных депутатами ПП, членами СР, должностными лицами, занимающими ответственное положение;</a:t>
            </a:r>
          </a:p>
          <a:p>
            <a:r>
              <a:rPr lang="ru-RU" dirty="0"/>
              <a:t>совершенных должностными лицами прокуратуры, </a:t>
            </a:r>
            <a:r>
              <a:rPr lang="ru-RU" dirty="0" err="1"/>
              <a:t>СК</a:t>
            </a:r>
            <a:r>
              <a:rPr lang="ru-RU" dirty="0"/>
              <a:t>, ОВД в связи с их служебной или профессиональной </a:t>
            </a:r>
            <a:r>
              <a:rPr lang="ru-RU" dirty="0" smtClean="0"/>
              <a:t>деятельностью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2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34605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Возбуждение уголовного </a:t>
            </a:r>
            <a:r>
              <a:rPr lang="ru-RU" sz="2800" b="1" dirty="0" smtClean="0"/>
              <a:t>дела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424936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постановление вынесенное </a:t>
            </a:r>
            <a:r>
              <a:rPr lang="ru-RU" dirty="0"/>
              <a:t>лицом, производящим дознание, </a:t>
            </a:r>
            <a:r>
              <a:rPr lang="ru-RU" dirty="0" smtClean="0"/>
              <a:t>должно </a:t>
            </a:r>
            <a:r>
              <a:rPr lang="ru-RU" dirty="0"/>
              <a:t>быть утверждено начальником органа дознания либо его заместителем.</a:t>
            </a:r>
          </a:p>
          <a:p>
            <a:r>
              <a:rPr lang="ru-RU" dirty="0" smtClean="0"/>
              <a:t>следователь </a:t>
            </a:r>
            <a:r>
              <a:rPr lang="ru-RU" dirty="0"/>
              <a:t>вправе принять решение о возбуждении уголовного дела </a:t>
            </a:r>
            <a:r>
              <a:rPr lang="ru-RU" dirty="0" smtClean="0"/>
              <a:t>самостоятельно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о возбуждении уголовного дела </a:t>
            </a:r>
            <a:r>
              <a:rPr lang="ru-RU" dirty="0" smtClean="0"/>
              <a:t>выносится </a:t>
            </a:r>
            <a:r>
              <a:rPr lang="ru-RU" dirty="0"/>
              <a:t>независимо от того, известно ли лицо, совершившее </a:t>
            </a:r>
            <a:r>
              <a:rPr lang="ru-RU" dirty="0" smtClean="0"/>
              <a:t>преступление - по </a:t>
            </a:r>
            <a:r>
              <a:rPr lang="ru-RU" dirty="0"/>
              <a:t>факту совершенно­го преступления </a:t>
            </a:r>
            <a:endParaRPr lang="ru-RU" dirty="0" smtClean="0"/>
          </a:p>
          <a:p>
            <a:r>
              <a:rPr lang="ru-RU" dirty="0"/>
              <a:t>е</a:t>
            </a:r>
            <a:r>
              <a:rPr lang="ru-RU" dirty="0" smtClean="0"/>
              <a:t>сли лицо </a:t>
            </a:r>
            <a:r>
              <a:rPr lang="ru-RU" dirty="0"/>
              <a:t>задержано по непосредственно возникшему подозрению в совершении преступления до возбуждения уго­ловного дела, уголовное </a:t>
            </a:r>
            <a:r>
              <a:rPr lang="be-BY" dirty="0"/>
              <a:t>дело </a:t>
            </a:r>
            <a:r>
              <a:rPr lang="ru-RU" dirty="0"/>
              <a:t>возбужда­ется в отношении </a:t>
            </a:r>
            <a:r>
              <a:rPr lang="ru-RU" dirty="0" smtClean="0"/>
              <a:t>этого лица</a:t>
            </a:r>
          </a:p>
          <a:p>
            <a:r>
              <a:rPr lang="ru-RU" dirty="0" smtClean="0"/>
              <a:t>по­становление должно </a:t>
            </a:r>
            <a:r>
              <a:rPr lang="ru-RU" dirty="0"/>
              <a:t>быть </a:t>
            </a:r>
            <a:r>
              <a:rPr lang="ru-RU" dirty="0" smtClean="0"/>
              <a:t>мотивированным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13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01272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Вводная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/>
          </a:bodyPr>
          <a:lstStyle/>
          <a:p>
            <a:r>
              <a:rPr lang="ru-RU" b="1" dirty="0" smtClean="0"/>
              <a:t>время</a:t>
            </a:r>
            <a:r>
              <a:rPr lang="ru-RU" dirty="0" smtClean="0"/>
              <a:t> - дата </a:t>
            </a:r>
            <a:r>
              <a:rPr lang="ru-RU" dirty="0"/>
              <a:t>(число, месяц, год) и конкретное время (часы и минуты) вынесения постановления. </a:t>
            </a:r>
          </a:p>
          <a:p>
            <a:r>
              <a:rPr lang="ru-RU" b="1" dirty="0" smtClean="0"/>
              <a:t>место </a:t>
            </a:r>
            <a:r>
              <a:rPr lang="ru-RU" dirty="0" smtClean="0"/>
              <a:t>- населенный </a:t>
            </a:r>
            <a:r>
              <a:rPr lang="ru-RU" dirty="0"/>
              <a:t>пункт, где вынесено </a:t>
            </a:r>
            <a:r>
              <a:rPr lang="ru-RU" dirty="0" smtClean="0"/>
              <a:t>постановление</a:t>
            </a:r>
            <a:endParaRPr lang="ru-RU" dirty="0"/>
          </a:p>
          <a:p>
            <a:r>
              <a:rPr lang="ru-RU" b="1" dirty="0"/>
              <a:t>кем </a:t>
            </a:r>
            <a:r>
              <a:rPr lang="ru-RU" b="1" dirty="0" smtClean="0"/>
              <a:t>составлено </a:t>
            </a:r>
            <a:r>
              <a:rPr lang="ru-RU" dirty="0" smtClean="0"/>
              <a:t>– ФИО, должность, классный чин, специ­альное звание + </a:t>
            </a:r>
            <a:r>
              <a:rPr lang="ru-RU" dirty="0" smtClean="0"/>
              <a:t>гриф утверждения - </a:t>
            </a:r>
            <a:r>
              <a:rPr lang="ru-RU" dirty="0" smtClean="0"/>
              <a:t>звание, ФИО, даты </a:t>
            </a:r>
            <a:r>
              <a:rPr lang="ru-RU" dirty="0"/>
              <a:t>утвержде­ния. </a:t>
            </a:r>
            <a:endParaRPr lang="ru-RU" dirty="0" smtClean="0"/>
          </a:p>
          <a:p>
            <a:r>
              <a:rPr lang="ru-RU" b="1" dirty="0" smtClean="0"/>
              <a:t>повод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16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64096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  О  С  Т  А  Н  О  В  Л  Е  Н  И  Е</a:t>
            </a:r>
          </a:p>
          <a:p>
            <a:pPr marL="0" indent="0" algn="ctr">
              <a:buNone/>
            </a:pPr>
            <a:r>
              <a:rPr lang="ru-RU" b="1" dirty="0" smtClean="0"/>
              <a:t>о </a:t>
            </a:r>
            <a:r>
              <a:rPr lang="ru-RU" b="1" dirty="0"/>
              <a:t>возбуждении уголовного дела </a:t>
            </a: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.</a:t>
            </a:r>
            <a:r>
              <a:rPr lang="ru-RU" i="1" u="sng" dirty="0"/>
              <a:t> Новополоцк 	</a:t>
            </a:r>
            <a:r>
              <a:rPr lang="ru-RU" dirty="0"/>
              <a:t>	</a:t>
            </a:r>
            <a:r>
              <a:rPr lang="ru-RU" dirty="0" smtClean="0"/>
              <a:t>          </a:t>
            </a:r>
            <a:r>
              <a:rPr lang="ru-RU" dirty="0"/>
              <a:t>«</a:t>
            </a:r>
            <a:r>
              <a:rPr lang="ru-RU" u="sng" dirty="0"/>
              <a:t> </a:t>
            </a:r>
            <a:r>
              <a:rPr lang="ru-RU" i="1" u="sng" dirty="0" smtClean="0"/>
              <a:t>07</a:t>
            </a:r>
            <a:r>
              <a:rPr lang="ru-RU" dirty="0" smtClean="0"/>
              <a:t> </a:t>
            </a:r>
            <a:r>
              <a:rPr lang="ru-RU" dirty="0"/>
              <a:t>»</a:t>
            </a:r>
            <a:r>
              <a:rPr lang="ru-RU" i="1" u="sng" dirty="0"/>
              <a:t>   </a:t>
            </a:r>
            <a:r>
              <a:rPr lang="ru-RU" i="1" u="sng" dirty="0" smtClean="0"/>
              <a:t>февраля    </a:t>
            </a:r>
            <a:r>
              <a:rPr lang="ru-RU" dirty="0" smtClean="0"/>
              <a:t>2017 </a:t>
            </a:r>
            <a:r>
              <a:rPr lang="ru-RU" dirty="0"/>
              <a:t>г.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«_09_» ч.  «__20__» мин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u="sng" dirty="0" smtClean="0"/>
              <a:t>Следователь 1-го следственного отделения		 </a:t>
            </a:r>
            <a:r>
              <a:rPr lang="ru-RU" i="1" u="sng" dirty="0" err="1" smtClean="0"/>
              <a:t>Новополоцкого</a:t>
            </a:r>
            <a:r>
              <a:rPr lang="ru-RU" i="1" u="sng" dirty="0" smtClean="0"/>
              <a:t> ГО </a:t>
            </a:r>
            <a:r>
              <a:rPr lang="ru-RU" i="1" u="sng" dirty="0" err="1" smtClean="0"/>
              <a:t>СК</a:t>
            </a:r>
            <a:r>
              <a:rPr lang="ru-RU" i="1" u="sng" dirty="0" smtClean="0"/>
              <a:t> Республики Беларусь по </a:t>
            </a:r>
            <a:r>
              <a:rPr lang="ru-RU" i="1" u="sng" dirty="0"/>
              <a:t>Витебской области лейтенант </a:t>
            </a:r>
            <a:r>
              <a:rPr lang="ru-RU" i="1" u="sng" dirty="0" smtClean="0"/>
              <a:t>юстиции Иванов </a:t>
            </a:r>
            <a:r>
              <a:rPr lang="ru-RU" i="1" u="sng" dirty="0" err="1"/>
              <a:t>Д.И</a:t>
            </a:r>
            <a:r>
              <a:rPr lang="ru-RU" i="1" u="sng" dirty="0"/>
              <a:t>.	</a:t>
            </a:r>
            <a:r>
              <a:rPr lang="ru-RU" i="1" u="sng" dirty="0" smtClean="0"/>
              <a:t> </a:t>
            </a:r>
            <a:r>
              <a:rPr lang="ru-RU" baseline="30000" dirty="0" smtClean="0"/>
              <a:t>(</a:t>
            </a:r>
            <a:r>
              <a:rPr lang="ru-RU" baseline="30000" dirty="0"/>
              <a:t>должность, классный чин, звание, фамилия и инициалы лица, вынесшего постановление)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 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u="sng" dirty="0" smtClean="0"/>
              <a:t>рассмотрев  </a:t>
            </a:r>
            <a:r>
              <a:rPr lang="ru-RU" i="1" u="sng" dirty="0"/>
              <a:t>заявление гражданки </a:t>
            </a:r>
            <a:r>
              <a:rPr lang="ru-RU" i="1" u="sng" dirty="0" smtClean="0"/>
              <a:t>Петровой Марины Ивановны </a:t>
            </a:r>
            <a:r>
              <a:rPr lang="ru-RU" i="1" u="sng" dirty="0"/>
              <a:t>от </a:t>
            </a:r>
            <a:r>
              <a:rPr lang="ru-RU" i="1" u="sng" dirty="0" smtClean="0"/>
              <a:t>05 февраля 2017 </a:t>
            </a:r>
            <a:r>
              <a:rPr lang="ru-RU" i="1" u="sng" dirty="0"/>
              <a:t>года</a:t>
            </a:r>
            <a:r>
              <a:rPr lang="ru-RU" b="1" i="1" u="sng" dirty="0"/>
              <a:t>	</a:t>
            </a:r>
            <a:endParaRPr lang="ru-RU" b="1" dirty="0"/>
          </a:p>
          <a:p>
            <a:pPr marL="0" indent="0">
              <a:buNone/>
            </a:pPr>
            <a:r>
              <a:rPr lang="ru-RU" baseline="30000" dirty="0"/>
              <a:t>(указать повод к возбуждению уголовного дела)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23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57256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Описательно-мотивировочная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673280" cy="585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обоснова­ние </a:t>
            </a:r>
            <a:r>
              <a:rPr lang="ru-RU" b="1" dirty="0"/>
              <a:t>принимаемого решения </a:t>
            </a:r>
            <a:r>
              <a:rPr lang="ru-RU" dirty="0"/>
              <a:t>с указанием </a:t>
            </a:r>
            <a:endParaRPr lang="ru-RU" dirty="0" smtClean="0"/>
          </a:p>
          <a:p>
            <a:r>
              <a:rPr lang="ru-RU" dirty="0" smtClean="0"/>
              <a:t>обстоятельств </a:t>
            </a:r>
            <a:r>
              <a:rPr lang="ru-RU" dirty="0"/>
              <a:t>совершенного преступления,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татьи </a:t>
            </a:r>
            <a:r>
              <a:rPr lang="ru-RU" dirty="0"/>
              <a:t>Особенной части УК, </a:t>
            </a:r>
            <a:endParaRPr lang="ru-RU" dirty="0" smtClean="0"/>
          </a:p>
          <a:p>
            <a:r>
              <a:rPr lang="ru-RU" dirty="0" smtClean="0"/>
              <a:t>ФИО лица</a:t>
            </a:r>
            <a:r>
              <a:rPr lang="ru-RU" dirty="0"/>
              <a:t>, совершившего преступление, </a:t>
            </a:r>
            <a:endParaRPr lang="ru-RU" dirty="0" smtClean="0"/>
          </a:p>
          <a:p>
            <a:r>
              <a:rPr lang="ru-RU" dirty="0" smtClean="0"/>
              <a:t>статьи </a:t>
            </a:r>
            <a:r>
              <a:rPr lang="ru-RU" dirty="0"/>
              <a:t>УПК, на основании которых воз­буждается уголовное дело.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одном постановлении </a:t>
            </a:r>
            <a:r>
              <a:rPr lang="ru-RU" dirty="0" smtClean="0"/>
              <a:t>может </a:t>
            </a:r>
            <a:r>
              <a:rPr lang="ru-RU" dirty="0"/>
              <a:t>быть указано не­сколько статей Особенной части </a:t>
            </a:r>
            <a:r>
              <a:rPr lang="ru-RU" dirty="0" smtClean="0"/>
              <a:t>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644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52928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У  С  Т  А  Н  О  В  И  Л:</a:t>
            </a:r>
            <a:r>
              <a:rPr lang="ru-RU" dirty="0"/>
              <a:t>                                                 </a:t>
            </a:r>
          </a:p>
          <a:p>
            <a:pPr marL="0" indent="0">
              <a:buNone/>
            </a:pPr>
            <a:r>
              <a:rPr lang="ru-RU" i="1" u="sng" dirty="0" smtClean="0"/>
              <a:t>04 февраля 2017 года в промежуток времени между 14.00 и 20.00 неустановленное лицо, </a:t>
            </a:r>
            <a:r>
              <a:rPr lang="ru-RU" i="1" u="sng" dirty="0"/>
              <a:t>разбив окно веранды </a:t>
            </a:r>
            <a:r>
              <a:rPr lang="ru-RU" i="1" u="sng" dirty="0" smtClean="0"/>
              <a:t>камнем, проникло </a:t>
            </a:r>
            <a:r>
              <a:rPr lang="ru-RU" i="1" u="sng" dirty="0" smtClean="0"/>
              <a:t>в дом гражданки Петровой Марины Ивановны, расположенный </a:t>
            </a:r>
            <a:r>
              <a:rPr lang="ru-RU" i="1" u="sng" dirty="0"/>
              <a:t>по адресу: г. Новополоцк, ул. </a:t>
            </a:r>
            <a:r>
              <a:rPr lang="ru-RU" i="1" u="sng" dirty="0" smtClean="0"/>
              <a:t>Луговая, </a:t>
            </a:r>
            <a:r>
              <a:rPr lang="ru-RU" i="1" u="sng" dirty="0"/>
              <a:t>д. </a:t>
            </a:r>
            <a:r>
              <a:rPr lang="ru-RU" i="1" u="sng" dirty="0" smtClean="0"/>
              <a:t>39, </a:t>
            </a:r>
            <a:r>
              <a:rPr lang="ru-RU" i="1" u="sng" dirty="0" smtClean="0"/>
              <a:t>откуда совершило </a:t>
            </a:r>
            <a:r>
              <a:rPr lang="ru-RU" i="1" u="sng" dirty="0"/>
              <a:t>хищение телевизора марки </a:t>
            </a:r>
            <a:r>
              <a:rPr lang="ru-RU" i="1" u="sng" dirty="0" smtClean="0"/>
              <a:t>«</a:t>
            </a:r>
            <a:r>
              <a:rPr lang="en-US" i="1" u="sng" dirty="0" smtClean="0"/>
              <a:t>LG</a:t>
            </a:r>
            <a:r>
              <a:rPr lang="ru-RU" i="1" u="sng" dirty="0" smtClean="0"/>
              <a:t>» </a:t>
            </a:r>
            <a:r>
              <a:rPr lang="ru-RU" i="1" u="sng" dirty="0"/>
              <a:t>стоимостью </a:t>
            </a:r>
            <a:r>
              <a:rPr lang="ru-RU" i="1" u="sng" dirty="0" smtClean="0"/>
              <a:t>7</a:t>
            </a:r>
            <a:r>
              <a:rPr lang="en-US" i="1" u="sng" dirty="0" smtClean="0"/>
              <a:t>0</a:t>
            </a:r>
            <a:r>
              <a:rPr lang="ru-RU" i="1" u="sng" dirty="0" smtClean="0"/>
              <a:t>0 </a:t>
            </a:r>
            <a:r>
              <a:rPr lang="ru-RU" i="1" u="sng" dirty="0"/>
              <a:t>белорусских рублей, </a:t>
            </a:r>
            <a:r>
              <a:rPr lang="ru-RU" i="1" u="sng" dirty="0" smtClean="0"/>
              <a:t>микроволновой печи «</a:t>
            </a:r>
            <a:r>
              <a:rPr lang="en-US" i="1" u="sng" dirty="0"/>
              <a:t>LG</a:t>
            </a:r>
            <a:r>
              <a:rPr lang="ru-RU" i="1" u="sng" dirty="0"/>
              <a:t>» стоимостью </a:t>
            </a:r>
            <a:r>
              <a:rPr lang="ru-RU" i="1" u="sng" dirty="0" smtClean="0"/>
              <a:t>200 </a:t>
            </a:r>
            <a:r>
              <a:rPr lang="ru-RU" i="1" u="sng" dirty="0"/>
              <a:t>белорусских </a:t>
            </a:r>
            <a:r>
              <a:rPr lang="ru-RU" i="1" u="sng" dirty="0" smtClean="0"/>
              <a:t>рублей, а также денежных средств в сумме 260 белорусских рублей.</a:t>
            </a:r>
            <a:r>
              <a:rPr lang="ru-RU" i="1" u="sng" dirty="0"/>
              <a:t>	</a:t>
            </a:r>
            <a:r>
              <a:rPr lang="ru-RU" i="1" u="sng" dirty="0" smtClean="0"/>
              <a:t>						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smtClean="0"/>
              <a:t>	</a:t>
            </a:r>
            <a:r>
              <a:rPr lang="ru-RU" baseline="30000" dirty="0" smtClean="0"/>
              <a:t>(</a:t>
            </a:r>
            <a:r>
              <a:rPr lang="ru-RU" baseline="30000" dirty="0"/>
              <a:t>указать, что именно и краткое содержание)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основании изложенного и принимая во внимание, что собранные материалы содержат достаточные данные, указывающие на признаки преступления, предусмотренного ч.</a:t>
            </a:r>
            <a:r>
              <a:rPr lang="ru-RU" i="1" u="sng" dirty="0"/>
              <a:t>   2   </a:t>
            </a:r>
            <a:r>
              <a:rPr lang="ru-RU" dirty="0"/>
              <a:t> ст. </a:t>
            </a:r>
            <a:r>
              <a:rPr lang="ru-RU" i="1" u="sng" dirty="0"/>
              <a:t>  205   </a:t>
            </a:r>
            <a:r>
              <a:rPr lang="ru-RU" dirty="0"/>
              <a:t>УК Республики Беларусь, руководствуясь ст. ст. 166, 167</a:t>
            </a:r>
            <a:r>
              <a:rPr lang="ru-RU"/>
              <a:t>, </a:t>
            </a:r>
            <a:r>
              <a:rPr lang="ru-RU" smtClean="0"/>
              <a:t>174, 175</a:t>
            </a:r>
            <a:r>
              <a:rPr lang="ru-RU"/>
              <a:t>, </a:t>
            </a:r>
            <a:r>
              <a:rPr lang="ru-RU" smtClean="0"/>
              <a:t>177, 182 </a:t>
            </a:r>
            <a:r>
              <a:rPr lang="ru-RU" dirty="0"/>
              <a:t>и 183 УПК Республики Беларусь,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04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0127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Резолютивная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указывается: </a:t>
            </a:r>
          </a:p>
          <a:p>
            <a:r>
              <a:rPr lang="ru-RU" dirty="0" smtClean="0"/>
              <a:t>в </a:t>
            </a:r>
            <a:r>
              <a:rPr lang="ru-RU" dirty="0"/>
              <a:t>отношении кого возбужда­ется уголовное </a:t>
            </a:r>
            <a:r>
              <a:rPr lang="ru-RU" dirty="0" smtClean="0"/>
              <a:t>дело либо </a:t>
            </a:r>
            <a:r>
              <a:rPr lang="ru-RU" dirty="0"/>
              <a:t>что уголовное дело возбуждается по факту совершенного преступления.</a:t>
            </a:r>
          </a:p>
          <a:p>
            <a:r>
              <a:rPr lang="ru-RU" dirty="0" smtClean="0"/>
              <a:t>по </a:t>
            </a:r>
            <a:r>
              <a:rPr lang="ru-RU" dirty="0"/>
              <a:t>признакам какой статьи Особенной части УК воз­буждается уголовное дело.</a:t>
            </a:r>
          </a:p>
          <a:p>
            <a:r>
              <a:rPr lang="ru-RU" dirty="0"/>
              <a:t>о</a:t>
            </a:r>
            <a:r>
              <a:rPr lang="ru-RU" dirty="0" smtClean="0"/>
              <a:t>тметка о </a:t>
            </a:r>
            <a:r>
              <a:rPr lang="ru-RU" dirty="0"/>
              <a:t>принятии дела к своему производству </a:t>
            </a:r>
            <a:endParaRPr lang="ru-RU" dirty="0" smtClean="0"/>
          </a:p>
          <a:p>
            <a:r>
              <a:rPr lang="ru-RU" dirty="0"/>
              <a:t>отметка о </a:t>
            </a:r>
            <a:r>
              <a:rPr lang="ru-RU" dirty="0" smtClean="0"/>
              <a:t>направлении дела </a:t>
            </a:r>
            <a:r>
              <a:rPr lang="ru-RU" dirty="0"/>
              <a:t>в течение 24 часов </a:t>
            </a:r>
            <a:r>
              <a:rPr lang="ru-RU" dirty="0" smtClean="0"/>
              <a:t>надзирающему </a:t>
            </a:r>
            <a:r>
              <a:rPr lang="ru-RU" dirty="0" smtClean="0"/>
              <a:t>прокурору</a:t>
            </a:r>
            <a:endParaRPr lang="ru-RU" dirty="0"/>
          </a:p>
          <a:p>
            <a:r>
              <a:rPr lang="ru-RU" dirty="0" smtClean="0"/>
              <a:t>о </a:t>
            </a:r>
            <a:r>
              <a:rPr lang="ru-RU" dirty="0"/>
              <a:t>необходимости сообщить о принятом решении </a:t>
            </a:r>
            <a:r>
              <a:rPr lang="ru-RU" dirty="0" smtClean="0"/>
              <a:t>заявителю </a:t>
            </a:r>
          </a:p>
          <a:p>
            <a:r>
              <a:rPr lang="ru-RU" dirty="0" smtClean="0"/>
              <a:t>разъяснение права </a:t>
            </a:r>
            <a:r>
              <a:rPr lang="ru-RU" dirty="0"/>
              <a:t>на обжалование </a:t>
            </a:r>
            <a:r>
              <a:rPr lang="ru-RU" dirty="0" smtClean="0"/>
              <a:t>постановления</a:t>
            </a:r>
            <a:endParaRPr lang="ru-RU" dirty="0"/>
          </a:p>
          <a:p>
            <a:r>
              <a:rPr lang="ru-RU" dirty="0" smtClean="0"/>
              <a:t>подписью </a:t>
            </a:r>
            <a:r>
              <a:rPr lang="ru-RU" dirty="0"/>
              <a:t>должностного </a:t>
            </a:r>
            <a:r>
              <a:rPr lang="ru-RU" dirty="0" smtClean="0"/>
              <a:t>лица с </a:t>
            </a:r>
            <a:r>
              <a:rPr lang="ru-RU" dirty="0"/>
              <a:t>указанием его должности, звания, классного чина.</a:t>
            </a:r>
          </a:p>
        </p:txBody>
      </p:sp>
    </p:spTree>
    <p:extLst>
      <p:ext uri="{BB962C8B-B14F-4D97-AF65-F5344CB8AC3E}">
        <p14:creationId xmlns:p14="http://schemas.microsoft.com/office/powerpoint/2010/main" val="1650004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4807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П  О  С  Т  А  Н  О  В  И  Л 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Возбудить уголовное дело </a:t>
            </a:r>
            <a:r>
              <a:rPr lang="ru-RU" dirty="0" smtClean="0"/>
              <a:t>по факту хищения с проникновением в жилище, т.е. по </a:t>
            </a:r>
            <a:r>
              <a:rPr lang="ru-RU" dirty="0"/>
              <a:t>признакам преступления, предусмотренного ч. </a:t>
            </a:r>
            <a:r>
              <a:rPr lang="ru-RU" i="1" u="sng" dirty="0"/>
              <a:t>  2  </a:t>
            </a:r>
            <a:r>
              <a:rPr lang="ru-RU" dirty="0"/>
              <a:t>ст.</a:t>
            </a:r>
            <a:r>
              <a:rPr lang="ru-RU" i="1" u="sng" dirty="0"/>
              <a:t>   205    </a:t>
            </a:r>
            <a:r>
              <a:rPr lang="ru-RU" dirty="0"/>
              <a:t>УК Республики Беларусь.</a:t>
            </a:r>
          </a:p>
          <a:p>
            <a:pPr marL="0" indent="0">
              <a:buNone/>
            </a:pPr>
            <a:r>
              <a:rPr lang="ru-RU" dirty="0"/>
              <a:t>2. Уголовное дело принять к своему производству и приступить к расследованию.</a:t>
            </a:r>
          </a:p>
          <a:p>
            <a:pPr marL="0" indent="0">
              <a:buNone/>
            </a:pPr>
            <a:r>
              <a:rPr lang="ru-RU" dirty="0"/>
              <a:t>3. Копию настоящего постановления </a:t>
            </a:r>
            <a:r>
              <a:rPr lang="ru-RU" dirty="0" smtClean="0"/>
              <a:t>в течение </a:t>
            </a:r>
            <a:r>
              <a:rPr lang="ru-RU" dirty="0" smtClean="0"/>
              <a:t>24 </a:t>
            </a:r>
            <a:r>
              <a:rPr lang="ru-RU" dirty="0" smtClean="0"/>
              <a:t>часов </a:t>
            </a:r>
            <a:r>
              <a:rPr lang="ru-RU" dirty="0"/>
              <a:t>направить надзирающему прокурору.</a:t>
            </a:r>
          </a:p>
          <a:p>
            <a:pPr marL="0" indent="0">
              <a:buNone/>
            </a:pPr>
            <a:r>
              <a:rPr lang="ru-RU" dirty="0"/>
              <a:t>4. О принятом решении сообщить </a:t>
            </a:r>
            <a:r>
              <a:rPr lang="ru-RU" dirty="0" smtClean="0"/>
              <a:t>заявителю.</a:t>
            </a:r>
          </a:p>
          <a:p>
            <a:pPr marL="0" indent="0">
              <a:buNone/>
            </a:pPr>
            <a:r>
              <a:rPr lang="ru-RU" dirty="0" smtClean="0"/>
              <a:t>5.</a:t>
            </a:r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азъяснить заявителю </a:t>
            </a:r>
            <a:r>
              <a:rPr lang="ru-RU" dirty="0"/>
              <a:t>право на </a:t>
            </a:r>
            <a:r>
              <a:rPr lang="ru-RU" dirty="0" smtClean="0"/>
              <a:t>обжалование </a:t>
            </a:r>
            <a:r>
              <a:rPr lang="ru-RU" dirty="0"/>
              <a:t>настоящего постановления </a:t>
            </a:r>
            <a:r>
              <a:rPr lang="ru-RU" dirty="0" smtClean="0"/>
              <a:t>надзирающему прокурору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i="1" u="sng" dirty="0" smtClean="0"/>
              <a:t>Следователь </a:t>
            </a:r>
          </a:p>
          <a:p>
            <a:pPr marL="0" indent="0">
              <a:buNone/>
            </a:pPr>
            <a:r>
              <a:rPr lang="ru-RU" i="1" u="sng" dirty="0" err="1" smtClean="0"/>
              <a:t>Новополоцкого</a:t>
            </a:r>
            <a:r>
              <a:rPr lang="ru-RU" i="1" u="sng" dirty="0" smtClean="0"/>
              <a:t> </a:t>
            </a:r>
            <a:r>
              <a:rPr lang="ru-RU" i="1" u="sng" dirty="0"/>
              <a:t>ГО </a:t>
            </a:r>
            <a:r>
              <a:rPr lang="ru-RU" i="1" u="sng" dirty="0" err="1"/>
              <a:t>СК</a:t>
            </a:r>
            <a:r>
              <a:rPr lang="ru-RU" i="1" u="sng" dirty="0"/>
              <a:t> </a:t>
            </a:r>
            <a:endParaRPr lang="ru-RU" i="1" u="sng" dirty="0" smtClean="0"/>
          </a:p>
          <a:p>
            <a:pPr marL="0" indent="0">
              <a:buNone/>
            </a:pPr>
            <a:r>
              <a:rPr lang="ru-RU" i="1" u="sng" dirty="0" smtClean="0"/>
              <a:t>лейтенант </a:t>
            </a:r>
            <a:r>
              <a:rPr lang="ru-RU" i="1" u="sng" dirty="0"/>
              <a:t>юстиции</a:t>
            </a:r>
            <a:r>
              <a:rPr lang="ru-RU" i="1" u="sng" dirty="0" smtClean="0"/>
              <a:t>              </a:t>
            </a:r>
            <a:r>
              <a:rPr lang="ru-RU" dirty="0" smtClean="0"/>
              <a:t>      </a:t>
            </a:r>
            <a:r>
              <a:rPr lang="ru-RU" dirty="0"/>
              <a:t>		</a:t>
            </a:r>
            <a:r>
              <a:rPr lang="ru-RU" i="1" u="sng" dirty="0" err="1"/>
              <a:t>Д.И.</a:t>
            </a:r>
            <a:r>
              <a:rPr lang="ru-RU" i="1" u="sng" dirty="0" err="1" smtClean="0"/>
              <a:t>Иванов</a:t>
            </a:r>
            <a:r>
              <a:rPr lang="ru-RU" i="1" u="sng" dirty="0" smtClean="0"/>
              <a:t> </a:t>
            </a:r>
            <a:r>
              <a:rPr lang="ru-RU" i="1" u="sng" dirty="0"/>
              <a:t>	</a:t>
            </a:r>
            <a:endParaRPr lang="ru-RU" dirty="0"/>
          </a:p>
          <a:p>
            <a:pPr marL="0" indent="0">
              <a:buNone/>
            </a:pPr>
            <a:r>
              <a:rPr lang="ru-RU" baseline="30000" dirty="0"/>
              <a:t>(прокурор, </a:t>
            </a:r>
            <a:r>
              <a:rPr lang="ru-RU" baseline="30000" dirty="0" smtClean="0"/>
              <a:t>следователь)                                     </a:t>
            </a:r>
            <a:r>
              <a:rPr lang="ru-RU" baseline="30000" dirty="0"/>
              <a:t>(подпись)             </a:t>
            </a:r>
            <a:r>
              <a:rPr lang="ru-RU" baseline="30000" dirty="0" smtClean="0"/>
              <a:t>(</a:t>
            </a:r>
            <a:r>
              <a:rPr lang="ru-RU" baseline="30000" dirty="0"/>
              <a:t>фамилия, инициалы)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98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568952" cy="6624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/>
              <a:t>установил: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10 января </a:t>
            </a:r>
            <a:r>
              <a:rPr lang="ru-RU" dirty="0" smtClean="0"/>
              <a:t>2016 </a:t>
            </a:r>
            <a:r>
              <a:rPr lang="ru-RU" dirty="0"/>
              <a:t>года в </a:t>
            </a:r>
            <a:r>
              <a:rPr lang="ru-RU" dirty="0" smtClean="0"/>
              <a:t>ОВД г</a:t>
            </a:r>
            <a:r>
              <a:rPr lang="ru-RU" dirty="0"/>
              <a:t>. </a:t>
            </a:r>
            <a:r>
              <a:rPr lang="ru-RU" dirty="0" smtClean="0"/>
              <a:t>М. </a:t>
            </a:r>
            <a:r>
              <a:rPr lang="ru-RU" dirty="0"/>
              <a:t>обратилась </a:t>
            </a:r>
            <a:r>
              <a:rPr lang="ru-RU" dirty="0" smtClean="0"/>
              <a:t>Иванова </a:t>
            </a:r>
            <a:r>
              <a:rPr lang="ru-RU" dirty="0" err="1"/>
              <a:t>М.И</a:t>
            </a:r>
            <a:r>
              <a:rPr lang="ru-RU" dirty="0"/>
              <a:t>. с заявлением о том, что ее муж </a:t>
            </a:r>
            <a:r>
              <a:rPr lang="ru-RU" dirty="0" smtClean="0"/>
              <a:t>Иванов </a:t>
            </a:r>
            <a:r>
              <a:rPr lang="ru-RU" dirty="0" err="1" smtClean="0"/>
              <a:t>О.Л</a:t>
            </a:r>
            <a:r>
              <a:rPr lang="ru-RU" dirty="0"/>
              <a:t>. 5 января </a:t>
            </a:r>
            <a:r>
              <a:rPr lang="ru-RU" dirty="0" smtClean="0"/>
              <a:t>2016 </a:t>
            </a:r>
            <a:r>
              <a:rPr lang="ru-RU" dirty="0"/>
              <a:t>года утром ушел из дома на работу и до подачи заявления не вернулся.</a:t>
            </a:r>
          </a:p>
          <a:p>
            <a:pPr marL="0" indent="0">
              <a:buNone/>
            </a:pPr>
            <a:r>
              <a:rPr lang="ru-RU" dirty="0"/>
              <a:t>Принятыми работниками уголовного розыска мерами установлено, что </a:t>
            </a:r>
            <a:r>
              <a:rPr lang="ru-RU" dirty="0" smtClean="0"/>
              <a:t>Иванов </a:t>
            </a:r>
            <a:r>
              <a:rPr lang="ru-RU" dirty="0" err="1"/>
              <a:t>О.Л</a:t>
            </a:r>
            <a:r>
              <a:rPr lang="ru-RU" dirty="0"/>
              <a:t>. является директором ЗАО </a:t>
            </a:r>
            <a:r>
              <a:rPr lang="ru-RU" dirty="0" smtClean="0"/>
              <a:t>«С» </a:t>
            </a:r>
            <a:r>
              <a:rPr lang="ru-RU" dirty="0"/>
              <a:t>и обеспеченным человеком. С 1 по 4 января </a:t>
            </a:r>
            <a:r>
              <a:rPr lang="ru-RU" dirty="0" smtClean="0"/>
              <a:t>2016 </a:t>
            </a:r>
            <a:r>
              <a:rPr lang="ru-RU" dirty="0"/>
              <a:t>года неизвестные лица в телефонных разговорах под </a:t>
            </a:r>
            <a:r>
              <a:rPr lang="ru-RU" dirty="0" smtClean="0"/>
              <a:t>Иванов </a:t>
            </a:r>
            <a:r>
              <a:rPr lang="ru-RU" dirty="0" err="1" smtClean="0"/>
              <a:t>О.Л</a:t>
            </a:r>
            <a:r>
              <a:rPr lang="ru-RU" dirty="0"/>
              <a:t>. в категоричной форме отказался выполнять их требования.</a:t>
            </a:r>
          </a:p>
          <a:p>
            <a:pPr marL="0" indent="0">
              <a:buNone/>
            </a:pPr>
            <a:r>
              <a:rPr lang="ru-RU" dirty="0"/>
              <a:t>В течение десяти суток с момента подачи заявления проведенными оперативно-розыскными мероприятиями установить местонахождение </a:t>
            </a:r>
            <a:r>
              <a:rPr lang="ru-RU" dirty="0" smtClean="0"/>
              <a:t>Иванова </a:t>
            </a:r>
            <a:r>
              <a:rPr lang="ru-RU" dirty="0" err="1"/>
              <a:t>О.Л</a:t>
            </a:r>
            <a:r>
              <a:rPr lang="ru-RU" dirty="0"/>
              <a:t>. не представилось возможным. Имеются</a:t>
            </a:r>
            <a:r>
              <a:rPr lang="ru-RU" b="1" dirty="0"/>
              <a:t> данные о том, что он мог</a:t>
            </a:r>
            <a:r>
              <a:rPr lang="ru-RU" dirty="0"/>
              <a:t> стать жертвой насильственного преступления.</a:t>
            </a:r>
          </a:p>
          <a:p>
            <a:pPr marL="0" indent="0">
              <a:buNone/>
            </a:pPr>
            <a:r>
              <a:rPr lang="ru-RU" dirty="0"/>
              <a:t>На основании изложенного, руководствуясь п. 1 ч. 1, ч. 3 и 4 ст. 174, ст. 175 и ч. 2 ст. 183 УПК Республики Беларусь,</a:t>
            </a:r>
          </a:p>
          <a:p>
            <a:pPr marL="0" indent="0" algn="ctr">
              <a:buNone/>
            </a:pPr>
            <a:r>
              <a:rPr lang="ru-RU" b="1" dirty="0" smtClean="0"/>
              <a:t>Постановил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Возбудить уголовное дело по факту</a:t>
            </a:r>
            <a:r>
              <a:rPr lang="ru-RU" b="1" dirty="0"/>
              <a:t> исчезновения лица.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Уголовное дело принять к своему производству и незамедлительно приступить к предварительному расследованию.</a:t>
            </a:r>
          </a:p>
          <a:p>
            <a:pPr marL="0" indent="0">
              <a:buNone/>
            </a:pPr>
            <a:r>
              <a:rPr lang="ru-RU" dirty="0"/>
              <a:t>3. Копию настоящего постановления в течение 24</a:t>
            </a:r>
            <a:r>
              <a:rPr lang="ru-RU" b="1" dirty="0"/>
              <a:t> часов направить прокурору</a:t>
            </a:r>
            <a:r>
              <a:rPr lang="ru-RU" dirty="0"/>
              <a:t> </a:t>
            </a: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М.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О принятом решении сообщить </a:t>
            </a:r>
            <a:r>
              <a:rPr lang="ru-RU" dirty="0" smtClean="0"/>
              <a:t>Ивановой </a:t>
            </a:r>
            <a:r>
              <a:rPr lang="ru-RU" dirty="0" err="1"/>
              <a:t>М.И</a:t>
            </a:r>
            <a:r>
              <a:rPr lang="ru-RU" dirty="0"/>
              <a:t>., разъяснив ей право на обжалование настоящего постановления прокурору </a:t>
            </a: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84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49838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Поводы </a:t>
            </a:r>
            <a:r>
              <a:rPr lang="ru-RU" sz="2400" dirty="0"/>
              <a:t>к возбуждению уголовного дела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712967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установленный </a:t>
            </a:r>
            <a:r>
              <a:rPr lang="ru-RU" dirty="0" smtClean="0"/>
              <a:t>источник</a:t>
            </a:r>
            <a:r>
              <a:rPr lang="ru-RU" dirty="0"/>
              <a:t>, из которого компетентные органы и должностные лица получают информацию о </a:t>
            </a:r>
            <a:r>
              <a:rPr lang="ru-RU" dirty="0" smtClean="0"/>
              <a:t>преступлении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b="1" dirty="0" smtClean="0"/>
              <a:t>Статья 166 УПК: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заявления граждан;</a:t>
            </a:r>
          </a:p>
          <a:p>
            <a:pPr marL="0" indent="0">
              <a:buNone/>
            </a:pPr>
            <a:r>
              <a:rPr lang="ru-RU" dirty="0"/>
              <a:t>2) явка с повинной;</a:t>
            </a:r>
          </a:p>
          <a:p>
            <a:pPr marL="0" indent="0">
              <a:buNone/>
            </a:pPr>
            <a:r>
              <a:rPr lang="ru-RU" dirty="0"/>
              <a:t>3) сообщение должностных лиц государственных органов, предприятий, учреждений, организаций, объединений;</a:t>
            </a:r>
          </a:p>
          <a:p>
            <a:pPr marL="0" indent="0">
              <a:buNone/>
            </a:pPr>
            <a:r>
              <a:rPr lang="ru-RU" dirty="0"/>
              <a:t>4) сообщение о преступлении в </a:t>
            </a:r>
            <a:r>
              <a:rPr lang="ru-RU" dirty="0" smtClean="0"/>
              <a:t>СМИ;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5) непосредственное обнаружение органом уголовного преследования сведений, указывающих на признаки преступления.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58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85856" cy="432048"/>
          </a:xfrm>
        </p:spPr>
        <p:txBody>
          <a:bodyPr>
            <a:noAutofit/>
          </a:bodyPr>
          <a:lstStyle/>
          <a:p>
            <a:r>
              <a:rPr lang="ru-RU" sz="2800" b="1" dirty="0"/>
              <a:t>Заявления граждан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496944" cy="604867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</a:t>
            </a:r>
            <a:r>
              <a:rPr lang="ru-RU" dirty="0"/>
              <a:t>устной или письменной форме.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оперативно-дежурную службу органа дознания, </a:t>
            </a:r>
            <a:r>
              <a:rPr lang="ru-RU" dirty="0" smtClean="0"/>
              <a:t>должностным </a:t>
            </a:r>
            <a:r>
              <a:rPr lang="ru-RU" dirty="0"/>
              <a:t>лицам этих </a:t>
            </a:r>
            <a:r>
              <a:rPr lang="ru-RU" dirty="0" smtClean="0"/>
              <a:t>органов, </a:t>
            </a:r>
            <a:r>
              <a:rPr lang="ru-RU" dirty="0" smtClean="0"/>
              <a:t>лицу</a:t>
            </a:r>
            <a:r>
              <a:rPr lang="ru-RU" dirty="0"/>
              <a:t>, производящему дознание, следователю или прокурору.</a:t>
            </a:r>
          </a:p>
          <a:p>
            <a:r>
              <a:rPr lang="ru-RU" b="1" dirty="0" smtClean="0"/>
              <a:t>письменное </a:t>
            </a:r>
            <a:r>
              <a:rPr lang="ru-RU" b="1" dirty="0"/>
              <a:t>заявление </a:t>
            </a:r>
            <a:r>
              <a:rPr lang="ru-RU" dirty="0" smtClean="0"/>
              <a:t>- </a:t>
            </a:r>
            <a:r>
              <a:rPr lang="ru-RU" dirty="0"/>
              <a:t>лично </a:t>
            </a:r>
            <a:r>
              <a:rPr lang="ru-RU" dirty="0" smtClean="0"/>
              <a:t>либо </a:t>
            </a:r>
            <a:r>
              <a:rPr lang="ru-RU" dirty="0"/>
              <a:t>направлено по </a:t>
            </a:r>
            <a:r>
              <a:rPr lang="ru-RU" dirty="0" smtClean="0"/>
              <a:t>почте: ФИО, </a:t>
            </a:r>
            <a:r>
              <a:rPr lang="ru-RU" dirty="0"/>
              <a:t>место проживания, </a:t>
            </a:r>
            <a:r>
              <a:rPr lang="ru-RU" dirty="0" smtClean="0"/>
              <a:t>обстоятельства </a:t>
            </a:r>
            <a:r>
              <a:rPr lang="ru-RU" dirty="0"/>
              <a:t>совершения </a:t>
            </a:r>
            <a:r>
              <a:rPr lang="ru-RU" dirty="0" smtClean="0"/>
              <a:t>преступления; подписывается лицом</a:t>
            </a:r>
            <a:r>
              <a:rPr lang="ru-RU" dirty="0"/>
              <a:t>, от которого оно исходит. </a:t>
            </a:r>
            <a:endParaRPr lang="ru-RU" dirty="0" smtClean="0"/>
          </a:p>
          <a:p>
            <a:r>
              <a:rPr lang="ru-RU" b="1" dirty="0" smtClean="0"/>
              <a:t>устное заявление </a:t>
            </a:r>
            <a:r>
              <a:rPr lang="ru-RU" dirty="0" smtClean="0"/>
              <a:t>– составляется </a:t>
            </a:r>
            <a:r>
              <a:rPr lang="ru-RU" u="sng" dirty="0" smtClean="0"/>
              <a:t>протокол устного заявления о совершенном преступлении</a:t>
            </a:r>
            <a:r>
              <a:rPr lang="ru-RU" dirty="0" smtClean="0"/>
              <a:t>: ФИО заявителя, сведения </a:t>
            </a:r>
            <a:r>
              <a:rPr lang="ru-RU" dirty="0"/>
              <a:t>о его месте жительства, </a:t>
            </a:r>
            <a:r>
              <a:rPr lang="ru-RU" dirty="0" smtClean="0"/>
              <a:t>номер телефона, суть </a:t>
            </a:r>
            <a:r>
              <a:rPr lang="ru-RU" dirty="0"/>
              <a:t>сделанного </a:t>
            </a:r>
            <a:r>
              <a:rPr lang="ru-RU" dirty="0" smtClean="0"/>
              <a:t>заявления; подписывается </a:t>
            </a:r>
            <a:r>
              <a:rPr lang="ru-RU" dirty="0"/>
              <a:t>заявителем и лицом, принявшим заявление. </a:t>
            </a:r>
            <a:endParaRPr lang="ru-RU" dirty="0" smtClean="0"/>
          </a:p>
          <a:p>
            <a:pPr marL="320040" lvl="1" indent="0">
              <a:buNone/>
            </a:pPr>
            <a:endParaRPr lang="ru-RU" sz="900" i="1" dirty="0" smtClean="0"/>
          </a:p>
          <a:p>
            <a:pPr marL="320040" lvl="1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С моих слов записано верно. Мною (мне) прочитано» </a:t>
            </a:r>
          </a:p>
          <a:p>
            <a:endParaRPr lang="ru-RU" sz="900" dirty="0"/>
          </a:p>
          <a:p>
            <a:pPr marL="320040" lvl="1" indent="0">
              <a:buNone/>
            </a:pPr>
            <a:r>
              <a:rPr lang="ru-RU" b="1" dirty="0" smtClean="0"/>
              <a:t>Заявитель </a:t>
            </a:r>
            <a:r>
              <a:rPr lang="ru-RU" b="1" dirty="0"/>
              <a:t>должен быть предупрежден об ответственности по ст. 400 УК за заведомо ложный донос. 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5679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892480" cy="64087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200" b="1" dirty="0"/>
              <a:t>П   Р  О  Т  О  К  О  Л</a:t>
            </a:r>
          </a:p>
          <a:p>
            <a:pPr marL="0" indent="0" algn="ctr">
              <a:buNone/>
            </a:pPr>
            <a:r>
              <a:rPr lang="ru-RU" sz="5200" b="1" dirty="0"/>
              <a:t>устного заявления о совершённом преступлении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г</a:t>
            </a:r>
            <a:r>
              <a:rPr lang="ru-RU" sz="5200" dirty="0"/>
              <a:t>._____________________                                  </a:t>
            </a:r>
            <a:r>
              <a:rPr lang="ru-RU" sz="5200" dirty="0" smtClean="0"/>
              <a:t>			«____» </a:t>
            </a:r>
            <a:r>
              <a:rPr lang="ru-RU" sz="5200" dirty="0"/>
              <a:t>______________</a:t>
            </a:r>
            <a:r>
              <a:rPr lang="ru-RU" sz="5200" dirty="0" err="1"/>
              <a:t>20___г</a:t>
            </a:r>
            <a:r>
              <a:rPr lang="ru-RU" sz="5200" dirty="0"/>
              <a:t>.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________________________________________________________________________________________________________	(должность</a:t>
            </a:r>
            <a:r>
              <a:rPr lang="ru-RU" sz="5200" dirty="0"/>
              <a:t>, классный чин, звание, фамилия и инициалы лица, принявшего заявление)</a:t>
            </a:r>
          </a:p>
          <a:p>
            <a:pPr marL="0" indent="0">
              <a:buNone/>
            </a:pPr>
            <a:r>
              <a:rPr lang="ru-RU" sz="5200" dirty="0"/>
              <a:t> 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в </a:t>
            </a:r>
            <a:r>
              <a:rPr lang="ru-RU" sz="5200" dirty="0"/>
              <a:t>соответствии со </a:t>
            </a:r>
            <a:r>
              <a:rPr lang="ru-RU" sz="5200" dirty="0" err="1"/>
              <a:t>ст.168</a:t>
            </a:r>
            <a:r>
              <a:rPr lang="ru-RU" sz="5200" dirty="0"/>
              <a:t> УПК Республики Беларусь принял устное заявление от:</a:t>
            </a:r>
          </a:p>
          <a:p>
            <a:pPr marL="0" indent="0">
              <a:buNone/>
            </a:pPr>
            <a:r>
              <a:rPr lang="ru-RU" sz="5200" dirty="0"/>
              <a:t> </a:t>
            </a:r>
          </a:p>
          <a:p>
            <a:pPr marL="0" indent="0">
              <a:buNone/>
            </a:pPr>
            <a:r>
              <a:rPr lang="ru-RU" sz="5200" b="1" dirty="0"/>
              <a:t>Фамилия, имя, отчество заявителя</a:t>
            </a:r>
            <a:r>
              <a:rPr lang="ru-RU" sz="5200" b="1" dirty="0" smtClean="0"/>
              <a:t>__________________________________________</a:t>
            </a:r>
            <a:r>
              <a:rPr lang="ru-RU" sz="5200" dirty="0" smtClean="0"/>
              <a:t>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Число, месяц, год рождения</a:t>
            </a:r>
            <a:r>
              <a:rPr lang="ru-RU" sz="5200" dirty="0" smtClean="0"/>
              <a:t>____________________________________________________________________________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Место рождения</a:t>
            </a:r>
            <a:r>
              <a:rPr lang="ru-RU" sz="5200" dirty="0" smtClean="0"/>
              <a:t>_______________________________________________________________________________________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Должность и место работы</a:t>
            </a:r>
            <a:r>
              <a:rPr lang="ru-RU" sz="5200" dirty="0" smtClean="0"/>
              <a:t>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№ служебного телефона</a:t>
            </a:r>
            <a:r>
              <a:rPr lang="ru-RU" sz="5200" dirty="0" smtClean="0"/>
              <a:t>______________________________________________________________________________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Документ, удостоверяющий личность</a:t>
            </a:r>
            <a:r>
              <a:rPr lang="ru-RU" sz="5200" dirty="0" smtClean="0"/>
              <a:t>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Домашний адрес, № телефона</a:t>
            </a:r>
            <a:r>
              <a:rPr lang="ru-RU" sz="5200" dirty="0" smtClean="0"/>
              <a:t>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 </a:t>
            </a:r>
          </a:p>
          <a:p>
            <a:pPr marL="0" indent="0">
              <a:buNone/>
            </a:pPr>
            <a:r>
              <a:rPr lang="ru-RU" sz="5200" dirty="0"/>
              <a:t>Об уголовной ответственности за заведомо ложный донос по </a:t>
            </a:r>
            <a:r>
              <a:rPr lang="ru-RU" sz="5200" dirty="0" err="1"/>
              <a:t>ст.400</a:t>
            </a:r>
            <a:r>
              <a:rPr lang="ru-RU" sz="5200" dirty="0"/>
              <a:t> УК Республики Беларусь предупрежден(а):</a:t>
            </a:r>
          </a:p>
          <a:p>
            <a:pPr marL="0" indent="0">
              <a:buNone/>
            </a:pPr>
            <a:r>
              <a:rPr lang="ru-RU" sz="5200" dirty="0"/>
              <a:t>                                                                            _________________________________</a:t>
            </a:r>
          </a:p>
          <a:p>
            <a:pPr marL="0" indent="0">
              <a:buNone/>
            </a:pPr>
            <a:r>
              <a:rPr lang="ru-RU" sz="5200" dirty="0"/>
              <a:t>                                                                                           </a:t>
            </a:r>
            <a:r>
              <a:rPr lang="ru-RU" sz="5200" dirty="0" smtClean="0"/>
              <a:t>(подпись</a:t>
            </a:r>
            <a:r>
              <a:rPr lang="ru-RU" sz="5200" dirty="0"/>
              <a:t>)</a:t>
            </a:r>
          </a:p>
          <a:p>
            <a:pPr marL="0" indent="0">
              <a:buNone/>
            </a:pPr>
            <a:r>
              <a:rPr lang="ru-RU" sz="5200" dirty="0" smtClean="0"/>
              <a:t>__________________________________________________________________________________________________________________________________________________________________________________________________________________</a:t>
            </a:r>
            <a:endParaRPr lang="ru-RU" sz="5200" i="1" dirty="0" smtClean="0"/>
          </a:p>
          <a:p>
            <a:pPr marL="0" indent="0">
              <a:buNone/>
            </a:pPr>
            <a:r>
              <a:rPr lang="ru-RU" sz="5200" i="1" dirty="0" smtClean="0"/>
              <a:t>С </a:t>
            </a:r>
            <a:r>
              <a:rPr lang="ru-RU" sz="5200" i="1" dirty="0"/>
              <a:t>моих слов записано верно. Мною прочитано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b="1" dirty="0" smtClean="0"/>
              <a:t>Подпись </a:t>
            </a:r>
            <a:r>
              <a:rPr lang="ru-RU" sz="5200" b="1" dirty="0"/>
              <a:t>заявителя:                 __________________________</a:t>
            </a:r>
          </a:p>
          <a:p>
            <a:pPr marL="0" indent="0">
              <a:buNone/>
            </a:pPr>
            <a:r>
              <a:rPr lang="ru-RU" sz="5200" dirty="0"/>
              <a:t> 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______________________         		 </a:t>
            </a:r>
            <a:r>
              <a:rPr lang="ru-RU" sz="5200" dirty="0"/>
              <a:t>_____________            </a:t>
            </a:r>
            <a:r>
              <a:rPr lang="ru-RU" sz="5200" dirty="0" smtClean="0"/>
              <a:t>		 </a:t>
            </a:r>
            <a:r>
              <a:rPr lang="ru-RU" sz="5200" dirty="0"/>
              <a:t>________________</a:t>
            </a:r>
          </a:p>
          <a:p>
            <a:pPr marL="0" indent="0">
              <a:buNone/>
            </a:pPr>
            <a:r>
              <a:rPr lang="ru-RU" sz="5200" dirty="0" smtClean="0"/>
              <a:t>(следователь</a:t>
            </a:r>
            <a:r>
              <a:rPr lang="ru-RU" sz="5200" dirty="0"/>
              <a:t>)                    	</a:t>
            </a:r>
            <a:r>
              <a:rPr lang="ru-RU" sz="5200" dirty="0" smtClean="0"/>
              <a:t>	    (</a:t>
            </a:r>
            <a:r>
              <a:rPr lang="ru-RU" sz="5200" dirty="0"/>
              <a:t>подпись)                                     (фамилия, инициалы)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09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997824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Явка с повинной</a:t>
            </a:r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496944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может </a:t>
            </a:r>
            <a:r>
              <a:rPr lang="ru-RU" dirty="0"/>
              <a:t>быть </a:t>
            </a:r>
            <a:r>
              <a:rPr lang="ru-RU" dirty="0" smtClean="0"/>
              <a:t>подано как </a:t>
            </a:r>
            <a:r>
              <a:rPr lang="ru-RU" dirty="0"/>
              <a:t>до возбуждения уголовного дела, так и после его </a:t>
            </a:r>
            <a:r>
              <a:rPr lang="ru-RU" dirty="0" smtClean="0"/>
              <a:t>возбуждения. 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Заявление </a:t>
            </a:r>
            <a:r>
              <a:rPr lang="ru-RU" dirty="0"/>
              <a:t>лица </a:t>
            </a:r>
            <a:r>
              <a:rPr lang="ru-RU" dirty="0" smtClean="0"/>
              <a:t>может </a:t>
            </a:r>
            <a:r>
              <a:rPr lang="ru-RU" dirty="0"/>
              <a:t>быть признано явкой с по­винной </a:t>
            </a:r>
            <a:r>
              <a:rPr lang="ru-RU" dirty="0" smtClean="0"/>
              <a:t>при </a:t>
            </a:r>
            <a:r>
              <a:rPr lang="ru-RU" dirty="0"/>
              <a:t>условии, </a:t>
            </a:r>
            <a:r>
              <a:rPr lang="ru-RU" i="1" dirty="0"/>
              <a:t>когда </a:t>
            </a:r>
            <a:r>
              <a:rPr lang="ru-RU" i="1" dirty="0" smtClean="0"/>
              <a:t>ему еще </a:t>
            </a:r>
            <a:r>
              <a:rPr lang="ru-RU" i="1" dirty="0"/>
              <a:t>не объявлено постановление:</a:t>
            </a:r>
          </a:p>
          <a:p>
            <a:pPr lvl="0"/>
            <a:r>
              <a:rPr lang="ru-RU" dirty="0"/>
              <a:t>о возбуждении в отношении его уголовного дела;</a:t>
            </a:r>
          </a:p>
          <a:p>
            <a:pPr lvl="0"/>
            <a:r>
              <a:rPr lang="ru-RU" dirty="0"/>
              <a:t>о признании его подозреваемым;</a:t>
            </a:r>
          </a:p>
          <a:p>
            <a:pPr lvl="0"/>
            <a:r>
              <a:rPr lang="ru-RU" dirty="0"/>
              <a:t>о применении в отношении его меры пресечения;</a:t>
            </a:r>
          </a:p>
          <a:p>
            <a:pPr lvl="0"/>
            <a:r>
              <a:rPr lang="ru-RU" dirty="0"/>
              <a:t>о привлечении его в качестве обвиняемого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заявление о повинной может быть в</a:t>
            </a:r>
            <a:r>
              <a:rPr lang="ru-RU" b="1" cap="small" dirty="0"/>
              <a:t> </a:t>
            </a:r>
            <a:r>
              <a:rPr lang="ru-RU" dirty="0"/>
              <a:t>письменной или устной форме. 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7075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r>
              <a:rPr lang="ru-RU" b="1" dirty="0" smtClean="0"/>
              <a:t>письменное </a:t>
            </a:r>
            <a:r>
              <a:rPr lang="ru-RU" b="1" dirty="0"/>
              <a:t>заявление </a:t>
            </a:r>
            <a:r>
              <a:rPr lang="ru-RU" dirty="0"/>
              <a:t>- по по­чте либо вручено лично заявителем или по его поручению другим лицом: </a:t>
            </a:r>
            <a:r>
              <a:rPr lang="ru-RU" dirty="0" smtClean="0"/>
              <a:t>ФИО; </a:t>
            </a:r>
            <a:r>
              <a:rPr lang="ru-RU" dirty="0"/>
              <a:t>место </a:t>
            </a:r>
            <a:r>
              <a:rPr lang="ru-RU" dirty="0" smtClean="0"/>
              <a:t>проживания; обстоятельства </a:t>
            </a:r>
            <a:r>
              <a:rPr lang="ru-RU" dirty="0"/>
              <a:t>совершения </a:t>
            </a:r>
            <a:r>
              <a:rPr lang="ru-RU" dirty="0" smtClean="0"/>
              <a:t>преступления; подпись лица, </a:t>
            </a:r>
            <a:r>
              <a:rPr lang="ru-RU" dirty="0"/>
              <a:t>от которого оно исходит. </a:t>
            </a:r>
          </a:p>
          <a:p>
            <a:endParaRPr lang="ru-RU" b="1" dirty="0" smtClean="0"/>
          </a:p>
          <a:p>
            <a:r>
              <a:rPr lang="ru-RU" b="1" dirty="0" smtClean="0"/>
              <a:t>устное </a:t>
            </a:r>
            <a:r>
              <a:rPr lang="ru-RU" b="1" dirty="0"/>
              <a:t>заявление </a:t>
            </a:r>
            <a:r>
              <a:rPr lang="ru-RU" dirty="0"/>
              <a:t>- составляется </a:t>
            </a:r>
            <a:r>
              <a:rPr lang="ru-RU" u="sng" dirty="0"/>
              <a:t>протокол устного заявления о повинной</a:t>
            </a:r>
            <a:r>
              <a:rPr lang="ru-RU" dirty="0"/>
              <a:t>: </a:t>
            </a:r>
            <a:endParaRPr lang="ru-RU" dirty="0" smtClean="0"/>
          </a:p>
          <a:p>
            <a:pPr lvl="1"/>
            <a:r>
              <a:rPr lang="ru-RU" dirty="0" smtClean="0"/>
              <a:t>ФИО</a:t>
            </a:r>
            <a:r>
              <a:rPr lang="ru-RU" dirty="0"/>
              <a:t>, место жительства, работы, судимость и др.; </a:t>
            </a:r>
            <a:endParaRPr lang="ru-RU" dirty="0" smtClean="0"/>
          </a:p>
          <a:p>
            <a:pPr lvl="1"/>
            <a:r>
              <a:rPr lang="ru-RU" dirty="0" smtClean="0"/>
              <a:t>где</a:t>
            </a:r>
            <a:r>
              <a:rPr lang="ru-RU" dirty="0"/>
              <a:t>, когда и при каких обстоятельствах совершено преступление; </a:t>
            </a:r>
            <a:endParaRPr lang="ru-RU" dirty="0" smtClean="0"/>
          </a:p>
          <a:p>
            <a:pPr lvl="1"/>
            <a:r>
              <a:rPr lang="ru-RU" dirty="0" smtClean="0"/>
              <a:t>какими </a:t>
            </a:r>
            <a:r>
              <a:rPr lang="ru-RU" dirty="0"/>
              <a:t>данными оно подтверждается; </a:t>
            </a:r>
            <a:endParaRPr lang="ru-RU" dirty="0" smtClean="0"/>
          </a:p>
          <a:p>
            <a:pPr lvl="1"/>
            <a:r>
              <a:rPr lang="ru-RU" dirty="0" smtClean="0"/>
              <a:t>соучастники </a:t>
            </a:r>
            <a:r>
              <a:rPr lang="ru-RU" dirty="0"/>
              <a:t>преступления; </a:t>
            </a:r>
            <a:endParaRPr lang="ru-RU" dirty="0" smtClean="0"/>
          </a:p>
          <a:p>
            <a:pPr lvl="1"/>
            <a:r>
              <a:rPr lang="ru-RU" dirty="0" smtClean="0"/>
              <a:t>мотивы </a:t>
            </a:r>
            <a:r>
              <a:rPr lang="ru-RU" dirty="0"/>
              <a:t>побудившие лицо явиться с повинной; </a:t>
            </a:r>
            <a:endParaRPr lang="ru-RU" dirty="0" smtClean="0"/>
          </a:p>
          <a:p>
            <a:pPr lvl="1"/>
            <a:r>
              <a:rPr lang="ru-RU" dirty="0" smtClean="0"/>
              <a:t>добровольно </a:t>
            </a:r>
            <a:r>
              <a:rPr lang="ru-RU" dirty="0"/>
              <a:t>ли сделано заявление либо по принуждению и другие данные, имеющие значение для дела. </a:t>
            </a:r>
          </a:p>
        </p:txBody>
      </p:sp>
    </p:spTree>
    <p:extLst>
      <p:ext uri="{BB962C8B-B14F-4D97-AF65-F5344CB8AC3E}">
        <p14:creationId xmlns:p14="http://schemas.microsoft.com/office/powerpoint/2010/main" val="394268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640960" cy="6408712"/>
          </a:xfrm>
        </p:spPr>
        <p:txBody>
          <a:bodyPr/>
          <a:lstStyle/>
          <a:p>
            <a:r>
              <a:rPr lang="ru-RU" dirty="0"/>
              <a:t>Протокол </a:t>
            </a:r>
            <a:r>
              <a:rPr lang="ru-RU" dirty="0" smtClean="0"/>
              <a:t>подписывается </a:t>
            </a:r>
            <a:r>
              <a:rPr lang="ru-RU" dirty="0"/>
              <a:t>явившимся с повинной и должностным лицом, принявшим заявление.</a:t>
            </a:r>
          </a:p>
          <a:p>
            <a:r>
              <a:rPr lang="ru-RU" dirty="0"/>
              <a:t>В письменном заявлении и протоколе - от­метка о предупреждении заявителя об уголовной ответственности за заведомо ложный донос </a:t>
            </a:r>
            <a:r>
              <a:rPr lang="ru-RU" i="1" dirty="0"/>
              <a:t>в случае заявления о совершении преступления совместно с другими лицами.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31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200" b="1" dirty="0"/>
              <a:t>П  Р  О  Т  О  К  О  Л</a:t>
            </a:r>
          </a:p>
          <a:p>
            <a:pPr marL="0" indent="0" algn="ctr">
              <a:buNone/>
            </a:pPr>
            <a:r>
              <a:rPr lang="ru-RU" sz="5200" b="1" dirty="0"/>
              <a:t>явки с повинной</a:t>
            </a:r>
            <a:endParaRPr lang="ru-RU" sz="5200" dirty="0"/>
          </a:p>
          <a:p>
            <a:pPr marL="0" indent="0" algn="ctr">
              <a:buNone/>
            </a:pPr>
            <a:r>
              <a:rPr lang="ru-RU" sz="5200" b="1" dirty="0"/>
              <a:t> </a:t>
            </a:r>
            <a:endParaRPr lang="ru-RU" sz="5200" dirty="0"/>
          </a:p>
          <a:p>
            <a:pPr marL="0" indent="0">
              <a:buNone/>
            </a:pPr>
            <a:r>
              <a:rPr lang="ru-RU" sz="5200" dirty="0" smtClean="0"/>
              <a:t>г</a:t>
            </a:r>
            <a:r>
              <a:rPr lang="ru-RU" sz="5200" dirty="0"/>
              <a:t>.________________________                         </a:t>
            </a:r>
            <a:r>
              <a:rPr lang="ru-RU" sz="5200" dirty="0" smtClean="0"/>
              <a:t>			    </a:t>
            </a:r>
            <a:r>
              <a:rPr lang="ru-RU" sz="5200" dirty="0"/>
              <a:t>"____" _____________ </a:t>
            </a:r>
            <a:r>
              <a:rPr lang="ru-RU" sz="5200" dirty="0" err="1"/>
              <a:t>20___г</a:t>
            </a:r>
            <a:r>
              <a:rPr lang="ru-RU" sz="5200" dirty="0"/>
              <a:t>.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______________________________________________________________________________________________________ (</a:t>
            </a:r>
            <a:r>
              <a:rPr lang="ru-RU" sz="5200" dirty="0"/>
              <a:t>должность, классный чин, звание, фамилия и инициалы лица вынесшего протокол)</a:t>
            </a:r>
          </a:p>
          <a:p>
            <a:pPr marL="0" indent="0">
              <a:buNone/>
            </a:pPr>
            <a:r>
              <a:rPr lang="ru-RU" sz="5200" dirty="0"/>
              <a:t>в соответствии со </a:t>
            </a:r>
            <a:r>
              <a:rPr lang="ru-RU" sz="5200" dirty="0" err="1"/>
              <a:t>ст.169</a:t>
            </a:r>
            <a:r>
              <a:rPr lang="ru-RU" sz="5200" dirty="0"/>
              <a:t> УПК Республики Беларусь  составил настоящий протокол в том, что сегодня в "____" час. " ____" мин. в </a:t>
            </a:r>
            <a:r>
              <a:rPr lang="ru-RU" sz="5200" dirty="0" smtClean="0"/>
              <a:t>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добровольно явился:</a:t>
            </a:r>
          </a:p>
          <a:p>
            <a:pPr marL="0" indent="0">
              <a:buNone/>
            </a:pPr>
            <a:r>
              <a:rPr lang="ru-RU" sz="5200" dirty="0"/>
              <a:t>Фамилия, имя, отчество</a:t>
            </a:r>
            <a:r>
              <a:rPr lang="ru-RU" sz="5200" dirty="0" smtClean="0"/>
              <a:t>______________________________________________________________________________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Дата рождения__________________________________________________________</a:t>
            </a:r>
          </a:p>
          <a:p>
            <a:pPr marL="0" indent="0">
              <a:buNone/>
            </a:pPr>
            <a:r>
              <a:rPr lang="ru-RU" sz="5200" dirty="0"/>
              <a:t>Место рождения ________________________________________________________</a:t>
            </a:r>
          </a:p>
          <a:p>
            <a:pPr marL="0" indent="0">
              <a:buNone/>
            </a:pPr>
            <a:r>
              <a:rPr lang="ru-RU" sz="5200" dirty="0"/>
              <a:t>Должность, место работы</a:t>
            </a:r>
            <a:r>
              <a:rPr lang="ru-RU" sz="5200" dirty="0" smtClean="0"/>
              <a:t>_____________________________________________________________________________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Номер служебного телефона ______________________________________________</a:t>
            </a:r>
          </a:p>
          <a:p>
            <a:pPr marL="0" indent="0">
              <a:buNone/>
            </a:pPr>
            <a:r>
              <a:rPr lang="ru-RU" sz="5200" dirty="0"/>
              <a:t>Документ, удостоверяющий личность </a:t>
            </a:r>
            <a:r>
              <a:rPr lang="ru-RU" sz="5200" dirty="0" smtClean="0"/>
              <a:t>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(серия, номер, кем выдан)</a:t>
            </a:r>
          </a:p>
          <a:p>
            <a:pPr marL="0" indent="0">
              <a:buNone/>
            </a:pPr>
            <a:r>
              <a:rPr lang="ru-RU" sz="5200" dirty="0"/>
              <a:t>Домашний адрес, номер телефона</a:t>
            </a:r>
            <a:r>
              <a:rPr lang="ru-RU" sz="5200" dirty="0" smtClean="0"/>
              <a:t>______________________________________________________________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который(</a:t>
            </a:r>
            <a:r>
              <a:rPr lang="ru-RU" sz="5200" dirty="0" err="1"/>
              <a:t>ая</a:t>
            </a:r>
            <a:r>
              <a:rPr lang="ru-RU" sz="5200" dirty="0"/>
              <a:t>) в соответствии с ч. 2 ст. 169 УПК Республики Беларусь предупрежден (предупреждена) об уголовной ответственности за заведомо ложный донос по ст. 400 УК Республики Беларусь                  </a:t>
            </a:r>
            <a:r>
              <a:rPr lang="ru-RU" sz="5200" dirty="0" smtClean="0"/>
              <a:t>						____________________________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                                                                       </a:t>
            </a:r>
            <a:r>
              <a:rPr lang="ru-RU" sz="5200" dirty="0" smtClean="0"/>
              <a:t>			 </a:t>
            </a:r>
            <a:r>
              <a:rPr lang="ru-RU" sz="5200" dirty="0"/>
              <a:t>(подпись)</a:t>
            </a:r>
          </a:p>
          <a:p>
            <a:pPr marL="0" indent="0">
              <a:buNone/>
            </a:pPr>
            <a:r>
              <a:rPr lang="ru-RU" sz="5200" dirty="0"/>
              <a:t>и заявил (а): ____________________________________________________________</a:t>
            </a:r>
          </a:p>
          <a:p>
            <a:pPr marL="0" indent="0">
              <a:buNone/>
            </a:pPr>
            <a:r>
              <a:rPr lang="ru-RU" sz="5200" dirty="0" smtClean="0"/>
              <a:t>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sz="5200" b="1" dirty="0" smtClean="0"/>
              <a:t>Заявитель</a:t>
            </a:r>
            <a:r>
              <a:rPr lang="ru-RU" sz="5200" b="1" dirty="0"/>
              <a:t>: __________________      _________________________________________</a:t>
            </a:r>
          </a:p>
          <a:p>
            <a:pPr marL="0" indent="0">
              <a:buNone/>
            </a:pPr>
            <a:r>
              <a:rPr lang="ru-RU" sz="5200" dirty="0"/>
              <a:t>                                         (подпись)                  </a:t>
            </a:r>
            <a:r>
              <a:rPr lang="ru-RU" sz="5200" dirty="0" smtClean="0"/>
              <a:t>           </a:t>
            </a:r>
            <a:r>
              <a:rPr lang="ru-RU" sz="5200" dirty="0"/>
              <a:t>(фамилия, инициалы)</a:t>
            </a:r>
          </a:p>
          <a:p>
            <a:pPr marL="0" indent="0">
              <a:buNone/>
            </a:pPr>
            <a:r>
              <a:rPr lang="ru-RU" sz="5200" dirty="0"/>
              <a:t> </a:t>
            </a:r>
          </a:p>
          <a:p>
            <a:pPr marL="0" indent="0">
              <a:buNone/>
            </a:pPr>
            <a:r>
              <a:rPr lang="ru-RU" sz="5200" dirty="0"/>
              <a:t> </a:t>
            </a:r>
            <a:r>
              <a:rPr lang="ru-RU" sz="5200" dirty="0" smtClean="0"/>
              <a:t>______________________          	_____________             		________________</a:t>
            </a:r>
            <a:endParaRPr lang="ru-RU" sz="5200" dirty="0"/>
          </a:p>
          <a:p>
            <a:pPr marL="0" indent="0">
              <a:buNone/>
            </a:pPr>
            <a:r>
              <a:rPr lang="ru-RU" sz="5200" dirty="0"/>
              <a:t>(прокурор, следователь)	        (подпись)                                     (фамилия, инициалы)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22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Сообщение должностных лиц государственных</a:t>
            </a:r>
            <a:r>
              <a:rPr lang="ru-RU" dirty="0"/>
              <a:t> </a:t>
            </a:r>
            <a:r>
              <a:rPr lang="ru-RU" b="1" dirty="0"/>
              <a:t>органов,</a:t>
            </a:r>
            <a:r>
              <a:rPr lang="ru-RU" dirty="0"/>
              <a:t> </a:t>
            </a:r>
            <a:r>
              <a:rPr lang="ru-RU" b="1" dirty="0"/>
              <a:t>иных организаций</a:t>
            </a:r>
            <a:endParaRPr lang="ru-RU" dirty="0"/>
          </a:p>
          <a:p>
            <a:r>
              <a:rPr lang="ru-RU" dirty="0" smtClean="0"/>
              <a:t>Письменные </a:t>
            </a:r>
            <a:r>
              <a:rPr lang="ru-RU" dirty="0"/>
              <a:t>сообщения </a:t>
            </a:r>
            <a:r>
              <a:rPr lang="ru-RU" dirty="0" smtClean="0"/>
              <a:t>должны </a:t>
            </a:r>
            <a:r>
              <a:rPr lang="ru-RU" dirty="0"/>
              <a:t>содержать реквизиты официального документа: со­ставлены на фирменном бланке, подписаны </a:t>
            </a:r>
            <a:r>
              <a:rPr lang="ru-RU" dirty="0" smtClean="0"/>
              <a:t>руководителем, </a:t>
            </a:r>
            <a:r>
              <a:rPr lang="ru-RU" dirty="0"/>
              <a:t>удостоверены печатью или штампом. </a:t>
            </a:r>
            <a:endParaRPr lang="ru-RU" dirty="0" smtClean="0"/>
          </a:p>
          <a:p>
            <a:r>
              <a:rPr lang="ru-RU" dirty="0" smtClean="0"/>
              <a:t>Должностные </a:t>
            </a:r>
            <a:r>
              <a:rPr lang="ru-RU" dirty="0"/>
              <a:t>лица, сделавшие </a:t>
            </a:r>
            <a:r>
              <a:rPr lang="ru-RU" dirty="0" smtClean="0"/>
              <a:t>ложное сообщение </a:t>
            </a:r>
            <a:r>
              <a:rPr lang="ru-RU" dirty="0"/>
              <a:t>о преступлении, </a:t>
            </a:r>
            <a:r>
              <a:rPr lang="ru-RU" dirty="0" smtClean="0"/>
              <a:t>несут </a:t>
            </a:r>
            <a:r>
              <a:rPr lang="ru-RU" dirty="0"/>
              <a:t>ответственность </a:t>
            </a:r>
            <a:r>
              <a:rPr lang="ru-RU" dirty="0" smtClean="0"/>
              <a:t>за совершение преступления против интересов службы, предусмотренного </a:t>
            </a:r>
            <a:r>
              <a:rPr lang="ru-RU" dirty="0"/>
              <a:t>ст. 427 УК (служебный подлог).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Сообщение </a:t>
            </a:r>
            <a:r>
              <a:rPr lang="ru-RU" b="1" dirty="0"/>
              <a:t>в средствах массовой информации</a:t>
            </a:r>
            <a:endParaRPr lang="ru-RU" dirty="0"/>
          </a:p>
          <a:p>
            <a:r>
              <a:rPr lang="ru-RU" dirty="0" smtClean="0"/>
              <a:t>может </a:t>
            </a:r>
            <a:r>
              <a:rPr lang="ru-RU" dirty="0"/>
              <a:t>быть поводом к возбуждению уголовного дела, если оно </a:t>
            </a:r>
            <a:r>
              <a:rPr lang="ru-RU" dirty="0" smtClean="0"/>
              <a:t>опубликовано</a:t>
            </a:r>
          </a:p>
          <a:p>
            <a:r>
              <a:rPr lang="ru-RU" dirty="0" smtClean="0"/>
              <a:t>орган </a:t>
            </a:r>
            <a:r>
              <a:rPr lang="ru-RU" dirty="0"/>
              <a:t>уголовного преследования </a:t>
            </a:r>
            <a:r>
              <a:rPr lang="ru-RU" dirty="0" smtClean="0"/>
              <a:t>вправе </a:t>
            </a:r>
            <a:r>
              <a:rPr lang="ru-RU" dirty="0"/>
              <a:t>направить запрос должностному лицу СМИ с требованием передать </a:t>
            </a:r>
            <a:r>
              <a:rPr lang="ru-RU" dirty="0" smtClean="0"/>
              <a:t>документы </a:t>
            </a:r>
            <a:r>
              <a:rPr lang="ru-RU" dirty="0"/>
              <a:t>и иные материалы, подтверж­дающие сделанное сообщение.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письменном требовании </a:t>
            </a:r>
            <a:r>
              <a:rPr lang="ru-RU" dirty="0" smtClean="0"/>
              <a:t>необходимо предупредить об </a:t>
            </a:r>
            <a:r>
              <a:rPr lang="ru-RU" dirty="0"/>
              <a:t>административ­ной ответственности за невыполнение </a:t>
            </a:r>
            <a:r>
              <a:rPr lang="ru-RU" dirty="0" smtClean="0"/>
              <a:t>требования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922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2291</TotalTime>
  <Words>1285</Words>
  <Application>Microsoft Office PowerPoint</Application>
  <PresentationFormat>Экран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Возбуждение уголовного дела</vt:lpstr>
      <vt:lpstr>Поводы к возбуждению уголовного дела </vt:lpstr>
      <vt:lpstr>Заявления граждан </vt:lpstr>
      <vt:lpstr>Презентация PowerPoint</vt:lpstr>
      <vt:lpstr>Явка с повинной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174. Решения, принимаемые по заявлениям или сообщениям о преступлении</vt:lpstr>
      <vt:lpstr>Возбуждение уголовного дела</vt:lpstr>
      <vt:lpstr>Вводная часть</vt:lpstr>
      <vt:lpstr>Презентация PowerPoint</vt:lpstr>
      <vt:lpstr>Описательно-мотивировочная часть</vt:lpstr>
      <vt:lpstr>Презентация PowerPoint</vt:lpstr>
      <vt:lpstr>Резолютивная часть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60</cp:revision>
  <dcterms:created xsi:type="dcterms:W3CDTF">2016-02-13T11:27:51Z</dcterms:created>
  <dcterms:modified xsi:type="dcterms:W3CDTF">2017-01-31T17:28:33Z</dcterms:modified>
</cp:coreProperties>
</file>