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1" r:id="rId5"/>
    <p:sldId id="275" r:id="rId6"/>
    <p:sldId id="276" r:id="rId7"/>
    <p:sldId id="277" r:id="rId8"/>
    <p:sldId id="278" r:id="rId9"/>
    <p:sldId id="279" r:id="rId10"/>
    <p:sldId id="280" r:id="rId11"/>
    <p:sldId id="281" r:id="rId12"/>
    <p:sldId id="282" r:id="rId13"/>
    <p:sldId id="283" r:id="rId14"/>
    <p:sldId id="271" r:id="rId15"/>
    <p:sldId id="284" r:id="rId16"/>
    <p:sldId id="268" r:id="rId17"/>
    <p:sldId id="269" r:id="rId18"/>
    <p:sldId id="270" r:id="rId19"/>
    <p:sldId id="273" r:id="rId20"/>
    <p:sldId id="265" r:id="rId21"/>
    <p:sldId id="274" r:id="rId22"/>
    <p:sldId id="266" r:id="rId23"/>
    <p:sldId id="260"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94582A1-6A15-4FED-BF53-28481134A5C3}" type="datetimeFigureOut">
              <a:rPr lang="ru-RU" smtClean="0"/>
              <a:t>20.02.2017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9CD681F-897A-4B78-825E-C8CE9257E36D}"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94582A1-6A15-4FED-BF53-28481134A5C3}" type="datetimeFigureOut">
              <a:rPr lang="ru-RU" smtClean="0"/>
              <a:t>20.02.2017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9CD681F-897A-4B78-825E-C8CE9257E36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94582A1-6A15-4FED-BF53-28481134A5C3}" type="datetimeFigureOut">
              <a:rPr lang="ru-RU" smtClean="0"/>
              <a:t>20.02.2017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9CD681F-897A-4B78-825E-C8CE9257E36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94582A1-6A15-4FED-BF53-28481134A5C3}" type="datetimeFigureOut">
              <a:rPr lang="ru-RU" smtClean="0"/>
              <a:t>20.02.2017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9CD681F-897A-4B78-825E-C8CE9257E36D}"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94582A1-6A15-4FED-BF53-28481134A5C3}" type="datetimeFigureOut">
              <a:rPr lang="ru-RU" smtClean="0"/>
              <a:t>20.02.2017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9CD681F-897A-4B78-825E-C8CE9257E36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4582A1-6A15-4FED-BF53-28481134A5C3}" type="datetimeFigureOut">
              <a:rPr lang="ru-RU" smtClean="0"/>
              <a:t>20.02.2017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9CD681F-897A-4B78-825E-C8CE9257E36D}"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94582A1-6A15-4FED-BF53-28481134A5C3}" type="datetimeFigureOut">
              <a:rPr lang="ru-RU" smtClean="0"/>
              <a:t>20.02.2017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9CD681F-897A-4B78-825E-C8CE9257E36D}"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94582A1-6A15-4FED-BF53-28481134A5C3}" type="datetimeFigureOut">
              <a:rPr lang="ru-RU" smtClean="0"/>
              <a:t>20.02.2017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9CD681F-897A-4B78-825E-C8CE9257E36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582A1-6A15-4FED-BF53-28481134A5C3}" type="datetimeFigureOut">
              <a:rPr lang="ru-RU" smtClean="0"/>
              <a:t>20.02.2017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9CD681F-897A-4B78-825E-C8CE9257E36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94582A1-6A15-4FED-BF53-28481134A5C3}" type="datetimeFigureOut">
              <a:rPr lang="ru-RU" smtClean="0"/>
              <a:t>20.02.2017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9CD681F-897A-4B78-825E-C8CE9257E36D}"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94582A1-6A15-4FED-BF53-28481134A5C3}" type="datetimeFigureOut">
              <a:rPr lang="ru-RU" smtClean="0"/>
              <a:t>20.02.2017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9CD681F-897A-4B78-825E-C8CE9257E36D}"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94582A1-6A15-4FED-BF53-28481134A5C3}" type="datetimeFigureOut">
              <a:rPr lang="ru-RU" smtClean="0"/>
              <a:t>20.02.2017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9CD681F-897A-4B78-825E-C8CE9257E36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a:p>
        </p:txBody>
      </p:sp>
      <p:sp>
        <p:nvSpPr>
          <p:cNvPr id="2" name="Заголовок 1"/>
          <p:cNvSpPr>
            <a:spLocks noGrp="1"/>
          </p:cNvSpPr>
          <p:nvPr>
            <p:ph type="ctrTitle"/>
          </p:nvPr>
        </p:nvSpPr>
        <p:spPr/>
        <p:txBody>
          <a:bodyPr/>
          <a:lstStyle/>
          <a:p>
            <a:r>
              <a:rPr lang="ru-RU" dirty="0" smtClean="0"/>
              <a:t>Допрос. Очная ставка</a:t>
            </a:r>
            <a:endParaRPr lang="ru-RU" dirty="0"/>
          </a:p>
        </p:txBody>
      </p:sp>
    </p:spTree>
    <p:extLst>
      <p:ext uri="{BB962C8B-B14F-4D97-AF65-F5344CB8AC3E}">
        <p14:creationId xmlns:p14="http://schemas.microsoft.com/office/powerpoint/2010/main" val="1611889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323528" y="980728"/>
            <a:ext cx="8640959" cy="5616624"/>
          </a:xfrm>
          <a:prstGeom prst="rect">
            <a:avLst/>
          </a:prstGeom>
        </p:spPr>
        <p:txBody>
          <a:bodyPr>
            <a:normAutofit/>
          </a:bodyPr>
          <a:lstStyle/>
          <a:p>
            <a:pPr marL="0" indent="0" fontAlgn="base">
              <a:buNone/>
            </a:pPr>
            <a:r>
              <a:rPr lang="ru-RU" dirty="0" smtClean="0"/>
              <a:t>— характер </a:t>
            </a:r>
            <a:r>
              <a:rPr lang="ru-RU" dirty="0"/>
              <a:t>потерпевшего, круг его интересов, </a:t>
            </a:r>
            <a:r>
              <a:rPr lang="ru-RU" dirty="0" smtClean="0"/>
              <a:t>отношение </a:t>
            </a:r>
            <a:r>
              <a:rPr lang="ru-RU" dirty="0"/>
              <a:t>к спиртному;</a:t>
            </a:r>
          </a:p>
          <a:p>
            <a:pPr marL="0" indent="0" fontAlgn="base">
              <a:buNone/>
            </a:pPr>
            <a:r>
              <a:rPr lang="ru-RU" dirty="0"/>
              <a:t>— </a:t>
            </a:r>
            <a:r>
              <a:rPr lang="ru-RU" dirty="0" smtClean="0"/>
              <a:t>круг общения;</a:t>
            </a:r>
            <a:endParaRPr lang="ru-RU" dirty="0"/>
          </a:p>
          <a:p>
            <a:pPr marL="0" indent="0" fontAlgn="base">
              <a:buNone/>
            </a:pPr>
            <a:r>
              <a:rPr lang="ru-RU" dirty="0"/>
              <a:t>— имелись ли в окружении </a:t>
            </a:r>
            <a:r>
              <a:rPr lang="ru-RU" dirty="0" smtClean="0"/>
              <a:t>люди</a:t>
            </a:r>
            <a:r>
              <a:rPr lang="ru-RU" dirty="0"/>
              <a:t>, враждовавшие с </a:t>
            </a:r>
            <a:r>
              <a:rPr lang="ru-RU" dirty="0" smtClean="0"/>
              <a:t>потерпевшим;</a:t>
            </a:r>
            <a:endParaRPr lang="ru-RU" dirty="0"/>
          </a:p>
          <a:p>
            <a:pPr marL="0" indent="0" fontAlgn="base">
              <a:buNone/>
            </a:pPr>
            <a:r>
              <a:rPr lang="ru-RU" dirty="0"/>
              <a:t>— кому была выгодна </a:t>
            </a:r>
            <a:r>
              <a:rPr lang="ru-RU" dirty="0" smtClean="0"/>
              <a:t>смерть </a:t>
            </a:r>
            <a:r>
              <a:rPr lang="ru-RU" dirty="0"/>
              <a:t>потерпевшего;</a:t>
            </a:r>
          </a:p>
          <a:p>
            <a:pPr marL="0" indent="0" fontAlgn="base">
              <a:buNone/>
            </a:pPr>
            <a:r>
              <a:rPr lang="ru-RU" dirty="0"/>
              <a:t>— контактировал ли потерпевший с лицами, склонными к необоснованным вспышкам </a:t>
            </a:r>
            <a:r>
              <a:rPr lang="ru-RU" dirty="0" smtClean="0"/>
              <a:t>гнев; </a:t>
            </a:r>
          </a:p>
          <a:p>
            <a:pPr marL="0" indent="0" fontAlgn="base">
              <a:buNone/>
            </a:pPr>
            <a:r>
              <a:rPr lang="ru-RU" dirty="0"/>
              <a:t>— </a:t>
            </a:r>
            <a:r>
              <a:rPr lang="ru-RU" dirty="0" smtClean="0"/>
              <a:t>когда</a:t>
            </a:r>
            <a:r>
              <a:rPr lang="ru-RU" dirty="0"/>
              <a:t>, где и с кем свидетель видел потерпевшего в последний </a:t>
            </a:r>
            <a:r>
              <a:rPr lang="ru-RU" dirty="0" smtClean="0"/>
              <a:t>раз;</a:t>
            </a:r>
            <a:endParaRPr lang="ru-RU" dirty="0"/>
          </a:p>
          <a:p>
            <a:pPr marL="0" indent="0" fontAlgn="base">
              <a:buNone/>
            </a:pPr>
            <a:r>
              <a:rPr lang="ru-RU" dirty="0"/>
              <a:t>— как намеревался провести потерпевший тот день, когда был убит;</a:t>
            </a:r>
          </a:p>
          <a:p>
            <a:pPr marL="0" indent="0" fontAlgn="base">
              <a:buNone/>
            </a:pPr>
            <a:r>
              <a:rPr lang="ru-RU" dirty="0"/>
              <a:t>— какие ценности </a:t>
            </a:r>
            <a:r>
              <a:rPr lang="ru-RU" dirty="0" smtClean="0"/>
              <a:t>имел </a:t>
            </a:r>
            <a:r>
              <a:rPr lang="ru-RU" dirty="0"/>
              <a:t>при </a:t>
            </a:r>
            <a:r>
              <a:rPr lang="ru-RU" dirty="0" smtClean="0"/>
              <a:t>себе</a:t>
            </a:r>
            <a:endParaRPr lang="ru-RU" dirty="0"/>
          </a:p>
        </p:txBody>
      </p:sp>
      <p:sp>
        <p:nvSpPr>
          <p:cNvPr id="3" name="Заголовок 2"/>
          <p:cNvSpPr>
            <a:spLocks noGrp="1"/>
          </p:cNvSpPr>
          <p:nvPr>
            <p:ph type="title"/>
          </p:nvPr>
        </p:nvSpPr>
        <p:spPr>
          <a:xfrm>
            <a:off x="251520" y="188640"/>
            <a:ext cx="8712968" cy="792088"/>
          </a:xfrm>
        </p:spPr>
        <p:txBody>
          <a:bodyPr>
            <a:normAutofit fontScale="90000"/>
          </a:bodyPr>
          <a:lstStyle/>
          <a:p>
            <a:r>
              <a:rPr lang="ru-RU" sz="2800" dirty="0" smtClean="0"/>
              <a:t>Допрос </a:t>
            </a:r>
            <a:r>
              <a:rPr lang="ru-RU" sz="2800" dirty="0"/>
              <a:t>свидетелей из числа родственников, сослуживцев, знакомых потерпевшего </a:t>
            </a:r>
          </a:p>
        </p:txBody>
      </p:sp>
    </p:spTree>
    <p:extLst>
      <p:ext uri="{BB962C8B-B14F-4D97-AF65-F5344CB8AC3E}">
        <p14:creationId xmlns:p14="http://schemas.microsoft.com/office/powerpoint/2010/main" val="1484015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19256" cy="288032"/>
          </a:xfrm>
        </p:spPr>
        <p:txBody>
          <a:bodyPr>
            <a:noAutofit/>
          </a:bodyPr>
          <a:lstStyle/>
          <a:p>
            <a:r>
              <a:rPr lang="ru-RU" sz="2800" dirty="0" smtClean="0"/>
              <a:t>Допрос потерпевшего</a:t>
            </a:r>
            <a:endParaRPr lang="ru-RU" sz="2800" dirty="0"/>
          </a:p>
        </p:txBody>
      </p:sp>
      <p:sp>
        <p:nvSpPr>
          <p:cNvPr id="3" name="Объект 2"/>
          <p:cNvSpPr>
            <a:spLocks noGrp="1"/>
          </p:cNvSpPr>
          <p:nvPr>
            <p:ph idx="4294967295"/>
          </p:nvPr>
        </p:nvSpPr>
        <p:spPr>
          <a:xfrm>
            <a:off x="179512" y="476672"/>
            <a:ext cx="8712968" cy="6264696"/>
          </a:xfrm>
          <a:prstGeom prst="rect">
            <a:avLst/>
          </a:prstGeom>
        </p:spPr>
        <p:txBody>
          <a:bodyPr>
            <a:noAutofit/>
          </a:bodyPr>
          <a:lstStyle/>
          <a:p>
            <a:pPr marL="114300" indent="0">
              <a:buNone/>
            </a:pPr>
            <a:r>
              <a:rPr lang="ru-RU" sz="1800" b="1" dirty="0"/>
              <a:t>1. Относительно обстоятельств, предшествовавших преступлению:</a:t>
            </a:r>
          </a:p>
          <a:p>
            <a:r>
              <a:rPr lang="ru-RU" sz="1800" dirty="0"/>
              <a:t>в связи с чем он оказался в данном месте, в данное время; </a:t>
            </a:r>
          </a:p>
          <a:p>
            <a:r>
              <a:rPr lang="ru-RU" sz="1800" dirty="0" smtClean="0"/>
              <a:t>кто знал</a:t>
            </a:r>
            <a:r>
              <a:rPr lang="ru-RU" sz="1800" dirty="0"/>
              <a:t>, что потерпевший будете в данном месте, в данное </a:t>
            </a:r>
            <a:r>
              <a:rPr lang="ru-RU" sz="1800" dirty="0" smtClean="0"/>
              <a:t>время;</a:t>
            </a:r>
            <a:endParaRPr lang="ru-RU" sz="1800" dirty="0"/>
          </a:p>
          <a:p>
            <a:r>
              <a:rPr lang="ru-RU" sz="1800" dirty="0"/>
              <a:t>сохранились ли </a:t>
            </a:r>
            <a:r>
              <a:rPr lang="ru-RU" sz="1800" dirty="0" smtClean="0"/>
              <a:t>документы </a:t>
            </a:r>
            <a:r>
              <a:rPr lang="ru-RU" sz="1800" dirty="0"/>
              <a:t>на похищенное имущество;</a:t>
            </a:r>
          </a:p>
          <a:p>
            <a:r>
              <a:rPr lang="ru-RU" sz="1800" dirty="0"/>
              <a:t>кому было известно о наличии у потерпевшего ценностей; </a:t>
            </a:r>
            <a:endParaRPr lang="ru-RU" sz="1800" dirty="0" smtClean="0"/>
          </a:p>
          <a:p>
            <a:r>
              <a:rPr lang="ru-RU" sz="1800" dirty="0" smtClean="0"/>
              <a:t>в </a:t>
            </a:r>
            <a:r>
              <a:rPr lang="ru-RU" sz="1800" dirty="0"/>
              <a:t>каком состоянии </a:t>
            </a:r>
            <a:r>
              <a:rPr lang="ru-RU" sz="1800" dirty="0" smtClean="0"/>
              <a:t>находился;</a:t>
            </a:r>
            <a:endParaRPr lang="ru-RU" sz="1800" dirty="0"/>
          </a:p>
          <a:p>
            <a:r>
              <a:rPr lang="ru-RU" sz="1800" dirty="0"/>
              <a:t>кто интересовался его адресом, материальным </a:t>
            </a:r>
            <a:r>
              <a:rPr lang="ru-RU" sz="1800" dirty="0" smtClean="0"/>
              <a:t>положением и др.</a:t>
            </a:r>
            <a:endParaRPr lang="ru-RU" sz="1800" dirty="0"/>
          </a:p>
          <a:p>
            <a:pPr marL="114300" indent="0">
              <a:buNone/>
            </a:pPr>
            <a:endParaRPr lang="ru-RU" sz="800" b="1" dirty="0" smtClean="0"/>
          </a:p>
          <a:p>
            <a:pPr marL="114300" indent="0">
              <a:buNone/>
            </a:pPr>
            <a:r>
              <a:rPr lang="ru-RU" sz="1800" b="1" dirty="0" smtClean="0"/>
              <a:t>2</a:t>
            </a:r>
            <a:r>
              <a:rPr lang="ru-RU" sz="1800" b="1" dirty="0"/>
              <a:t>. Относительно преступника (преступников):</a:t>
            </a:r>
          </a:p>
          <a:p>
            <a:r>
              <a:rPr lang="ru-RU" sz="1800" dirty="0"/>
              <a:t>сколько было </a:t>
            </a:r>
            <a:r>
              <a:rPr lang="ru-RU" sz="1800" dirty="0" smtClean="0"/>
              <a:t>преступников;</a:t>
            </a:r>
            <a:endParaRPr lang="ru-RU" sz="1800" dirty="0"/>
          </a:p>
          <a:p>
            <a:r>
              <a:rPr lang="ru-RU" sz="1800" dirty="0"/>
              <a:t>каковы </a:t>
            </a:r>
            <a:r>
              <a:rPr lang="ru-RU" sz="1800" dirty="0" smtClean="0"/>
              <a:t>приметы внешности преступника, во что были одеты;</a:t>
            </a:r>
          </a:p>
          <a:p>
            <a:r>
              <a:rPr lang="ru-RU" sz="1800" dirty="0" smtClean="0"/>
              <a:t>маскировали ли внешность;</a:t>
            </a:r>
          </a:p>
          <a:p>
            <a:r>
              <a:rPr lang="ru-RU" sz="1800" dirty="0" smtClean="0"/>
              <a:t>знает </a:t>
            </a:r>
            <a:r>
              <a:rPr lang="ru-RU" sz="1800" dirty="0"/>
              <a:t>ли потерпевший </a:t>
            </a:r>
            <a:r>
              <a:rPr lang="ru-RU" sz="1800" dirty="0" smtClean="0"/>
              <a:t>преступника;</a:t>
            </a:r>
            <a:endParaRPr lang="ru-RU" sz="1800" dirty="0"/>
          </a:p>
          <a:p>
            <a:r>
              <a:rPr lang="ru-RU" sz="1800" dirty="0"/>
              <a:t>может ли опознать преступника;</a:t>
            </a:r>
          </a:p>
          <a:p>
            <a:r>
              <a:rPr lang="ru-RU" sz="1800" dirty="0"/>
              <a:t>на каком языке общались между собой преступники, как они друг к другу обращались;</a:t>
            </a:r>
          </a:p>
          <a:p>
            <a:r>
              <a:rPr lang="ru-RU" sz="1800" dirty="0"/>
              <a:t>какие вещи и следы оставил </a:t>
            </a:r>
            <a:r>
              <a:rPr lang="ru-RU" sz="1800" dirty="0" smtClean="0"/>
              <a:t>преступник;</a:t>
            </a:r>
            <a:endParaRPr lang="ru-RU" sz="1800" dirty="0"/>
          </a:p>
          <a:p>
            <a:r>
              <a:rPr lang="ru-RU" sz="1800" dirty="0"/>
              <a:t>какие следы на теле и одежде преступника могли </a:t>
            </a:r>
            <a:r>
              <a:rPr lang="ru-RU" sz="1800" dirty="0" smtClean="0"/>
              <a:t>образоваться</a:t>
            </a:r>
            <a:endParaRPr lang="ru-RU" sz="1800" dirty="0"/>
          </a:p>
        </p:txBody>
      </p:sp>
    </p:spTree>
    <p:extLst>
      <p:ext uri="{BB962C8B-B14F-4D97-AF65-F5344CB8AC3E}">
        <p14:creationId xmlns:p14="http://schemas.microsoft.com/office/powerpoint/2010/main" val="1787146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19256" cy="216024"/>
          </a:xfrm>
        </p:spPr>
        <p:txBody>
          <a:bodyPr>
            <a:noAutofit/>
          </a:bodyPr>
          <a:lstStyle/>
          <a:p>
            <a:r>
              <a:rPr lang="ru-RU" sz="2800" dirty="0" smtClean="0"/>
              <a:t>Допрос потерпевшего</a:t>
            </a:r>
            <a:endParaRPr lang="ru-RU" sz="2800" dirty="0"/>
          </a:p>
        </p:txBody>
      </p:sp>
      <p:sp>
        <p:nvSpPr>
          <p:cNvPr id="3" name="Объект 2"/>
          <p:cNvSpPr>
            <a:spLocks noGrp="1"/>
          </p:cNvSpPr>
          <p:nvPr>
            <p:ph idx="4294967295"/>
          </p:nvPr>
        </p:nvSpPr>
        <p:spPr>
          <a:xfrm>
            <a:off x="251520" y="548680"/>
            <a:ext cx="8640960" cy="6192688"/>
          </a:xfrm>
          <a:prstGeom prst="rect">
            <a:avLst/>
          </a:prstGeom>
        </p:spPr>
        <p:txBody>
          <a:bodyPr>
            <a:normAutofit fontScale="92500"/>
          </a:bodyPr>
          <a:lstStyle/>
          <a:p>
            <a:pPr marL="114300" indent="0">
              <a:buNone/>
            </a:pPr>
            <a:r>
              <a:rPr lang="ru-RU" b="1" dirty="0" smtClean="0"/>
              <a:t>3. </a:t>
            </a:r>
            <a:r>
              <a:rPr lang="ru-RU" b="1" dirty="0"/>
              <a:t>Относительно преступления:</a:t>
            </a:r>
          </a:p>
          <a:p>
            <a:r>
              <a:rPr lang="ru-RU" dirty="0" smtClean="0"/>
              <a:t>обстоятельства, время совершения преступления;</a:t>
            </a:r>
            <a:endParaRPr lang="ru-RU" dirty="0"/>
          </a:p>
          <a:p>
            <a:r>
              <a:rPr lang="ru-RU" dirty="0" smtClean="0"/>
              <a:t>одежда потерпевшего, </a:t>
            </a:r>
            <a:r>
              <a:rPr lang="ru-RU" dirty="0"/>
              <a:t>что при себе </a:t>
            </a:r>
            <a:r>
              <a:rPr lang="ru-RU" dirty="0" smtClean="0"/>
              <a:t>имел; </a:t>
            </a:r>
            <a:endParaRPr lang="ru-RU" dirty="0"/>
          </a:p>
          <a:p>
            <a:r>
              <a:rPr lang="ru-RU" dirty="0"/>
              <a:t>какими словами сопровождались действия преступника, его поведение после завладения </a:t>
            </a:r>
            <a:r>
              <a:rPr lang="ru-RU" dirty="0" smtClean="0"/>
              <a:t>имуществом;</a:t>
            </a:r>
            <a:endParaRPr lang="ru-RU" dirty="0"/>
          </a:p>
          <a:p>
            <a:r>
              <a:rPr lang="ru-RU" dirty="0"/>
              <a:t>какие предметы использовал </a:t>
            </a:r>
            <a:r>
              <a:rPr lang="ru-RU" dirty="0" smtClean="0"/>
              <a:t>преступник;</a:t>
            </a:r>
            <a:endParaRPr lang="ru-RU" dirty="0"/>
          </a:p>
          <a:p>
            <a:r>
              <a:rPr lang="ru-RU" dirty="0"/>
              <a:t>оказывал ли потерпевший </a:t>
            </a:r>
            <a:r>
              <a:rPr lang="ru-RU" dirty="0" smtClean="0"/>
              <a:t>сопротивление; </a:t>
            </a:r>
            <a:endParaRPr lang="ru-RU" dirty="0"/>
          </a:p>
          <a:p>
            <a:r>
              <a:rPr lang="ru-RU" dirty="0" smtClean="0"/>
              <a:t>действия преступника по </a:t>
            </a:r>
            <a:r>
              <a:rPr lang="ru-RU" dirty="0"/>
              <a:t>нейтрализации оказанного </a:t>
            </a:r>
            <a:r>
              <a:rPr lang="ru-RU" dirty="0" smtClean="0"/>
              <a:t>сопротивления</a:t>
            </a:r>
            <a:r>
              <a:rPr lang="ru-RU" dirty="0"/>
              <a:t>;</a:t>
            </a:r>
          </a:p>
          <a:p>
            <a:r>
              <a:rPr lang="ru-RU" dirty="0"/>
              <a:t>какое имущество </a:t>
            </a:r>
            <a:r>
              <a:rPr lang="ru-RU" dirty="0" smtClean="0"/>
              <a:t>похищено;</a:t>
            </a:r>
            <a:endParaRPr lang="ru-RU" dirty="0"/>
          </a:p>
          <a:p>
            <a:r>
              <a:rPr lang="ru-RU" dirty="0"/>
              <a:t>какие телесные повреждения </a:t>
            </a:r>
            <a:r>
              <a:rPr lang="ru-RU" dirty="0" smtClean="0"/>
              <a:t>причинены </a:t>
            </a:r>
            <a:r>
              <a:rPr lang="ru-RU" dirty="0"/>
              <a:t>потерпевшему;</a:t>
            </a:r>
          </a:p>
          <a:p>
            <a:r>
              <a:rPr lang="ru-RU" dirty="0"/>
              <a:t>откуда и каким путем нападавшие прибыли </a:t>
            </a:r>
            <a:r>
              <a:rPr lang="ru-RU" dirty="0" smtClean="0"/>
              <a:t>и скрылись;</a:t>
            </a:r>
            <a:endParaRPr lang="ru-RU" dirty="0"/>
          </a:p>
          <a:p>
            <a:r>
              <a:rPr lang="ru-RU" dirty="0" smtClean="0"/>
              <a:t>кто </a:t>
            </a:r>
            <a:r>
              <a:rPr lang="ru-RU" dirty="0"/>
              <a:t>мог наблюдать происходящее, каковы были погодные </a:t>
            </a:r>
            <a:r>
              <a:rPr lang="ru-RU" dirty="0" smtClean="0"/>
              <a:t>условия;</a:t>
            </a:r>
            <a:endParaRPr lang="ru-RU" dirty="0"/>
          </a:p>
          <a:p>
            <a:r>
              <a:rPr lang="ru-RU" dirty="0"/>
              <a:t>кому первому </a:t>
            </a:r>
            <a:r>
              <a:rPr lang="ru-RU" dirty="0" smtClean="0"/>
              <a:t>сообщил </a:t>
            </a:r>
            <a:r>
              <a:rPr lang="ru-RU" dirty="0"/>
              <a:t>о </a:t>
            </a:r>
            <a:r>
              <a:rPr lang="ru-RU" dirty="0" smtClean="0"/>
              <a:t>случившемся;</a:t>
            </a:r>
            <a:endParaRPr lang="ru-RU" dirty="0"/>
          </a:p>
          <a:p>
            <a:r>
              <a:rPr lang="ru-RU" dirty="0"/>
              <a:t>кто оказался рядом после окончания нападения, кто оказал первую медицинскую </a:t>
            </a:r>
            <a:r>
              <a:rPr lang="ru-RU" dirty="0" smtClean="0"/>
              <a:t>помощь и др.</a:t>
            </a:r>
            <a:endParaRPr lang="ru-RU" dirty="0"/>
          </a:p>
          <a:p>
            <a:endParaRPr lang="ru-RU" dirty="0"/>
          </a:p>
        </p:txBody>
      </p:sp>
    </p:spTree>
    <p:extLst>
      <p:ext uri="{BB962C8B-B14F-4D97-AF65-F5344CB8AC3E}">
        <p14:creationId xmlns:p14="http://schemas.microsoft.com/office/powerpoint/2010/main" val="4222951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219256" cy="356332"/>
          </a:xfrm>
        </p:spPr>
        <p:txBody>
          <a:bodyPr>
            <a:noAutofit/>
          </a:bodyPr>
          <a:lstStyle/>
          <a:p>
            <a:r>
              <a:rPr lang="ru-RU" sz="2800" b="1" dirty="0"/>
              <a:t>Допрос свидетелей</a:t>
            </a:r>
            <a:endParaRPr lang="ru-RU" sz="2800" dirty="0"/>
          </a:p>
        </p:txBody>
      </p:sp>
      <p:sp>
        <p:nvSpPr>
          <p:cNvPr id="3" name="Объект 2"/>
          <p:cNvSpPr>
            <a:spLocks noGrp="1"/>
          </p:cNvSpPr>
          <p:nvPr>
            <p:ph idx="4294967295"/>
          </p:nvPr>
        </p:nvSpPr>
        <p:spPr>
          <a:xfrm>
            <a:off x="251520" y="620688"/>
            <a:ext cx="8712968" cy="6120680"/>
          </a:xfrm>
          <a:prstGeom prst="rect">
            <a:avLst/>
          </a:prstGeom>
        </p:spPr>
        <p:txBody>
          <a:bodyPr>
            <a:normAutofit fontScale="92500" lnSpcReduction="20000"/>
          </a:bodyPr>
          <a:lstStyle/>
          <a:p>
            <a:pPr marL="114300" indent="0">
              <a:buNone/>
            </a:pPr>
            <a:r>
              <a:rPr lang="ru-RU" b="1" dirty="0" smtClean="0"/>
              <a:t>Вопросы относительно:</a:t>
            </a:r>
          </a:p>
          <a:p>
            <a:pPr marL="114300" indent="0">
              <a:buNone/>
            </a:pPr>
            <a:r>
              <a:rPr lang="ru-RU" dirty="0" smtClean="0"/>
              <a:t>1</a:t>
            </a:r>
            <a:r>
              <a:rPr lang="ru-RU" dirty="0"/>
              <a:t>) </a:t>
            </a:r>
            <a:r>
              <a:rPr lang="ru-RU" dirty="0" smtClean="0"/>
              <a:t>обстоятельств</a:t>
            </a:r>
            <a:r>
              <a:rPr lang="ru-RU" dirty="0"/>
              <a:t>, в силу которых они оказались на месте </a:t>
            </a:r>
            <a:r>
              <a:rPr lang="ru-RU" dirty="0" smtClean="0"/>
              <a:t>как</a:t>
            </a:r>
            <a:r>
              <a:rPr lang="ru-RU" dirty="0"/>
              <a:t>, когда, с кем, каким образом там оказались</a:t>
            </a:r>
            <a:r>
              <a:rPr lang="ru-RU" dirty="0" smtClean="0"/>
              <a:t>); 2</a:t>
            </a:r>
            <a:r>
              <a:rPr lang="ru-RU" dirty="0"/>
              <a:t>) Сами ли являлись </a:t>
            </a:r>
            <a:r>
              <a:rPr lang="ru-RU" dirty="0" smtClean="0"/>
              <a:t>очевидцами;</a:t>
            </a:r>
            <a:endParaRPr lang="ru-RU" dirty="0"/>
          </a:p>
          <a:p>
            <a:pPr marL="114300" indent="0">
              <a:buNone/>
            </a:pPr>
            <a:r>
              <a:rPr lang="ru-RU" dirty="0"/>
              <a:t>3) </a:t>
            </a:r>
            <a:r>
              <a:rPr lang="ru-RU" dirty="0" smtClean="0"/>
              <a:t>обстоятельств </a:t>
            </a:r>
            <a:r>
              <a:rPr lang="ru-RU" dirty="0"/>
              <a:t>события </a:t>
            </a:r>
            <a:r>
              <a:rPr lang="ru-RU" dirty="0" smtClean="0"/>
              <a:t>преступления;</a:t>
            </a:r>
            <a:endParaRPr lang="ru-RU" dirty="0"/>
          </a:p>
          <a:p>
            <a:pPr marL="114300" indent="0">
              <a:buNone/>
            </a:pPr>
            <a:r>
              <a:rPr lang="ru-RU" dirty="0"/>
              <a:t>4</a:t>
            </a:r>
            <a:r>
              <a:rPr lang="ru-RU" i="1" dirty="0"/>
              <a:t>)</a:t>
            </a:r>
            <a:r>
              <a:rPr lang="ru-RU" dirty="0"/>
              <a:t> </a:t>
            </a:r>
            <a:r>
              <a:rPr lang="ru-RU" dirty="0" smtClean="0"/>
              <a:t>знакомы </a:t>
            </a:r>
            <a:r>
              <a:rPr lang="ru-RU" dirty="0"/>
              <a:t>ли они ранее с потерпевшим или </a:t>
            </a:r>
            <a:r>
              <a:rPr lang="ru-RU" dirty="0" smtClean="0"/>
              <a:t>подозреваемыми;</a:t>
            </a:r>
            <a:endParaRPr lang="ru-RU" dirty="0"/>
          </a:p>
          <a:p>
            <a:pPr marL="114300" indent="0">
              <a:buNone/>
            </a:pPr>
            <a:r>
              <a:rPr lang="ru-RU" dirty="0"/>
              <a:t>5)</a:t>
            </a:r>
            <a:r>
              <a:rPr lang="ru-RU" i="1" dirty="0"/>
              <a:t> </a:t>
            </a:r>
            <a:r>
              <a:rPr lang="ru-RU" dirty="0" smtClean="0"/>
              <a:t>признаков </a:t>
            </a:r>
            <a:r>
              <a:rPr lang="ru-RU" dirty="0"/>
              <a:t>внешности </a:t>
            </a:r>
            <a:r>
              <a:rPr lang="ru-RU" dirty="0" smtClean="0"/>
              <a:t>участников события;</a:t>
            </a:r>
            <a:endParaRPr lang="ru-RU" dirty="0"/>
          </a:p>
          <a:p>
            <a:pPr marL="114300" indent="0">
              <a:buNone/>
            </a:pPr>
            <a:r>
              <a:rPr lang="ru-RU" dirty="0"/>
              <a:t>6) </a:t>
            </a:r>
            <a:r>
              <a:rPr lang="ru-RU" dirty="0" smtClean="0"/>
              <a:t>свидетелей;</a:t>
            </a:r>
            <a:endParaRPr lang="ru-RU" dirty="0"/>
          </a:p>
          <a:p>
            <a:pPr marL="114300" indent="0">
              <a:buNone/>
            </a:pPr>
            <a:r>
              <a:rPr lang="ru-RU" dirty="0"/>
              <a:t>7) </a:t>
            </a:r>
            <a:r>
              <a:rPr lang="ru-RU" dirty="0" smtClean="0"/>
              <a:t>способа </a:t>
            </a:r>
            <a:r>
              <a:rPr lang="ru-RU" dirty="0"/>
              <a:t>прибытия и удаления </a:t>
            </a:r>
            <a:r>
              <a:rPr lang="ru-RU" dirty="0" smtClean="0"/>
              <a:t>преступников</a:t>
            </a:r>
          </a:p>
          <a:p>
            <a:pPr marL="114300" indent="0">
              <a:buNone/>
            </a:pPr>
            <a:r>
              <a:rPr lang="ru-RU" dirty="0" smtClean="0"/>
              <a:t>8</a:t>
            </a:r>
            <a:r>
              <a:rPr lang="ru-RU" dirty="0"/>
              <a:t>) </a:t>
            </a:r>
            <a:r>
              <a:rPr lang="ru-RU" dirty="0" smtClean="0"/>
              <a:t>орудий </a:t>
            </a:r>
            <a:r>
              <a:rPr lang="ru-RU" dirty="0"/>
              <a:t>преступления, </a:t>
            </a:r>
            <a:r>
              <a:rPr lang="ru-RU" dirty="0" smtClean="0"/>
              <a:t>следов, </a:t>
            </a:r>
            <a:r>
              <a:rPr lang="ru-RU" dirty="0"/>
              <a:t>которые могли </a:t>
            </a:r>
            <a:r>
              <a:rPr lang="ru-RU" dirty="0" smtClean="0"/>
              <a:t>остаться;</a:t>
            </a:r>
          </a:p>
          <a:p>
            <a:pPr marL="114300" indent="0">
              <a:buNone/>
            </a:pPr>
            <a:r>
              <a:rPr lang="ru-RU" dirty="0" smtClean="0"/>
              <a:t>9</a:t>
            </a:r>
            <a:r>
              <a:rPr lang="ru-RU" dirty="0"/>
              <a:t>) </a:t>
            </a:r>
            <a:r>
              <a:rPr lang="ru-RU" dirty="0" smtClean="0"/>
              <a:t>кто </a:t>
            </a:r>
            <a:r>
              <a:rPr lang="ru-RU" dirty="0"/>
              <a:t>оказал помощь потерпевшему, пытался ли кто-нибудь прекратить противоправные действия преступников, задержанием преступников;</a:t>
            </a:r>
          </a:p>
          <a:p>
            <a:pPr marL="114300" indent="0">
              <a:buNone/>
            </a:pPr>
            <a:r>
              <a:rPr lang="ru-RU" dirty="0"/>
              <a:t>10) </a:t>
            </a:r>
            <a:r>
              <a:rPr lang="ru-RU" dirty="0" smtClean="0"/>
              <a:t>угроз </a:t>
            </a:r>
            <a:r>
              <a:rPr lang="ru-RU" dirty="0"/>
              <a:t>и насилия со стороны </a:t>
            </a:r>
            <a:r>
              <a:rPr lang="ru-RU" dirty="0" smtClean="0"/>
              <a:t>преступников;</a:t>
            </a:r>
            <a:endParaRPr lang="ru-RU" dirty="0"/>
          </a:p>
          <a:p>
            <a:pPr marL="114300" indent="0">
              <a:buNone/>
            </a:pPr>
            <a:r>
              <a:rPr lang="ru-RU" dirty="0"/>
              <a:t>11) </a:t>
            </a:r>
            <a:r>
              <a:rPr lang="ru-RU" dirty="0" smtClean="0"/>
              <a:t>действий </a:t>
            </a:r>
            <a:r>
              <a:rPr lang="ru-RU" dirty="0"/>
              <a:t>потерпевшего до, в момент и после совершения нападения;</a:t>
            </a:r>
          </a:p>
          <a:p>
            <a:pPr marL="114300" indent="0">
              <a:buNone/>
            </a:pPr>
            <a:r>
              <a:rPr lang="ru-RU" dirty="0"/>
              <a:t>12) </a:t>
            </a:r>
            <a:r>
              <a:rPr lang="ru-RU" dirty="0" smtClean="0"/>
              <a:t>не </a:t>
            </a:r>
            <a:r>
              <a:rPr lang="ru-RU" dirty="0"/>
              <a:t>сталкивались ли они </a:t>
            </a:r>
            <a:r>
              <a:rPr lang="ru-RU" dirty="0" smtClean="0"/>
              <a:t>с подозреваемым </a:t>
            </a:r>
            <a:r>
              <a:rPr lang="ru-RU" dirty="0"/>
              <a:t>в </a:t>
            </a:r>
            <a:r>
              <a:rPr lang="ru-RU" dirty="0" smtClean="0"/>
              <a:t>дальнейшем;</a:t>
            </a:r>
          </a:p>
          <a:p>
            <a:pPr marL="114300" indent="0">
              <a:buNone/>
            </a:pPr>
            <a:r>
              <a:rPr lang="ru-RU" dirty="0" smtClean="0"/>
              <a:t>13</a:t>
            </a:r>
            <a:r>
              <a:rPr lang="ru-RU" dirty="0"/>
              <a:t>) </a:t>
            </a:r>
            <a:r>
              <a:rPr lang="ru-RU" dirty="0" smtClean="0"/>
              <a:t>состояния </a:t>
            </a:r>
            <a:r>
              <a:rPr lang="ru-RU" dirty="0"/>
              <a:t>здоровья и способности опознать преступников.</a:t>
            </a:r>
          </a:p>
        </p:txBody>
      </p:sp>
    </p:spTree>
    <p:extLst>
      <p:ext uri="{BB962C8B-B14F-4D97-AF65-F5344CB8AC3E}">
        <p14:creationId xmlns:p14="http://schemas.microsoft.com/office/powerpoint/2010/main" val="1078457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800" y="0"/>
            <a:ext cx="6080463" cy="432048"/>
          </a:xfrm>
        </p:spPr>
        <p:txBody>
          <a:bodyPr/>
          <a:lstStyle/>
          <a:p>
            <a:r>
              <a:rPr lang="ru-RU" sz="3200" dirty="0" smtClean="0"/>
              <a:t>Протокол допроса</a:t>
            </a:r>
            <a:endParaRPr lang="ru-RU" sz="3200" dirty="0"/>
          </a:p>
        </p:txBody>
      </p:sp>
      <p:sp>
        <p:nvSpPr>
          <p:cNvPr id="3" name="Объект 2"/>
          <p:cNvSpPr>
            <a:spLocks noGrp="1"/>
          </p:cNvSpPr>
          <p:nvPr>
            <p:ph sz="quarter" idx="13"/>
          </p:nvPr>
        </p:nvSpPr>
        <p:spPr>
          <a:xfrm>
            <a:off x="107504" y="404664"/>
            <a:ext cx="8856984" cy="6336704"/>
          </a:xfrm>
        </p:spPr>
        <p:txBody>
          <a:bodyPr>
            <a:normAutofit/>
          </a:bodyPr>
          <a:lstStyle/>
          <a:p>
            <a:r>
              <a:rPr lang="ru-RU" dirty="0" smtClean="0"/>
              <a:t>составляется в </a:t>
            </a:r>
            <a:r>
              <a:rPr lang="ru-RU" dirty="0"/>
              <a:t>ходе производства </a:t>
            </a:r>
            <a:r>
              <a:rPr lang="ru-RU" dirty="0" smtClean="0"/>
              <a:t>допроса</a:t>
            </a:r>
          </a:p>
          <a:p>
            <a:r>
              <a:rPr lang="ru-RU" dirty="0" smtClean="0"/>
              <a:t>указыва­ются </a:t>
            </a:r>
            <a:r>
              <a:rPr lang="ru-RU" dirty="0"/>
              <a:t>место и дата допроса, время его начала и окончания с точностью до </a:t>
            </a:r>
            <a:r>
              <a:rPr lang="ru-RU" dirty="0" smtClean="0"/>
              <a:t>минуты</a:t>
            </a:r>
          </a:p>
          <a:p>
            <a:r>
              <a:rPr lang="ru-RU" dirty="0" smtClean="0"/>
              <a:t>указывается </a:t>
            </a:r>
            <a:r>
              <a:rPr lang="ru-RU" dirty="0"/>
              <a:t>время перерыва. </a:t>
            </a:r>
            <a:endParaRPr lang="ru-RU" dirty="0" smtClean="0"/>
          </a:p>
          <a:p>
            <a:endParaRPr lang="ru-RU" dirty="0" smtClean="0"/>
          </a:p>
          <a:p>
            <a:r>
              <a:rPr lang="ru-RU" dirty="0" smtClean="0"/>
              <a:t>показания </a:t>
            </a:r>
            <a:r>
              <a:rPr lang="ru-RU" dirty="0"/>
              <a:t>записываются от первого лица и </a:t>
            </a:r>
            <a:r>
              <a:rPr lang="ru-RU" u="sng" dirty="0" smtClean="0"/>
              <a:t>по возможности </a:t>
            </a:r>
            <a:r>
              <a:rPr lang="ru-RU" dirty="0" smtClean="0"/>
              <a:t>дословно</a:t>
            </a:r>
            <a:r>
              <a:rPr lang="ru-RU" dirty="0"/>
              <a:t>. </a:t>
            </a:r>
            <a:endParaRPr lang="ru-RU" dirty="0" smtClean="0"/>
          </a:p>
          <a:p>
            <a:r>
              <a:rPr lang="ru-RU" dirty="0" smtClean="0"/>
              <a:t>указываются </a:t>
            </a:r>
            <a:r>
              <a:rPr lang="ru-RU" dirty="0"/>
              <a:t>условия применения технических </a:t>
            </a:r>
            <a:r>
              <a:rPr lang="ru-RU" dirty="0" smtClean="0"/>
              <a:t>средств</a:t>
            </a:r>
          </a:p>
          <a:p>
            <a:r>
              <a:rPr lang="ru-RU" dirty="0" smtClean="0"/>
              <a:t>отмечено</a:t>
            </a:r>
            <a:r>
              <a:rPr lang="ru-RU" dirty="0"/>
              <a:t>, что </a:t>
            </a:r>
            <a:r>
              <a:rPr lang="ru-RU" dirty="0" smtClean="0"/>
              <a:t>о применении технических средств </a:t>
            </a:r>
            <a:r>
              <a:rPr lang="ru-RU" dirty="0"/>
              <a:t>допрашиваемое </a:t>
            </a:r>
            <a:r>
              <a:rPr lang="ru-RU" dirty="0" smtClean="0"/>
              <a:t>лицо уведомлено</a:t>
            </a:r>
          </a:p>
          <a:p>
            <a:endParaRPr lang="ru-RU" dirty="0"/>
          </a:p>
          <a:p>
            <a:r>
              <a:rPr lang="ru-RU" dirty="0"/>
              <a:t>Вопросы </a:t>
            </a:r>
            <a:r>
              <a:rPr lang="ru-RU" dirty="0" smtClean="0"/>
              <a:t>участвующих защитника, психолога, законных представителей и </a:t>
            </a:r>
            <a:r>
              <a:rPr lang="ru-RU" dirty="0"/>
              <a:t>ответы на них </a:t>
            </a:r>
            <a:r>
              <a:rPr lang="ru-RU" dirty="0" smtClean="0"/>
              <a:t>фиксируются </a:t>
            </a:r>
            <a:r>
              <a:rPr lang="ru-RU" dirty="0"/>
              <a:t>в протоколе </a:t>
            </a:r>
            <a:endParaRPr lang="ru-RU" dirty="0" smtClean="0"/>
          </a:p>
        </p:txBody>
      </p:sp>
    </p:spTree>
    <p:extLst>
      <p:ext uri="{BB962C8B-B14F-4D97-AF65-F5344CB8AC3E}">
        <p14:creationId xmlns:p14="http://schemas.microsoft.com/office/powerpoint/2010/main" val="2944735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16632"/>
            <a:ext cx="8712968" cy="6552728"/>
          </a:xfrm>
        </p:spPr>
        <p:txBody>
          <a:bodyPr/>
          <a:lstStyle/>
          <a:p>
            <a:pPr algn="r"/>
            <a:r>
              <a:rPr lang="ru-RU" sz="3200" dirty="0"/>
              <a:t>Протокол </a:t>
            </a:r>
            <a:r>
              <a:rPr lang="ru-RU" sz="3200" dirty="0" smtClean="0"/>
              <a:t>допроса</a:t>
            </a:r>
          </a:p>
          <a:p>
            <a:pPr marL="45720" indent="0">
              <a:buNone/>
            </a:pPr>
            <a:r>
              <a:rPr lang="ru-RU" sz="2400" b="1" dirty="0" smtClean="0"/>
              <a:t>Дополнительные отметки протокола</a:t>
            </a:r>
          </a:p>
          <a:p>
            <a:r>
              <a:rPr lang="ru-RU" sz="2400" dirty="0" smtClean="0"/>
              <a:t>необходимо </a:t>
            </a:r>
            <a:r>
              <a:rPr lang="ru-RU" sz="2400" dirty="0"/>
              <a:t>отражать, какое вещественное доказательство или документ </a:t>
            </a:r>
            <a:r>
              <a:rPr lang="ru-RU" sz="2400" dirty="0" smtClean="0"/>
              <a:t>предъявлены, </a:t>
            </a:r>
            <a:r>
              <a:rPr lang="ru-RU" sz="2400" dirty="0"/>
              <a:t>какое отношение они имеют к делу </a:t>
            </a:r>
            <a:endParaRPr lang="ru-RU" sz="2400" dirty="0" smtClean="0"/>
          </a:p>
          <a:p>
            <a:r>
              <a:rPr lang="ru-RU" sz="2400" dirty="0" smtClean="0"/>
              <a:t>фиксируется </a:t>
            </a:r>
            <a:r>
              <a:rPr lang="ru-RU" sz="2400" dirty="0"/>
              <a:t>основное содержание </a:t>
            </a:r>
            <a:r>
              <a:rPr lang="ru-RU" sz="2400" smtClean="0"/>
              <a:t>оглашаемых протоколов </a:t>
            </a:r>
            <a:r>
              <a:rPr lang="ru-RU" sz="2400" dirty="0" smtClean="0"/>
              <a:t>других следственных действий</a:t>
            </a:r>
          </a:p>
          <a:p>
            <a:r>
              <a:rPr lang="ru-RU" sz="2400" dirty="0" smtClean="0"/>
              <a:t>указывается </a:t>
            </a:r>
            <a:r>
              <a:rPr lang="ru-RU" sz="2400" dirty="0" err="1"/>
              <a:t>звуко</a:t>
            </a:r>
            <a:r>
              <a:rPr lang="ru-RU" sz="2400" dirty="0"/>
              <a:t>- и видеозапись какого разговора воспроизводится, кто участники сюжета и краткое содержание разговора либо сюжета</a:t>
            </a:r>
            <a:r>
              <a:rPr lang="ru-RU" sz="2400" dirty="0" smtClean="0"/>
              <a:t> </a:t>
            </a:r>
          </a:p>
          <a:p>
            <a:r>
              <a:rPr lang="ru-RU" sz="2400" dirty="0"/>
              <a:t>запись о приобщенных к протоколу </a:t>
            </a:r>
            <a:r>
              <a:rPr lang="ru-RU" sz="2400" dirty="0" smtClean="0"/>
              <a:t>схе­мах, </a:t>
            </a:r>
            <a:r>
              <a:rPr lang="ru-RU" sz="2400" dirty="0"/>
              <a:t>чертежах, </a:t>
            </a:r>
            <a:r>
              <a:rPr lang="ru-RU" sz="2400" dirty="0" smtClean="0"/>
              <a:t>рисунках, </a:t>
            </a:r>
            <a:r>
              <a:rPr lang="ru-RU" sz="2400" dirty="0"/>
              <a:t>изготовленных допрашиваемым в ходе допроса</a:t>
            </a:r>
          </a:p>
        </p:txBody>
      </p:sp>
    </p:spTree>
    <p:extLst>
      <p:ext uri="{BB962C8B-B14F-4D97-AF65-F5344CB8AC3E}">
        <p14:creationId xmlns:p14="http://schemas.microsoft.com/office/powerpoint/2010/main" val="1308509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0"/>
            <a:ext cx="8712968" cy="6669360"/>
          </a:xfrm>
        </p:spPr>
        <p:txBody>
          <a:bodyPr>
            <a:noAutofit/>
          </a:bodyPr>
          <a:lstStyle/>
          <a:p>
            <a:pPr marL="45720" indent="0" algn="ctr">
              <a:buNone/>
            </a:pPr>
            <a:r>
              <a:rPr lang="ru-RU" sz="1400" b="1" dirty="0"/>
              <a:t>ПРОТОКОЛ</a:t>
            </a:r>
            <a:endParaRPr lang="ru-RU" sz="1400" dirty="0"/>
          </a:p>
          <a:p>
            <a:pPr marL="45720" indent="0" algn="ctr">
              <a:buNone/>
            </a:pPr>
            <a:r>
              <a:rPr lang="ru-RU" sz="1400" b="1" dirty="0"/>
              <a:t>допроса потерпевшего  </a:t>
            </a:r>
            <a:endParaRPr lang="ru-RU" sz="1400" dirty="0"/>
          </a:p>
          <a:p>
            <a:pPr marL="45720" indent="0">
              <a:buNone/>
            </a:pPr>
            <a:r>
              <a:rPr lang="ru-RU" sz="1400" dirty="0"/>
              <a:t> </a:t>
            </a:r>
          </a:p>
          <a:p>
            <a:pPr marL="45720" indent="0">
              <a:buNone/>
            </a:pPr>
            <a:r>
              <a:rPr lang="ru-RU" sz="1400" dirty="0"/>
              <a:t> </a:t>
            </a:r>
            <a:r>
              <a:rPr lang="ru-RU" sz="1400" dirty="0" smtClean="0"/>
              <a:t>г</a:t>
            </a:r>
            <a:r>
              <a:rPr lang="ru-RU" sz="1400" dirty="0"/>
              <a:t>.</a:t>
            </a:r>
            <a:r>
              <a:rPr lang="ru-RU" sz="1400" i="1" u="sng" dirty="0"/>
              <a:t>     Новополоцк   		</a:t>
            </a:r>
            <a:r>
              <a:rPr lang="ru-RU" sz="1400" dirty="0"/>
              <a:t>          			«</a:t>
            </a:r>
            <a:r>
              <a:rPr lang="ru-RU" sz="1400" i="1" u="sng" dirty="0"/>
              <a:t>  30</a:t>
            </a:r>
            <a:r>
              <a:rPr lang="ru-RU" sz="1400" dirty="0"/>
              <a:t>  »</a:t>
            </a:r>
            <a:r>
              <a:rPr lang="ru-RU" sz="1400" i="1" u="sng" dirty="0"/>
              <a:t>         </a:t>
            </a:r>
            <a:r>
              <a:rPr lang="ru-RU" sz="1400" i="1" u="sng" dirty="0" smtClean="0"/>
              <a:t>февраля</a:t>
            </a:r>
            <a:r>
              <a:rPr lang="ru-RU" sz="1400" u="sng" dirty="0" smtClean="0"/>
              <a:t>     </a:t>
            </a:r>
            <a:r>
              <a:rPr lang="ru-RU" sz="1400" dirty="0" smtClean="0"/>
              <a:t>  </a:t>
            </a:r>
            <a:r>
              <a:rPr lang="ru-RU" sz="1400" dirty="0"/>
              <a:t>20</a:t>
            </a:r>
            <a:r>
              <a:rPr lang="ru-RU" sz="1400" i="1" u="sng" dirty="0"/>
              <a:t> </a:t>
            </a:r>
            <a:r>
              <a:rPr lang="ru-RU" sz="1400" i="1" u="sng" dirty="0" smtClean="0"/>
              <a:t>16</a:t>
            </a:r>
            <a:r>
              <a:rPr lang="ru-RU" sz="1400" dirty="0" smtClean="0"/>
              <a:t>  </a:t>
            </a:r>
            <a:r>
              <a:rPr lang="ru-RU" sz="1400" dirty="0"/>
              <a:t>г. </a:t>
            </a:r>
          </a:p>
          <a:p>
            <a:pPr marL="45720" indent="0">
              <a:buNone/>
            </a:pPr>
            <a:r>
              <a:rPr lang="ru-RU" sz="1400" dirty="0"/>
              <a:t> </a:t>
            </a:r>
          </a:p>
          <a:p>
            <a:pPr marL="45720" indent="0">
              <a:buNone/>
            </a:pPr>
            <a:r>
              <a:rPr lang="ru-RU" sz="1400" dirty="0" smtClean="0"/>
              <a:t>Допрос </a:t>
            </a:r>
            <a:r>
              <a:rPr lang="ru-RU" sz="1400" dirty="0"/>
              <a:t>начат в</a:t>
            </a:r>
            <a:r>
              <a:rPr lang="ru-RU" sz="1400" i="1" u="sng" dirty="0"/>
              <a:t>    10</a:t>
            </a:r>
            <a:r>
              <a:rPr lang="ru-RU" sz="1400" u="sng" dirty="0"/>
              <a:t>  </a:t>
            </a:r>
            <a:r>
              <a:rPr lang="ru-RU" sz="1400" dirty="0"/>
              <a:t>час.</a:t>
            </a:r>
            <a:r>
              <a:rPr lang="ru-RU" sz="1400" i="1" u="sng" dirty="0"/>
              <a:t>   20</a:t>
            </a:r>
            <a:r>
              <a:rPr lang="ru-RU" sz="1400" u="sng" dirty="0"/>
              <a:t>   </a:t>
            </a:r>
            <a:r>
              <a:rPr lang="ru-RU" sz="1400" dirty="0"/>
              <a:t>мин. и окончен в</a:t>
            </a:r>
            <a:r>
              <a:rPr lang="ru-RU" sz="1400" i="1" u="sng" dirty="0"/>
              <a:t>   </a:t>
            </a:r>
            <a:r>
              <a:rPr lang="ru-RU" sz="1400" i="1" u="sng" dirty="0" smtClean="0"/>
              <a:t>11</a:t>
            </a:r>
            <a:r>
              <a:rPr lang="ru-RU" sz="1400" u="sng" dirty="0" smtClean="0"/>
              <a:t>    </a:t>
            </a:r>
            <a:r>
              <a:rPr lang="ru-RU" sz="1400" dirty="0"/>
              <a:t>час.</a:t>
            </a:r>
            <a:r>
              <a:rPr lang="ru-RU" sz="1400" i="1" u="sng" dirty="0"/>
              <a:t>   45</a:t>
            </a:r>
            <a:r>
              <a:rPr lang="ru-RU" sz="1400" u="sng" dirty="0"/>
              <a:t>   </a:t>
            </a:r>
            <a:r>
              <a:rPr lang="ru-RU" sz="1400" dirty="0"/>
              <a:t>мин., </a:t>
            </a:r>
          </a:p>
          <a:p>
            <a:pPr marL="45720" indent="0">
              <a:buNone/>
            </a:pPr>
            <a:r>
              <a:rPr lang="ru-RU" sz="1400" dirty="0"/>
              <a:t>                      с перерывом с ____ час. _____ мин. до _____ час. _____ мин. </a:t>
            </a:r>
          </a:p>
          <a:p>
            <a:pPr marL="45720" indent="0">
              <a:buNone/>
            </a:pPr>
            <a:r>
              <a:rPr lang="ru-RU" sz="1400" dirty="0"/>
              <a:t> </a:t>
            </a:r>
            <a:r>
              <a:rPr lang="ru-RU" sz="1400" i="1" dirty="0"/>
              <a:t> </a:t>
            </a:r>
            <a:r>
              <a:rPr lang="ru-RU" sz="1400" i="1" u="sng" dirty="0" smtClean="0"/>
              <a:t>Следователь 1-го отделения </a:t>
            </a:r>
            <a:r>
              <a:rPr lang="ru-RU" sz="1400" i="1" u="sng" dirty="0" err="1" smtClean="0"/>
              <a:t>Новополоцкого</a:t>
            </a:r>
            <a:r>
              <a:rPr lang="ru-RU" sz="1400" i="1" u="sng" dirty="0" smtClean="0"/>
              <a:t> ГО </a:t>
            </a:r>
            <a:r>
              <a:rPr lang="ru-RU" sz="1400" i="1" u="sng" dirty="0" err="1" smtClean="0"/>
              <a:t>СК</a:t>
            </a:r>
            <a:r>
              <a:rPr lang="ru-RU" sz="1400" i="1" u="sng" dirty="0" smtClean="0"/>
              <a:t> лейтенант  юстиции Иванов </a:t>
            </a:r>
            <a:r>
              <a:rPr lang="ru-RU" sz="1400" i="1" u="sng" dirty="0" err="1" smtClean="0"/>
              <a:t>И.И</a:t>
            </a:r>
            <a:r>
              <a:rPr lang="ru-RU" sz="1400" i="1" u="sng" dirty="0" smtClean="0"/>
              <a:t>.</a:t>
            </a:r>
            <a:r>
              <a:rPr lang="ru-RU" sz="1400" i="1" u="sng" dirty="0"/>
              <a:t>	</a:t>
            </a:r>
            <a:r>
              <a:rPr lang="ru-RU" sz="1400" dirty="0" smtClean="0"/>
              <a:t> </a:t>
            </a:r>
            <a:r>
              <a:rPr lang="ru-RU" sz="1400" dirty="0"/>
              <a:t>(должность, классный чин, звание, фамилия и инициалы лица, составившего протокол)</a:t>
            </a:r>
          </a:p>
          <a:p>
            <a:pPr marL="45720" indent="0">
              <a:buNone/>
            </a:pPr>
            <a:r>
              <a:rPr lang="ru-RU" sz="1400" dirty="0"/>
              <a:t>с соблюдением требований ст. ст. 215 – 221 УПК Республики Беларусь допросил в качестве потерпевшего: </a:t>
            </a:r>
          </a:p>
          <a:p>
            <a:pPr marL="45720" indent="0">
              <a:buNone/>
            </a:pPr>
            <a:r>
              <a:rPr lang="ru-RU" sz="1400" dirty="0"/>
              <a:t> </a:t>
            </a:r>
            <a:r>
              <a:rPr lang="ru-RU" sz="1400" dirty="0" smtClean="0"/>
              <a:t>1</a:t>
            </a:r>
            <a:r>
              <a:rPr lang="ru-RU" sz="1400" dirty="0"/>
              <a:t>. Фамилия, имя и отчество</a:t>
            </a:r>
            <a:r>
              <a:rPr lang="ru-RU" sz="1400" i="1" u="sng" dirty="0"/>
              <a:t>            Петрова Людмила Ивановна				</a:t>
            </a:r>
            <a:endParaRPr lang="ru-RU" sz="1400" dirty="0"/>
          </a:p>
          <a:p>
            <a:pPr marL="45720" indent="0">
              <a:buNone/>
            </a:pPr>
            <a:r>
              <a:rPr lang="ru-RU" sz="1400" dirty="0" smtClean="0"/>
              <a:t>2</a:t>
            </a:r>
            <a:r>
              <a:rPr lang="ru-RU" sz="1400" dirty="0"/>
              <a:t>. Число, месяц, год рождения</a:t>
            </a:r>
            <a:r>
              <a:rPr lang="ru-RU" sz="1400" i="1" u="sng" dirty="0"/>
              <a:t>         12 мая </a:t>
            </a:r>
            <a:r>
              <a:rPr lang="ru-RU" sz="1400" i="1" u="sng" dirty="0" smtClean="0"/>
              <a:t>1984  </a:t>
            </a:r>
            <a:r>
              <a:rPr lang="ru-RU" sz="1400" i="1" u="sng" dirty="0"/>
              <a:t>г.р.					</a:t>
            </a:r>
            <a:endParaRPr lang="ru-RU" sz="1400" i="1" u="sng" dirty="0" smtClean="0"/>
          </a:p>
          <a:p>
            <a:pPr marL="45720" indent="0">
              <a:buNone/>
            </a:pPr>
            <a:r>
              <a:rPr lang="ru-RU" sz="1400" dirty="0" smtClean="0"/>
              <a:t>3</a:t>
            </a:r>
            <a:r>
              <a:rPr lang="ru-RU" sz="1400" dirty="0"/>
              <a:t>. Место рождения</a:t>
            </a:r>
            <a:r>
              <a:rPr lang="ru-RU" sz="1400" i="1" u="sng" dirty="0"/>
              <a:t>     г. Новополоцк	</a:t>
            </a:r>
            <a:r>
              <a:rPr lang="ru-RU" sz="1400" i="1" u="sng" dirty="0" smtClean="0"/>
              <a:t> </a:t>
            </a:r>
            <a:r>
              <a:rPr lang="ru-RU" sz="1400" dirty="0" smtClean="0"/>
              <a:t>4</a:t>
            </a:r>
            <a:r>
              <a:rPr lang="ru-RU" sz="1400" dirty="0"/>
              <a:t>. Гражданство (подданство)</a:t>
            </a:r>
            <a:r>
              <a:rPr lang="ru-RU" sz="1400" i="1" u="sng" dirty="0"/>
              <a:t>     Республика </a:t>
            </a:r>
            <a:r>
              <a:rPr lang="ru-RU" sz="1400" i="1" u="sng" dirty="0" smtClean="0"/>
              <a:t>Беларусь</a:t>
            </a:r>
            <a:r>
              <a:rPr lang="ru-RU" sz="1400" i="1" u="sng" dirty="0"/>
              <a:t>	</a:t>
            </a:r>
            <a:endParaRPr lang="ru-RU" sz="1400" i="1" u="sng" dirty="0" smtClean="0"/>
          </a:p>
          <a:p>
            <a:pPr marL="45720" indent="0">
              <a:buNone/>
            </a:pPr>
            <a:r>
              <a:rPr lang="ru-RU" sz="1400" dirty="0" smtClean="0"/>
              <a:t>5</a:t>
            </a:r>
            <a:r>
              <a:rPr lang="ru-RU" sz="1400" dirty="0"/>
              <a:t>. Образование</a:t>
            </a:r>
            <a:r>
              <a:rPr lang="ru-RU" sz="1400" i="1" u="sng" dirty="0"/>
              <a:t>        высшее экономическое					</a:t>
            </a:r>
            <a:endParaRPr lang="ru-RU" sz="1400" dirty="0"/>
          </a:p>
          <a:p>
            <a:pPr marL="45720" indent="0">
              <a:buNone/>
            </a:pPr>
            <a:r>
              <a:rPr lang="ru-RU" sz="1400" dirty="0"/>
              <a:t>6. Семейное положение</a:t>
            </a:r>
            <a:r>
              <a:rPr lang="ru-RU" sz="1400" i="1" u="sng" dirty="0"/>
              <a:t>             разведена						       </a:t>
            </a:r>
            <a:endParaRPr lang="ru-RU" sz="1400" dirty="0"/>
          </a:p>
          <a:p>
            <a:pPr marL="45720" indent="0">
              <a:buNone/>
            </a:pPr>
            <a:r>
              <a:rPr lang="ru-RU" sz="1400" dirty="0"/>
              <a:t>7. Место работы, должность или род занятий (№ телефона)</a:t>
            </a:r>
            <a:r>
              <a:rPr lang="ru-RU" sz="1400" i="1" u="sng" dirty="0"/>
              <a:t>    </a:t>
            </a:r>
            <a:r>
              <a:rPr lang="ru-RU" sz="1400" i="1" u="sng" dirty="0" smtClean="0"/>
              <a:t>Полоцкий </a:t>
            </a:r>
            <a:r>
              <a:rPr lang="ru-RU" sz="1400" i="1" u="sng" dirty="0"/>
              <a:t>хлебозавод, </a:t>
            </a:r>
            <a:r>
              <a:rPr lang="ru-RU" sz="1400" i="1" u="sng" dirty="0" smtClean="0"/>
              <a:t>бухгалтер</a:t>
            </a:r>
            <a:r>
              <a:rPr lang="ru-RU" sz="1400" i="1" u="sng" dirty="0"/>
              <a:t>	 </a:t>
            </a:r>
            <a:endParaRPr lang="ru-RU" sz="1400" dirty="0"/>
          </a:p>
          <a:p>
            <a:pPr marL="45720" indent="0">
              <a:buNone/>
            </a:pPr>
            <a:r>
              <a:rPr lang="ru-RU" sz="1400" dirty="0"/>
              <a:t>8. Место жительства (постоянное / временное, № телефона)</a:t>
            </a:r>
            <a:r>
              <a:rPr lang="ru-RU" sz="1400" i="1" u="sng" dirty="0"/>
              <a:t>    г. Новополоцк, ул. Молодежная, д. 49 кв. 1, тел.: </a:t>
            </a:r>
            <a:r>
              <a:rPr lang="ru-RU" sz="1400" i="1" u="sng" dirty="0" smtClean="0"/>
              <a:t>+375 29 254-78-04</a:t>
            </a:r>
            <a:r>
              <a:rPr lang="ru-RU" sz="1400" i="1" u="sng" dirty="0"/>
              <a:t>						</a:t>
            </a:r>
            <a:r>
              <a:rPr lang="ru-RU" sz="1400" dirty="0" smtClean="0"/>
              <a:t>9</a:t>
            </a:r>
            <a:r>
              <a:rPr lang="ru-RU" sz="1400" dirty="0"/>
              <a:t>. Судимость</a:t>
            </a:r>
            <a:r>
              <a:rPr lang="ru-RU" sz="1400" i="1" u="sng" dirty="0"/>
              <a:t>       		 не судима 					</a:t>
            </a:r>
            <a:endParaRPr lang="ru-RU" sz="1400" dirty="0"/>
          </a:p>
          <a:p>
            <a:pPr marL="45720" indent="0">
              <a:buNone/>
            </a:pPr>
            <a:r>
              <a:rPr lang="ru-RU" sz="1400" dirty="0"/>
              <a:t>10. Документ, удостоверяющий личность</a:t>
            </a:r>
            <a:r>
              <a:rPr lang="ru-RU" sz="1400" i="1" u="sng" dirty="0"/>
              <a:t>    паспорт серии </a:t>
            </a:r>
            <a:r>
              <a:rPr lang="ru-RU" sz="1400" i="1" u="sng" dirty="0" err="1"/>
              <a:t>ВМ</a:t>
            </a:r>
            <a:r>
              <a:rPr lang="ru-RU" sz="1400" i="1" u="sng" dirty="0"/>
              <a:t> № 38799823 Выдан </a:t>
            </a:r>
            <a:r>
              <a:rPr lang="ru-RU" sz="1400" i="1" u="sng" dirty="0" err="1" smtClean="0"/>
              <a:t>Новополоцким</a:t>
            </a:r>
            <a:r>
              <a:rPr lang="ru-RU" sz="1400" i="1" u="sng" dirty="0" smtClean="0"/>
              <a:t> </a:t>
            </a:r>
            <a:r>
              <a:rPr lang="ru-RU" sz="1400" i="1" u="sng" dirty="0" err="1"/>
              <a:t>ГОВД</a:t>
            </a:r>
            <a:r>
              <a:rPr lang="ru-RU" sz="1400" i="1" u="sng" dirty="0"/>
              <a:t> 29.05.2001 года</a:t>
            </a:r>
            <a:r>
              <a:rPr lang="ru-RU" sz="1400" u="sng" dirty="0"/>
              <a:t>							</a:t>
            </a:r>
            <a:endParaRPr lang="ru-RU" sz="1400" dirty="0" smtClean="0"/>
          </a:p>
          <a:p>
            <a:pPr marL="45720" indent="0">
              <a:buNone/>
            </a:pPr>
            <a:r>
              <a:rPr lang="ru-RU" sz="1400" dirty="0" smtClean="0"/>
              <a:t>11</a:t>
            </a:r>
            <a:r>
              <a:rPr lang="ru-RU" sz="1400" dirty="0"/>
              <a:t>. Отношение к подозреваемому (обвиняемому)</a:t>
            </a:r>
            <a:r>
              <a:rPr lang="ru-RU" sz="1400" i="1" u="sng" dirty="0"/>
              <a:t>         хорошо  знакомы		</a:t>
            </a:r>
            <a:endParaRPr lang="ru-RU" sz="1400" dirty="0"/>
          </a:p>
        </p:txBody>
      </p:sp>
    </p:spTree>
    <p:extLst>
      <p:ext uri="{BB962C8B-B14F-4D97-AF65-F5344CB8AC3E}">
        <p14:creationId xmlns:p14="http://schemas.microsoft.com/office/powerpoint/2010/main" val="2283064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16632"/>
            <a:ext cx="8568952" cy="6624736"/>
          </a:xfrm>
        </p:spPr>
        <p:txBody>
          <a:bodyPr>
            <a:normAutofit fontScale="77500" lnSpcReduction="20000"/>
          </a:bodyPr>
          <a:lstStyle/>
          <a:p>
            <a:pPr marL="45720" indent="0">
              <a:buNone/>
            </a:pPr>
            <a:r>
              <a:rPr lang="ru-RU" dirty="0"/>
              <a:t>В соответствии с требованиями ст. 195 УПК Республики Беларусь потерпевшему разъяснены его (ее) права, предусмотренные ст. ст. 21, 50, 193, 194 и 219 УПК Республики Беларусь и обязанности, предусмотренные ст. 50 УПК Республики Беларусь: </a:t>
            </a:r>
          </a:p>
          <a:p>
            <a:pPr marL="45720" indent="0">
              <a:buNone/>
            </a:pPr>
            <a:r>
              <a:rPr lang="ru-RU" dirty="0" smtClean="0"/>
              <a:t>					________________ </a:t>
            </a:r>
            <a:endParaRPr lang="ru-RU" dirty="0"/>
          </a:p>
          <a:p>
            <a:pPr marL="45720" indent="0">
              <a:buNone/>
            </a:pPr>
            <a:r>
              <a:rPr lang="ru-RU" baseline="30000" dirty="0"/>
              <a:t>     					  </a:t>
            </a:r>
            <a:r>
              <a:rPr lang="ru-RU" baseline="30000" dirty="0" smtClean="0"/>
              <a:t>        </a:t>
            </a:r>
            <a:r>
              <a:rPr lang="ru-RU" baseline="30000" dirty="0"/>
              <a:t>(подпись)</a:t>
            </a:r>
            <a:endParaRPr lang="ru-RU" dirty="0"/>
          </a:p>
          <a:p>
            <a:pPr marL="45720" indent="0">
              <a:buNone/>
            </a:pPr>
            <a:r>
              <a:rPr lang="ru-RU" dirty="0"/>
              <a:t>Кроме того, потерпевший предупрежден об уголовной ответственности за отказ либо уклонение от дачи показаний (за исключением показаний в отношении себя самого, членов своей семьи и близких родственников) или за дачу заведомо ложных показаний по ст. ст. 401 и 402 УК Республики Беларусь, а также за разглашение данных предварительного расследования, ставших известными ему по делу, по ст. 407 УК Республики Беларусь</a:t>
            </a:r>
          </a:p>
          <a:p>
            <a:pPr marL="45720" indent="0">
              <a:buNone/>
            </a:pPr>
            <a:r>
              <a:rPr lang="ru-RU" dirty="0" smtClean="0"/>
              <a:t>					_______________ </a:t>
            </a:r>
            <a:endParaRPr lang="ru-RU" dirty="0"/>
          </a:p>
          <a:p>
            <a:pPr marL="45720" indent="0">
              <a:buNone/>
            </a:pPr>
            <a:r>
              <a:rPr lang="ru-RU" baseline="30000" dirty="0"/>
              <a:t>      </a:t>
            </a:r>
            <a:r>
              <a:rPr lang="ru-RU" baseline="30000" dirty="0" smtClean="0"/>
              <a:t>					</a:t>
            </a:r>
            <a:r>
              <a:rPr lang="ru-RU" dirty="0" smtClean="0"/>
              <a:t>       </a:t>
            </a:r>
            <a:r>
              <a:rPr lang="ru-RU" baseline="30000" dirty="0" smtClean="0"/>
              <a:t>    </a:t>
            </a:r>
            <a:r>
              <a:rPr lang="ru-RU" baseline="30000" dirty="0"/>
              <a:t>(подпись) </a:t>
            </a:r>
            <a:endParaRPr lang="ru-RU" dirty="0"/>
          </a:p>
          <a:p>
            <a:pPr marL="45720" indent="0">
              <a:buNone/>
            </a:pPr>
            <a:r>
              <a:rPr lang="ru-RU" dirty="0"/>
              <a:t>	До начала допроса в соответствии со ст. 219 УПК Республики Беларусь потерпевший уведомлен о применении </a:t>
            </a:r>
            <a:r>
              <a:rPr lang="ru-RU" dirty="0" err="1"/>
              <a:t>звуко</a:t>
            </a:r>
            <a:r>
              <a:rPr lang="ru-RU" dirty="0"/>
              <a:t>- видеозаписи с использованием </a:t>
            </a:r>
          </a:p>
          <a:p>
            <a:pPr marL="45720" indent="0">
              <a:buNone/>
            </a:pPr>
            <a:r>
              <a:rPr lang="ru-RU" i="1" u="sng" dirty="0"/>
              <a:t>               не применялось							</a:t>
            </a:r>
            <a:r>
              <a:rPr lang="ru-RU" dirty="0"/>
              <a:t>	</a:t>
            </a:r>
          </a:p>
          <a:p>
            <a:pPr marL="45720" indent="0">
              <a:buNone/>
            </a:pPr>
            <a:r>
              <a:rPr lang="ru-RU" dirty="0"/>
              <a:t>Перед началом допроса потерпевший заявил, что разъясненные ему права и обязанности понятны, показания желает давать на</a:t>
            </a:r>
            <a:r>
              <a:rPr lang="ru-RU" i="1" u="sng" dirty="0"/>
              <a:t>          русском            </a:t>
            </a:r>
            <a:r>
              <a:rPr lang="ru-RU" dirty="0"/>
              <a:t> языке,   в услугах переводчика</a:t>
            </a:r>
          </a:p>
          <a:p>
            <a:pPr marL="45720" indent="0">
              <a:buNone/>
            </a:pPr>
            <a:r>
              <a:rPr lang="ru-RU" i="1" u="sng" dirty="0"/>
              <a:t>         не         </a:t>
            </a:r>
            <a:r>
              <a:rPr lang="ru-RU" dirty="0"/>
              <a:t> нуждается. </a:t>
            </a:r>
          </a:p>
          <a:p>
            <a:pPr marL="45720" indent="0">
              <a:buNone/>
            </a:pPr>
            <a:r>
              <a:rPr lang="ru-RU" dirty="0" smtClean="0"/>
              <a:t>					________________ </a:t>
            </a:r>
            <a:endParaRPr lang="ru-RU" dirty="0"/>
          </a:p>
          <a:p>
            <a:pPr marL="45720" indent="0">
              <a:buNone/>
            </a:pPr>
            <a:r>
              <a:rPr lang="ru-RU" baseline="30000" dirty="0"/>
              <a:t>   								            </a:t>
            </a:r>
            <a:r>
              <a:rPr lang="ru-RU" baseline="30000" dirty="0" smtClean="0"/>
              <a:t>						</a:t>
            </a:r>
            <a:r>
              <a:rPr lang="ru-RU" dirty="0" smtClean="0"/>
              <a:t>        </a:t>
            </a:r>
            <a:r>
              <a:rPr lang="ru-RU" baseline="30000" dirty="0" smtClean="0"/>
              <a:t>(</a:t>
            </a:r>
            <a:r>
              <a:rPr lang="ru-RU" baseline="30000" dirty="0"/>
              <a:t>подпись) </a:t>
            </a:r>
            <a:endParaRPr lang="ru-RU" dirty="0"/>
          </a:p>
          <a:p>
            <a:endParaRPr lang="ru-RU" dirty="0"/>
          </a:p>
        </p:txBody>
      </p:sp>
    </p:spTree>
    <p:extLst>
      <p:ext uri="{BB962C8B-B14F-4D97-AF65-F5344CB8AC3E}">
        <p14:creationId xmlns:p14="http://schemas.microsoft.com/office/powerpoint/2010/main" val="2546624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80720"/>
          </a:xfrm>
        </p:spPr>
        <p:txBody>
          <a:bodyPr>
            <a:noAutofit/>
          </a:bodyPr>
          <a:lstStyle/>
          <a:p>
            <a:pPr marL="45720" indent="0">
              <a:buNone/>
            </a:pPr>
            <a:r>
              <a:rPr lang="ru-RU" sz="1300" dirty="0"/>
              <a:t>В соответствии с требованиями ст. 195 УПК Республики Беларусь свидетелю разъяснены его права, предусмотренные ст. ст. 21,60,193,194 и 219 УПК Республики Беларусь: не свидетельствовать против себя самого, членов своей семья и близких родственников; участвовать в уголовном процессе и реализовывать свои права, используя родной язык или язык, которым он владеет; пользоваться услугами переводчика, заявлять отвод переводчику, ходатайствовать о применении в ходе допроса </a:t>
            </a:r>
            <a:r>
              <a:rPr lang="ru-RU" sz="1300" dirty="0" err="1"/>
              <a:t>звуко</a:t>
            </a:r>
            <a:r>
              <a:rPr lang="ru-RU" sz="1300" dirty="0"/>
              <a:t>- видеозаписи, собственноручно записывать свои показания в протоколе допроса или удостоверять своей подписью в протоколах процессуальных действий правильность записи данных им показаний, давать объяснения о причинах отказа в удостоверении своей подписью протокола процессуального действия; заявлять ходатайства и приносить жалобы на действия органа, ведущего уголовный процесс, в том числе о принятии мер по обес­печению безопасности его самого, членов семьи, близких родственников и иных лиц, которых он обоснованно считает близкими, а также имущества; получать возмещение расходов, понесенных при производстве по уголовному делу, и вреда, причиненного действиями органа, ведущего уголовный процесс, знакомиться с протоколом допроса, требовать его дополнения и уточнения.</a:t>
            </a:r>
          </a:p>
          <a:p>
            <a:pPr marL="2404872" lvl="8" indent="0">
              <a:buNone/>
            </a:pPr>
            <a:r>
              <a:rPr lang="ru-RU" sz="1300" dirty="0"/>
              <a:t>____________________ </a:t>
            </a:r>
          </a:p>
          <a:p>
            <a:pPr marL="2404872" lvl="8" indent="0">
              <a:buNone/>
            </a:pPr>
            <a:r>
              <a:rPr lang="ru-RU" sz="1300" baseline="30000" dirty="0"/>
              <a:t>(подпись)</a:t>
            </a:r>
            <a:endParaRPr lang="ru-RU" sz="1300" dirty="0"/>
          </a:p>
          <a:p>
            <a:pPr marL="45720" indent="0">
              <a:buNone/>
            </a:pPr>
            <a:r>
              <a:rPr lang="ru-RU" sz="1300" dirty="0"/>
              <a:t>Одновременно свидетелю разъяснены его обязанности, предусмотренные ст. 60 УПК Респуб­лики Беларусь: являться по вызовам органа, ведущего уголовный процесс, и подчиняться его законным распоряжениям; правдиво сообщить все известное по делу и ответить на поставлен­ные вопросы; не разглашать сведения об обстоятельствах, ставших известными ему по делу, если он был предупрежден об этом органом уголовной" преследования или судом. Также свидетелю разъяснено, что за разглашение данных предварительного расследования или закрытого судебного заседания без разрешения органа, ведущего уголовный процесс, он несет ответственность в соответствии со статьей 407 Уголовного кодекса Республики Беларусь. Кроме того, свидетель предупрежден об уголовной ответственности за отказ либо уклонение от дачи показаний (за исключением показаний в отношении себя самого и близких родственников) или за дачу заведомо ложных показаний по ст. ст. 401 и 402 УК Республики Беларусь, а также за разглашение данных предварительного расследования, ставших известными ему по делу, по ст. 407 УК Республики Беларусь.</a:t>
            </a:r>
          </a:p>
          <a:p>
            <a:pPr marL="2404872" lvl="8" indent="0">
              <a:buNone/>
            </a:pPr>
            <a:r>
              <a:rPr lang="ru-RU" sz="1300" dirty="0" smtClean="0"/>
              <a:t>___________________ </a:t>
            </a:r>
            <a:endParaRPr lang="ru-RU" sz="1300" dirty="0"/>
          </a:p>
          <a:p>
            <a:pPr marL="2404872" lvl="8" indent="0">
              <a:buNone/>
            </a:pPr>
            <a:r>
              <a:rPr lang="ru-RU" sz="1300" baseline="30000" dirty="0"/>
              <a:t>(подпись)</a:t>
            </a:r>
            <a:endParaRPr lang="ru-RU" sz="1300" dirty="0"/>
          </a:p>
        </p:txBody>
      </p:sp>
    </p:spTree>
    <p:extLst>
      <p:ext uri="{BB962C8B-B14F-4D97-AF65-F5344CB8AC3E}">
        <p14:creationId xmlns:p14="http://schemas.microsoft.com/office/powerpoint/2010/main" val="1143280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640960" cy="6480720"/>
          </a:xfrm>
        </p:spPr>
        <p:txBody>
          <a:bodyPr/>
          <a:lstStyle/>
          <a:p>
            <a:r>
              <a:rPr lang="ru-RU" i="1" dirty="0"/>
              <a:t>По существу дела </a:t>
            </a:r>
            <a:r>
              <a:rPr lang="ru-RU" i="1" dirty="0" smtClean="0"/>
              <a:t>гражданка Петрова </a:t>
            </a:r>
            <a:r>
              <a:rPr lang="ru-RU" i="1" dirty="0" err="1"/>
              <a:t>П.П</a:t>
            </a:r>
            <a:r>
              <a:rPr lang="ru-RU" i="1" dirty="0"/>
              <a:t>. </a:t>
            </a:r>
            <a:r>
              <a:rPr lang="ru-RU" i="1" dirty="0" smtClean="0"/>
              <a:t>пояснила </a:t>
            </a:r>
            <a:r>
              <a:rPr lang="ru-RU" i="1" dirty="0"/>
              <a:t>следующее</a:t>
            </a:r>
            <a:r>
              <a:rPr lang="ru-RU" i="1" dirty="0" smtClean="0"/>
              <a:t>: п</a:t>
            </a:r>
            <a:r>
              <a:rPr lang="ru-RU" i="1" u="sng" dirty="0" smtClean="0"/>
              <a:t>о </a:t>
            </a:r>
            <a:r>
              <a:rPr lang="ru-RU" i="1" u="sng" dirty="0"/>
              <a:t>указанному  </a:t>
            </a:r>
            <a:r>
              <a:rPr lang="ru-RU" i="1" u="sng" dirty="0" smtClean="0"/>
              <a:t>адресу я проживаю одна…</a:t>
            </a:r>
          </a:p>
          <a:p>
            <a:endParaRPr lang="ru-RU" i="1" u="sng" dirty="0"/>
          </a:p>
          <a:p>
            <a:endParaRPr lang="ru-RU" i="1" u="sng" dirty="0" smtClean="0"/>
          </a:p>
          <a:p>
            <a:pPr marL="45720" indent="0">
              <a:buNone/>
            </a:pPr>
            <a:r>
              <a:rPr lang="ru-RU" dirty="0"/>
              <a:t>Вопрос: </a:t>
            </a:r>
            <a:r>
              <a:rPr lang="ru-RU" i="1" u="sng" dirty="0" smtClean="0"/>
              <a:t>Кто мог знать, </a:t>
            </a:r>
            <a:r>
              <a:rPr lang="ru-RU" i="1" u="sng" dirty="0"/>
              <a:t>что </a:t>
            </a:r>
            <a:r>
              <a:rPr lang="ru-RU" i="1" u="sng" dirty="0" smtClean="0"/>
              <a:t>Вы храните </a:t>
            </a:r>
            <a:r>
              <a:rPr lang="ru-RU" i="1" u="sng" dirty="0"/>
              <a:t>в </a:t>
            </a:r>
            <a:r>
              <a:rPr lang="ru-RU" i="1" u="sng" dirty="0" smtClean="0"/>
              <a:t>шкафу крупную </a:t>
            </a:r>
            <a:r>
              <a:rPr lang="ru-RU" i="1" u="sng" dirty="0"/>
              <a:t>сумму денег?							</a:t>
            </a:r>
            <a:endParaRPr lang="ru-RU" dirty="0"/>
          </a:p>
          <a:p>
            <a:pPr marL="45720" indent="0">
              <a:buNone/>
            </a:pPr>
            <a:r>
              <a:rPr lang="ru-RU" dirty="0"/>
              <a:t>Ответ: </a:t>
            </a:r>
            <a:r>
              <a:rPr lang="ru-RU" i="1" u="sng" dirty="0" smtClean="0"/>
              <a:t>Об этом знали все родные.</a:t>
            </a:r>
            <a:r>
              <a:rPr lang="ru-RU" i="1" u="sng" dirty="0"/>
              <a:t>				</a:t>
            </a:r>
            <a:endParaRPr lang="ru-RU" i="1" u="sng" dirty="0" smtClean="0"/>
          </a:p>
          <a:p>
            <a:pPr marL="2404872" lvl="8" indent="0">
              <a:buNone/>
            </a:pPr>
            <a:r>
              <a:rPr lang="ru-RU" sz="1300" dirty="0"/>
              <a:t>___________________ </a:t>
            </a:r>
          </a:p>
          <a:p>
            <a:pPr marL="2404872" lvl="8" indent="0">
              <a:buNone/>
            </a:pPr>
            <a:r>
              <a:rPr lang="ru-RU" sz="1300" baseline="30000" dirty="0"/>
              <a:t>(подпись)</a:t>
            </a:r>
            <a:endParaRPr lang="ru-RU" sz="1300" dirty="0"/>
          </a:p>
          <a:p>
            <a:pPr marL="45720" indent="0">
              <a:buNone/>
            </a:pPr>
            <a:r>
              <a:rPr lang="ru-RU" dirty="0" smtClean="0"/>
              <a:t>Вопрос</a:t>
            </a:r>
            <a:r>
              <a:rPr lang="ru-RU" dirty="0"/>
              <a:t>: </a:t>
            </a:r>
            <a:r>
              <a:rPr lang="ru-RU" u="sng" dirty="0" smtClean="0"/>
              <a:t>З</a:t>
            </a:r>
            <a:r>
              <a:rPr lang="ru-RU" i="1" u="sng" dirty="0" smtClean="0"/>
              <a:t>нал ли кто-то из посторонних лиц об этом?</a:t>
            </a:r>
            <a:r>
              <a:rPr lang="ru-RU" i="1" u="sng" dirty="0"/>
              <a:t>	</a:t>
            </a:r>
            <a:endParaRPr lang="ru-RU" dirty="0"/>
          </a:p>
          <a:p>
            <a:pPr marL="45720" indent="0">
              <a:buNone/>
            </a:pPr>
            <a:r>
              <a:rPr lang="ru-RU" dirty="0"/>
              <a:t>Ответ: </a:t>
            </a:r>
            <a:r>
              <a:rPr lang="ru-RU" i="1" u="sng" dirty="0" smtClean="0"/>
              <a:t>Однажды ко мне приходила соседка одолжить деньги. Она могла видеть откуда я их брала, т.к. была в этой же комнате				</a:t>
            </a:r>
            <a:r>
              <a:rPr lang="ru-RU" i="1" u="sng" dirty="0"/>
              <a:t>			</a:t>
            </a:r>
          </a:p>
          <a:p>
            <a:pPr marL="2404872" lvl="8" indent="0">
              <a:buNone/>
            </a:pPr>
            <a:r>
              <a:rPr lang="ru-RU" sz="1300" dirty="0"/>
              <a:t>___________________ </a:t>
            </a:r>
          </a:p>
          <a:p>
            <a:pPr marL="2404872" lvl="8" indent="0">
              <a:buNone/>
            </a:pPr>
            <a:r>
              <a:rPr lang="ru-RU" sz="1300" baseline="30000" dirty="0"/>
              <a:t>(подпись)</a:t>
            </a:r>
            <a:endParaRPr lang="ru-RU" sz="1300" dirty="0"/>
          </a:p>
          <a:p>
            <a:pPr marL="45720" indent="0">
              <a:buNone/>
            </a:pPr>
            <a:endParaRPr lang="ru-RU" dirty="0"/>
          </a:p>
        </p:txBody>
      </p:sp>
    </p:spTree>
    <p:extLst>
      <p:ext uri="{BB962C8B-B14F-4D97-AF65-F5344CB8AC3E}">
        <p14:creationId xmlns:p14="http://schemas.microsoft.com/office/powerpoint/2010/main" val="1913441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358246" cy="571504"/>
          </a:xfrm>
        </p:spPr>
        <p:txBody>
          <a:bodyPr>
            <a:normAutofit fontScale="90000"/>
          </a:bodyPr>
          <a:lstStyle/>
          <a:p>
            <a:r>
              <a:rPr lang="ru-RU" sz="3600" dirty="0" smtClean="0"/>
              <a:t>Место и время допроса</a:t>
            </a:r>
            <a:endParaRPr lang="ru-RU" sz="3600" dirty="0"/>
          </a:p>
        </p:txBody>
      </p:sp>
      <p:sp>
        <p:nvSpPr>
          <p:cNvPr id="3" name="Содержимое 2"/>
          <p:cNvSpPr>
            <a:spLocks noGrp="1"/>
          </p:cNvSpPr>
          <p:nvPr>
            <p:ph sz="quarter" idx="13"/>
          </p:nvPr>
        </p:nvSpPr>
        <p:spPr>
          <a:xfrm>
            <a:off x="357158" y="500042"/>
            <a:ext cx="8572560" cy="6215106"/>
          </a:xfrm>
        </p:spPr>
        <p:txBody>
          <a:bodyPr>
            <a:normAutofit/>
          </a:bodyPr>
          <a:lstStyle/>
          <a:p>
            <a:pPr marL="0" lvl="0" indent="0">
              <a:lnSpc>
                <a:spcPct val="120000"/>
              </a:lnSpc>
              <a:spcBef>
                <a:spcPts val="0"/>
              </a:spcBef>
            </a:pPr>
            <a:r>
              <a:rPr lang="ru-RU" sz="2400" b="1" dirty="0" smtClean="0"/>
              <a:t>Место</a:t>
            </a:r>
            <a:r>
              <a:rPr lang="ru-RU" sz="2400" dirty="0" smtClean="0"/>
              <a:t> – служебный кабинет следователя. </a:t>
            </a:r>
          </a:p>
          <a:p>
            <a:pPr marL="0" lvl="0" indent="0">
              <a:lnSpc>
                <a:spcPct val="120000"/>
              </a:lnSpc>
              <a:spcBef>
                <a:spcPts val="0"/>
              </a:spcBef>
            </a:pPr>
            <a:r>
              <a:rPr lang="ru-RU" sz="2400" b="1" dirty="0" smtClean="0"/>
              <a:t>Время</a:t>
            </a:r>
            <a:r>
              <a:rPr lang="ru-RU" sz="2400" dirty="0" smtClean="0"/>
              <a:t> - не более 4 часов непрерывно. Перерыв – 1 час. Общая продолжительность - 8 часов. </a:t>
            </a:r>
          </a:p>
          <a:p>
            <a:pPr marL="0" lvl="0" indent="0">
              <a:lnSpc>
                <a:spcPct val="120000"/>
              </a:lnSpc>
              <a:spcBef>
                <a:spcPts val="0"/>
              </a:spcBef>
            </a:pPr>
            <a:r>
              <a:rPr lang="ru-RU" sz="2400" dirty="0" smtClean="0"/>
              <a:t>Допрос несовершеннолетнего без перерыва не более 2 часов. </a:t>
            </a:r>
            <a:r>
              <a:rPr lang="ru-RU" sz="2400" dirty="0"/>
              <a:t>Общая продолжительность </a:t>
            </a:r>
            <a:r>
              <a:rPr lang="ru-RU" sz="2400" dirty="0" smtClean="0"/>
              <a:t>— не более 4 часов.</a:t>
            </a:r>
          </a:p>
          <a:p>
            <a:pPr marL="0" lvl="0" indent="0">
              <a:lnSpc>
                <a:spcPct val="120000"/>
              </a:lnSpc>
              <a:spcBef>
                <a:spcPts val="0"/>
              </a:spcBef>
            </a:pPr>
            <a:endParaRPr lang="ru-RU" sz="2400" dirty="0"/>
          </a:p>
          <a:p>
            <a:pPr marL="0" lvl="0" indent="0">
              <a:lnSpc>
                <a:spcPct val="120000"/>
              </a:lnSpc>
              <a:spcBef>
                <a:spcPts val="0"/>
              </a:spcBef>
            </a:pPr>
            <a:r>
              <a:rPr lang="ru-RU" sz="2400" b="1" dirty="0" smtClean="0"/>
              <a:t>Начало </a:t>
            </a:r>
            <a:r>
              <a:rPr lang="ru-RU" sz="2400" b="1" dirty="0"/>
              <a:t>допроса </a:t>
            </a:r>
            <a:r>
              <a:rPr lang="ru-RU" sz="2400" dirty="0" smtClean="0"/>
              <a:t>- </a:t>
            </a:r>
            <a:r>
              <a:rPr lang="ru-RU" sz="2400" dirty="0"/>
              <a:t>со времени, когда следователь начал выяснять </a:t>
            </a:r>
            <a:r>
              <a:rPr lang="ru-RU" sz="2400" dirty="0" smtClean="0"/>
              <a:t>данные. </a:t>
            </a:r>
          </a:p>
          <a:p>
            <a:pPr marL="0" lvl="0" indent="0">
              <a:lnSpc>
                <a:spcPct val="120000"/>
              </a:lnSpc>
              <a:spcBef>
                <a:spcPts val="0"/>
              </a:spcBef>
            </a:pPr>
            <a:r>
              <a:rPr lang="ru-RU" sz="2400" b="1" dirty="0" smtClean="0"/>
              <a:t>Окончание </a:t>
            </a:r>
            <a:r>
              <a:rPr lang="ru-RU" sz="2400" b="1" dirty="0"/>
              <a:t>допроса </a:t>
            </a:r>
            <a:r>
              <a:rPr lang="ru-RU" sz="2400" dirty="0" smtClean="0"/>
              <a:t>- </a:t>
            </a:r>
            <a:r>
              <a:rPr lang="ru-RU" sz="2400" dirty="0"/>
              <a:t>время, когда допра­шиваемому </a:t>
            </a:r>
            <a:r>
              <a:rPr lang="ru-RU" sz="2400" dirty="0" smtClean="0"/>
              <a:t>предложено </a:t>
            </a:r>
            <a:r>
              <a:rPr lang="ru-RU" sz="2400" dirty="0"/>
              <a:t>ознакомиться с показаниями, из­ложенными в протоколе допроса, и подписанием протокола</a:t>
            </a:r>
            <a:r>
              <a:rPr lang="ru-RU" sz="2400" dirty="0" smtClean="0"/>
              <a:t>.</a:t>
            </a:r>
          </a:p>
          <a:p>
            <a:pPr marL="0" lvl="0" indent="0">
              <a:lnSpc>
                <a:spcPct val="120000"/>
              </a:lnSpc>
              <a:spcBef>
                <a:spcPts val="0"/>
              </a:spcBef>
            </a:pPr>
            <a:endParaRPr lang="ru-RU" sz="2400" dirty="0"/>
          </a:p>
          <a:p>
            <a:pPr marL="0" lvl="0" indent="0">
              <a:lnSpc>
                <a:spcPct val="120000"/>
              </a:lnSpc>
              <a:spcBef>
                <a:spcPts val="0"/>
              </a:spcBef>
            </a:pPr>
            <a:r>
              <a:rPr lang="ru-RU" sz="2400" dirty="0"/>
              <a:t>В протоколе </a:t>
            </a:r>
            <a:r>
              <a:rPr lang="ru-RU" sz="2400" dirty="0" smtClean="0"/>
              <a:t>необходимо </a:t>
            </a:r>
            <a:r>
              <a:rPr lang="ru-RU" sz="2400" dirty="0"/>
              <a:t>указывать </a:t>
            </a:r>
            <a:r>
              <a:rPr lang="ru-RU" sz="2400" dirty="0" smtClean="0"/>
              <a:t>время перерыва</a:t>
            </a:r>
          </a:p>
        </p:txBody>
      </p:sp>
    </p:spTree>
    <p:extLst>
      <p:ext uri="{BB962C8B-B14F-4D97-AF65-F5344CB8AC3E}">
        <p14:creationId xmlns:p14="http://schemas.microsoft.com/office/powerpoint/2010/main" val="1462592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60648"/>
            <a:ext cx="8568952" cy="6336704"/>
          </a:xfrm>
        </p:spPr>
        <p:txBody>
          <a:bodyPr>
            <a:normAutofit fontScale="92500" lnSpcReduction="10000"/>
          </a:bodyPr>
          <a:lstStyle/>
          <a:p>
            <a:pPr lvl="8" algn="r"/>
            <a:r>
              <a:rPr lang="ru-RU" sz="3800" dirty="0" smtClean="0"/>
              <a:t>Протокол допроса</a:t>
            </a:r>
          </a:p>
          <a:p>
            <a:pPr marL="0" lvl="8"/>
            <a:r>
              <a:rPr lang="ru-RU" sz="2800" dirty="0" smtClean="0"/>
              <a:t>по </a:t>
            </a:r>
            <a:r>
              <a:rPr lang="ru-RU" sz="2800" dirty="0"/>
              <a:t>окончании допроса протокол предъявляется для прочтения </a:t>
            </a:r>
            <a:r>
              <a:rPr lang="ru-RU" sz="2800" dirty="0" smtClean="0"/>
              <a:t>допрашиваемому </a:t>
            </a:r>
            <a:r>
              <a:rPr lang="ru-RU" sz="2800" dirty="0"/>
              <a:t>либо оглашается по его просьбе. </a:t>
            </a:r>
            <a:endParaRPr lang="ru-RU" sz="2800" dirty="0" smtClean="0"/>
          </a:p>
          <a:p>
            <a:pPr marL="0" lvl="8"/>
            <a:r>
              <a:rPr lang="ru-RU" sz="2800" dirty="0"/>
              <a:t>запись о том, прочитан протокол лично допрашиваемым или он был ему </a:t>
            </a:r>
            <a:r>
              <a:rPr lang="ru-RU" sz="2800" dirty="0" smtClean="0"/>
              <a:t>оглашен</a:t>
            </a:r>
          </a:p>
          <a:p>
            <a:pPr marL="0" lvl="8"/>
            <a:r>
              <a:rPr lang="ru-RU" sz="2800" dirty="0"/>
              <a:t>протокол подписывается допрашиваемым, а также лицом, производив­шим </a:t>
            </a:r>
            <a:r>
              <a:rPr lang="ru-RU" sz="2800" dirty="0" smtClean="0"/>
              <a:t>допрос</a:t>
            </a:r>
          </a:p>
          <a:p>
            <a:pPr marL="0" lvl="8"/>
            <a:r>
              <a:rPr lang="ru-RU" sz="2800" dirty="0"/>
              <a:t>допрашиваемым подписывается каждая страница </a:t>
            </a:r>
            <a:r>
              <a:rPr lang="ru-RU" sz="2800" dirty="0" smtClean="0"/>
              <a:t>протокола</a:t>
            </a:r>
          </a:p>
          <a:p>
            <a:pPr marL="0" lvl="8"/>
            <a:r>
              <a:rPr lang="ru-RU" sz="2800" dirty="0" smtClean="0"/>
              <a:t>если участвовал </a:t>
            </a:r>
            <a:r>
              <a:rPr lang="ru-RU" sz="2800" dirty="0"/>
              <a:t>переводчик, то он подписывает каждую страницу и протокол в целом после того, как его подпишет допрашиваемый. </a:t>
            </a:r>
            <a:endParaRPr lang="ru-RU" sz="2800" dirty="0" smtClean="0"/>
          </a:p>
          <a:p>
            <a:pPr marL="0" lvl="8"/>
            <a:r>
              <a:rPr lang="ru-RU" sz="2800" dirty="0"/>
              <a:t>участвовавшие в допросе лица ставят </a:t>
            </a:r>
            <a:r>
              <a:rPr lang="ru-RU" sz="2800" dirty="0" smtClean="0"/>
              <a:t>подпись только </a:t>
            </a:r>
            <a:r>
              <a:rPr lang="ru-RU" sz="2800" dirty="0"/>
              <a:t>в конце протокола</a:t>
            </a:r>
            <a:endParaRPr lang="ru-RU" sz="2800" dirty="0" smtClean="0"/>
          </a:p>
        </p:txBody>
      </p:sp>
    </p:spTree>
    <p:extLst>
      <p:ext uri="{BB962C8B-B14F-4D97-AF65-F5344CB8AC3E}">
        <p14:creationId xmlns:p14="http://schemas.microsoft.com/office/powerpoint/2010/main" val="37984294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188640"/>
            <a:ext cx="8352928" cy="6408712"/>
          </a:xfrm>
        </p:spPr>
        <p:txBody>
          <a:bodyPr>
            <a:normAutofit/>
          </a:bodyPr>
          <a:lstStyle/>
          <a:p>
            <a:pPr marL="45720" indent="0">
              <a:buNone/>
            </a:pPr>
            <a:r>
              <a:rPr lang="ru-RU" i="1" dirty="0"/>
              <a:t>С моих слов записано верно, мной прочитано.</a:t>
            </a:r>
            <a:endParaRPr lang="ru-RU" dirty="0"/>
          </a:p>
          <a:p>
            <a:pPr marL="45720" indent="0" algn="r">
              <a:buNone/>
            </a:pPr>
            <a:r>
              <a:rPr lang="ru-RU" dirty="0"/>
              <a:t>________________ </a:t>
            </a:r>
          </a:p>
          <a:p>
            <a:pPr marL="45720" indent="0" algn="r">
              <a:buNone/>
            </a:pPr>
            <a:r>
              <a:rPr lang="ru-RU" baseline="30000" dirty="0"/>
              <a:t>   								      </a:t>
            </a:r>
            <a:r>
              <a:rPr lang="ru-RU" baseline="30000" dirty="0" smtClean="0"/>
              <a:t>(</a:t>
            </a:r>
            <a:r>
              <a:rPr lang="ru-RU" baseline="30000" dirty="0"/>
              <a:t>подпись) </a:t>
            </a:r>
            <a:endParaRPr lang="ru-RU" dirty="0"/>
          </a:p>
          <a:p>
            <a:pPr marL="45720" indent="0" algn="r">
              <a:buNone/>
            </a:pPr>
            <a:r>
              <a:rPr lang="ru-RU" dirty="0"/>
              <a:t> </a:t>
            </a:r>
          </a:p>
          <a:p>
            <a:pPr marL="45720" indent="0">
              <a:buNone/>
            </a:pPr>
            <a:r>
              <a:rPr lang="ru-RU" dirty="0"/>
              <a:t> </a:t>
            </a:r>
          </a:p>
          <a:p>
            <a:pPr marL="45720" indent="0">
              <a:buNone/>
            </a:pPr>
            <a:r>
              <a:rPr lang="ru-RU" b="1" dirty="0"/>
              <a:t>Допросил:</a:t>
            </a:r>
            <a:endParaRPr lang="ru-RU" dirty="0"/>
          </a:p>
          <a:p>
            <a:pPr marL="45720" indent="0">
              <a:buNone/>
            </a:pPr>
            <a:r>
              <a:rPr lang="ru-RU" dirty="0"/>
              <a:t> </a:t>
            </a:r>
          </a:p>
          <a:p>
            <a:pPr marL="45720" indent="0">
              <a:buNone/>
            </a:pPr>
            <a:r>
              <a:rPr lang="ru-RU" i="1" u="sng" dirty="0" smtClean="0"/>
              <a:t>   </a:t>
            </a:r>
            <a:r>
              <a:rPr lang="ru-RU" i="1" u="sng" dirty="0"/>
              <a:t>Следователь </a:t>
            </a:r>
            <a:r>
              <a:rPr lang="ru-RU" i="1" u="sng" dirty="0" err="1"/>
              <a:t>ОПР</a:t>
            </a:r>
            <a:r>
              <a:rPr lang="ru-RU" i="1" u="sng" dirty="0"/>
              <a:t>     </a:t>
            </a:r>
            <a:r>
              <a:rPr lang="ru-RU" i="1" u="sng" dirty="0" smtClean="0"/>
              <a:t> </a:t>
            </a:r>
            <a:r>
              <a:rPr lang="ru-RU" dirty="0" smtClean="0"/>
              <a:t>      </a:t>
            </a:r>
            <a:r>
              <a:rPr lang="ru-RU" dirty="0"/>
              <a:t>	</a:t>
            </a:r>
            <a:r>
              <a:rPr lang="ru-RU" dirty="0" smtClean="0"/>
              <a:t>            </a:t>
            </a:r>
            <a:r>
              <a:rPr lang="ru-RU" u="sng" dirty="0" smtClean="0"/>
              <a:t>    </a:t>
            </a:r>
            <a:r>
              <a:rPr lang="ru-RU" i="1" u="sng" dirty="0" err="1" smtClean="0"/>
              <a:t>И.И.Иванов</a:t>
            </a:r>
            <a:r>
              <a:rPr lang="ru-RU" i="1" u="sng" dirty="0" smtClean="0"/>
              <a:t> </a:t>
            </a:r>
            <a:r>
              <a:rPr lang="ru-RU" baseline="30000" dirty="0" smtClean="0"/>
              <a:t>(</a:t>
            </a:r>
            <a:r>
              <a:rPr lang="ru-RU" baseline="30000" dirty="0"/>
              <a:t>прокурор, </a:t>
            </a:r>
            <a:r>
              <a:rPr lang="ru-RU" baseline="30000" dirty="0" smtClean="0"/>
              <a:t>следователь)                     подпись</a:t>
            </a:r>
            <a:r>
              <a:rPr lang="ru-RU" baseline="30000" dirty="0"/>
              <a:t>)                                     (фамилия, инициалы)</a:t>
            </a:r>
            <a:endParaRPr lang="ru-RU" dirty="0"/>
          </a:p>
          <a:p>
            <a:pPr marL="45720" indent="0">
              <a:buNone/>
            </a:pPr>
            <a:r>
              <a:rPr lang="ru-RU" dirty="0"/>
              <a:t> </a:t>
            </a:r>
          </a:p>
          <a:p>
            <a:pPr marL="45720" indent="0">
              <a:buNone/>
            </a:pPr>
            <a:r>
              <a:rPr lang="ru-RU" dirty="0"/>
              <a:t> </a:t>
            </a:r>
          </a:p>
          <a:p>
            <a:endParaRPr lang="ru-RU" dirty="0"/>
          </a:p>
        </p:txBody>
      </p:sp>
    </p:spTree>
    <p:extLst>
      <p:ext uri="{BB962C8B-B14F-4D97-AF65-F5344CB8AC3E}">
        <p14:creationId xmlns:p14="http://schemas.microsoft.com/office/powerpoint/2010/main" val="2947307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568952" cy="6480720"/>
          </a:xfrm>
        </p:spPr>
        <p:txBody>
          <a:bodyPr>
            <a:normAutofit/>
          </a:bodyPr>
          <a:lstStyle/>
          <a:p>
            <a:pPr algn="r"/>
            <a:r>
              <a:rPr lang="ru-RU" sz="2800" dirty="0" smtClean="0"/>
              <a:t>Допрос </a:t>
            </a:r>
            <a:r>
              <a:rPr lang="ru-RU" sz="2800" dirty="0"/>
              <a:t>потерпевшего и </a:t>
            </a:r>
            <a:r>
              <a:rPr lang="ru-RU" sz="2800" dirty="0" smtClean="0"/>
              <a:t>свидетеля</a:t>
            </a:r>
          </a:p>
          <a:p>
            <a:r>
              <a:rPr lang="ru-RU" sz="2400" dirty="0" smtClean="0"/>
              <a:t>потерпевшие </a:t>
            </a:r>
            <a:r>
              <a:rPr lang="ru-RU" sz="2400" dirty="0"/>
              <a:t>и свидетели, вызванные по одному и тому же делу, допрашива­ются </a:t>
            </a:r>
            <a:r>
              <a:rPr lang="ru-RU" sz="2400" dirty="0" smtClean="0"/>
              <a:t>порознь</a:t>
            </a:r>
          </a:p>
          <a:p>
            <a:endParaRPr lang="ru-RU" sz="2400" dirty="0"/>
          </a:p>
          <a:p>
            <a:pPr marL="228600" lvl="1"/>
            <a:r>
              <a:rPr lang="ru-RU" sz="2400" dirty="0" smtClean="0"/>
              <a:t>при </a:t>
            </a:r>
            <a:r>
              <a:rPr lang="ru-RU" sz="2400" dirty="0"/>
              <a:t>допросе несовершеннолетних </a:t>
            </a:r>
            <a:r>
              <a:rPr lang="ru-RU" sz="2400" dirty="0" smtClean="0"/>
              <a:t>до 14 лет </a:t>
            </a:r>
            <a:r>
              <a:rPr lang="ru-RU" sz="2400" dirty="0"/>
              <a:t>педагог или психолог участвуют обязательно, а от </a:t>
            </a:r>
            <a:r>
              <a:rPr lang="ru-RU" sz="2400" dirty="0" smtClean="0"/>
              <a:t>14 </a:t>
            </a:r>
            <a:r>
              <a:rPr lang="ru-RU" sz="2400" dirty="0"/>
              <a:t>до </a:t>
            </a:r>
            <a:r>
              <a:rPr lang="ru-RU" sz="2400" dirty="0" smtClean="0"/>
              <a:t>16 </a:t>
            </a:r>
            <a:r>
              <a:rPr lang="ru-RU" sz="2400" dirty="0"/>
              <a:t>лет - по усмотрению </a:t>
            </a:r>
            <a:r>
              <a:rPr lang="ru-RU" sz="2400" dirty="0" smtClean="0"/>
              <a:t>следователя.</a:t>
            </a:r>
          </a:p>
          <a:p>
            <a:pPr marL="228600" lvl="1"/>
            <a:endParaRPr lang="ru-RU" sz="2400" dirty="0" smtClean="0"/>
          </a:p>
          <a:p>
            <a:pPr marL="228600" lvl="1"/>
            <a:r>
              <a:rPr lang="ru-RU" sz="2400" dirty="0" smtClean="0"/>
              <a:t>потерпевшие </a:t>
            </a:r>
            <a:r>
              <a:rPr lang="ru-RU" sz="2400" dirty="0"/>
              <a:t>и свидетели </a:t>
            </a:r>
            <a:r>
              <a:rPr lang="ru-RU" sz="2400" dirty="0" smtClean="0"/>
              <a:t>до 16 лет </a:t>
            </a:r>
            <a:r>
              <a:rPr lang="ru-RU" sz="2400" dirty="0"/>
              <a:t>не предупреждают­ся об ответственности за отказ или уклонение от дачи показаний и за дачу заве­домо ложных </a:t>
            </a:r>
            <a:r>
              <a:rPr lang="ru-RU" sz="2400" dirty="0" smtClean="0"/>
              <a:t>показаний</a:t>
            </a:r>
          </a:p>
          <a:p>
            <a:pPr marL="228600" lvl="1"/>
            <a:endParaRPr lang="ru-RU" sz="2400" smtClean="0"/>
          </a:p>
          <a:p>
            <a:pPr marL="228600" lvl="1"/>
            <a:r>
              <a:rPr lang="ru-RU" sz="2400" smtClean="0"/>
              <a:t>участвующим </a:t>
            </a:r>
            <a:r>
              <a:rPr lang="ru-RU" sz="2400" dirty="0"/>
              <a:t>при допросе лицам разъясняется право делать подлежащие занесению в протокол замечания о на­рушении прав и законных интересов допрашиваемых</a:t>
            </a:r>
          </a:p>
        </p:txBody>
      </p:sp>
    </p:spTree>
    <p:extLst>
      <p:ext uri="{BB962C8B-B14F-4D97-AF65-F5344CB8AC3E}">
        <p14:creationId xmlns:p14="http://schemas.microsoft.com/office/powerpoint/2010/main" val="3754026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58204" cy="653210"/>
          </a:xfrm>
        </p:spPr>
        <p:txBody>
          <a:bodyPr>
            <a:normAutofit fontScale="90000"/>
          </a:bodyPr>
          <a:lstStyle/>
          <a:p>
            <a:r>
              <a:rPr lang="ru-RU" u="sng" dirty="0" smtClean="0"/>
              <a:t>Очная ставка</a:t>
            </a:r>
            <a:r>
              <a:rPr lang="ru-RU" dirty="0" smtClean="0"/>
              <a:t> (ст.222 УПК) </a:t>
            </a:r>
            <a:endParaRPr lang="ru-RU" dirty="0"/>
          </a:p>
        </p:txBody>
      </p:sp>
      <p:sp>
        <p:nvSpPr>
          <p:cNvPr id="3" name="Содержимое 2"/>
          <p:cNvSpPr>
            <a:spLocks noGrp="1"/>
          </p:cNvSpPr>
          <p:nvPr>
            <p:ph sz="quarter" idx="13"/>
          </p:nvPr>
        </p:nvSpPr>
        <p:spPr>
          <a:xfrm>
            <a:off x="428596" y="1000108"/>
            <a:ext cx="8258204" cy="5324492"/>
          </a:xfrm>
        </p:spPr>
        <p:txBody>
          <a:bodyPr/>
          <a:lstStyle/>
          <a:p>
            <a:r>
              <a:rPr lang="ru-RU" sz="2800" dirty="0" smtClean="0"/>
              <a:t>— это одновременный допрос двух ранее допрошенных лиц, в показаниях которых имеются противоречия, с целью выяснения причины этого </a:t>
            </a:r>
            <a:r>
              <a:rPr lang="ru-RU" sz="2800" smtClean="0"/>
              <a:t>противоречия и его </a:t>
            </a:r>
            <a:r>
              <a:rPr lang="ru-RU" sz="2800" dirty="0" smtClean="0"/>
              <a:t>устранения.</a:t>
            </a:r>
          </a:p>
          <a:p>
            <a:endParaRPr lang="ru-RU" dirty="0"/>
          </a:p>
        </p:txBody>
      </p:sp>
    </p:spTree>
    <p:extLst>
      <p:ext uri="{BB962C8B-B14F-4D97-AF65-F5344CB8AC3E}">
        <p14:creationId xmlns:p14="http://schemas.microsoft.com/office/powerpoint/2010/main" val="1481188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500034" y="0"/>
            <a:ext cx="8186766" cy="214290"/>
          </a:xfrm>
        </p:spPr>
        <p:txBody>
          <a:bodyPr>
            <a:normAutofit fontScale="90000"/>
          </a:bodyPr>
          <a:lstStyle/>
          <a:p>
            <a:endParaRPr lang="ru-RU" dirty="0"/>
          </a:p>
        </p:txBody>
      </p:sp>
      <p:sp>
        <p:nvSpPr>
          <p:cNvPr id="3" name="Содержимое 2"/>
          <p:cNvSpPr>
            <a:spLocks noGrp="1"/>
          </p:cNvSpPr>
          <p:nvPr>
            <p:ph sz="quarter" idx="13"/>
          </p:nvPr>
        </p:nvSpPr>
        <p:spPr>
          <a:xfrm>
            <a:off x="395536" y="116632"/>
            <a:ext cx="8534182" cy="6527078"/>
          </a:xfrm>
        </p:spPr>
        <p:txBody>
          <a:bodyPr>
            <a:normAutofit/>
          </a:bodyPr>
          <a:lstStyle/>
          <a:p>
            <a:pPr marL="0" lvl="0" indent="0" algn="r">
              <a:lnSpc>
                <a:spcPct val="120000"/>
              </a:lnSpc>
              <a:spcBef>
                <a:spcPts val="0"/>
              </a:spcBef>
            </a:pPr>
            <a:r>
              <a:rPr lang="ru-RU" sz="4600" b="1" dirty="0" smtClean="0"/>
              <a:t>вызов </a:t>
            </a:r>
            <a:r>
              <a:rPr lang="ru-RU" sz="4600" b="1" dirty="0"/>
              <a:t>на допрос</a:t>
            </a:r>
            <a:endParaRPr lang="ru-RU" sz="4600" b="1" dirty="0" smtClean="0"/>
          </a:p>
          <a:p>
            <a:r>
              <a:rPr lang="ru-RU" sz="2400" dirty="0"/>
              <a:t>Потерпевший, свидетель, </a:t>
            </a:r>
            <a:r>
              <a:rPr lang="ru-RU" sz="2400" dirty="0" smtClean="0"/>
              <a:t>находящиеся </a:t>
            </a:r>
            <a:r>
              <a:rPr lang="ru-RU" sz="2400" dirty="0"/>
              <a:t>на свободе подозреваемый, обвиняемый вызываются на допрос </a:t>
            </a:r>
            <a:r>
              <a:rPr lang="ru-RU" sz="2400" dirty="0" smtClean="0"/>
              <a:t>повесткой – кто, в </a:t>
            </a:r>
            <a:r>
              <a:rPr lang="ru-RU" sz="2400" dirty="0"/>
              <a:t>каком качестве вызывается, к кому и по какому адресу, время явки на допрос, а также последствия неявки без уважительных причин.</a:t>
            </a:r>
          </a:p>
          <a:p>
            <a:pPr marL="0" lvl="0" indent="0">
              <a:lnSpc>
                <a:spcPct val="120000"/>
              </a:lnSpc>
              <a:spcBef>
                <a:spcPts val="0"/>
              </a:spcBef>
            </a:pPr>
            <a:endParaRPr lang="ru-RU" sz="2400" dirty="0" smtClean="0"/>
          </a:p>
          <a:p>
            <a:pPr marL="0" lvl="0" indent="0">
              <a:lnSpc>
                <a:spcPct val="120000"/>
              </a:lnSpc>
              <a:spcBef>
                <a:spcPts val="0"/>
              </a:spcBef>
            </a:pPr>
            <a:r>
              <a:rPr lang="ru-RU" sz="2400" dirty="0" smtClean="0"/>
              <a:t>лица</a:t>
            </a:r>
            <a:r>
              <a:rPr lang="ru-RU" sz="2400" dirty="0"/>
              <a:t>, содержащиеся под стражей, вызываются через администрацию места заключения</a:t>
            </a:r>
            <a:r>
              <a:rPr lang="be-BY" sz="2400" dirty="0" smtClean="0"/>
              <a:t>;</a:t>
            </a:r>
          </a:p>
          <a:p>
            <a:pPr marL="0" lvl="0" indent="0">
              <a:lnSpc>
                <a:spcPct val="120000"/>
              </a:lnSpc>
              <a:spcBef>
                <a:spcPts val="0"/>
              </a:spcBef>
            </a:pPr>
            <a:endParaRPr lang="ru-RU" sz="2400" dirty="0"/>
          </a:p>
          <a:p>
            <a:pPr marL="0" lvl="0" indent="0">
              <a:lnSpc>
                <a:spcPct val="120000"/>
              </a:lnSpc>
              <a:spcBef>
                <a:spcPts val="0"/>
              </a:spcBef>
            </a:pPr>
            <a:r>
              <a:rPr lang="ru-RU" sz="2400" dirty="0"/>
              <a:t>потерпевший и свидетель, не достигшие 16 лет, а также несовершеннолетние подозреваемый или обвиняемый, находящиеся на свободе вызываются через их </a:t>
            </a:r>
            <a:r>
              <a:rPr lang="ru-RU" sz="2400" dirty="0" smtClean="0"/>
              <a:t>родителей</a:t>
            </a:r>
            <a:endParaRPr lang="ru-RU" sz="2400" dirty="0"/>
          </a:p>
        </p:txBody>
      </p:sp>
    </p:spTree>
    <p:extLst>
      <p:ext uri="{BB962C8B-B14F-4D97-AF65-F5344CB8AC3E}">
        <p14:creationId xmlns:p14="http://schemas.microsoft.com/office/powerpoint/2010/main" val="2161676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500034" y="0"/>
            <a:ext cx="8186766" cy="214290"/>
          </a:xfrm>
        </p:spPr>
        <p:txBody>
          <a:bodyPr>
            <a:normAutofit fontScale="90000"/>
          </a:bodyPr>
          <a:lstStyle/>
          <a:p>
            <a:endParaRPr lang="ru-RU" dirty="0"/>
          </a:p>
        </p:txBody>
      </p:sp>
      <p:sp>
        <p:nvSpPr>
          <p:cNvPr id="3" name="Содержимое 2"/>
          <p:cNvSpPr>
            <a:spLocks noGrp="1"/>
          </p:cNvSpPr>
          <p:nvPr>
            <p:ph sz="quarter" idx="13"/>
          </p:nvPr>
        </p:nvSpPr>
        <p:spPr>
          <a:xfrm>
            <a:off x="395536" y="116632"/>
            <a:ext cx="8534182" cy="6527078"/>
          </a:xfrm>
        </p:spPr>
        <p:txBody>
          <a:bodyPr>
            <a:normAutofit/>
          </a:bodyPr>
          <a:lstStyle/>
          <a:p>
            <a:pPr marL="0" lvl="0" indent="0" algn="r">
              <a:lnSpc>
                <a:spcPct val="120000"/>
              </a:lnSpc>
              <a:spcBef>
                <a:spcPts val="0"/>
              </a:spcBef>
              <a:spcAft>
                <a:spcPts val="0"/>
              </a:spcAft>
            </a:pPr>
            <a:r>
              <a:rPr lang="ru-RU" sz="2800" b="1" dirty="0" smtClean="0"/>
              <a:t>Общие правила допроса</a:t>
            </a:r>
          </a:p>
          <a:p>
            <a:pPr marL="0" lvl="0" indent="0">
              <a:lnSpc>
                <a:spcPct val="120000"/>
              </a:lnSpc>
              <a:spcBef>
                <a:spcPts val="0"/>
              </a:spcBef>
              <a:spcAft>
                <a:spcPts val="0"/>
              </a:spcAft>
            </a:pPr>
            <a:r>
              <a:rPr lang="ru-RU" b="1" dirty="0" smtClean="0"/>
              <a:t>Перед </a:t>
            </a:r>
            <a:r>
              <a:rPr lang="ru-RU" b="1" dirty="0"/>
              <a:t>допросом следователь должен выяс­нить данные о личности допрашиваемого</a:t>
            </a:r>
            <a:r>
              <a:rPr lang="ru-RU" b="1" dirty="0" smtClean="0"/>
              <a:t>.</a:t>
            </a:r>
          </a:p>
          <a:p>
            <a:pPr marL="0" lvl="0" indent="0">
              <a:lnSpc>
                <a:spcPct val="120000"/>
              </a:lnSpc>
              <a:spcBef>
                <a:spcPts val="0"/>
              </a:spcBef>
              <a:spcAft>
                <a:spcPts val="0"/>
              </a:spcAft>
              <a:buNone/>
            </a:pPr>
            <a:r>
              <a:rPr lang="ru-RU" dirty="0"/>
              <a:t>В протокол </a:t>
            </a:r>
            <a:r>
              <a:rPr lang="ru-RU" dirty="0" smtClean="0"/>
              <a:t>заносятся </a:t>
            </a:r>
            <a:r>
              <a:rPr lang="ru-RU" dirty="0"/>
              <a:t>данные о </a:t>
            </a:r>
            <a:r>
              <a:rPr lang="ru-RU" dirty="0" smtClean="0"/>
              <a:t>личности, </a:t>
            </a:r>
            <a:r>
              <a:rPr lang="ru-RU" dirty="0"/>
              <a:t>сведения о документах, на основании которых личность установлена, либо данные о лицах, с помощью которых была установлена личность.</a:t>
            </a:r>
          </a:p>
          <a:p>
            <a:pPr marL="0" lvl="0" indent="0">
              <a:lnSpc>
                <a:spcPct val="120000"/>
              </a:lnSpc>
              <a:spcBef>
                <a:spcPts val="0"/>
              </a:spcBef>
              <a:spcAft>
                <a:spcPts val="0"/>
              </a:spcAft>
            </a:pPr>
            <a:endParaRPr lang="ru-RU" dirty="0" smtClean="0"/>
          </a:p>
          <a:p>
            <a:pPr marL="0" lvl="0" indent="0">
              <a:lnSpc>
                <a:spcPct val="120000"/>
              </a:lnSpc>
              <a:spcBef>
                <a:spcPts val="0"/>
              </a:spcBef>
              <a:spcAft>
                <a:spcPts val="0"/>
              </a:spcAft>
            </a:pPr>
            <a:r>
              <a:rPr lang="ru-RU" b="1" dirty="0" smtClean="0"/>
              <a:t>уточняется, на каком языке лицо желает давать показания</a:t>
            </a:r>
            <a:endParaRPr lang="ru-RU" b="1" dirty="0"/>
          </a:p>
          <a:p>
            <a:pPr marL="0" lvl="0" indent="0">
              <a:lnSpc>
                <a:spcPct val="120000"/>
              </a:lnSpc>
              <a:spcBef>
                <a:spcPts val="0"/>
              </a:spcBef>
              <a:spcAft>
                <a:spcPts val="0"/>
              </a:spcAft>
            </a:pPr>
            <a:r>
              <a:rPr lang="ru-RU" b="1" dirty="0" smtClean="0"/>
              <a:t>разъясняются права и обязанности, в том числе право отказаться от дачи показаний, ответственность за дачу заведомо ложных показаний </a:t>
            </a:r>
            <a:r>
              <a:rPr lang="ru-RU" i="1" dirty="0" smtClean="0"/>
              <a:t>– делается отметка в протоколе</a:t>
            </a:r>
            <a:endParaRPr lang="ru-RU" dirty="0" smtClean="0"/>
          </a:p>
          <a:p>
            <a:endParaRPr lang="ru-RU" dirty="0"/>
          </a:p>
        </p:txBody>
      </p:sp>
    </p:spTree>
    <p:extLst>
      <p:ext uri="{BB962C8B-B14F-4D97-AF65-F5344CB8AC3E}">
        <p14:creationId xmlns:p14="http://schemas.microsoft.com/office/powerpoint/2010/main" val="3647597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88640"/>
            <a:ext cx="8784976" cy="6480720"/>
          </a:xfrm>
        </p:spPr>
        <p:txBody>
          <a:bodyPr>
            <a:normAutofit/>
          </a:bodyPr>
          <a:lstStyle/>
          <a:p>
            <a:pPr marL="0" indent="0" algn="r">
              <a:lnSpc>
                <a:spcPct val="120000"/>
              </a:lnSpc>
              <a:spcBef>
                <a:spcPts val="0"/>
              </a:spcBef>
              <a:spcAft>
                <a:spcPts val="0"/>
              </a:spcAft>
            </a:pPr>
            <a:r>
              <a:rPr lang="ru-RU" sz="2800" b="1" dirty="0"/>
              <a:t>Общие правила допроса</a:t>
            </a:r>
          </a:p>
          <a:p>
            <a:pPr marL="0" lvl="0" indent="0">
              <a:lnSpc>
                <a:spcPct val="120000"/>
              </a:lnSpc>
              <a:spcBef>
                <a:spcPts val="0"/>
              </a:spcBef>
              <a:spcAft>
                <a:spcPts val="0"/>
              </a:spcAft>
            </a:pPr>
            <a:r>
              <a:rPr lang="ru-RU" b="1" dirty="0" smtClean="0"/>
              <a:t>допрос </a:t>
            </a:r>
            <a:r>
              <a:rPr lang="ru-RU" b="1" dirty="0"/>
              <a:t>начинается с предложения рассказать об известных допрашиваемому обстоятельствах по уголовному </a:t>
            </a:r>
            <a:r>
              <a:rPr lang="ru-RU" b="1" dirty="0" smtClean="0"/>
              <a:t>делу.</a:t>
            </a:r>
          </a:p>
          <a:p>
            <a:pPr marL="0" lvl="0" indent="0">
              <a:lnSpc>
                <a:spcPct val="120000"/>
              </a:lnSpc>
              <a:spcBef>
                <a:spcPts val="0"/>
              </a:spcBef>
              <a:spcAft>
                <a:spcPts val="0"/>
              </a:spcAft>
            </a:pPr>
            <a:r>
              <a:rPr lang="ru-RU" dirty="0" smtClean="0"/>
              <a:t>предложение </a:t>
            </a:r>
            <a:r>
              <a:rPr lang="ru-RU" dirty="0"/>
              <a:t>дать показания должно быть отражено в протоколе </a:t>
            </a:r>
            <a:r>
              <a:rPr lang="ru-RU" dirty="0" smtClean="0"/>
              <a:t>допроса</a:t>
            </a:r>
          </a:p>
          <a:p>
            <a:pPr marL="0" lvl="0" indent="0">
              <a:lnSpc>
                <a:spcPct val="120000"/>
              </a:lnSpc>
              <a:spcBef>
                <a:spcPts val="0"/>
              </a:spcBef>
              <a:spcAft>
                <a:spcPts val="0"/>
              </a:spcAft>
            </a:pPr>
            <a:r>
              <a:rPr lang="ru-RU" dirty="0" smtClean="0"/>
              <a:t>повторный </a:t>
            </a:r>
            <a:r>
              <a:rPr lang="ru-RU" dirty="0"/>
              <a:t>допрос может начинаться с конкрет­ного вопроса.</a:t>
            </a:r>
          </a:p>
          <a:p>
            <a:pPr marL="0" lvl="0" indent="0">
              <a:lnSpc>
                <a:spcPct val="120000"/>
              </a:lnSpc>
              <a:spcBef>
                <a:spcPts val="0"/>
              </a:spcBef>
              <a:spcAft>
                <a:spcPts val="0"/>
              </a:spcAft>
            </a:pPr>
            <a:endParaRPr lang="ru-RU" dirty="0" smtClean="0"/>
          </a:p>
          <a:p>
            <a:pPr marL="0" lvl="0" indent="0">
              <a:lnSpc>
                <a:spcPct val="120000"/>
              </a:lnSpc>
              <a:spcBef>
                <a:spcPts val="0"/>
              </a:spcBef>
              <a:spcAft>
                <a:spcPts val="0"/>
              </a:spcAft>
            </a:pPr>
            <a:r>
              <a:rPr lang="ru-RU" dirty="0" smtClean="0"/>
              <a:t>обстоятельства, </a:t>
            </a:r>
            <a:r>
              <a:rPr lang="ru-RU" dirty="0"/>
              <a:t>не </a:t>
            </a:r>
            <a:r>
              <a:rPr lang="ru-RU" dirty="0" smtClean="0"/>
              <a:t>имеющие </a:t>
            </a:r>
            <a:r>
              <a:rPr lang="ru-RU" dirty="0"/>
              <a:t>отноше­ния к </a:t>
            </a:r>
            <a:r>
              <a:rPr lang="ru-RU" dirty="0" smtClean="0"/>
              <a:t>делу не заносятся </a:t>
            </a:r>
            <a:r>
              <a:rPr lang="ru-RU" dirty="0"/>
              <a:t>в </a:t>
            </a:r>
            <a:r>
              <a:rPr lang="ru-RU" dirty="0" smtClean="0"/>
              <a:t>протокол</a:t>
            </a:r>
          </a:p>
          <a:p>
            <a:pPr marL="0" lvl="0" indent="0">
              <a:lnSpc>
                <a:spcPct val="120000"/>
              </a:lnSpc>
              <a:spcBef>
                <a:spcPts val="0"/>
              </a:spcBef>
              <a:spcAft>
                <a:spcPts val="0"/>
              </a:spcAft>
            </a:pPr>
            <a:endParaRPr lang="ru-RU" dirty="0"/>
          </a:p>
          <a:p>
            <a:r>
              <a:rPr lang="ru-RU" i="1" dirty="0" smtClean="0"/>
              <a:t>После </a:t>
            </a:r>
            <a:r>
              <a:rPr lang="ru-RU" i="1" dirty="0"/>
              <a:t>свободного </a:t>
            </a:r>
            <a:r>
              <a:rPr lang="ru-RU" i="1" dirty="0" smtClean="0"/>
              <a:t>рассказа допрашиваемый </a:t>
            </a:r>
            <a:r>
              <a:rPr lang="ru-RU" i="1" dirty="0"/>
              <a:t>вправе записать свои показа­ния </a:t>
            </a:r>
            <a:r>
              <a:rPr lang="ru-RU" i="1" dirty="0" smtClean="0"/>
              <a:t>собственноручно, потом задаются вопросы. </a:t>
            </a:r>
            <a:endParaRPr lang="ru-RU" i="1" dirty="0"/>
          </a:p>
          <a:p>
            <a:pPr marL="45720" indent="0">
              <a:buNone/>
            </a:pPr>
            <a:endParaRPr lang="ru-RU" i="1" dirty="0"/>
          </a:p>
        </p:txBody>
      </p:sp>
    </p:spTree>
    <p:extLst>
      <p:ext uri="{BB962C8B-B14F-4D97-AF65-F5344CB8AC3E}">
        <p14:creationId xmlns:p14="http://schemas.microsoft.com/office/powerpoint/2010/main" val="3767646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800" y="0"/>
            <a:ext cx="6080463" cy="432048"/>
          </a:xfrm>
        </p:spPr>
        <p:txBody>
          <a:bodyPr/>
          <a:lstStyle/>
          <a:p>
            <a:r>
              <a:rPr lang="ru-RU" sz="3200" dirty="0" smtClean="0"/>
              <a:t>Протокол допроса</a:t>
            </a:r>
            <a:endParaRPr lang="ru-RU" sz="3200" dirty="0"/>
          </a:p>
        </p:txBody>
      </p:sp>
      <p:sp>
        <p:nvSpPr>
          <p:cNvPr id="3" name="Объект 2"/>
          <p:cNvSpPr>
            <a:spLocks noGrp="1"/>
          </p:cNvSpPr>
          <p:nvPr>
            <p:ph sz="quarter" idx="13"/>
          </p:nvPr>
        </p:nvSpPr>
        <p:spPr>
          <a:xfrm>
            <a:off x="179512" y="620688"/>
            <a:ext cx="8784976" cy="6120680"/>
          </a:xfrm>
        </p:spPr>
        <p:txBody>
          <a:bodyPr>
            <a:normAutofit/>
          </a:bodyPr>
          <a:lstStyle/>
          <a:p>
            <a:r>
              <a:rPr lang="ru-RU" sz="2400" dirty="0" smtClean="0"/>
              <a:t>вопросы </a:t>
            </a:r>
            <a:r>
              <a:rPr lang="ru-RU" sz="2400" dirty="0"/>
              <a:t>и ответы </a:t>
            </a:r>
            <a:r>
              <a:rPr lang="ru-RU" sz="2400" dirty="0" smtClean="0"/>
              <a:t>записываются </a:t>
            </a:r>
            <a:r>
              <a:rPr lang="ru-RU" sz="2400" dirty="0"/>
              <a:t>в той последовательности, в кото­рой они были заданы </a:t>
            </a:r>
            <a:endParaRPr lang="ru-RU" sz="2400" dirty="0" smtClean="0"/>
          </a:p>
          <a:p>
            <a:endParaRPr lang="ru-RU" sz="2400" dirty="0" smtClean="0"/>
          </a:p>
          <a:p>
            <a:r>
              <a:rPr lang="ru-RU" sz="2400" dirty="0"/>
              <a:t>Не следует задавать допрашиваемому вопросы, требующие от него сообщения его мнений, </a:t>
            </a:r>
            <a:r>
              <a:rPr lang="ru-RU" sz="2400" dirty="0" smtClean="0"/>
              <a:t>высказываний. </a:t>
            </a:r>
          </a:p>
          <a:p>
            <a:endParaRPr lang="ru-RU" sz="2400" dirty="0"/>
          </a:p>
          <a:p>
            <a:r>
              <a:rPr lang="ru-RU" sz="2400" dirty="0" smtClean="0"/>
              <a:t>Задавать </a:t>
            </a:r>
            <a:r>
              <a:rPr lang="ru-RU" sz="2400" dirty="0"/>
              <a:t>наводящие вопросы запрещается. </a:t>
            </a:r>
          </a:p>
          <a:p>
            <a:r>
              <a:rPr lang="ru-RU" sz="2400" dirty="0" smtClean="0"/>
              <a:t>после </a:t>
            </a:r>
            <a:r>
              <a:rPr lang="ru-RU" sz="2400" dirty="0"/>
              <a:t>ответа </a:t>
            </a:r>
            <a:r>
              <a:rPr lang="ru-RU" sz="2400" dirty="0" smtClean="0"/>
              <a:t>ставится </a:t>
            </a:r>
            <a:r>
              <a:rPr lang="ru-RU" sz="2400" dirty="0"/>
              <a:t>подпись </a:t>
            </a:r>
            <a:r>
              <a:rPr lang="ru-RU" sz="2400" dirty="0" smtClean="0"/>
              <a:t>допрашиваемого</a:t>
            </a:r>
          </a:p>
          <a:p>
            <a:endParaRPr lang="ru-RU" sz="2400" dirty="0"/>
          </a:p>
          <a:p>
            <a:r>
              <a:rPr lang="ru-RU" sz="2400" dirty="0"/>
              <a:t>Допрашиваемый вправе пользоваться документами и записями – отметка заносится в протокол. </a:t>
            </a:r>
          </a:p>
          <a:p>
            <a:endParaRPr lang="ru-RU" sz="2400" dirty="0"/>
          </a:p>
        </p:txBody>
      </p:sp>
    </p:spTree>
    <p:extLst>
      <p:ext uri="{BB962C8B-B14F-4D97-AF65-F5344CB8AC3E}">
        <p14:creationId xmlns:p14="http://schemas.microsoft.com/office/powerpoint/2010/main" val="1487994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882"/>
            <a:ext cx="8147248" cy="428339"/>
          </a:xfrm>
        </p:spPr>
        <p:txBody>
          <a:bodyPr>
            <a:normAutofit fontScale="90000"/>
          </a:bodyPr>
          <a:lstStyle/>
          <a:p>
            <a:r>
              <a:rPr lang="ru-RU" b="1" i="1" dirty="0" smtClean="0"/>
              <a:t>допрос </a:t>
            </a:r>
            <a:r>
              <a:rPr lang="ru-RU" b="1" i="1" dirty="0"/>
              <a:t>потерпевшего</a:t>
            </a:r>
            <a:r>
              <a:rPr lang="ru-RU" dirty="0"/>
              <a:t> </a:t>
            </a:r>
          </a:p>
        </p:txBody>
      </p:sp>
      <p:sp>
        <p:nvSpPr>
          <p:cNvPr id="3" name="Объект 2"/>
          <p:cNvSpPr>
            <a:spLocks noGrp="1"/>
          </p:cNvSpPr>
          <p:nvPr>
            <p:ph idx="4294967295"/>
          </p:nvPr>
        </p:nvSpPr>
        <p:spPr>
          <a:xfrm>
            <a:off x="107504" y="692696"/>
            <a:ext cx="8856984" cy="5976664"/>
          </a:xfrm>
          <a:prstGeom prst="rect">
            <a:avLst/>
          </a:prstGeom>
        </p:spPr>
        <p:txBody>
          <a:bodyPr>
            <a:normAutofit fontScale="92500" lnSpcReduction="20000"/>
          </a:bodyPr>
          <a:lstStyle/>
          <a:p>
            <a:pPr marL="114300" indent="0">
              <a:buNone/>
            </a:pPr>
            <a:r>
              <a:rPr lang="ru-RU" dirty="0" smtClean="0"/>
              <a:t>1</a:t>
            </a:r>
            <a:r>
              <a:rPr lang="ru-RU" dirty="0"/>
              <a:t>) когда, откуда и что </a:t>
            </a:r>
            <a:r>
              <a:rPr lang="ru-RU" dirty="0" smtClean="0"/>
              <a:t>похищено, </a:t>
            </a:r>
            <a:r>
              <a:rPr lang="ru-RU" dirty="0"/>
              <a:t>родовые и индивидуальные признаки, </a:t>
            </a:r>
            <a:r>
              <a:rPr lang="ru-RU" dirty="0" smtClean="0"/>
              <a:t>стоимость;</a:t>
            </a:r>
            <a:endParaRPr lang="ru-RU" dirty="0"/>
          </a:p>
          <a:p>
            <a:pPr marL="114300" indent="0">
              <a:buNone/>
            </a:pPr>
            <a:r>
              <a:rPr lang="ru-RU" dirty="0"/>
              <a:t>2) как преступник </a:t>
            </a:r>
            <a:r>
              <a:rPr lang="ru-RU" dirty="0" smtClean="0"/>
              <a:t>проник, </a:t>
            </a:r>
            <a:r>
              <a:rPr lang="ru-RU" dirty="0"/>
              <a:t>какие произвел </a:t>
            </a:r>
            <a:r>
              <a:rPr lang="ru-RU" dirty="0" smtClean="0"/>
              <a:t>повреждения, </a:t>
            </a:r>
            <a:r>
              <a:rPr lang="ru-RU" dirty="0"/>
              <a:t>какие изменения произошли в обстановке места происшествия;</a:t>
            </a:r>
          </a:p>
          <a:p>
            <a:pPr marL="114300" indent="0">
              <a:buNone/>
            </a:pPr>
            <a:r>
              <a:rPr lang="ru-RU" dirty="0"/>
              <a:t>3) где находился потерпевший во время кражи, как было закрыто </a:t>
            </a:r>
            <a:r>
              <a:rPr lang="ru-RU" dirty="0" smtClean="0"/>
              <a:t>помещение;</a:t>
            </a:r>
            <a:endParaRPr lang="ru-RU" dirty="0"/>
          </a:p>
          <a:p>
            <a:pPr marL="114300" indent="0">
              <a:buNone/>
            </a:pPr>
            <a:r>
              <a:rPr lang="ru-RU" dirty="0"/>
              <a:t>4) кем, когда и при каких обстоятельствах была обнаружена кража, кому первому потерпевший сообщил о случившемся;</a:t>
            </a:r>
          </a:p>
          <a:p>
            <a:pPr marL="114300" indent="0">
              <a:buNone/>
            </a:pPr>
            <a:r>
              <a:rPr lang="ru-RU" dirty="0"/>
              <a:t>5) посещали ли объект посторонние лица, поведение которых вызвало подозрения, каковы их приметы;</a:t>
            </a:r>
          </a:p>
          <a:p>
            <a:pPr marL="114300" indent="0">
              <a:buNone/>
            </a:pPr>
            <a:r>
              <a:rPr lang="ru-RU" dirty="0"/>
              <a:t>6) кто, по мнению потерпевшего, мог совершить кражу, на каких данных основывается это предположение;</a:t>
            </a:r>
          </a:p>
          <a:p>
            <a:pPr marL="114300" indent="0">
              <a:buNone/>
            </a:pPr>
            <a:r>
              <a:rPr lang="ru-RU" dirty="0"/>
              <a:t>7) каков режим работы объекта, где была совершена кража государственного или общественного имущества.</a:t>
            </a:r>
          </a:p>
          <a:p>
            <a:endParaRPr lang="ru-RU" dirty="0" smtClean="0"/>
          </a:p>
          <a:p>
            <a:r>
              <a:rPr lang="ru-RU" dirty="0" smtClean="0"/>
              <a:t>если </a:t>
            </a:r>
            <a:r>
              <a:rPr lang="ru-RU" dirty="0"/>
              <a:t>кража совершена </a:t>
            </a:r>
            <a:r>
              <a:rPr lang="ru-RU" dirty="0" smtClean="0"/>
              <a:t>с </a:t>
            </a:r>
            <a:r>
              <a:rPr lang="ru-RU" dirty="0"/>
              <a:t>использованием </a:t>
            </a:r>
            <a:r>
              <a:rPr lang="ru-RU" dirty="0" smtClean="0"/>
              <a:t>доверия - </a:t>
            </a:r>
            <a:r>
              <a:rPr lang="ru-RU" dirty="0"/>
              <a:t>взаимоотношения потерпевшего с подозреваемым, обстоятельства их знакомства и кражи.</a:t>
            </a:r>
          </a:p>
          <a:p>
            <a:r>
              <a:rPr lang="ru-RU" dirty="0" smtClean="0"/>
              <a:t>получить </a:t>
            </a:r>
            <a:r>
              <a:rPr lang="ru-RU" dirty="0"/>
              <a:t>информацию о самом </a:t>
            </a:r>
            <a:r>
              <a:rPr lang="ru-RU" dirty="0" smtClean="0"/>
              <a:t>преступнике.</a:t>
            </a:r>
            <a:endParaRPr lang="ru-RU" dirty="0"/>
          </a:p>
        </p:txBody>
      </p:sp>
    </p:spTree>
    <p:extLst>
      <p:ext uri="{BB962C8B-B14F-4D97-AF65-F5344CB8AC3E}">
        <p14:creationId xmlns:p14="http://schemas.microsoft.com/office/powerpoint/2010/main" val="2145997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91264" cy="428340"/>
          </a:xfrm>
        </p:spPr>
        <p:txBody>
          <a:bodyPr>
            <a:normAutofit/>
          </a:bodyPr>
          <a:lstStyle/>
          <a:p>
            <a:r>
              <a:rPr lang="ru-RU" sz="2000" b="1" i="1" dirty="0"/>
              <a:t>Допрос </a:t>
            </a:r>
            <a:r>
              <a:rPr lang="ru-RU" sz="2000" b="1" i="1" dirty="0" smtClean="0"/>
              <a:t>свидетелей</a:t>
            </a:r>
            <a:endParaRPr lang="ru-RU" sz="2000" dirty="0"/>
          </a:p>
        </p:txBody>
      </p:sp>
      <p:sp>
        <p:nvSpPr>
          <p:cNvPr id="3" name="Объект 2"/>
          <p:cNvSpPr>
            <a:spLocks noGrp="1"/>
          </p:cNvSpPr>
          <p:nvPr>
            <p:ph idx="4294967295"/>
          </p:nvPr>
        </p:nvSpPr>
        <p:spPr>
          <a:xfrm>
            <a:off x="323528" y="548680"/>
            <a:ext cx="8568952" cy="6048672"/>
          </a:xfrm>
          <a:prstGeom prst="rect">
            <a:avLst/>
          </a:prstGeom>
        </p:spPr>
        <p:txBody>
          <a:bodyPr>
            <a:normAutofit fontScale="85000" lnSpcReduction="20000"/>
          </a:bodyPr>
          <a:lstStyle/>
          <a:p>
            <a:pPr marL="114300" indent="0">
              <a:buNone/>
            </a:pPr>
            <a:r>
              <a:rPr lang="ru-RU" b="1" dirty="0" smtClean="0"/>
              <a:t>1) очевидцы </a:t>
            </a:r>
          </a:p>
          <a:p>
            <a:r>
              <a:rPr lang="ru-RU" dirty="0" smtClean="0"/>
              <a:t>получение </a:t>
            </a:r>
            <a:r>
              <a:rPr lang="ru-RU" dirty="0"/>
              <a:t>данных, характеризующих кражу (место, время, способ проникновения в помещение), </a:t>
            </a:r>
            <a:endParaRPr lang="ru-RU" dirty="0" smtClean="0"/>
          </a:p>
          <a:p>
            <a:r>
              <a:rPr lang="ru-RU" dirty="0" smtClean="0"/>
              <a:t>установление </a:t>
            </a:r>
            <a:r>
              <a:rPr lang="ru-RU" dirty="0"/>
              <a:t>примет преступника и других важных для дела обстоятельств. </a:t>
            </a:r>
            <a:endParaRPr lang="ru-RU" dirty="0" smtClean="0"/>
          </a:p>
          <a:p>
            <a:pPr marL="114300" indent="0">
              <a:buNone/>
            </a:pPr>
            <a:r>
              <a:rPr lang="ru-RU" b="1" dirty="0" smtClean="0"/>
              <a:t>иные </a:t>
            </a:r>
            <a:r>
              <a:rPr lang="ru-RU" b="1" dirty="0"/>
              <a:t>свидетели, знающие что-либо о совершенной </a:t>
            </a:r>
            <a:r>
              <a:rPr lang="ru-RU" b="1" dirty="0" smtClean="0"/>
              <a:t>краже </a:t>
            </a:r>
            <a:r>
              <a:rPr lang="ru-RU" sz="2100" dirty="0" smtClean="0"/>
              <a:t>(лица, первые обнаружившие </a:t>
            </a:r>
            <a:r>
              <a:rPr lang="ru-RU" sz="2100" dirty="0"/>
              <a:t>кражу; </a:t>
            </a:r>
            <a:r>
              <a:rPr lang="ru-RU" sz="2100" dirty="0" smtClean="0"/>
              <a:t>работники </a:t>
            </a:r>
            <a:r>
              <a:rPr lang="ru-RU" sz="2100" dirty="0"/>
              <a:t>охраны; </a:t>
            </a:r>
            <a:r>
              <a:rPr lang="ru-RU" sz="2100" dirty="0" smtClean="0"/>
              <a:t>продавцы магазина</a:t>
            </a:r>
            <a:r>
              <a:rPr lang="ru-RU" sz="2100" dirty="0"/>
              <a:t>, в котором совершена кража</a:t>
            </a:r>
            <a:r>
              <a:rPr lang="ru-RU" sz="2100" dirty="0" smtClean="0"/>
              <a:t>)</a:t>
            </a:r>
            <a:endParaRPr lang="ru-RU" sz="2100" dirty="0"/>
          </a:p>
          <a:p>
            <a:r>
              <a:rPr lang="ru-RU" dirty="0" smtClean="0"/>
              <a:t>установление </a:t>
            </a:r>
            <a:r>
              <a:rPr lang="ru-RU" dirty="0"/>
              <a:t>личности преступника, его примет, иных обстоятельств подготовки и совершения кражи. </a:t>
            </a:r>
            <a:endParaRPr lang="ru-RU" dirty="0" smtClean="0"/>
          </a:p>
          <a:p>
            <a:pPr marL="114300" indent="0">
              <a:buNone/>
            </a:pPr>
            <a:endParaRPr lang="ru-RU" b="1" dirty="0" smtClean="0"/>
          </a:p>
          <a:p>
            <a:pPr marL="114300" indent="0">
              <a:buNone/>
            </a:pPr>
            <a:r>
              <a:rPr lang="ru-RU" b="1" dirty="0" smtClean="0"/>
              <a:t>2</a:t>
            </a:r>
            <a:r>
              <a:rPr lang="ru-RU" b="1" dirty="0"/>
              <a:t>) лица, характеризующие потерпевшего;</a:t>
            </a:r>
          </a:p>
          <a:p>
            <a:r>
              <a:rPr lang="ru-RU" dirty="0" smtClean="0"/>
              <a:t>сведения </a:t>
            </a:r>
            <a:r>
              <a:rPr lang="ru-RU" dirty="0"/>
              <a:t>о личности потерпевшего, его склонностях, связях, образе жизни. </a:t>
            </a:r>
            <a:endParaRPr lang="ru-RU" dirty="0" smtClean="0"/>
          </a:p>
          <a:p>
            <a:pPr marL="114300" indent="0">
              <a:buNone/>
            </a:pPr>
            <a:endParaRPr lang="ru-RU" b="1" dirty="0"/>
          </a:p>
          <a:p>
            <a:pPr marL="114300" indent="0">
              <a:buNone/>
            </a:pPr>
            <a:r>
              <a:rPr lang="ru-RU" b="1" dirty="0" smtClean="0"/>
              <a:t>3</a:t>
            </a:r>
            <a:r>
              <a:rPr lang="ru-RU" b="1" dirty="0"/>
              <a:t>) лица, дающие показания о подозреваемом, его образе жизни </a:t>
            </a:r>
            <a:r>
              <a:rPr lang="ru-RU" dirty="0" smtClean="0"/>
              <a:t>(родственники, знакомые подозреваемого).</a:t>
            </a:r>
            <a:endParaRPr lang="ru-RU" dirty="0"/>
          </a:p>
          <a:p>
            <a:r>
              <a:rPr lang="ru-RU" dirty="0" smtClean="0"/>
              <a:t>сведения </a:t>
            </a:r>
            <a:r>
              <a:rPr lang="ru-RU" dirty="0"/>
              <a:t>о личности преступника, </a:t>
            </a:r>
            <a:r>
              <a:rPr lang="ru-RU" dirty="0" smtClean="0"/>
              <a:t>его </a:t>
            </a:r>
            <a:r>
              <a:rPr lang="ru-RU" dirty="0"/>
              <a:t>образе жизни, личных связях, привычках, наклонностях, наличии антиобщественных взглядов и установок </a:t>
            </a:r>
          </a:p>
        </p:txBody>
      </p:sp>
    </p:spTree>
    <p:extLst>
      <p:ext uri="{BB962C8B-B14F-4D97-AF65-F5344CB8AC3E}">
        <p14:creationId xmlns:p14="http://schemas.microsoft.com/office/powerpoint/2010/main" val="3151769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179512" y="908720"/>
            <a:ext cx="8640960" cy="5760640"/>
          </a:xfrm>
          <a:prstGeom prst="rect">
            <a:avLst/>
          </a:prstGeom>
        </p:spPr>
        <p:txBody>
          <a:bodyPr>
            <a:normAutofit/>
          </a:bodyPr>
          <a:lstStyle/>
          <a:p>
            <a:pPr marL="0" indent="0" fontAlgn="base">
              <a:buNone/>
            </a:pPr>
            <a:r>
              <a:rPr lang="ru-RU" dirty="0" smtClean="0"/>
              <a:t>— </a:t>
            </a:r>
            <a:r>
              <a:rPr lang="ru-RU" dirty="0"/>
              <a:t>когда, в силу каких обстоятельств </a:t>
            </a:r>
            <a:r>
              <a:rPr lang="ru-RU" dirty="0" smtClean="0"/>
              <a:t>попал </a:t>
            </a:r>
            <a:r>
              <a:rPr lang="ru-RU" dirty="0"/>
              <a:t>на место происшествия,</a:t>
            </a:r>
          </a:p>
          <a:p>
            <a:pPr marL="0" indent="0" fontAlgn="base">
              <a:buNone/>
            </a:pPr>
            <a:r>
              <a:rPr lang="ru-RU" dirty="0"/>
              <a:t>— кто еще был с ним;</a:t>
            </a:r>
          </a:p>
          <a:p>
            <a:pPr marL="0" indent="0" fontAlgn="base">
              <a:buNone/>
            </a:pPr>
            <a:r>
              <a:rPr lang="ru-RU" dirty="0"/>
              <a:t>— известен ли ему потерпевший, был ли он еще жив в момент его нахождения, что говорил, называл ли преступника;</a:t>
            </a:r>
          </a:p>
          <a:p>
            <a:pPr marL="0" indent="0" fontAlgn="base">
              <a:buNone/>
            </a:pPr>
            <a:r>
              <a:rPr lang="ru-RU" dirty="0" smtClean="0"/>
              <a:t>— с </a:t>
            </a:r>
            <a:r>
              <a:rPr lang="ru-RU" dirty="0"/>
              <a:t>кем и что было сделано для спасения его жизни. </a:t>
            </a:r>
            <a:endParaRPr lang="ru-RU" dirty="0" smtClean="0"/>
          </a:p>
          <a:p>
            <a:pPr marL="0" indent="0" fontAlgn="base">
              <a:buNone/>
            </a:pPr>
            <a:endParaRPr lang="ru-RU" dirty="0"/>
          </a:p>
          <a:p>
            <a:pPr marL="0" indent="0" fontAlgn="base">
              <a:buNone/>
            </a:pPr>
            <a:r>
              <a:rPr lang="ru-RU" dirty="0" smtClean="0"/>
              <a:t>— </a:t>
            </a:r>
            <a:r>
              <a:rPr lang="ru-RU" dirty="0"/>
              <a:t>каковы были поза трупа и признаки наступления </a:t>
            </a:r>
            <a:r>
              <a:rPr lang="ru-RU" dirty="0" smtClean="0"/>
              <a:t>смерти, состояние </a:t>
            </a:r>
            <a:r>
              <a:rPr lang="ru-RU" dirty="0"/>
              <a:t>одежды;</a:t>
            </a:r>
          </a:p>
          <a:p>
            <a:pPr marL="0" indent="0" fontAlgn="base">
              <a:buNone/>
            </a:pPr>
            <a:r>
              <a:rPr lang="ru-RU" dirty="0"/>
              <a:t>— продолжалось ли кровотечение;</a:t>
            </a:r>
          </a:p>
          <a:p>
            <a:pPr marL="0" indent="0" fontAlgn="base">
              <a:buNone/>
            </a:pPr>
            <a:r>
              <a:rPr lang="ru-RU" dirty="0"/>
              <a:t>— какие изменения внесены в обстановку места происшествия до прибытия </a:t>
            </a:r>
            <a:r>
              <a:rPr lang="ru-RU" dirty="0" smtClean="0"/>
              <a:t>следователя</a:t>
            </a:r>
            <a:endParaRPr lang="ru-RU" dirty="0"/>
          </a:p>
        </p:txBody>
      </p:sp>
      <p:sp>
        <p:nvSpPr>
          <p:cNvPr id="3" name="Заголовок 2"/>
          <p:cNvSpPr>
            <a:spLocks noGrp="1"/>
          </p:cNvSpPr>
          <p:nvPr>
            <p:ph type="title"/>
          </p:nvPr>
        </p:nvSpPr>
        <p:spPr>
          <a:xfrm>
            <a:off x="251520" y="116632"/>
            <a:ext cx="8445624" cy="720080"/>
          </a:xfrm>
        </p:spPr>
        <p:txBody>
          <a:bodyPr>
            <a:normAutofit fontScale="90000"/>
          </a:bodyPr>
          <a:lstStyle/>
          <a:p>
            <a:r>
              <a:rPr lang="ru-RU" sz="2800" i="1" dirty="0" smtClean="0"/>
              <a:t>допрос </a:t>
            </a:r>
            <a:r>
              <a:rPr lang="ru-RU" sz="2800" i="1" dirty="0"/>
              <a:t>свидетеля</a:t>
            </a:r>
            <a:r>
              <a:rPr lang="ru-RU" sz="2800" dirty="0"/>
              <a:t>, первым обнаружившего </a:t>
            </a:r>
            <a:r>
              <a:rPr lang="ru-RU" sz="2800" dirty="0" smtClean="0"/>
              <a:t>умирающего </a:t>
            </a:r>
            <a:r>
              <a:rPr lang="ru-RU" sz="2800" dirty="0"/>
              <a:t>потерпевшего или его труп</a:t>
            </a:r>
          </a:p>
        </p:txBody>
      </p:sp>
    </p:spTree>
    <p:extLst>
      <p:ext uri="{BB962C8B-B14F-4D97-AF65-F5344CB8AC3E}">
        <p14:creationId xmlns:p14="http://schemas.microsoft.com/office/powerpoint/2010/main" val="2143529470"/>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2973</TotalTime>
  <Words>1862</Words>
  <Application>Microsoft Office PowerPoint</Application>
  <PresentationFormat>Экран (4:3)</PresentationFormat>
  <Paragraphs>216</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Воздушный поток</vt:lpstr>
      <vt:lpstr>Допрос. Очная ставка</vt:lpstr>
      <vt:lpstr>Место и время допроса</vt:lpstr>
      <vt:lpstr>Презентация PowerPoint</vt:lpstr>
      <vt:lpstr>Презентация PowerPoint</vt:lpstr>
      <vt:lpstr>Презентация PowerPoint</vt:lpstr>
      <vt:lpstr>Протокол допроса</vt:lpstr>
      <vt:lpstr>допрос потерпевшего </vt:lpstr>
      <vt:lpstr>Допрос свидетелей</vt:lpstr>
      <vt:lpstr>допрос свидетеля, первым обнаружившего умирающего потерпевшего или его труп</vt:lpstr>
      <vt:lpstr>Допрос свидетелей из числа родственников, сослуживцев, знакомых потерпевшего </vt:lpstr>
      <vt:lpstr>Допрос потерпевшего</vt:lpstr>
      <vt:lpstr>Допрос потерпевшего</vt:lpstr>
      <vt:lpstr>Допрос свидетелей</vt:lpstr>
      <vt:lpstr>Протокол допроса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Очная ставка (ст.222 УПК)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Допрос. Очная ставка</dc:title>
  <dc:creator>Пользователь</dc:creator>
  <cp:lastModifiedBy>Пользователь</cp:lastModifiedBy>
  <cp:revision>84</cp:revision>
  <dcterms:created xsi:type="dcterms:W3CDTF">2016-03-12T11:54:02Z</dcterms:created>
  <dcterms:modified xsi:type="dcterms:W3CDTF">2017-02-20T17:15:36Z</dcterms:modified>
</cp:coreProperties>
</file>