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FF0"/>
    <a:srgbClr val="229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1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80" y="-8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23A04-B6A5-FC4E-9174-82DAE153008B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89072-4516-AB46-8817-D9051608C0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2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Каждая тема прорабатывается в следующей последовательности: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1. Перед занятием: Просмотр </a:t>
            </a:r>
            <a:r>
              <a:rPr lang="ru-RU" dirty="0" err="1" smtClean="0"/>
              <a:t>видеолекции</a:t>
            </a:r>
            <a:r>
              <a:rPr lang="ru-RU" dirty="0" smtClean="0"/>
              <a:t> студентами. Каждая </a:t>
            </a:r>
            <a:r>
              <a:rPr lang="ru-RU" dirty="0" err="1" smtClean="0"/>
              <a:t>видеолекция</a:t>
            </a:r>
            <a:r>
              <a:rPr lang="ru-RU" dirty="0" smtClean="0"/>
              <a:t> включает в себя задание. </a:t>
            </a:r>
          </a:p>
          <a:p>
            <a:pPr lvl="0">
              <a:lnSpc>
                <a:spcPct val="100000"/>
              </a:lnSpc>
            </a:pPr>
            <a:r>
              <a:rPr lang="ru-RU" dirty="0" smtClean="0"/>
              <a:t>2. На занятии: Обсуждение темы на семинаре, ответы на вопросы студентов</a:t>
            </a:r>
          </a:p>
          <a:p>
            <a:pPr lvl="0">
              <a:lnSpc>
                <a:spcPct val="100000"/>
              </a:lnSpc>
            </a:pPr>
            <a:r>
              <a:rPr lang="ru-RU" dirty="0" smtClean="0"/>
              <a:t>Презентация студентами выполненных заданий </a:t>
            </a:r>
          </a:p>
          <a:p>
            <a:pPr lvl="0">
              <a:lnSpc>
                <a:spcPct val="100000"/>
              </a:lnSpc>
            </a:pPr>
            <a:r>
              <a:rPr lang="ru-RU" dirty="0" smtClean="0"/>
              <a:t>3.</a:t>
            </a:r>
            <a:r>
              <a:rPr lang="ru-RU" baseline="0" dirty="0" smtClean="0"/>
              <a:t> </a:t>
            </a:r>
            <a:r>
              <a:rPr lang="ru-RU" baseline="0" smtClean="0"/>
              <a:t>О</a:t>
            </a:r>
            <a:r>
              <a:rPr lang="ru-RU" smtClean="0"/>
              <a:t>братная </a:t>
            </a:r>
            <a:r>
              <a:rPr lang="ru-RU" dirty="0" smtClean="0"/>
              <a:t>связь от преподавателя (и, по возможности, экспертов) по ним.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После занятия: Доработка заданий для итогового проекта с учетом обратной связи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42C22-E122-4B35-95E6-C1007D1CE91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4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0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1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22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rgbClr val="00AEEF"/>
              </a:buClr>
              <a:defRPr/>
            </a:lvl1pPr>
            <a:lvl2pPr>
              <a:buClr>
                <a:srgbClr val="00AEEF"/>
              </a:buClr>
              <a:defRPr/>
            </a:lvl2pPr>
            <a:lvl3pPr>
              <a:buClr>
                <a:srgbClr val="00AEEF"/>
              </a:buClr>
              <a:defRPr/>
            </a:lvl3pPr>
            <a:lvl4pPr>
              <a:buClr>
                <a:srgbClr val="00AEEF"/>
              </a:buClr>
              <a:defRPr/>
            </a:lvl4pPr>
            <a:lvl5pPr>
              <a:buClr>
                <a:srgbClr val="00AEEF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2" name="Текст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00000" y="6246000"/>
            <a:ext cx="2714652" cy="428652"/>
          </a:xfrm>
        </p:spPr>
        <p:txBody>
          <a:bodyPr>
            <a:normAutofit/>
          </a:bodyPr>
          <a:lstStyle>
            <a:lvl1pPr>
              <a:buFontTx/>
              <a:buNone/>
              <a:defRPr sz="18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472354" y="6246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0709A30-434B-4754-97A4-5CBFDEF3DAF9}" type="slidenum">
              <a:rPr lang="ru-RU" smtClean="0">
                <a:latin typeface="Core Sans NR 35 Light" pitchFamily="34" charset="0"/>
              </a:rPr>
              <a:pPr algn="r"/>
              <a:t>‹#›</a:t>
            </a:fld>
            <a:endParaRPr lang="ru-RU" dirty="0">
              <a:latin typeface="Core Sans NR 3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86392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3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1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4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8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2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2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24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211094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ИНТЕРНЕТ-ПРЕДПРИНИМАТЕЛЬСТВО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38" y="3526919"/>
            <a:ext cx="798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ЛЕКЦИЯ </a:t>
            </a:r>
            <a:endParaRPr lang="ru-RU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/>
                <a:cs typeface="Arial"/>
              </a:rPr>
              <a:t>«О курсе»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06414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179399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95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301266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ВОПРОСЫ?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96586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269571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7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4294149" y="1998126"/>
            <a:ext cx="555702" cy="552890"/>
            <a:chOff x="4332554" y="1998126"/>
            <a:chExt cx="555702" cy="552890"/>
          </a:xfrm>
        </p:grpSpPr>
        <p:sp>
          <p:nvSpPr>
            <p:cNvPr id="11" name="Название 1"/>
            <p:cNvSpPr txBox="1">
              <a:spLocks/>
            </p:cNvSpPr>
            <p:nvPr/>
          </p:nvSpPr>
          <p:spPr>
            <a:xfrm>
              <a:off x="4332554" y="1998126"/>
              <a:ext cx="555702" cy="522410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sz="2400" b="1" dirty="0" smtClean="0">
                  <a:solidFill>
                    <a:srgbClr val="00AFF0"/>
                  </a:solidFill>
                  <a:latin typeface="Arial"/>
                  <a:cs typeface="Arial"/>
                </a:rPr>
                <a:t>1</a:t>
              </a:r>
              <a:endParaRPr lang="ru-RU" sz="24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378939" y="2067764"/>
              <a:ext cx="483253" cy="483252"/>
            </a:xfrm>
            <a:prstGeom prst="ellipse">
              <a:avLst/>
            </a:prstGeom>
            <a:noFill/>
            <a:ln w="38100">
              <a:solidFill>
                <a:srgbClr val="00AF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20922"/>
            <a:ext cx="8803186" cy="71759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СТРУКТУРА ЛЕКЦИИ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Название 1"/>
          <p:cNvSpPr txBox="1">
            <a:spLocks/>
          </p:cNvSpPr>
          <p:nvPr/>
        </p:nvSpPr>
        <p:spPr>
          <a:xfrm>
            <a:off x="130125" y="1200721"/>
            <a:ext cx="8883751" cy="47791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Логика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и структура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курса</a:t>
            </a: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Промежуточный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контроль и итоговый проект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294149" y="3469645"/>
            <a:ext cx="555702" cy="552890"/>
            <a:chOff x="227914" y="1195075"/>
            <a:chExt cx="555702" cy="552890"/>
          </a:xfrm>
        </p:grpSpPr>
        <p:sp>
          <p:nvSpPr>
            <p:cNvPr id="20" name="Название 1"/>
            <p:cNvSpPr txBox="1">
              <a:spLocks/>
            </p:cNvSpPr>
            <p:nvPr/>
          </p:nvSpPr>
          <p:spPr>
            <a:xfrm>
              <a:off x="227914" y="1195075"/>
              <a:ext cx="555702" cy="522410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ru-RU" sz="2400" b="1" dirty="0" smtClean="0">
                  <a:solidFill>
                    <a:srgbClr val="00AFF0"/>
                  </a:solidFill>
                  <a:latin typeface="Arial"/>
                  <a:cs typeface="Arial"/>
                </a:rPr>
                <a:t>2</a:t>
              </a:r>
              <a:endParaRPr lang="ru-RU" sz="24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74299" y="1264713"/>
              <a:ext cx="483253" cy="483252"/>
            </a:xfrm>
            <a:prstGeom prst="ellipse">
              <a:avLst/>
            </a:prstGeom>
            <a:noFill/>
            <a:ln w="38100">
              <a:solidFill>
                <a:srgbClr val="00AF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3034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480859" y="1307668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20922"/>
            <a:ext cx="8803186" cy="71759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ЧТО ДАСТ ЭТОТ КУРС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Название 1"/>
          <p:cNvSpPr txBox="1">
            <a:spLocks/>
          </p:cNvSpPr>
          <p:nvPr/>
        </p:nvSpPr>
        <p:spPr>
          <a:xfrm>
            <a:off x="130125" y="1200721"/>
            <a:ext cx="8883751" cy="47791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Потенциальный проект с первыми результатами, с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которыми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можно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развивать полноценный интернет-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стартап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Возможный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выход на дипломную работу с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практической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частью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по реальному проекту</a:t>
            </a: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Бизнес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-опыт еще в процессе учебы </a:t>
            </a:r>
          </a:p>
        </p:txBody>
      </p:sp>
      <p:sp>
        <p:nvSpPr>
          <p:cNvPr id="17" name="Овал 16"/>
          <p:cNvSpPr/>
          <p:nvPr/>
        </p:nvSpPr>
        <p:spPr>
          <a:xfrm>
            <a:off x="4477398" y="3126308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477398" y="4995748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9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20922"/>
            <a:ext cx="8803186" cy="71759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ЛОГИКА КУРСА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Название 1"/>
          <p:cNvSpPr txBox="1">
            <a:spLocks/>
          </p:cNvSpPr>
          <p:nvPr/>
        </p:nvSpPr>
        <p:spPr>
          <a:xfrm>
            <a:off x="130125" y="1200721"/>
            <a:ext cx="8883751" cy="47791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Процессная логика: от идеи к масштабированию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бизнеса</a:t>
            </a: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В этом курсе вы создадите свой групповой интернет-проект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,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который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будете защищать на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экзамене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480859" y="1989457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480859" y="3820931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4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20922"/>
            <a:ext cx="8803186" cy="71759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СТРУКТУРА КУРСА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2" name="Изображение 1" descr="IIDF-Kursy-2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1" b="8577"/>
          <a:stretch/>
        </p:blipFill>
        <p:spPr>
          <a:xfrm>
            <a:off x="0" y="842211"/>
            <a:ext cx="9144000" cy="542757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" y="1388806"/>
            <a:ext cx="9144000" cy="5284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Вводная лекция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Arial"/>
                <a:cs typeface="Arial"/>
              </a:rPr>
              <a:t>карьерные пути</a:t>
            </a:r>
            <a:endParaRPr lang="ru-RU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2647264"/>
            <a:ext cx="9144000" cy="331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Идея: источники идей для стартапа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3744082"/>
            <a:ext cx="9144000" cy="331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Команда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стартапа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 Как собрать и мотивировать команду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стартапа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4794719"/>
            <a:ext cx="9144000" cy="331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Бизнес-модель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" y="5845355"/>
            <a:ext cx="9144000" cy="331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Анализ рынка. Оценка потенциала рынка. Анализ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конкурентов.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76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20922"/>
            <a:ext cx="8803186" cy="71759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СТРУКТУРА КУРСА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2" name="Изображение 1" descr="IIDF-Kursy-2-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" t="9161" r="2920" b="13840"/>
          <a:stretch/>
        </p:blipFill>
        <p:spPr>
          <a:xfrm>
            <a:off x="-1" y="678447"/>
            <a:ext cx="9144001" cy="560805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1424889"/>
            <a:ext cx="9144000" cy="331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Целевая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аудитория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 </a:t>
            </a:r>
            <a:endParaRPr lang="bg-BG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2615514"/>
            <a:ext cx="9144000" cy="331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Customer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development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и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customer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discovery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3790264"/>
            <a:ext cx="9144000" cy="5753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Метрики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стартапа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и экономика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продукта.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Модели монетизации: какие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есть и как найти свою.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5203139"/>
            <a:ext cx="9144000" cy="5753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От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идеи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к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продукту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Концепция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value proposition </a:t>
            </a:r>
            <a:r>
              <a:rPr lang="fr-FR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и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MVP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763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20922"/>
            <a:ext cx="8803186" cy="717598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СТРУКТУРА КУРСА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3" name="Изображение 2" descr="IIDF-Kursy-2-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8771" r="4299" b="16152"/>
          <a:stretch/>
        </p:blipFill>
        <p:spPr>
          <a:xfrm>
            <a:off x="0" y="685393"/>
            <a:ext cx="9014848" cy="54741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1504264"/>
            <a:ext cx="9144000" cy="5753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Маркетинговые коммуникации: как привлечь первых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пользователей.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Постановка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продаж. PR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стартапа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2996514"/>
            <a:ext cx="9144000" cy="5753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Customer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validation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 </a:t>
            </a:r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Тестирование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каналов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_tradn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и</a:t>
            </a:r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подготовка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к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масштабированию</a:t>
            </a:r>
            <a:r>
              <a:rPr lang="es-ES_tradnl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4361764"/>
            <a:ext cx="9144000" cy="2896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Финансы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стартапа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5473014"/>
            <a:ext cx="9144000" cy="686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Инвестиции. Источники инвестиций. Виды инвесторов. Требования фондов. Подготовка питча для инвесторов</a:t>
            </a:r>
          </a:p>
        </p:txBody>
      </p:sp>
    </p:spTree>
    <p:extLst>
      <p:ext uri="{BB962C8B-B14F-4D97-AF65-F5344CB8AC3E}">
        <p14:creationId xmlns:p14="http://schemas.microsoft.com/office/powerpoint/2010/main" val="183903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229600" cy="1143000"/>
          </a:xfrm>
        </p:spPr>
        <p:txBody>
          <a:bodyPr/>
          <a:lstStyle/>
          <a:p>
            <a:r>
              <a:rPr lang="ru-RU" dirty="0" smtClean="0"/>
              <a:t>Организация занятий</a:t>
            </a:r>
            <a:endParaRPr lang="ru-RU" dirty="0"/>
          </a:p>
        </p:txBody>
      </p:sp>
      <p:pic>
        <p:nvPicPr>
          <p:cNvPr id="7" name="Изображение 6" descr="Graduate_student_avatar_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052736"/>
            <a:ext cx="936104" cy="936104"/>
          </a:xfrm>
          <a:prstGeom prst="rect">
            <a:avLst/>
          </a:prstGeom>
        </p:spPr>
      </p:pic>
      <p:pic>
        <p:nvPicPr>
          <p:cNvPr id="8" name="Изображение 7" descr="Leader_of_a_group_with_an_empty_speech_bubble_12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420888"/>
            <a:ext cx="1944216" cy="1944216"/>
          </a:xfrm>
          <a:prstGeom prst="rect">
            <a:avLst/>
          </a:prstGeom>
        </p:spPr>
      </p:pic>
      <p:pic>
        <p:nvPicPr>
          <p:cNvPr id="9" name="Изображение 8" descr="Class_group_12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365104"/>
            <a:ext cx="1656184" cy="1656184"/>
          </a:xfrm>
          <a:prstGeom prst="rect">
            <a:avLst/>
          </a:prstGeom>
        </p:spPr>
      </p:pic>
      <p:pic>
        <p:nvPicPr>
          <p:cNvPr id="10" name="Изображение 9" descr="Professor_with_clipboard_12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84" y="2708920"/>
            <a:ext cx="1625600" cy="1625600"/>
          </a:xfrm>
          <a:prstGeom prst="rect">
            <a:avLst/>
          </a:prstGeom>
        </p:spPr>
      </p:pic>
      <p:pic>
        <p:nvPicPr>
          <p:cNvPr id="11" name="Изображение 10" descr="Black_Laptop_128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36712"/>
            <a:ext cx="1656184" cy="1656184"/>
          </a:xfrm>
          <a:prstGeom prst="rect">
            <a:avLst/>
          </a:prstGeom>
        </p:spPr>
      </p:pic>
      <p:pic>
        <p:nvPicPr>
          <p:cNvPr id="15" name="Изображение 14" descr="Redo_Arrow_128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971134" cy="971134"/>
          </a:xfrm>
          <a:prstGeom prst="rect">
            <a:avLst/>
          </a:prstGeom>
        </p:spPr>
      </p:pic>
      <p:pic>
        <p:nvPicPr>
          <p:cNvPr id="16" name="Изображение 15" descr="Redo_Arrow_128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32715">
            <a:off x="5905210" y="1809882"/>
            <a:ext cx="971134" cy="971134"/>
          </a:xfrm>
          <a:prstGeom prst="rect">
            <a:avLst/>
          </a:prstGeom>
        </p:spPr>
      </p:pic>
      <p:pic>
        <p:nvPicPr>
          <p:cNvPr id="17" name="Изображение 16" descr="Redo_Arrow_128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53244">
            <a:off x="5994007" y="4919989"/>
            <a:ext cx="971134" cy="988634"/>
          </a:xfrm>
          <a:prstGeom prst="rect">
            <a:avLst/>
          </a:prstGeom>
        </p:spPr>
      </p:pic>
      <p:pic>
        <p:nvPicPr>
          <p:cNvPr id="18" name="Изображение 17" descr="Redo_Arrow_128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55970">
            <a:off x="2277667" y="4936698"/>
            <a:ext cx="971134" cy="971134"/>
          </a:xfrm>
          <a:prstGeom prst="rect">
            <a:avLst/>
          </a:prstGeom>
        </p:spPr>
      </p:pic>
      <p:sp>
        <p:nvSpPr>
          <p:cNvPr id="12" name="Название 1"/>
          <p:cNvSpPr txBox="1">
            <a:spLocks/>
          </p:cNvSpPr>
          <p:nvPr/>
        </p:nvSpPr>
        <p:spPr>
          <a:xfrm>
            <a:off x="3563888" y="2420888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AEEF"/>
                </a:solidFill>
                <a:latin typeface="Core Sans NR 35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Просмотр </a:t>
            </a:r>
            <a:r>
              <a:rPr lang="ru-RU" sz="1400" dirty="0" err="1" smtClean="0">
                <a:solidFill>
                  <a:schemeClr val="tx1"/>
                </a:solidFill>
              </a:rPr>
              <a:t>видеолекции</a:t>
            </a:r>
            <a:r>
              <a:rPr lang="ru-RU" sz="1400" dirty="0" smtClean="0">
                <a:solidFill>
                  <a:schemeClr val="tx1"/>
                </a:solidFill>
              </a:rPr>
              <a:t> студентом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Название 1"/>
          <p:cNvSpPr txBox="1">
            <a:spLocks/>
          </p:cNvSpPr>
          <p:nvPr/>
        </p:nvSpPr>
        <p:spPr>
          <a:xfrm>
            <a:off x="6300192" y="4365104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AEEF"/>
                </a:solidFill>
                <a:latin typeface="Core Sans NR 35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Обсуждение тем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Название 1"/>
          <p:cNvSpPr txBox="1">
            <a:spLocks/>
          </p:cNvSpPr>
          <p:nvPr/>
        </p:nvSpPr>
        <p:spPr>
          <a:xfrm>
            <a:off x="3491880" y="6021288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AEEF"/>
                </a:solidFill>
                <a:latin typeface="Core Sans NR 35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Презентация студентами заданий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Название 1"/>
          <p:cNvSpPr txBox="1">
            <a:spLocks/>
          </p:cNvSpPr>
          <p:nvPr/>
        </p:nvSpPr>
        <p:spPr>
          <a:xfrm>
            <a:off x="395536" y="4365104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AEEF"/>
                </a:solidFill>
                <a:latin typeface="Core Sans NR 35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Обратная связь от преподавателей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7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Fon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1097" y="857739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211662" y="52672"/>
            <a:ext cx="8803186" cy="7175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ПРОМЕЖУТОЧНЫЙ КОНТРОЛЬ</a:t>
            </a:r>
            <a:b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</a:br>
            <a:r>
              <a:rPr lang="ru-RU" sz="3000" b="1" dirty="0" smtClean="0">
                <a:solidFill>
                  <a:srgbClr val="00AFF0"/>
                </a:solidFill>
                <a:latin typeface="Core Sans NR 35 Light" pitchFamily="34" charset="0"/>
              </a:rPr>
              <a:t>И ИТОГОВЫЙ ПРОЕКТ</a:t>
            </a:r>
            <a:endParaRPr lang="ru-RU" sz="3000" b="1" dirty="0">
              <a:solidFill>
                <a:srgbClr val="00AFF0"/>
              </a:solidFill>
              <a:latin typeface="Core Sans NR 35 Ligh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1050" y="6413239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Название 1"/>
          <p:cNvSpPr txBox="1">
            <a:spLocks/>
          </p:cNvSpPr>
          <p:nvPr/>
        </p:nvSpPr>
        <p:spPr>
          <a:xfrm>
            <a:off x="130125" y="1200721"/>
            <a:ext cx="8883751" cy="47791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rgbClr val="00AFF0"/>
                </a:solidFill>
                <a:latin typeface="Arial"/>
                <a:cs typeface="Arial"/>
              </a:rPr>
              <a:t>ОЦЕНКА ЗА КУРС =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0.6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*Оценка за промежуточные задания + 0.4*Оценка за итоговый проект</a:t>
            </a:r>
          </a:p>
          <a:p>
            <a:pPr algn="ctr">
              <a:lnSpc>
                <a:spcPct val="120000"/>
              </a:lnSpc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b="1" dirty="0" smtClean="0">
              <a:solidFill>
                <a:srgbClr val="00AFF0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rgbClr val="00AFF0"/>
                </a:solidFill>
                <a:latin typeface="Arial"/>
                <a:cs typeface="Arial"/>
              </a:rPr>
              <a:t>ПРОМЕЖУТОЧНЫЕ ЗАДАНИЯ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Промежуточные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задания связаны с проектом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последовательно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даются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на семинарах. </a:t>
            </a:r>
          </a:p>
          <a:p>
            <a:pPr algn="ctr">
              <a:lnSpc>
                <a:spcPct val="120000"/>
              </a:lnSpc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ru-RU" sz="2000" b="1" dirty="0" smtClean="0">
              <a:solidFill>
                <a:srgbClr val="00AFF0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rgbClr val="00AFF0"/>
                </a:solidFill>
                <a:latin typeface="Arial"/>
                <a:cs typeface="Arial"/>
              </a:rPr>
              <a:t>ИТОГОВЫЙ ПРОЕКТ</a:t>
            </a:r>
          </a:p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выполняется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в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группах от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2 до 5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человек и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защищается на экзамене.</a:t>
            </a:r>
          </a:p>
        </p:txBody>
      </p:sp>
    </p:spTree>
    <p:extLst>
      <p:ext uri="{BB962C8B-B14F-4D97-AF65-F5344CB8AC3E}">
        <p14:creationId xmlns:p14="http://schemas.microsoft.com/office/powerpoint/2010/main" val="2089052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340</Words>
  <Application>Microsoft Macintosh PowerPoint</Application>
  <PresentationFormat>Экран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СТРУКТУРА ЛЕКЦИИ</vt:lpstr>
      <vt:lpstr>ЧТО ДАСТ ЭТОТ КУРС</vt:lpstr>
      <vt:lpstr>ЛОГИКА КУРСА</vt:lpstr>
      <vt:lpstr>СТРУКТУРА КУРСА</vt:lpstr>
      <vt:lpstr>СТРУКТУРА КУРСА</vt:lpstr>
      <vt:lpstr>СТРУКТУРА КУРСА</vt:lpstr>
      <vt:lpstr>Организация занятий</vt:lpstr>
      <vt:lpstr>ПРОМЕЖУТОЧНЫЙ КОНТРОЛЬ И ИТОГОВЫЙ ПРОЕКТ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Элен Теванян</cp:lastModifiedBy>
  <cp:revision>34</cp:revision>
  <cp:lastPrinted>2015-07-27T12:35:28Z</cp:lastPrinted>
  <dcterms:created xsi:type="dcterms:W3CDTF">2015-03-16T15:29:57Z</dcterms:created>
  <dcterms:modified xsi:type="dcterms:W3CDTF">2016-09-05T10:30:48Z</dcterms:modified>
</cp:coreProperties>
</file>