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343" r:id="rId3"/>
    <p:sldId id="376" r:id="rId4"/>
    <p:sldId id="345" r:id="rId5"/>
    <p:sldId id="367" r:id="rId6"/>
    <p:sldId id="375" r:id="rId7"/>
    <p:sldId id="374" r:id="rId8"/>
    <p:sldId id="368" r:id="rId9"/>
    <p:sldId id="366" r:id="rId10"/>
    <p:sldId id="364" r:id="rId11"/>
    <p:sldId id="361" r:id="rId12"/>
    <p:sldId id="356" r:id="rId13"/>
    <p:sldId id="342" r:id="rId14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FF0"/>
    <a:srgbClr val="FF4E51"/>
    <a:srgbClr val="58B3C1"/>
    <a:srgbClr val="58C1AC"/>
    <a:srgbClr val="32C1BD"/>
    <a:srgbClr val="229D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9" autoAdjust="0"/>
    <p:restoredTop sz="90358" autoAdjust="0"/>
  </p:normalViewPr>
  <p:slideViewPr>
    <p:cSldViewPr snapToGrid="0" snapToObjects="1">
      <p:cViewPr>
        <p:scale>
          <a:sx n="100" d="100"/>
          <a:sy n="100" d="100"/>
        </p:scale>
        <p:origin x="-1904" y="-432"/>
      </p:cViewPr>
      <p:guideLst>
        <p:guide orient="horz"/>
        <p:guide pos="76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329EF-B696-DC49-876E-F3E8AEB93686}" type="datetimeFigureOut">
              <a:rPr lang="ru-RU" smtClean="0"/>
              <a:t>02.10.16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62E67-11D1-6A40-A9BD-7CFF427DE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844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Wingdings" charset="0"/>
              <a:buChar char="Ø"/>
            </a:pPr>
            <a:endParaRPr kumimoji="0" lang="ru-RU" dirty="0" smtClean="0">
              <a:ea typeface="MS PGothic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069EF-43C9-425D-B862-59C2E30D44E7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488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Wingdings" charset="0"/>
              <a:buChar char="Ø"/>
            </a:pPr>
            <a:endParaRPr kumimoji="0" lang="ru-RU" dirty="0" smtClean="0">
              <a:ea typeface="MS PGothic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069EF-43C9-425D-B862-59C2E30D44E7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4885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Wingdings" charset="0"/>
              <a:buChar char="Ø"/>
            </a:pPr>
            <a:endParaRPr kumimoji="0" lang="ru-RU" dirty="0" smtClean="0">
              <a:ea typeface="MS PGothic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069EF-43C9-425D-B862-59C2E30D44E7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4885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120000"/>
              </a:lnSpc>
              <a:spcBef>
                <a:spcPts val="4200"/>
              </a:spcBef>
              <a:buClr>
                <a:srgbClr val="00AFF0"/>
              </a:buClr>
              <a:buFont typeface="Arial"/>
              <a:buChar char="•"/>
            </a:pPr>
            <a:r>
              <a:rPr lang="ru-RU" sz="3600" dirty="0" smtClean="0">
                <a:latin typeface="Bandera Pro" charset="0"/>
              </a:rPr>
              <a:t>Нужно ценностное предложение</a:t>
            </a:r>
          </a:p>
          <a:p>
            <a:pPr marL="457200" indent="-457200">
              <a:lnSpc>
                <a:spcPct val="120000"/>
              </a:lnSpc>
              <a:spcBef>
                <a:spcPts val="4200"/>
              </a:spcBef>
              <a:buClr>
                <a:srgbClr val="00AFF0"/>
              </a:buClr>
              <a:buFont typeface="Arial"/>
              <a:buChar char="•"/>
            </a:pPr>
            <a:r>
              <a:rPr lang="ru-RU" sz="3600" dirty="0" smtClean="0">
                <a:latin typeface="Bandera Pro" charset="0"/>
              </a:rPr>
              <a:t>Для разных клиентов предложение разное</a:t>
            </a:r>
          </a:p>
          <a:p>
            <a:pPr marL="457200" indent="-457200">
              <a:lnSpc>
                <a:spcPct val="120000"/>
              </a:lnSpc>
              <a:spcBef>
                <a:spcPts val="4200"/>
              </a:spcBef>
              <a:buClr>
                <a:srgbClr val="00AFF0"/>
              </a:buClr>
              <a:buFont typeface="Arial"/>
              <a:buChar char="•"/>
            </a:pPr>
            <a:r>
              <a:rPr lang="ru-RU" sz="3600" dirty="0" smtClean="0">
                <a:latin typeface="Bandera Pro" charset="0"/>
              </a:rPr>
              <a:t>Важность проблемы имеет разный вес</a:t>
            </a:r>
          </a:p>
          <a:p>
            <a:pPr marL="457200" indent="-457200">
              <a:lnSpc>
                <a:spcPct val="120000"/>
              </a:lnSpc>
              <a:spcBef>
                <a:spcPts val="4200"/>
              </a:spcBef>
              <a:buClr>
                <a:srgbClr val="00AFF0"/>
              </a:buClr>
              <a:buFont typeface="Arial"/>
              <a:buChar char="•"/>
            </a:pPr>
            <a:r>
              <a:rPr lang="ru-RU" sz="3600" dirty="0" smtClean="0">
                <a:latin typeface="Bandera Pro" charset="0"/>
              </a:rPr>
              <a:t>Состояние клиента сказывается на решении</a:t>
            </a:r>
          </a:p>
          <a:p>
            <a:pPr marL="457200" indent="-457200">
              <a:lnSpc>
                <a:spcPct val="120000"/>
              </a:lnSpc>
              <a:spcBef>
                <a:spcPts val="4200"/>
              </a:spcBef>
              <a:buClr>
                <a:srgbClr val="00AFF0"/>
              </a:buClr>
              <a:buFont typeface="Arial"/>
              <a:buChar char="•"/>
            </a:pPr>
            <a:r>
              <a:rPr lang="ru-RU" sz="3600" dirty="0" smtClean="0">
                <a:solidFill>
                  <a:srgbClr val="FF4E51"/>
                </a:solidFill>
                <a:latin typeface="Bandera Pro" charset="0"/>
              </a:rPr>
              <a:t>Без ценностного предложения продажи будут </a:t>
            </a:r>
            <a:r>
              <a:rPr lang="en-US" sz="3600" dirty="0" smtClean="0">
                <a:solidFill>
                  <a:srgbClr val="FF4E51"/>
                </a:solidFill>
                <a:latin typeface="Bandera Pro" charset="0"/>
              </a:rPr>
              <a:t>                                      </a:t>
            </a:r>
            <a:r>
              <a:rPr lang="ru-RU" sz="3600" dirty="0" smtClean="0">
                <a:solidFill>
                  <a:srgbClr val="FF4E51"/>
                </a:solidFill>
                <a:latin typeface="Bandera Pro" charset="0"/>
              </a:rPr>
              <a:t>единичные и не масштабируемые</a:t>
            </a:r>
          </a:p>
          <a:p>
            <a:endParaRPr kumimoji="0" lang="ru-RU" sz="3200" dirty="0">
              <a:ea typeface="MS PGothic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069EF-43C9-425D-B862-59C2E30D44E7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0241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8E51-3AAF-BB47-80B2-273BB996EDF4}" type="datetimeFigureOut">
              <a:rPr lang="ru-RU" smtClean="0"/>
              <a:t>02.10.16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8CC9-B89A-F947-AE27-F81CCA9E9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70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Изображение 4" descr="IIDF-Kursy-Fon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Номер слайда 3"/>
          <p:cNvSpPr txBox="1">
            <a:spLocks/>
          </p:cNvSpPr>
          <p:nvPr userDrawn="1"/>
        </p:nvSpPr>
        <p:spPr>
          <a:xfrm>
            <a:off x="8578654" y="6354884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9E014B-297B-4575-BDFD-607BFF17BAB8}" type="slidenum">
              <a:rPr lang="ru-RU" smtClean="0">
                <a:solidFill>
                  <a:schemeClr val="bg1"/>
                </a:solidFill>
              </a:rPr>
              <a:pPr/>
              <a:t>‹#›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134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Изображение 6" descr="IIDF-Strateg-fond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Название 1"/>
          <p:cNvSpPr>
            <a:spLocks noGrp="1"/>
          </p:cNvSpPr>
          <p:nvPr>
            <p:ph type="title"/>
          </p:nvPr>
        </p:nvSpPr>
        <p:spPr>
          <a:xfrm>
            <a:off x="158746" y="121178"/>
            <a:ext cx="8820307" cy="717598"/>
          </a:xfrm>
        </p:spPr>
        <p:txBody>
          <a:bodyPr>
            <a:normAutofit/>
          </a:bodyPr>
          <a:lstStyle>
            <a:lvl1pPr>
              <a:defRPr>
                <a:solidFill>
                  <a:srgbClr val="00AFF0"/>
                </a:solidFill>
              </a:defRPr>
            </a:lvl1pPr>
          </a:lstStyle>
          <a:p>
            <a:r>
              <a:rPr lang="bg-BG" sz="3200" dirty="0" smtClean="0">
                <a:solidFill>
                  <a:srgbClr val="00AFF0"/>
                </a:solidFill>
                <a:latin typeface="Arial"/>
                <a:cs typeface="Arial"/>
              </a:rPr>
              <a:t>П</a:t>
            </a:r>
            <a:r>
              <a:rPr lang="en-US" sz="3200" dirty="0" smtClean="0">
                <a:solidFill>
                  <a:srgbClr val="00AFF0"/>
                </a:solidFill>
                <a:latin typeface="Arial"/>
                <a:cs typeface="Arial"/>
              </a:rPr>
              <a:t>§</a:t>
            </a:r>
            <a:r>
              <a:rPr lang="bg-BG" sz="3200" dirty="0" smtClean="0">
                <a:solidFill>
                  <a:srgbClr val="00AFF0"/>
                </a:solidFill>
                <a:latin typeface="Arial"/>
                <a:cs typeface="Arial"/>
              </a:rPr>
              <a:t>РИМЕР ИЗ ЖИЗНИ…</a:t>
            </a:r>
            <a:endParaRPr lang="ru-RU" sz="3200" dirty="0">
              <a:solidFill>
                <a:srgbClr val="00AFF0"/>
              </a:solidFill>
              <a:latin typeface="Arial"/>
              <a:cs typeface="Arial"/>
            </a:endParaRP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188510" y="852006"/>
            <a:ext cx="8790543" cy="0"/>
          </a:xfrm>
          <a:prstGeom prst="line">
            <a:avLst/>
          </a:prstGeom>
          <a:ln w="25400">
            <a:solidFill>
              <a:srgbClr val="AAE2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3"/>
          <p:cNvSpPr txBox="1">
            <a:spLocks/>
          </p:cNvSpPr>
          <p:nvPr userDrawn="1"/>
        </p:nvSpPr>
        <p:spPr>
          <a:xfrm>
            <a:off x="8676652" y="6413501"/>
            <a:ext cx="285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9E014B-297B-4575-BDFD-607BFF17BAB8}" type="slidenum">
              <a:rPr lang="ru-RU" smtClean="0">
                <a:solidFill>
                  <a:schemeClr val="bg1"/>
                </a:solidFill>
              </a:rPr>
              <a:pPr/>
              <a:t>‹#›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394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Изображение 6" descr="IIDF-Strateg-fond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Название 1"/>
          <p:cNvSpPr>
            <a:spLocks noGrp="1"/>
          </p:cNvSpPr>
          <p:nvPr>
            <p:ph type="title"/>
          </p:nvPr>
        </p:nvSpPr>
        <p:spPr>
          <a:xfrm>
            <a:off x="158746" y="121178"/>
            <a:ext cx="8820307" cy="717598"/>
          </a:xfrm>
        </p:spPr>
        <p:txBody>
          <a:bodyPr>
            <a:normAutofit/>
          </a:bodyPr>
          <a:lstStyle>
            <a:lvl1pPr>
              <a:defRPr>
                <a:solidFill>
                  <a:srgbClr val="00AFF0"/>
                </a:solidFill>
              </a:defRPr>
            </a:lvl1pPr>
          </a:lstStyle>
          <a:p>
            <a:r>
              <a:rPr lang="bg-BG" sz="3200" dirty="0" smtClean="0">
                <a:solidFill>
                  <a:srgbClr val="00AFF0"/>
                </a:solidFill>
                <a:latin typeface="Arial"/>
                <a:cs typeface="Arial"/>
              </a:rPr>
              <a:t>П</a:t>
            </a:r>
            <a:r>
              <a:rPr lang="en-US" sz="3200" dirty="0" smtClean="0">
                <a:solidFill>
                  <a:srgbClr val="00AFF0"/>
                </a:solidFill>
                <a:latin typeface="Arial"/>
                <a:cs typeface="Arial"/>
              </a:rPr>
              <a:t>§</a:t>
            </a:r>
            <a:r>
              <a:rPr lang="bg-BG" sz="3200" dirty="0" smtClean="0">
                <a:solidFill>
                  <a:srgbClr val="00AFF0"/>
                </a:solidFill>
                <a:latin typeface="Arial"/>
                <a:cs typeface="Arial"/>
              </a:rPr>
              <a:t>РИМЕР ИЗ ЖИЗНИ…</a:t>
            </a:r>
            <a:endParaRPr lang="ru-RU" sz="3200" dirty="0">
              <a:solidFill>
                <a:srgbClr val="00AFF0"/>
              </a:solidFill>
              <a:latin typeface="Arial"/>
              <a:cs typeface="Arial"/>
            </a:endParaRP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188510" y="852006"/>
            <a:ext cx="8790543" cy="0"/>
          </a:xfrm>
          <a:prstGeom prst="line">
            <a:avLst/>
          </a:prstGeom>
          <a:ln w="25400">
            <a:solidFill>
              <a:srgbClr val="AAE2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3"/>
          <p:cNvSpPr txBox="1">
            <a:spLocks/>
          </p:cNvSpPr>
          <p:nvPr userDrawn="1"/>
        </p:nvSpPr>
        <p:spPr>
          <a:xfrm>
            <a:off x="8676652" y="6413501"/>
            <a:ext cx="285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9E014B-297B-4575-BDFD-607BFF17BAB8}" type="slidenum">
              <a:rPr lang="ru-RU" smtClean="0">
                <a:solidFill>
                  <a:schemeClr val="bg1"/>
                </a:solidFill>
              </a:rPr>
              <a:pPr/>
              <a:t>‹#›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792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6637439"/>
      </p:ext>
    </p:extLst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B8E51-3AAF-BB47-80B2-273BB996EDF4}" type="datetimeFigureOut">
              <a:rPr lang="ru-RU" smtClean="0"/>
              <a:t>02.10.16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C8CC9-B89A-F947-AE27-F81CCA9E9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967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Изображение 8" descr="IIDF-Kursy-2-Fon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Изображение 9" descr="IIDF-Strateg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26" y="702217"/>
            <a:ext cx="1904948" cy="52550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1038" y="2110943"/>
            <a:ext cx="798192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"/>
                <a:cs typeface="Arial"/>
              </a:rPr>
              <a:t>ИНТЕРНЕТ-ПРЕДПРИНИМАТЕЛЬСТВО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1038" y="3526919"/>
            <a:ext cx="7981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/>
                <a:cs typeface="Arial"/>
              </a:rPr>
              <a:t>ЛЕКЦИЯ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«</a:t>
            </a:r>
            <a:r>
              <a:rPr lang="ru-RU" sz="2800" dirty="0" smtClean="0">
                <a:solidFill>
                  <a:schemeClr val="bg1"/>
                </a:solidFill>
                <a:latin typeface="Arial"/>
                <a:cs typeface="Arial"/>
              </a:rPr>
              <a:t>Ценностное предложение</a:t>
            </a: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»</a:t>
            </a:r>
            <a:endParaRPr lang="en-US" sz="28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81038" y="6046476"/>
            <a:ext cx="7981925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554822" y="3064142"/>
            <a:ext cx="2034357" cy="0"/>
          </a:xfrm>
          <a:prstGeom prst="line">
            <a:avLst/>
          </a:prstGeom>
          <a:ln w="254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554822" y="1793999"/>
            <a:ext cx="2034357" cy="0"/>
          </a:xfrm>
          <a:prstGeom prst="line">
            <a:avLst/>
          </a:prstGeom>
          <a:ln w="254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6429155" y="5620773"/>
            <a:ext cx="22257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Маргарита </a:t>
            </a:r>
            <a:r>
              <a:rPr lang="ru-RU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Зобнина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957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31097" y="1320772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386660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Боль клиента и простота </a:t>
            </a:r>
            <a:r>
              <a:rPr lang="ru-RU" sz="3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устранения</a:t>
            </a:r>
            <a:endParaRPr lang="ru-RU" sz="3000" b="1" dirty="0">
              <a:solidFill>
                <a:srgbClr val="00AF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одержимо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4178925"/>
              </p:ext>
            </p:extLst>
          </p:nvPr>
        </p:nvGraphicFramePr>
        <p:xfrm>
          <a:off x="171450" y="1555750"/>
          <a:ext cx="8229600" cy="458787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53069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«Лекарство»</a:t>
                      </a:r>
                      <a:endParaRPr lang="ru-RU" sz="2400" dirty="0"/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ym typeface="Wingdings"/>
                        </a:rPr>
                        <a:t></a:t>
                      </a:r>
                      <a:endParaRPr lang="ru-RU" sz="60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rgbClr val="008000"/>
                          </a:solidFill>
                          <a:sym typeface="Wingdings"/>
                        </a:rPr>
                        <a:t></a:t>
                      </a:r>
                      <a:endParaRPr lang="ru-RU" sz="60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648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«</a:t>
                      </a:r>
                      <a:r>
                        <a:rPr lang="ru-RU" sz="2400" dirty="0" err="1" smtClean="0"/>
                        <a:t>Витаминка</a:t>
                      </a:r>
                      <a:r>
                        <a:rPr lang="ru-RU" sz="2400" dirty="0" smtClean="0"/>
                        <a:t>»</a:t>
                      </a:r>
                      <a:endParaRPr lang="ru-RU" sz="2400" dirty="0"/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</a:t>
                      </a:r>
                      <a:endParaRPr lang="ru-RU" sz="6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sym typeface="Wingdings"/>
                        </a:rPr>
                        <a:t></a:t>
                      </a:r>
                      <a:endParaRPr lang="ru-RU" sz="6000" dirty="0" smtClean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30693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«Фитнес»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«Косметика»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8022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(оценка) ценности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11662" y="881564"/>
            <a:ext cx="1620001" cy="2260016"/>
          </a:xfrm>
          <a:prstGeom prst="roundRect">
            <a:avLst/>
          </a:prstGeom>
          <a:noFill/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32061" y="1953819"/>
            <a:ext cx="1379202" cy="1079630"/>
          </a:xfrm>
          <a:prstGeom prst="roundRect">
            <a:avLst/>
          </a:prstGeom>
          <a:solidFill>
            <a:srgbClr val="00AFF0"/>
          </a:solidFill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21854" y="1027320"/>
            <a:ext cx="15996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>
                <a:latin typeface="Arial"/>
                <a:cs typeface="Arial"/>
              </a:rPr>
              <a:t>Ценность </a:t>
            </a:r>
          </a:p>
          <a:p>
            <a:pPr algn="ctr"/>
            <a:r>
              <a:rPr lang="ru-RU" sz="1600" dirty="0">
                <a:latin typeface="Arial"/>
                <a:cs typeface="Arial"/>
              </a:rPr>
              <a:t>(</a:t>
            </a:r>
            <a:r>
              <a:rPr lang="ru-RU" sz="1600" dirty="0" smtClean="0">
                <a:latin typeface="Arial"/>
                <a:cs typeface="Arial"/>
              </a:rPr>
              <a:t>требуемая</a:t>
            </a:r>
            <a:endParaRPr lang="en-US" sz="1600" dirty="0" smtClean="0">
              <a:latin typeface="Arial"/>
              <a:cs typeface="Arial"/>
            </a:endParaRPr>
          </a:p>
          <a:p>
            <a:pPr algn="ctr"/>
            <a:r>
              <a:rPr lang="ru-RU" sz="1600" dirty="0" smtClean="0">
                <a:latin typeface="Arial"/>
                <a:cs typeface="Arial"/>
              </a:rPr>
              <a:t>потребителем)</a:t>
            </a:r>
            <a:endParaRPr lang="ru-RU" sz="1600" dirty="0"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9261" y="1978790"/>
            <a:ext cx="1284802" cy="105466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Недавний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опыт</a:t>
            </a:r>
            <a:endParaRPr lang="en-US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сравнении</a:t>
            </a:r>
            <a:endParaRPr lang="en-US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ожиданиями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628640" y="881563"/>
            <a:ext cx="3386207" cy="3530016"/>
          </a:xfrm>
          <a:prstGeom prst="roundRect">
            <a:avLst/>
          </a:prstGeom>
          <a:noFill/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734560" y="1934929"/>
            <a:ext cx="3174367" cy="2342965"/>
          </a:xfrm>
          <a:prstGeom prst="roundRect">
            <a:avLst/>
          </a:prstGeom>
          <a:solidFill>
            <a:srgbClr val="00AFF0"/>
          </a:solidFill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628640" y="1027320"/>
            <a:ext cx="33862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/>
                <a:cs typeface="Arial"/>
              </a:rPr>
              <a:t>Предоставление/коммуникация ценности в </a:t>
            </a:r>
            <a:r>
              <a:rPr lang="ru-RU" sz="1600" dirty="0">
                <a:latin typeface="Arial"/>
                <a:cs typeface="Arial"/>
              </a:rPr>
              <a:t>сравнении </a:t>
            </a:r>
            <a:br>
              <a:rPr lang="ru-RU" sz="1600" dirty="0">
                <a:latin typeface="Arial"/>
                <a:cs typeface="Arial"/>
              </a:rPr>
            </a:br>
            <a:r>
              <a:rPr lang="ru-RU" sz="1600" dirty="0">
                <a:latin typeface="Arial"/>
                <a:cs typeface="Arial"/>
              </a:rPr>
              <a:t>с </a:t>
            </a:r>
            <a:r>
              <a:rPr lang="ru-RU" sz="1600" dirty="0" smtClean="0">
                <a:latin typeface="Arial"/>
                <a:cs typeface="Arial"/>
              </a:rPr>
              <a:t>маркетинговыми стратегиям</a:t>
            </a:r>
            <a:endParaRPr lang="ru-RU" sz="1600" dirty="0">
              <a:latin typeface="Arial"/>
              <a:cs typeface="Arial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033807" y="881564"/>
            <a:ext cx="1620001" cy="2260016"/>
          </a:xfrm>
          <a:prstGeom prst="roundRect">
            <a:avLst/>
          </a:prstGeom>
          <a:noFill/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154206" y="1953818"/>
            <a:ext cx="1379202" cy="1079630"/>
          </a:xfrm>
          <a:prstGeom prst="roundRect">
            <a:avLst/>
          </a:prstGeom>
          <a:solidFill>
            <a:srgbClr val="00AFF0"/>
          </a:solidFill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034882" y="1027320"/>
            <a:ext cx="1617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latin typeface="Arial"/>
                <a:cs typeface="Arial"/>
              </a:rPr>
              <a:t>Предоставлен-</a:t>
            </a:r>
          </a:p>
          <a:p>
            <a:pPr algn="ctr"/>
            <a:r>
              <a:rPr lang="ru-RU" sz="1600" dirty="0" err="1" smtClean="0">
                <a:latin typeface="Arial"/>
                <a:cs typeface="Arial"/>
              </a:rPr>
              <a:t>ная</a:t>
            </a:r>
            <a:endParaRPr lang="en-US" sz="1600" dirty="0" smtClean="0">
              <a:latin typeface="Arial"/>
              <a:cs typeface="Arial"/>
            </a:endParaRPr>
          </a:p>
          <a:p>
            <a:pPr algn="ctr"/>
            <a:r>
              <a:rPr lang="ru-RU" sz="1600" dirty="0" smtClean="0">
                <a:latin typeface="Arial"/>
                <a:cs typeface="Arial"/>
              </a:rPr>
              <a:t>Ценность </a:t>
            </a:r>
            <a:endParaRPr lang="ru-RU" sz="1600" dirty="0">
              <a:latin typeface="Arial"/>
              <a:cs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58050" y="1978789"/>
            <a:ext cx="1371514" cy="1054659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сравнении </a:t>
            </a:r>
            <a:b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algn="ctr"/>
            <a:r>
              <a:rPr lang="ru-RU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нием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842287" y="881564"/>
            <a:ext cx="1620001" cy="2260016"/>
          </a:xfrm>
          <a:prstGeom prst="roundRect">
            <a:avLst/>
          </a:prstGeom>
          <a:noFill/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962686" y="1953818"/>
            <a:ext cx="1379202" cy="1079630"/>
          </a:xfrm>
          <a:prstGeom prst="roundRect">
            <a:avLst/>
          </a:prstGeom>
          <a:solidFill>
            <a:srgbClr val="00AFF0"/>
          </a:solidFill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3983825" y="1027320"/>
            <a:ext cx="133692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latin typeface="Arial"/>
                <a:cs typeface="Arial"/>
              </a:rPr>
              <a:t>Полученная</a:t>
            </a:r>
            <a:endParaRPr lang="en-US" sz="1600" dirty="0" smtClean="0">
              <a:latin typeface="Arial"/>
              <a:cs typeface="Arial"/>
            </a:endParaRPr>
          </a:p>
          <a:p>
            <a:pPr algn="ctr"/>
            <a:r>
              <a:rPr lang="ru-RU" sz="1600" dirty="0" smtClean="0">
                <a:latin typeface="Arial"/>
                <a:cs typeface="Arial"/>
              </a:rPr>
              <a:t>ценность </a:t>
            </a:r>
            <a:endParaRPr lang="ru-RU" sz="1600" dirty="0">
              <a:latin typeface="Arial"/>
              <a:cs typeface="Aria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47081" y="1978789"/>
            <a:ext cx="1210412" cy="1054659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сравнению </a:t>
            </a:r>
            <a:b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целями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31097" y="5283200"/>
            <a:ext cx="8883751" cy="934720"/>
          </a:xfrm>
          <a:prstGeom prst="roundRect">
            <a:avLst/>
          </a:prstGeom>
          <a:solidFill>
            <a:srgbClr val="00AFF0"/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211662" y="5330357"/>
            <a:ext cx="8697265" cy="84745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Цель: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ценности получаемой потребителем и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компанией</a:t>
            </a:r>
          </a:p>
          <a:p>
            <a:pPr>
              <a:lnSpc>
                <a:spcPct val="120000"/>
              </a:lnSpc>
            </a:pP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потребителя</a:t>
            </a:r>
          </a:p>
        </p:txBody>
      </p:sp>
      <p:sp>
        <p:nvSpPr>
          <p:cNvPr id="33" name="Равнобедренный треугольник 32"/>
          <p:cNvSpPr/>
          <p:nvPr/>
        </p:nvSpPr>
        <p:spPr>
          <a:xfrm rot="10800000">
            <a:off x="131098" y="4585372"/>
            <a:ext cx="8883750" cy="561474"/>
          </a:xfrm>
          <a:prstGeom prst="triangle">
            <a:avLst/>
          </a:prstGeom>
          <a:solidFill>
            <a:srgbClr val="2626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211662" y="4518532"/>
            <a:ext cx="8697265" cy="5481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Эффективность плана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811714" y="1978790"/>
            <a:ext cx="2998075" cy="229910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indent="-285750">
              <a:buFont typeface="Arial"/>
              <a:buChar char="•"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Продукт/услуга в сравнении  с планом (НИОКР, Операции)</a:t>
            </a:r>
          </a:p>
          <a:p>
            <a:pPr indent="-285750">
              <a:buFont typeface="Arial"/>
              <a:buChar char="•"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Цена в сравнении с планом</a:t>
            </a:r>
          </a:p>
          <a:p>
            <a:pPr indent="-285750">
              <a:buFont typeface="Arial"/>
              <a:buChar char="•"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Продвижение в сравнении  с планом</a:t>
            </a:r>
          </a:p>
          <a:p>
            <a:pPr indent="-285750">
              <a:buFont typeface="Arial"/>
              <a:buChar char="•"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Продажи (</a:t>
            </a:r>
            <a:r>
              <a:rPr lang="ru-RU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b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сравнении с 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планом продаж</a:t>
            </a:r>
          </a:p>
        </p:txBody>
      </p:sp>
    </p:spTree>
    <p:extLst>
      <p:ext uri="{BB962C8B-B14F-4D97-AF65-F5344CB8AC3E}">
        <p14:creationId xmlns:p14="http://schemas.microsoft.com/office/powerpoint/2010/main" val="263441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098" y="746613"/>
            <a:ext cx="8883750" cy="5388463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>
              <a:lnSpc>
                <a:spcPct val="120000"/>
              </a:lnSpc>
              <a:buClr>
                <a:srgbClr val="00AFF0"/>
              </a:buClr>
            </a:pPr>
            <a:r>
              <a:rPr lang="ru-RU" sz="2000" dirty="0">
                <a:latin typeface="Arial" charset="0"/>
              </a:rPr>
              <a:t>Сформулируйте, чем полезен ваш </a:t>
            </a:r>
            <a:r>
              <a:rPr lang="ru-RU" sz="2000" dirty="0" smtClean="0">
                <a:latin typeface="Arial" charset="0"/>
              </a:rPr>
              <a:t>продукт для потребителя:</a:t>
            </a:r>
            <a:endParaRPr lang="en-US" sz="2000" dirty="0" smtClean="0">
              <a:latin typeface="Arial" charset="0"/>
            </a:endParaRPr>
          </a:p>
          <a:p>
            <a:pPr algn="ctr">
              <a:lnSpc>
                <a:spcPct val="120000"/>
              </a:lnSpc>
              <a:buClr>
                <a:srgbClr val="00AFF0"/>
              </a:buClr>
            </a:pPr>
            <a:r>
              <a:rPr lang="ru-RU" sz="2000" dirty="0" smtClean="0">
                <a:latin typeface="Arial" charset="0"/>
              </a:rPr>
              <a:t>какие </a:t>
            </a:r>
            <a:r>
              <a:rPr lang="ru-RU" sz="2000" dirty="0">
                <a:latin typeface="Arial" charset="0"/>
              </a:rPr>
              <a:t>боли он </a:t>
            </a:r>
            <a:r>
              <a:rPr lang="ru-RU" sz="2000" dirty="0" smtClean="0">
                <a:latin typeface="Arial" charset="0"/>
              </a:rPr>
              <a:t>снимает / </a:t>
            </a:r>
            <a:r>
              <a:rPr lang="ru-RU" sz="2000" dirty="0">
                <a:latin typeface="Arial" charset="0"/>
              </a:rPr>
              <a:t>какую выгоду </a:t>
            </a:r>
            <a:r>
              <a:rPr lang="ru-RU" sz="2000" dirty="0" smtClean="0">
                <a:latin typeface="Arial" charset="0"/>
              </a:rPr>
              <a:t>он приносит /</a:t>
            </a:r>
            <a:endParaRPr lang="en-US" sz="2000" dirty="0" smtClean="0">
              <a:latin typeface="Arial" charset="0"/>
            </a:endParaRPr>
          </a:p>
          <a:p>
            <a:pPr algn="ctr">
              <a:lnSpc>
                <a:spcPct val="120000"/>
              </a:lnSpc>
              <a:buClr>
                <a:srgbClr val="00AFF0"/>
              </a:buClr>
            </a:pPr>
            <a:r>
              <a:rPr lang="ru-RU" sz="2000" dirty="0" smtClean="0">
                <a:latin typeface="Arial" charset="0"/>
              </a:rPr>
              <a:t>какую </a:t>
            </a:r>
            <a:r>
              <a:rPr lang="ru-RU" sz="2000" dirty="0">
                <a:latin typeface="Arial" charset="0"/>
              </a:rPr>
              <a:t>работу пользователя </a:t>
            </a:r>
            <a:r>
              <a:rPr lang="ru-RU" sz="2000" dirty="0" smtClean="0">
                <a:latin typeface="Arial" charset="0"/>
              </a:rPr>
              <a:t>выполняет</a:t>
            </a:r>
          </a:p>
          <a:p>
            <a:pPr algn="ctr">
              <a:lnSpc>
                <a:spcPct val="120000"/>
              </a:lnSpc>
              <a:buClr>
                <a:srgbClr val="00AFF0"/>
              </a:buClr>
            </a:pPr>
            <a:endParaRPr lang="ru-RU" sz="2000" dirty="0">
              <a:latin typeface="Arial" charset="0"/>
            </a:endParaRPr>
          </a:p>
          <a:p>
            <a:pPr algn="ctr">
              <a:lnSpc>
                <a:spcPct val="120000"/>
              </a:lnSpc>
              <a:buClr>
                <a:srgbClr val="00AFF0"/>
              </a:buClr>
            </a:pPr>
            <a:r>
              <a:rPr lang="ru-RU" sz="2000" dirty="0">
                <a:latin typeface="Arial" charset="0"/>
              </a:rPr>
              <a:t>Сформулируйте </a:t>
            </a:r>
            <a:r>
              <a:rPr lang="ru-RU" sz="2000" dirty="0" smtClean="0">
                <a:latin typeface="Arial" charset="0"/>
              </a:rPr>
              <a:t>ценностное предложение своего проекта</a:t>
            </a:r>
          </a:p>
          <a:p>
            <a:pPr algn="ctr">
              <a:lnSpc>
                <a:spcPct val="120000"/>
              </a:lnSpc>
              <a:buClr>
                <a:srgbClr val="00AFF0"/>
              </a:buClr>
            </a:pPr>
            <a:endParaRPr lang="ru-RU" sz="2000" dirty="0">
              <a:latin typeface="Arial" charset="0"/>
            </a:endParaRPr>
          </a:p>
          <a:p>
            <a:pPr algn="ctr">
              <a:lnSpc>
                <a:spcPct val="120000"/>
              </a:lnSpc>
              <a:buClr>
                <a:srgbClr val="00AFF0"/>
              </a:buClr>
            </a:pPr>
            <a:r>
              <a:rPr lang="ru-RU" sz="2000" dirty="0">
                <a:latin typeface="Arial" charset="0"/>
              </a:rPr>
              <a:t>Протестируйте его на 5 </a:t>
            </a:r>
            <a:r>
              <a:rPr lang="ru-RU" sz="2000" dirty="0" smtClean="0">
                <a:latin typeface="Arial" charset="0"/>
              </a:rPr>
              <a:t>представителях целевой аудитории</a:t>
            </a:r>
          </a:p>
          <a:p>
            <a:pPr algn="ctr">
              <a:lnSpc>
                <a:spcPct val="120000"/>
              </a:lnSpc>
              <a:buClr>
                <a:srgbClr val="00AFF0"/>
              </a:buClr>
            </a:pPr>
            <a:endParaRPr lang="ru-RU" sz="2000" dirty="0">
              <a:latin typeface="Arial" charset="0"/>
            </a:endParaRPr>
          </a:p>
          <a:p>
            <a:pPr algn="ctr">
              <a:lnSpc>
                <a:spcPct val="120000"/>
              </a:lnSpc>
              <a:buClr>
                <a:srgbClr val="00AFF0"/>
              </a:buClr>
            </a:pPr>
            <a:r>
              <a:rPr lang="ru-RU" sz="2000" dirty="0">
                <a:latin typeface="Arial" charset="0"/>
              </a:rPr>
              <a:t>Представьте доработанное </a:t>
            </a:r>
            <a:r>
              <a:rPr lang="ru-RU" sz="2000" dirty="0" smtClean="0">
                <a:latin typeface="Arial" charset="0"/>
              </a:rPr>
              <a:t>ценностное предложение</a:t>
            </a:r>
            <a:endParaRPr lang="ru-RU" sz="2000" dirty="0">
              <a:latin typeface="Arial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 к следующему занятию</a:t>
            </a:r>
          </a:p>
        </p:txBody>
      </p:sp>
      <p:sp>
        <p:nvSpPr>
          <p:cNvPr id="8" name="Овал 7"/>
          <p:cNvSpPr/>
          <p:nvPr/>
        </p:nvSpPr>
        <p:spPr>
          <a:xfrm>
            <a:off x="4528484" y="1558922"/>
            <a:ext cx="108000" cy="108000"/>
          </a:xfrm>
          <a:prstGeom prst="ellipse">
            <a:avLst/>
          </a:prstGeom>
          <a:noFill/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528484" y="3082922"/>
            <a:ext cx="108000" cy="108000"/>
          </a:xfrm>
          <a:prstGeom prst="ellipse">
            <a:avLst/>
          </a:prstGeom>
          <a:noFill/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528484" y="3813172"/>
            <a:ext cx="108000" cy="108000"/>
          </a:xfrm>
          <a:prstGeom prst="ellipse">
            <a:avLst/>
          </a:prstGeom>
          <a:noFill/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528484" y="4527547"/>
            <a:ext cx="108000" cy="108000"/>
          </a:xfrm>
          <a:prstGeom prst="ellipse">
            <a:avLst/>
          </a:prstGeom>
          <a:noFill/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280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8" descr="IIDF-Kursy-2-Fon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Изображение 9" descr="IIDF-Strateg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26" y="702217"/>
            <a:ext cx="1904948" cy="52550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1038" y="3012663"/>
            <a:ext cx="798192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"/>
                <a:cs typeface="Arial"/>
              </a:rPr>
              <a:t>ВОПРОСЫ?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81038" y="6046476"/>
            <a:ext cx="7981925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54822" y="3965862"/>
            <a:ext cx="2034357" cy="0"/>
          </a:xfrm>
          <a:prstGeom prst="line">
            <a:avLst/>
          </a:prstGeom>
          <a:ln w="254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554822" y="2695719"/>
            <a:ext cx="2034357" cy="0"/>
          </a:xfrm>
          <a:prstGeom prst="line">
            <a:avLst/>
          </a:prstGeom>
          <a:ln w="254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4927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097" y="746614"/>
            <a:ext cx="8803185" cy="5175597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>
              <a:lnSpc>
                <a:spcPct val="11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Понятие ценностного предложения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buClr>
                <a:srgbClr val="00AFF0"/>
              </a:buClr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 algn="ctr">
              <a:lnSpc>
                <a:spcPct val="11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Формирование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ценностного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предложения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buClr>
                <a:srgbClr val="00AFF0"/>
              </a:buClr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лекции</a:t>
            </a:r>
          </a:p>
        </p:txBody>
      </p:sp>
      <p:sp>
        <p:nvSpPr>
          <p:cNvPr id="5" name="Овал 4"/>
          <p:cNvSpPr/>
          <p:nvPr/>
        </p:nvSpPr>
        <p:spPr>
          <a:xfrm>
            <a:off x="4478689" y="2155605"/>
            <a:ext cx="108000" cy="108000"/>
          </a:xfrm>
          <a:prstGeom prst="ellipse">
            <a:avLst/>
          </a:prstGeom>
          <a:noFill/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478689" y="2930973"/>
            <a:ext cx="108000" cy="108000"/>
          </a:xfrm>
          <a:prstGeom prst="ellipse">
            <a:avLst/>
          </a:prstGeom>
          <a:noFill/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868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" name="Table 204"/>
          <p:cNvGraphicFramePr/>
          <p:nvPr>
            <p:extLst>
              <p:ext uri="{D42A27DB-BD31-4B8C-83A1-F6EECF244321}">
                <p14:modId xmlns:p14="http://schemas.microsoft.com/office/powerpoint/2010/main" val="936727722"/>
              </p:ext>
            </p:extLst>
          </p:nvPr>
        </p:nvGraphicFramePr>
        <p:xfrm>
          <a:off x="250031" y="727406"/>
          <a:ext cx="8624448" cy="5792247"/>
        </p:xfrm>
        <a:graphic>
          <a:graphicData uri="http://schemas.openxmlformats.org/drawingml/2006/table">
            <a:tbl>
              <a:tblPr bandRow="1"/>
              <a:tblGrid>
                <a:gridCol w="1437408"/>
                <a:gridCol w="1437408"/>
                <a:gridCol w="1437408"/>
                <a:gridCol w="1437408"/>
                <a:gridCol w="1437408"/>
                <a:gridCol w="1437408"/>
              </a:tblGrid>
              <a:tr h="1134377">
                <a:tc gridSpan="3">
                  <a:txBody>
                    <a:bodyPr/>
                    <a:lstStyle/>
                    <a:p>
                      <a:pPr marL="50800" lvl="0" algn="l" defTabSz="914400">
                        <a:defRPr sz="1800">
                          <a:uFillTx/>
                        </a:defRPr>
                      </a:pPr>
                      <a:r>
                        <a:rPr sz="1100">
                          <a:latin typeface="Proxima Nova Bold"/>
                          <a:ea typeface="Proxima Nova Bold"/>
                          <a:cs typeface="Proxima Nova Bold"/>
                          <a:sym typeface="Proxima Nova Bold"/>
                        </a:rPr>
                        <a:t>РЕШЕНИЕ/ОБЕЗБОЛИВАЮЩЕЕ</a:t>
                      </a:r>
                    </a:p>
                    <a:p>
                      <a:pPr marL="50800" lvl="0" algn="l" defTabSz="914400">
                        <a:defRPr sz="1800">
                          <a:uFillTx/>
                        </a:defRPr>
                      </a:pPr>
                      <a:endParaRPr sz="1100">
                        <a:latin typeface="Proxima Nova Light Italic"/>
                        <a:ea typeface="Proxima Nova Light Italic"/>
                        <a:cs typeface="Proxima Nova Light Italic"/>
                        <a:sym typeface="Proxima Nova Light Italic"/>
                      </a:endParaRP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r>
                        <a:rPr sz="900">
                          <a:solidFill>
                            <a:srgbClr val="A6AAA9"/>
                          </a:solidFill>
                          <a:latin typeface="Proxima Nova Light Italic"/>
                          <a:ea typeface="Proxima Nova Light Italic"/>
                          <a:cs typeface="Proxima Nova Light Italic"/>
                          <a:sym typeface="Proxima Nova Light Italic"/>
                        </a:rPr>
                        <a:t>Какое решение вы предлагаете?</a:t>
                      </a: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r>
                        <a:rPr sz="900">
                          <a:solidFill>
                            <a:srgbClr val="A6AAA9"/>
                          </a:solidFill>
                          <a:latin typeface="Proxima Nova Light Italic"/>
                          <a:ea typeface="Proxima Nova Light Italic"/>
                          <a:cs typeface="Proxima Nova Light Italic"/>
                          <a:sym typeface="Proxima Nova Light Italic"/>
                        </a:rPr>
                        <a:t>Как будет проходить обезболивание?</a:t>
                      </a: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r>
                        <a:rPr sz="900">
                          <a:solidFill>
                            <a:srgbClr val="A6AAA9"/>
                          </a:solidFill>
                          <a:latin typeface="Proxima Nova Light Italic"/>
                          <a:ea typeface="Proxima Nova Light Italic"/>
                          <a:cs typeface="Proxima Nova Light Italic"/>
                          <a:sym typeface="Proxima Nova Light Italic"/>
                        </a:rPr>
                        <a:t>Как будут создаваться преимущества?</a:t>
                      </a:r>
                      <a:endParaRPr sz="900">
                        <a:solidFill>
                          <a:srgbClr val="A6AAA9"/>
                        </a:solidFill>
                        <a:latin typeface="Proxima Nova Regular Italic"/>
                        <a:ea typeface="Proxima Nova Regular Italic"/>
                        <a:cs typeface="Proxima Nova Regular Italic"/>
                        <a:sym typeface="Proxima Nova Regular Italic"/>
                      </a:endParaRPr>
                    </a:p>
                  </a:txBody>
                  <a:tcPr marL="35719" marR="35719" marT="35719" marB="35719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50800" lvl="0" algn="l" defTabSz="914400">
                        <a:defRPr sz="1800">
                          <a:uFillTx/>
                        </a:defRPr>
                      </a:pPr>
                      <a:r>
                        <a:rPr sz="1100">
                          <a:latin typeface="Proxima Nova Bold"/>
                          <a:ea typeface="Proxima Nova Bold"/>
                          <a:cs typeface="Proxima Nova Bold"/>
                          <a:sym typeface="Proxima Nova Bold"/>
                        </a:rPr>
                        <a:t>ПРОБЛЕМА/БОЛЬ</a:t>
                      </a:r>
                    </a:p>
                    <a:p>
                      <a:pPr marL="50800" lvl="0" algn="l" defTabSz="914400">
                        <a:defRPr sz="1800">
                          <a:uFillTx/>
                        </a:defRPr>
                      </a:pPr>
                      <a:endParaRPr sz="1100">
                        <a:latin typeface="Proxima Nova Bold"/>
                        <a:ea typeface="Proxima Nova Bold"/>
                        <a:cs typeface="Proxima Nova Bold"/>
                        <a:sym typeface="Proxima Nova Bold"/>
                      </a:endParaRP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r>
                        <a:rPr sz="900">
                          <a:solidFill>
                            <a:srgbClr val="A6AAA9"/>
                          </a:solidFill>
                          <a:latin typeface="Proxima Nova Light Italic"/>
                          <a:ea typeface="Proxima Nova Light Italic"/>
                          <a:cs typeface="Proxima Nova Light Italic"/>
                          <a:sym typeface="Proxima Nova Light Italic"/>
                        </a:rPr>
                        <a:t>Какие нерешенные проблемы и </a:t>
                      </a: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r>
                        <a:rPr sz="900">
                          <a:solidFill>
                            <a:srgbClr val="A6AAA9"/>
                          </a:solidFill>
                          <a:latin typeface="Proxima Nova Light Italic"/>
                          <a:ea typeface="Proxima Nova Light Italic"/>
                          <a:cs typeface="Proxima Nova Light Italic"/>
                          <a:sym typeface="Proxima Nova Light Italic"/>
                        </a:rPr>
                        <a:t>боли есть у клиента?</a:t>
                      </a: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endParaRPr sz="900">
                        <a:solidFill>
                          <a:srgbClr val="A6AAA9"/>
                        </a:solidFill>
                        <a:latin typeface="Proxima Nova Light Italic"/>
                        <a:ea typeface="Proxima Nova Light Italic"/>
                        <a:cs typeface="Proxima Nova Light Italic"/>
                        <a:sym typeface="Proxima Nova Light Italic"/>
                      </a:endParaRP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r>
                        <a:rPr sz="900">
                          <a:solidFill>
                            <a:srgbClr val="A6AAA9"/>
                          </a:solidFill>
                          <a:latin typeface="Proxima Nova Light Italic"/>
                          <a:ea typeface="Proxima Nova Light Italic"/>
                          <a:cs typeface="Proxima Nova Light Italic"/>
                          <a:sym typeface="Proxima Nova Light Italic"/>
                        </a:rPr>
                        <a:t>Что клиента не удовлетворяет в альтернативных решениях?</a:t>
                      </a:r>
                      <a:endParaRPr sz="900">
                        <a:solidFill>
                          <a:srgbClr val="A6AAA9"/>
                        </a:solidFill>
                        <a:latin typeface="Proxima Nova Regular Italic"/>
                        <a:ea typeface="Proxima Nova Regular Italic"/>
                        <a:cs typeface="Proxima Nova Regular Italic"/>
                        <a:sym typeface="Proxima Nova Regular Italic"/>
                      </a:endParaRP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endParaRPr sz="900">
                        <a:solidFill>
                          <a:srgbClr val="A6AAA9"/>
                        </a:solidFill>
                        <a:latin typeface="Proxima Nova Regular Italic"/>
                        <a:ea typeface="Proxima Nova Regular Italic"/>
                        <a:cs typeface="Proxima Nova Regular Italic"/>
                        <a:sym typeface="Proxima Nova Regular Italic"/>
                      </a:endParaRPr>
                    </a:p>
                  </a:txBody>
                  <a:tcPr marL="35719" marR="35719" marT="35719" marB="35719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2388">
                <a:tc rowSpan="2">
                  <a:txBody>
                    <a:bodyPr/>
                    <a:lstStyle/>
                    <a:p>
                      <a:pPr marL="50800" lvl="0" algn="l" defTabSz="914400">
                        <a:defRPr sz="1800">
                          <a:uFillTx/>
                        </a:defRPr>
                      </a:pPr>
                      <a:r>
                        <a:rPr sz="1100">
                          <a:latin typeface="Proxima Nova Bold"/>
                          <a:ea typeface="Proxima Nova Bold"/>
                          <a:cs typeface="Proxima Nova Bold"/>
                          <a:sym typeface="Proxima Nova Bold"/>
                        </a:rPr>
                        <a:t>ПРОДУКТ/</a:t>
                      </a:r>
                    </a:p>
                    <a:p>
                      <a:pPr marL="50800" lvl="0" algn="l" defTabSz="914400">
                        <a:defRPr sz="1800">
                          <a:uFillTx/>
                        </a:defRPr>
                      </a:pPr>
                      <a:r>
                        <a:rPr sz="1100">
                          <a:latin typeface="Proxima Nova Bold"/>
                          <a:ea typeface="Proxima Nova Bold"/>
                          <a:cs typeface="Proxima Nova Bold"/>
                          <a:sym typeface="Proxima Nova Bold"/>
                        </a:rPr>
                        <a:t>СЕРВИС</a:t>
                      </a: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endParaRPr sz="900">
                        <a:solidFill>
                          <a:srgbClr val="A6AAA9"/>
                        </a:solidFill>
                        <a:latin typeface="Proxima Nova Light Italic"/>
                        <a:ea typeface="Proxima Nova Light Italic"/>
                        <a:cs typeface="Proxima Nova Light Italic"/>
                        <a:sym typeface="Proxima Nova Light Italic"/>
                      </a:endParaRP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r>
                        <a:rPr sz="900">
                          <a:solidFill>
                            <a:srgbClr val="A6AAA9"/>
                          </a:solidFill>
                          <a:latin typeface="Proxima Nova Light Italic"/>
                          <a:ea typeface="Proxima Nova Light Italic"/>
                          <a:cs typeface="Proxima Nova Light Italic"/>
                          <a:sym typeface="Proxima Nova Light Italic"/>
                        </a:rPr>
                        <a:t>Что видит пользователь/клиент (LP, MVP, MVF)</a:t>
                      </a: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endParaRPr sz="900">
                        <a:solidFill>
                          <a:srgbClr val="A6AAA9"/>
                        </a:solidFill>
                        <a:latin typeface="Proxima Nova Light Italic"/>
                        <a:ea typeface="Proxima Nova Light Italic"/>
                        <a:cs typeface="Proxima Nova Light Italic"/>
                        <a:sym typeface="Proxima Nova Light Italic"/>
                      </a:endParaRP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r>
                        <a:rPr sz="900">
                          <a:solidFill>
                            <a:srgbClr val="A6AAA9"/>
                          </a:solidFill>
                          <a:latin typeface="Proxima Nova Light Italic"/>
                          <a:ea typeface="Proxima Nova Light Italic"/>
                          <a:cs typeface="Proxima Nova Light Italic"/>
                          <a:sym typeface="Proxima Nova Light Italic"/>
                        </a:rPr>
                        <a:t>Артефакты</a:t>
                      </a:r>
                    </a:p>
                    <a:p>
                      <a:pPr marL="50800" lvl="0" algn="l" defTabSz="914400">
                        <a:defRPr sz="1800">
                          <a:uFillTx/>
                        </a:defRPr>
                      </a:pPr>
                      <a:endParaRPr sz="1100">
                        <a:latin typeface="Proxima Nova Bold"/>
                        <a:ea typeface="Proxima Nova Bold"/>
                        <a:cs typeface="Proxima Nova Bold"/>
                        <a:sym typeface="Proxima Nova Bold"/>
                      </a:endParaRP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endParaRPr sz="900">
                        <a:solidFill>
                          <a:srgbClr val="A6AAA9"/>
                        </a:solidFill>
                        <a:latin typeface="Proxima Nova Light Italic"/>
                        <a:ea typeface="Proxima Nova Light Italic"/>
                        <a:cs typeface="Proxima Nova Light Italic"/>
                        <a:sym typeface="Proxima Nova Light Italic"/>
                      </a:endParaRP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endParaRPr sz="900">
                        <a:solidFill>
                          <a:srgbClr val="A6AAA9"/>
                        </a:solidFill>
                        <a:latin typeface="Proxima Nova Regular Italic"/>
                        <a:ea typeface="Proxima Nova Regular Italic"/>
                        <a:cs typeface="Proxima Nova Regular Italic"/>
                        <a:sym typeface="Proxima Nova Regular Italic"/>
                      </a:endParaRP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endParaRPr sz="900">
                        <a:solidFill>
                          <a:srgbClr val="A6AAA9"/>
                        </a:solidFill>
                        <a:latin typeface="Proxima Nova Regular Italic"/>
                        <a:ea typeface="Proxima Nova Regular Italic"/>
                        <a:cs typeface="Proxima Nova Regular Italic"/>
                        <a:sym typeface="Proxima Nova Regular Italic"/>
                      </a:endParaRP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endParaRPr sz="900">
                        <a:solidFill>
                          <a:srgbClr val="A6AAA9"/>
                        </a:solidFill>
                        <a:latin typeface="Proxima Nova Regular Italic"/>
                        <a:ea typeface="Proxima Nova Regular Italic"/>
                        <a:cs typeface="Proxima Nova Regular Italic"/>
                        <a:sym typeface="Proxima Nova Regular Italic"/>
                      </a:endParaRP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endParaRPr sz="900">
                        <a:solidFill>
                          <a:srgbClr val="A6AAA9"/>
                        </a:solidFill>
                        <a:latin typeface="Proxima Nova Regular Italic"/>
                        <a:ea typeface="Proxima Nova Regular Italic"/>
                        <a:cs typeface="Proxima Nova Regular Italic"/>
                        <a:sym typeface="Proxima Nova Regular Italic"/>
                      </a:endParaRP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endParaRPr sz="900">
                        <a:solidFill>
                          <a:srgbClr val="A6AAA9"/>
                        </a:solidFill>
                        <a:latin typeface="Proxima Nova Regular Italic"/>
                        <a:ea typeface="Proxima Nova Regular Italic"/>
                        <a:cs typeface="Proxima Nova Regular Italic"/>
                        <a:sym typeface="Proxima Nova Regular Italic"/>
                      </a:endParaRP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endParaRPr sz="900">
                        <a:solidFill>
                          <a:srgbClr val="A6AAA9"/>
                        </a:solidFill>
                        <a:latin typeface="Proxima Nova Regular Italic"/>
                        <a:ea typeface="Proxima Nova Regular Italic"/>
                        <a:cs typeface="Proxima Nova Regular Italic"/>
                        <a:sym typeface="Proxima Nova Regular Italic"/>
                      </a:endParaRP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endParaRPr sz="900">
                        <a:solidFill>
                          <a:srgbClr val="A6AAA9"/>
                        </a:solidFill>
                        <a:latin typeface="Proxima Nova Regular Italic"/>
                        <a:ea typeface="Proxima Nova Regular Italic"/>
                        <a:cs typeface="Proxima Nova Regular Italic"/>
                        <a:sym typeface="Proxima Nova Regular Italic"/>
                      </a:endParaRP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endParaRPr sz="900">
                        <a:solidFill>
                          <a:srgbClr val="A6AAA9"/>
                        </a:solidFill>
                        <a:latin typeface="Proxima Nova Regular Italic"/>
                        <a:ea typeface="Proxima Nova Regular Italic"/>
                        <a:cs typeface="Proxima Nova Regular Italic"/>
                        <a:sym typeface="Proxima Nova Regular Italic"/>
                      </a:endParaRP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endParaRPr sz="900">
                        <a:solidFill>
                          <a:srgbClr val="A6AAA9"/>
                        </a:solidFill>
                        <a:latin typeface="Proxima Nova Regular Italic"/>
                        <a:ea typeface="Proxima Nova Regular Italic"/>
                        <a:cs typeface="Proxima Nova Regular Italic"/>
                        <a:sym typeface="Proxima Nova Regular Italic"/>
                      </a:endParaRP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endParaRPr sz="900">
                        <a:solidFill>
                          <a:srgbClr val="A6AAA9"/>
                        </a:solidFill>
                        <a:latin typeface="Proxima Nova Regular Italic"/>
                        <a:ea typeface="Proxima Nova Regular Italic"/>
                        <a:cs typeface="Proxima Nova Regular Italic"/>
                        <a:sym typeface="Proxima Nova Regular Italic"/>
                      </a:endParaRPr>
                    </a:p>
                  </a:txBody>
                  <a:tcPr marL="35719" marR="35719" marT="35719" marB="35719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50800" lvl="0" algn="l" defTabSz="914400">
                        <a:defRPr sz="1800">
                          <a:uFillTx/>
                        </a:defRPr>
                      </a:pPr>
                      <a:r>
                        <a:rPr sz="1100">
                          <a:latin typeface="Proxima Nova Bold"/>
                          <a:ea typeface="Proxima Nova Bold"/>
                          <a:cs typeface="Proxima Nova Bold"/>
                          <a:sym typeface="Proxima Nova Bold"/>
                        </a:rPr>
                        <a:t>КЛЮЧЕВЫЕ МЕТРИКИ</a:t>
                      </a: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endParaRPr sz="1100">
                        <a:solidFill>
                          <a:srgbClr val="A6AAA9"/>
                        </a:solidFill>
                        <a:latin typeface="Proxima Nova Regular Italic"/>
                        <a:ea typeface="Proxima Nova Regular Italic"/>
                        <a:cs typeface="Proxima Nova Regular Italic"/>
                        <a:sym typeface="Proxima Nova Regular Italic"/>
                      </a:endParaRP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r>
                        <a:rPr sz="900">
                          <a:solidFill>
                            <a:srgbClr val="A6AAA9"/>
                          </a:solidFill>
                          <a:latin typeface="Proxima Nova Light Italic"/>
                          <a:ea typeface="Proxima Nova Light Italic"/>
                          <a:cs typeface="Proxima Nova Light Italic"/>
                          <a:sym typeface="Proxima Nova Light Italic"/>
                        </a:rPr>
                        <a:t>Цепочка целевых действий пользователя/клиента</a:t>
                      </a: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endParaRPr sz="900">
                        <a:solidFill>
                          <a:srgbClr val="A6AAA9"/>
                        </a:solidFill>
                        <a:latin typeface="Proxima Nova Light Italic"/>
                        <a:ea typeface="Proxima Nova Light Italic"/>
                        <a:cs typeface="Proxima Nova Light Italic"/>
                        <a:sym typeface="Proxima Nova Light Italic"/>
                      </a:endParaRP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r>
                        <a:rPr sz="900">
                          <a:solidFill>
                            <a:srgbClr val="A6AAA9"/>
                          </a:solidFill>
                          <a:latin typeface="Proxima Nova Light Italic"/>
                          <a:ea typeface="Proxima Nova Light Italic"/>
                          <a:cs typeface="Proxima Nova Light Italic"/>
                          <a:sym typeface="Proxima Nova Light Italic"/>
                        </a:rPr>
                        <a:t>Маркетинговая воронка</a:t>
                      </a: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r>
                        <a:rPr sz="900">
                          <a:solidFill>
                            <a:srgbClr val="A6AAA9"/>
                          </a:solidFill>
                          <a:latin typeface="Proxima Nova Light Italic"/>
                          <a:ea typeface="Proxima Nova Light Italic"/>
                          <a:cs typeface="Proxima Nova Light Italic"/>
                          <a:sym typeface="Proxima Nova Light Italic"/>
                        </a:rPr>
                        <a:t>AARRR</a:t>
                      </a: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endParaRPr sz="900">
                        <a:solidFill>
                          <a:srgbClr val="A6AAA9"/>
                        </a:solidFill>
                        <a:latin typeface="Proxima Nova Light Italic"/>
                        <a:ea typeface="Proxima Nova Light Italic"/>
                        <a:cs typeface="Proxima Nova Light Italic"/>
                        <a:sym typeface="Proxima Nova Light Italic"/>
                      </a:endParaRP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r>
                        <a:rPr sz="900">
                          <a:solidFill>
                            <a:srgbClr val="A6AAA9"/>
                          </a:solidFill>
                          <a:latin typeface="Proxima Nova Light Italic"/>
                          <a:ea typeface="Proxima Nova Light Italic"/>
                          <a:cs typeface="Proxima Nova Light Italic"/>
                          <a:sym typeface="Proxima Nova Light Italic"/>
                        </a:rPr>
                        <a:t>Что делают пользователи</a:t>
                      </a: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endParaRPr sz="900">
                        <a:solidFill>
                          <a:srgbClr val="A6AAA9"/>
                        </a:solidFill>
                        <a:latin typeface="Proxima Nova Light Italic"/>
                        <a:ea typeface="Proxima Nova Light Italic"/>
                        <a:cs typeface="Proxima Nova Light Italic"/>
                        <a:sym typeface="Proxima Nova Light Italic"/>
                      </a:endParaRP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r>
                        <a:rPr sz="900">
                          <a:solidFill>
                            <a:srgbClr val="A6AAA9"/>
                          </a:solidFill>
                          <a:latin typeface="Proxima Nova Light Italic"/>
                          <a:ea typeface="Proxima Nova Light Italic"/>
                          <a:cs typeface="Proxima Nova Light Italic"/>
                          <a:sym typeface="Proxima Nova Light Italic"/>
                        </a:rPr>
                        <a:t>Воронка продаж</a:t>
                      </a:r>
                    </a:p>
                  </a:txBody>
                  <a:tcPr marL="35719" marR="35719" marT="35719" marB="35719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50800" lvl="0" algn="l" defTabSz="914400">
                        <a:defRPr sz="1800">
                          <a:uFillTx/>
                        </a:defRPr>
                      </a:pPr>
                      <a:r>
                        <a:rPr sz="1100" b="1" dirty="0">
                          <a:solidFill>
                            <a:srgbClr val="229DE9"/>
                          </a:solidFill>
                          <a:latin typeface="Proxima Nova Bold"/>
                          <a:ea typeface="Proxima Nova Bold"/>
                          <a:cs typeface="Proxima Nova Bold"/>
                          <a:sym typeface="Proxima Nova Bold"/>
                        </a:rPr>
                        <a:t>ЦЕННОСТНОЕ ПРЕДЛОЖЕНИЕ</a:t>
                      </a:r>
                    </a:p>
                    <a:p>
                      <a:pPr marL="50800" lvl="0" algn="l" defTabSz="914400">
                        <a:defRPr sz="1800">
                          <a:uFillTx/>
                        </a:defRPr>
                      </a:pPr>
                      <a:endParaRPr sz="1100" dirty="0">
                        <a:latin typeface="Proxima Nova Bold"/>
                        <a:ea typeface="Proxima Nova Bold"/>
                        <a:cs typeface="Proxima Nova Bold"/>
                        <a:sym typeface="Proxima Nova Bold"/>
                      </a:endParaRPr>
                    </a:p>
                  </a:txBody>
                  <a:tcPr marL="35719" marR="35719" marT="35719" marB="35719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50800" lvl="0" algn="l" defTabSz="914400">
                        <a:defRPr sz="1800">
                          <a:uFillTx/>
                        </a:defRPr>
                      </a:pPr>
                      <a:r>
                        <a:rPr sz="1100">
                          <a:latin typeface="Proxima Nova Bold"/>
                          <a:ea typeface="Proxima Nova Bold"/>
                          <a:cs typeface="Proxima Nova Bold"/>
                          <a:sym typeface="Proxima Nova Bold"/>
                        </a:rPr>
                        <a:t>КАНАЛЫ</a:t>
                      </a:r>
                    </a:p>
                    <a:p>
                      <a:pPr marL="50800" lvl="0" algn="l" defTabSz="914400">
                        <a:defRPr sz="1800">
                          <a:uFillTx/>
                        </a:defRPr>
                      </a:pPr>
                      <a:endParaRPr sz="1100">
                        <a:latin typeface="Proxima Nova Bold"/>
                        <a:ea typeface="Proxima Nova Bold"/>
                        <a:cs typeface="Proxima Nova Bold"/>
                        <a:sym typeface="Proxima Nova Bold"/>
                      </a:endParaRP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r>
                        <a:rPr sz="900">
                          <a:solidFill>
                            <a:srgbClr val="A6AAA9"/>
                          </a:solidFill>
                          <a:latin typeface="Proxima Nova Light Italic"/>
                          <a:ea typeface="Proxima Nova Light Italic"/>
                          <a:cs typeface="Proxima Nova Light Italic"/>
                          <a:sym typeface="Proxima Nova Light Italic"/>
                        </a:rPr>
                        <a:t>Откуда берутся клиенты?</a:t>
                      </a: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endParaRPr sz="900">
                        <a:solidFill>
                          <a:srgbClr val="A6AAA9"/>
                        </a:solidFill>
                        <a:latin typeface="Proxima Nova Light Italic"/>
                        <a:ea typeface="Proxima Nova Light Italic"/>
                        <a:cs typeface="Proxima Nova Light Italic"/>
                        <a:sym typeface="Proxima Nova Light Italic"/>
                      </a:endParaRP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r>
                        <a:rPr sz="900">
                          <a:solidFill>
                            <a:srgbClr val="A6AAA9"/>
                          </a:solidFill>
                          <a:latin typeface="Proxima Nova Light Italic"/>
                          <a:ea typeface="Proxima Nova Light Italic"/>
                          <a:cs typeface="Proxima Nova Light Italic"/>
                          <a:sym typeface="Proxima Nova Light Italic"/>
                        </a:rPr>
                        <a:t>Какие каналы наиболее эффективны?</a:t>
                      </a: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endParaRPr sz="900">
                        <a:solidFill>
                          <a:srgbClr val="A6AAA9"/>
                        </a:solidFill>
                        <a:latin typeface="Proxima Nova Light Italic"/>
                        <a:ea typeface="Proxima Nova Light Italic"/>
                        <a:cs typeface="Proxima Nova Light Italic"/>
                        <a:sym typeface="Proxima Nova Light Italic"/>
                      </a:endParaRP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r>
                        <a:rPr sz="900">
                          <a:solidFill>
                            <a:srgbClr val="A6AAA9"/>
                          </a:solidFill>
                          <a:latin typeface="Proxima Nova Light Italic"/>
                          <a:ea typeface="Proxima Nova Light Italic"/>
                          <a:cs typeface="Proxima Nova Light Italic"/>
                          <a:sym typeface="Proxima Nova Light Italic"/>
                        </a:rPr>
                        <a:t>Емкость каналов?</a:t>
                      </a:r>
                    </a:p>
                  </a:txBody>
                  <a:tcPr marL="35719" marR="35719" marT="35719" marB="35719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50800" lvl="0" algn="l" defTabSz="914400">
                        <a:defRPr sz="1800">
                          <a:uFillTx/>
                        </a:defRPr>
                      </a:pPr>
                      <a:r>
                        <a:rPr sz="1100" b="1" dirty="0">
                          <a:solidFill>
                            <a:srgbClr val="229DE9"/>
                          </a:solidFill>
                          <a:latin typeface="Proxima Nova Bold"/>
                          <a:ea typeface="Proxima Nova Bold"/>
                          <a:cs typeface="Proxima Nova Bold"/>
                          <a:sym typeface="Proxima Nova Bold"/>
                        </a:rPr>
                        <a:t>КЛИЕНТСКИЕ СЕГМЕНТЫ</a:t>
                      </a:r>
                    </a:p>
                    <a:p>
                      <a:pPr marL="50800" lvl="0" algn="l" defTabSz="914400">
                        <a:defRPr sz="1800">
                          <a:uFillTx/>
                        </a:defRPr>
                      </a:pPr>
                      <a:endParaRPr sz="1100" dirty="0">
                        <a:latin typeface="Proxima Nova Bold"/>
                        <a:ea typeface="Proxima Nova Bold"/>
                        <a:cs typeface="Proxima Nova Bold"/>
                        <a:sym typeface="Proxima Nova Bold"/>
                      </a:endParaRPr>
                    </a:p>
                    <a:p>
                      <a:pPr lvl="0" indent="50800" algn="l" defTabSz="914400">
                        <a:defRPr sz="1800">
                          <a:uFillTx/>
                        </a:defRPr>
                      </a:pPr>
                      <a:endParaRPr sz="1100" dirty="0">
                        <a:latin typeface="Proxima Nova Regular Italic"/>
                        <a:ea typeface="Proxima Nova Regular Italic"/>
                        <a:cs typeface="Proxima Nova Regular Italic"/>
                        <a:sym typeface="Proxima Nova Regular Italic"/>
                      </a:endParaRPr>
                    </a:p>
                  </a:txBody>
                  <a:tcPr marL="35719" marR="35719" marT="35719" marB="35719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50800" lvl="0" algn="l" defTabSz="914400">
                        <a:defRPr sz="1800">
                          <a:uFillTx/>
                        </a:defRPr>
                      </a:pPr>
                      <a:r>
                        <a:rPr sz="1100">
                          <a:latin typeface="Proxima Nova Bold"/>
                          <a:ea typeface="Proxima Nova Bold"/>
                          <a:cs typeface="Proxima Nova Bold"/>
                          <a:sym typeface="Proxima Nova Bold"/>
                        </a:rPr>
                        <a:t>РЫНОК</a:t>
                      </a:r>
                    </a:p>
                    <a:p>
                      <a:pPr marL="50800" lvl="0" algn="l" defTabSz="914400">
                        <a:defRPr sz="1800">
                          <a:uFillTx/>
                        </a:defRPr>
                      </a:pPr>
                      <a:endParaRPr sz="1100">
                        <a:latin typeface="Proxima Nova Bold"/>
                        <a:ea typeface="Proxima Nova Bold"/>
                        <a:cs typeface="Proxima Nova Bold"/>
                        <a:sym typeface="Proxima Nova Bold"/>
                      </a:endParaRP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r>
                        <a:rPr sz="900">
                          <a:solidFill>
                            <a:srgbClr val="A6AAA9"/>
                          </a:solidFill>
                          <a:latin typeface="Proxima Nova Light Italic"/>
                          <a:ea typeface="Proxima Nova Light Italic"/>
                          <a:cs typeface="Proxima Nova Light Italic"/>
                          <a:sym typeface="Proxima Nova Light Italic"/>
                        </a:rPr>
                        <a:t>Размер рынка (оценка сверху, оценка снизу)</a:t>
                      </a: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endParaRPr sz="900">
                        <a:solidFill>
                          <a:srgbClr val="A6AAA9"/>
                        </a:solidFill>
                        <a:latin typeface="Proxima Nova Light Italic"/>
                        <a:ea typeface="Proxima Nova Light Italic"/>
                        <a:cs typeface="Proxima Nova Light Italic"/>
                        <a:sym typeface="Proxima Nova Light Italic"/>
                      </a:endParaRP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r>
                        <a:rPr sz="900">
                          <a:solidFill>
                            <a:srgbClr val="A6AAA9"/>
                          </a:solidFill>
                          <a:latin typeface="Proxima Nova Light Italic"/>
                          <a:ea typeface="Proxima Nova Light Italic"/>
                          <a:cs typeface="Proxima Nova Light Italic"/>
                          <a:sym typeface="Proxima Nova Light Italic"/>
                        </a:rPr>
                        <a:t>Конкуренты и альтернативные решение</a:t>
                      </a: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endParaRPr sz="900">
                        <a:solidFill>
                          <a:srgbClr val="A6AAA9"/>
                        </a:solidFill>
                        <a:latin typeface="Proxima Nova Light Italic"/>
                        <a:ea typeface="Proxima Nova Light Italic"/>
                        <a:cs typeface="Proxima Nova Light Italic"/>
                        <a:sym typeface="Proxima Nova Light Italic"/>
                      </a:endParaRP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r>
                        <a:rPr sz="900">
                          <a:solidFill>
                            <a:srgbClr val="A6AAA9"/>
                          </a:solidFill>
                          <a:latin typeface="Proxima Nova Light Italic"/>
                          <a:ea typeface="Proxima Nova Light Italic"/>
                          <a:cs typeface="Proxima Nova Light Italic"/>
                          <a:sym typeface="Proxima Nova Light Italic"/>
                        </a:rPr>
                        <a:t>Тип рынка</a:t>
                      </a: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endParaRPr sz="900">
                        <a:solidFill>
                          <a:srgbClr val="A6AAA9"/>
                        </a:solidFill>
                        <a:latin typeface="Proxima Nova Light Italic"/>
                        <a:ea typeface="Proxima Nova Light Italic"/>
                        <a:cs typeface="Proxima Nova Light Italic"/>
                        <a:sym typeface="Proxima Nova Light Italic"/>
                      </a:endParaRP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r>
                        <a:rPr sz="900">
                          <a:solidFill>
                            <a:srgbClr val="A6AAA9"/>
                          </a:solidFill>
                          <a:latin typeface="Proxima Nova Light Italic"/>
                          <a:ea typeface="Proxima Nova Light Italic"/>
                          <a:cs typeface="Proxima Nova Light Italic"/>
                          <a:sym typeface="Proxima Nova Light Italic"/>
                        </a:rPr>
                        <a:t>Размер возможности</a:t>
                      </a: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endParaRPr sz="900">
                        <a:solidFill>
                          <a:srgbClr val="A6AAA9"/>
                        </a:solidFill>
                        <a:latin typeface="Proxima Nova Light Italic"/>
                        <a:ea typeface="Proxima Nova Light Italic"/>
                        <a:cs typeface="Proxima Nova Light Italic"/>
                        <a:sym typeface="Proxima Nova Light Italic"/>
                      </a:endParaRP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r>
                        <a:rPr sz="900">
                          <a:solidFill>
                            <a:srgbClr val="A6AAA9"/>
                          </a:solidFill>
                          <a:latin typeface="Proxima Nova Light Italic"/>
                          <a:ea typeface="Proxima Nova Light Italic"/>
                          <a:cs typeface="Proxima Nova Light Italic"/>
                          <a:sym typeface="Proxima Nova Light Italic"/>
                        </a:rPr>
                        <a:t>TAM, SAM, SOM</a:t>
                      </a: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endParaRPr sz="900">
                        <a:solidFill>
                          <a:srgbClr val="A6AAA9"/>
                        </a:solidFill>
                        <a:latin typeface="Proxima Nova Light Italic"/>
                        <a:ea typeface="Proxima Nova Light Italic"/>
                        <a:cs typeface="Proxima Nova Light Italic"/>
                        <a:sym typeface="Proxima Nova Light Italic"/>
                      </a:endParaRP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endParaRPr sz="900">
                        <a:solidFill>
                          <a:srgbClr val="A6AAA9"/>
                        </a:solidFill>
                        <a:latin typeface="Proxima Nova Light Italic"/>
                        <a:ea typeface="Proxima Nova Light Italic"/>
                        <a:cs typeface="Proxima Nova Light Italic"/>
                        <a:sym typeface="Proxima Nova Light Italic"/>
                      </a:endParaRP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endParaRPr sz="900">
                        <a:solidFill>
                          <a:srgbClr val="A6AAA9"/>
                        </a:solidFill>
                        <a:latin typeface="Proxima Nova Light Italic"/>
                        <a:ea typeface="Proxima Nova Light Italic"/>
                        <a:cs typeface="Proxima Nova Light Italic"/>
                        <a:sym typeface="Proxima Nova Light Italic"/>
                      </a:endParaRPr>
                    </a:p>
                    <a:p>
                      <a:pPr lvl="0" indent="50800" algn="l" defTabSz="914400">
                        <a:defRPr sz="1800">
                          <a:uFillTx/>
                        </a:defRPr>
                      </a:pPr>
                      <a:r>
                        <a:rPr sz="900">
                          <a:solidFill>
                            <a:srgbClr val="A6AAA9"/>
                          </a:solidFill>
                          <a:latin typeface="Proxima Nova Bold Italic"/>
                          <a:ea typeface="Proxima Nova Bold Italic"/>
                          <a:cs typeface="Proxima Nova Bold Italic"/>
                          <a:sym typeface="Proxima Nova Bold Italic"/>
                        </a:rPr>
                        <a:t>Альтернативные решения</a:t>
                      </a:r>
                    </a:p>
                  </a:txBody>
                  <a:tcPr marL="35719" marR="35719" marT="35719" marB="35719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1885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9874">
                <a:tc gridSpan="2">
                  <a:txBody>
                    <a:bodyPr/>
                    <a:lstStyle/>
                    <a:p>
                      <a:pPr lvl="0" indent="50800" algn="l" defTabSz="914400">
                        <a:defRPr sz="1800">
                          <a:uFillTx/>
                        </a:defRPr>
                      </a:pPr>
                      <a:r>
                        <a:rPr sz="1100">
                          <a:latin typeface="Proxima Nova Bold"/>
                          <a:ea typeface="Proxima Nova Bold"/>
                          <a:cs typeface="Proxima Nova Bold"/>
                          <a:sym typeface="Proxima Nova Bold"/>
                        </a:rPr>
                        <a:t>СТРУКТУРА РАСХОДОВ</a:t>
                      </a:r>
                    </a:p>
                    <a:p>
                      <a:pPr lvl="0" algn="l" defTabSz="914400">
                        <a:defRPr sz="1800">
                          <a:uFillTx/>
                        </a:defRPr>
                      </a:pPr>
                      <a:endParaRPr sz="1100">
                        <a:latin typeface="Proxima Nova Bold"/>
                        <a:ea typeface="Proxima Nova Bold"/>
                        <a:cs typeface="Proxima Nova Bold"/>
                        <a:sym typeface="Proxima Nova Bold"/>
                      </a:endParaRP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r>
                        <a:rPr sz="900">
                          <a:solidFill>
                            <a:srgbClr val="A6AAA9"/>
                          </a:solidFill>
                          <a:latin typeface="Proxima Nova Light Italic"/>
                          <a:ea typeface="Proxima Nova Light Italic"/>
                          <a:cs typeface="Proxima Nova Light Italic"/>
                          <a:sym typeface="Proxima Nova Light Italic"/>
                        </a:rPr>
                        <a:t>Структура постоянных расходов </a:t>
                      </a: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r>
                        <a:rPr sz="900">
                          <a:solidFill>
                            <a:srgbClr val="A6AAA9"/>
                          </a:solidFill>
                          <a:latin typeface="Proxima Nova Light Italic"/>
                          <a:ea typeface="Proxima Nova Light Italic"/>
                          <a:cs typeface="Proxima Nova Light Italic"/>
                          <a:sym typeface="Proxima Nova Light Italic"/>
                        </a:rPr>
                        <a:t>– G&amp;A</a:t>
                      </a: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r>
                        <a:rPr sz="900">
                          <a:solidFill>
                            <a:srgbClr val="A6AAA9"/>
                          </a:solidFill>
                          <a:latin typeface="Proxima Nova Light Italic"/>
                          <a:ea typeface="Proxima Nova Light Italic"/>
                          <a:cs typeface="Proxima Nova Light Italic"/>
                          <a:sym typeface="Proxima Nova Light Italic"/>
                        </a:rPr>
                        <a:t>– R&amp;D</a:t>
                      </a: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r>
                        <a:rPr sz="900">
                          <a:solidFill>
                            <a:srgbClr val="A6AAA9"/>
                          </a:solidFill>
                          <a:latin typeface="Proxima Nova Light Italic"/>
                          <a:ea typeface="Proxima Nova Light Italic"/>
                          <a:cs typeface="Proxima Nova Light Italic"/>
                          <a:sym typeface="Proxima Nova Light Italic"/>
                        </a:rPr>
                        <a:t>– Маркетинг и продажи</a:t>
                      </a: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r>
                        <a:rPr sz="900">
                          <a:solidFill>
                            <a:srgbClr val="A6AAA9"/>
                          </a:solidFill>
                          <a:latin typeface="Proxima Nova Light Italic"/>
                          <a:ea typeface="Proxima Nova Light Italic"/>
                          <a:cs typeface="Proxima Nova Light Italic"/>
                          <a:sym typeface="Proxima Nova Light Italic"/>
                        </a:rPr>
                        <a:t>– др.</a:t>
                      </a:r>
                    </a:p>
                    <a:p>
                      <a:pPr lvl="0" indent="50800" algn="l" defTabSz="584200">
                        <a:defRPr sz="1800">
                          <a:uFillTx/>
                        </a:defRPr>
                      </a:pPr>
                      <a:endParaRPr sz="900">
                        <a:solidFill>
                          <a:srgbClr val="A6AAA9"/>
                        </a:solidFill>
                        <a:latin typeface="Proxima Nova Light Italic"/>
                        <a:ea typeface="Proxima Nova Light Italic"/>
                        <a:cs typeface="Proxima Nova Light Italic"/>
                        <a:sym typeface="Proxima Nova Light Italic"/>
                      </a:endParaRPr>
                    </a:p>
                  </a:txBody>
                  <a:tcPr marL="35719" marR="35719" marT="35719" marB="35719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 defTabSz="914400">
                        <a:defRPr sz="1800">
                          <a:uFillTx/>
                        </a:defRPr>
                      </a:pPr>
                      <a:r>
                        <a:rPr sz="1100">
                          <a:latin typeface="Proxima Nova Bold"/>
                          <a:ea typeface="Proxima Nova Bold"/>
                          <a:cs typeface="Proxima Nova Bold"/>
                          <a:sym typeface="Proxima Nova Bold"/>
                        </a:rPr>
                        <a:t>UNIT-ЭКОНОМИКА</a:t>
                      </a:r>
                    </a:p>
                    <a:p>
                      <a:pPr lvl="0" algn="ctr" defTabSz="914400">
                        <a:defRPr sz="1800">
                          <a:uFillTx/>
                        </a:defRPr>
                      </a:pPr>
                      <a:endParaRPr sz="400">
                        <a:latin typeface="Proxima Nova Bold"/>
                        <a:ea typeface="Proxima Nova Bold"/>
                        <a:cs typeface="Proxima Nova Bold"/>
                        <a:sym typeface="Proxima Nova Bold"/>
                      </a:endParaRPr>
                    </a:p>
                    <a:p>
                      <a:pPr lvl="0" indent="50800" algn="ctr" defTabSz="584200">
                        <a:defRPr sz="1800">
                          <a:uFillTx/>
                        </a:defRPr>
                      </a:pPr>
                      <a:endParaRPr sz="900">
                        <a:solidFill>
                          <a:srgbClr val="A6AAA9"/>
                        </a:solidFill>
                        <a:latin typeface="Proxima Nova Light Italic"/>
                        <a:ea typeface="Proxima Nova Light Italic"/>
                        <a:cs typeface="Proxima Nova Light Italic"/>
                        <a:sym typeface="Proxima Nova Light Italic"/>
                      </a:endParaRPr>
                    </a:p>
                    <a:p>
                      <a:pPr lvl="0" indent="50800" algn="ctr" defTabSz="584200">
                        <a:defRPr sz="1800">
                          <a:uFillTx/>
                        </a:defRPr>
                      </a:pPr>
                      <a:endParaRPr sz="900">
                        <a:solidFill>
                          <a:srgbClr val="A6AAA9"/>
                        </a:solidFill>
                        <a:latin typeface="Proxima Nova Light Italic"/>
                        <a:ea typeface="Proxima Nova Light Italic"/>
                        <a:cs typeface="Proxima Nova Light Italic"/>
                        <a:sym typeface="Proxima Nova Light Italic"/>
                      </a:endParaRPr>
                    </a:p>
                    <a:p>
                      <a:pPr lvl="0" indent="50800" algn="ctr" defTabSz="584200">
                        <a:defRPr sz="1800">
                          <a:uFillTx/>
                        </a:defRPr>
                      </a:pPr>
                      <a:r>
                        <a:rPr sz="900">
                          <a:solidFill>
                            <a:srgbClr val="A6AAA9"/>
                          </a:solidFill>
                          <a:latin typeface="Proxima Nova Light Italic"/>
                          <a:ea typeface="Proxima Nova Light Italic"/>
                          <a:cs typeface="Proxima Nova Light Italic"/>
                          <a:sym typeface="Proxima Nova Light Italic"/>
                        </a:rPr>
                        <a:t>#UserAcquisition x (– CPA + ARPPU x C1) = PROFIT</a:t>
                      </a:r>
                    </a:p>
                  </a:txBody>
                  <a:tcPr marL="35719" marR="35719" marT="35719" marB="35719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defTabSz="914400">
                        <a:defRPr sz="1800">
                          <a:uFillTx/>
                        </a:defRPr>
                      </a:pPr>
                      <a:r>
                        <a:rPr sz="1100" dirty="0">
                          <a:latin typeface="Proxima Nova Bold"/>
                          <a:ea typeface="Proxima Nova Bold"/>
                          <a:cs typeface="Proxima Nova Bold"/>
                          <a:sym typeface="Proxima Nova Bold"/>
                        </a:rPr>
                        <a:t>СТРУКТУРА ДОХОДОВ (МОДЕЛЬ МОНЕТИЗАЦИИ)</a:t>
                      </a:r>
                    </a:p>
                    <a:p>
                      <a:pPr lvl="0" defTabSz="914400">
                        <a:defRPr sz="1800">
                          <a:uFillTx/>
                        </a:defRPr>
                      </a:pPr>
                      <a:endParaRPr sz="1100" dirty="0">
                        <a:latin typeface="Proxima Nova Bold"/>
                        <a:ea typeface="Proxima Nova Bold"/>
                        <a:cs typeface="Proxima Nova Bold"/>
                        <a:sym typeface="Proxima Nova Bold"/>
                      </a:endParaRPr>
                    </a:p>
                    <a:p>
                      <a:pPr lvl="0" indent="50800" defTabSz="584200">
                        <a:defRPr sz="1800">
                          <a:uFillTx/>
                        </a:defRPr>
                      </a:pPr>
                      <a:r>
                        <a:rPr sz="900" dirty="0">
                          <a:solidFill>
                            <a:srgbClr val="A6AAA9"/>
                          </a:solidFill>
                          <a:latin typeface="Proxima Nova Light Italic"/>
                          <a:ea typeface="Proxima Nova Light Italic"/>
                          <a:cs typeface="Proxima Nova Light Italic"/>
                          <a:sym typeface="Proxima Nova Light Italic"/>
                        </a:rPr>
                        <a:t>Как бизнес будет зарабатывать?</a:t>
                      </a:r>
                    </a:p>
                    <a:p>
                      <a:pPr lvl="0" indent="50800" defTabSz="584200">
                        <a:defRPr sz="1800">
                          <a:uFillTx/>
                        </a:defRPr>
                      </a:pPr>
                      <a:endParaRPr sz="900" dirty="0">
                        <a:solidFill>
                          <a:srgbClr val="A6AAA9"/>
                        </a:solidFill>
                        <a:latin typeface="Proxima Nova Light Italic"/>
                        <a:ea typeface="Proxima Nova Light Italic"/>
                        <a:cs typeface="Proxima Nova Light Italic"/>
                        <a:sym typeface="Proxima Nova Light Italic"/>
                      </a:endParaRPr>
                    </a:p>
                  </a:txBody>
                  <a:tcPr marL="35719" marR="35719" marT="35719" marB="35719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" name="Shape 205"/>
          <p:cNvSpPr/>
          <p:nvPr/>
        </p:nvSpPr>
        <p:spPr>
          <a:xfrm>
            <a:off x="2634513" y="189172"/>
            <a:ext cx="4520942" cy="48498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8" tIns="26788" rIns="26788" bIns="26788" anchor="ctr">
            <a:spAutoFit/>
          </a:bodyPr>
          <a:lstStyle>
            <a:lvl1pPr>
              <a:defRPr sz="3500" cap="all">
                <a:latin typeface="Proxima Nova Bold"/>
                <a:ea typeface="Proxima Nova Bold"/>
                <a:cs typeface="Proxima Nova Bold"/>
                <a:sym typeface="Proxima Nova Bold"/>
              </a:defRPr>
            </a:lvl1pPr>
          </a:lstStyle>
          <a:p>
            <a:r>
              <a:rPr lang="ru-RU" sz="28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Карта бизнес-модели</a:t>
            </a:r>
            <a:endParaRPr lang="ru-RU" sz="2800" b="1" dirty="0">
              <a:solidFill>
                <a:srgbClr val="00AF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Shape 206"/>
          <p:cNvSpPr/>
          <p:nvPr/>
        </p:nvSpPr>
        <p:spPr>
          <a:xfrm>
            <a:off x="428738" y="6611502"/>
            <a:ext cx="7856314" cy="16446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900">
                <a:latin typeface="Proxima Nova Light Italic"/>
                <a:ea typeface="Proxima Nova Light Italic"/>
                <a:cs typeface="Proxima Nova Light Italic"/>
                <a:sym typeface="Proxima Nova Light Italic"/>
              </a:defRPr>
            </a:lvl1pPr>
          </a:lstStyle>
          <a:p>
            <a:pPr lvl="0">
              <a:defRPr sz="1800"/>
            </a:pPr>
            <a:r>
              <a:rPr sz="600" dirty="0"/>
              <a:t>Business Model Map – Илья </a:t>
            </a:r>
            <a:r>
              <a:rPr sz="600" dirty="0"/>
              <a:t>Короле</a:t>
            </a:r>
            <a:r>
              <a:rPr lang="ru-RU" sz="600"/>
              <a:t>в</a:t>
            </a:r>
            <a:r>
              <a:rPr sz="600"/>
              <a:t>. </a:t>
            </a:r>
            <a:r>
              <a:rPr sz="600" dirty="0"/>
              <a:t>Адаптация Business Model Canvas, Lean Canvas, 8-кубиков. Спасибо Алексу Остервальдеру (Alex Osterwalder), Эшу Мория (Ash Maurya), Николаю Митюшину и Илье Красинскому</a:t>
            </a:r>
          </a:p>
        </p:txBody>
      </p:sp>
      <p:pic>
        <p:nvPicPr>
          <p:cNvPr id="5" name="Изображение 4" descr="Снимок экрана 2016-10-02 в 21.30.0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700" y="2476500"/>
            <a:ext cx="1240250" cy="1301750"/>
          </a:xfrm>
          <a:prstGeom prst="rect">
            <a:avLst/>
          </a:prstGeom>
        </p:spPr>
      </p:pic>
      <p:pic>
        <p:nvPicPr>
          <p:cNvPr id="6" name="Изображение 5" descr="Снимок экрана 2016-10-02 в 21.29.5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450" y="2311400"/>
            <a:ext cx="1236971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416437"/>
      </p:ext>
    </p:extLst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0815" y="1526273"/>
            <a:ext cx="8803185" cy="3807728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Кто ваш потребитель?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Какую проблему вы решаете?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Что вы предлагаете?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Какие выгоды вы предоставляете, в отличие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/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от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ваших конкурентов?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Как вы обосновываете то, что вы заявляете? </a:t>
            </a:r>
          </a:p>
          <a:p>
            <a:pPr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31097" y="1320772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386660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</a:t>
            </a:r>
            <a:r>
              <a:rPr lang="ru-RU" sz="3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енностное </a:t>
            </a:r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предложение (</a:t>
            </a:r>
            <a:r>
              <a:rPr lang="ru-RU" sz="3000" b="1" dirty="0" err="1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b="1" dirty="0" err="1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proposition</a:t>
            </a:r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131097" y="5334000"/>
            <a:ext cx="8883751" cy="815710"/>
          </a:xfrm>
          <a:prstGeom prst="roundRect">
            <a:avLst>
              <a:gd name="adj" fmla="val 0"/>
            </a:avLst>
          </a:prstGeom>
          <a:solidFill>
            <a:srgbClr val="14B0FD"/>
          </a:solidFill>
          <a:ln>
            <a:noFill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</a:rPr>
              <a:t>Это смысл вашего бизнеса, </a:t>
            </a:r>
            <a:br>
              <a:rPr lang="ru-RU" sz="2400" b="1" dirty="0" smtClean="0">
                <a:solidFill>
                  <a:schemeClr val="bg1"/>
                </a:solidFill>
                <a:latin typeface="Arial" pitchFamily="34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</a:rPr>
              <a:t>как вы улучшаете жизнь вашего потребителя</a:t>
            </a:r>
            <a:endParaRPr lang="ru-RU" sz="2400" b="1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116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Как создать ценностное предложение</a:t>
            </a:r>
          </a:p>
        </p:txBody>
      </p:sp>
      <p:pic>
        <p:nvPicPr>
          <p:cNvPr id="17" name="Изображение 16" descr="IIDF-Kursy-15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88" t="25071" r="8546" b="25072"/>
          <a:stretch/>
        </p:blipFill>
        <p:spPr>
          <a:xfrm>
            <a:off x="4905374" y="1920874"/>
            <a:ext cx="3752601" cy="3714751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317331" y="997322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/>
                <a:cs typeface="Arial"/>
              </a:rPr>
              <a:t>КЛИЕНТ</a:t>
            </a:r>
            <a:endParaRPr lang="ru-RU" b="1" dirty="0">
              <a:latin typeface="Arial"/>
              <a:cs typeface="Arial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4905375" y="4048874"/>
            <a:ext cx="1301750" cy="843597"/>
            <a:chOff x="390000" y="1288563"/>
            <a:chExt cx="3087906" cy="843597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390000" y="1288563"/>
              <a:ext cx="3087906" cy="843597"/>
            </a:xfrm>
            <a:prstGeom prst="roundRect">
              <a:avLst>
                <a:gd name="adj" fmla="val 10000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414708" y="1313271"/>
              <a:ext cx="3038490" cy="7941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800" tIns="38100" rIns="50800" bIns="381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solidFill>
                    <a:srgbClr val="26262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Боль клиента</a:t>
              </a:r>
              <a:endParaRPr lang="ru-RU" sz="2000" kern="1200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6491956" y="1641950"/>
            <a:ext cx="1281002" cy="843597"/>
            <a:chOff x="390000" y="2261945"/>
            <a:chExt cx="3087906" cy="843597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390000" y="2261945"/>
              <a:ext cx="3087906" cy="843597"/>
            </a:xfrm>
            <a:prstGeom prst="roundRect">
              <a:avLst>
                <a:gd name="adj" fmla="val 10000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Скругленный прямоугольник 6"/>
            <p:cNvSpPr/>
            <p:nvPr/>
          </p:nvSpPr>
          <p:spPr>
            <a:xfrm>
              <a:off x="414708" y="2286653"/>
              <a:ext cx="3038490" cy="7941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800" tIns="38100" rIns="50800" bIns="381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solidFill>
                    <a:srgbClr val="26262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Выгода клиента</a:t>
              </a:r>
              <a:endParaRPr lang="ru-RU" sz="2000" kern="1200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7864226" y="4071791"/>
            <a:ext cx="1162452" cy="843597"/>
            <a:chOff x="390000" y="3235326"/>
            <a:chExt cx="3087906" cy="843597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90000" y="3235326"/>
              <a:ext cx="3087906" cy="843597"/>
            </a:xfrm>
            <a:prstGeom prst="roundRect">
              <a:avLst>
                <a:gd name="adj" fmla="val 10000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Скругленный прямоугольник 8"/>
            <p:cNvSpPr/>
            <p:nvPr/>
          </p:nvSpPr>
          <p:spPr>
            <a:xfrm>
              <a:off x="414708" y="3260034"/>
              <a:ext cx="3038490" cy="7941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800" tIns="38100" rIns="50800" bIns="381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solidFill>
                    <a:srgbClr val="26262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Работа клиента</a:t>
              </a:r>
              <a:endParaRPr lang="ru-RU" sz="2000" kern="1200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9582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Как создать ценностное предложение</a:t>
            </a:r>
          </a:p>
        </p:txBody>
      </p:sp>
      <p:pic>
        <p:nvPicPr>
          <p:cNvPr id="17" name="Изображение 16" descr="IIDF-Kursy-15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5" t="25071" r="8546" b="25072"/>
          <a:stretch/>
        </p:blipFill>
        <p:spPr>
          <a:xfrm>
            <a:off x="932968" y="1920874"/>
            <a:ext cx="7725008" cy="371475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901707" y="1221437"/>
            <a:ext cx="1276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AFF0"/>
                </a:solidFill>
                <a:latin typeface="Arial"/>
                <a:cs typeface="Arial"/>
              </a:rPr>
              <a:t>ПРОДУКТ</a:t>
            </a:r>
            <a:endParaRPr lang="ru-RU" b="1" dirty="0">
              <a:solidFill>
                <a:srgbClr val="00AFF0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17331" y="1221437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/>
                <a:cs typeface="Arial"/>
              </a:rPr>
              <a:t>КЛИЕНТ</a:t>
            </a:r>
            <a:endParaRPr lang="ru-RU" b="1" dirty="0">
              <a:latin typeface="Arial"/>
              <a:cs typeface="Arial"/>
            </a:endParaRPr>
          </a:p>
        </p:txBody>
      </p:sp>
      <p:sp>
        <p:nvSpPr>
          <p:cNvPr id="27" name="Название 1"/>
          <p:cNvSpPr txBox="1">
            <a:spLocks/>
          </p:cNvSpPr>
          <p:nvPr/>
        </p:nvSpPr>
        <p:spPr>
          <a:xfrm>
            <a:off x="192941" y="5740840"/>
            <a:ext cx="8820307" cy="717598"/>
          </a:xfrm>
          <a:prstGeom prst="rect">
            <a:avLst/>
          </a:prstGeom>
          <a:solidFill>
            <a:srgbClr val="14B0FD"/>
          </a:solidFill>
          <a:ln>
            <a:noFill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noAutofit/>
          </a:bodyPr>
          <a:lstStyle>
            <a:defPPr>
              <a:defRPr lang="ru-RU"/>
            </a:defPPr>
            <a:lvl1pPr algn="ctr">
              <a:defRPr sz="2400" b="1">
                <a:solidFill>
                  <a:schemeClr val="bg1"/>
                </a:solidFill>
                <a:latin typeface="Arial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dirty="0"/>
              <a:t>Задача: выстроить соответствие между тем, что хочет потребитель и что делает ваш сервис</a:t>
            </a:r>
          </a:p>
        </p:txBody>
      </p:sp>
    </p:spTree>
    <p:extLst>
      <p:ext uri="{BB962C8B-B14F-4D97-AF65-F5344CB8AC3E}">
        <p14:creationId xmlns:p14="http://schemas.microsoft.com/office/powerpoint/2010/main" val="2292137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Как создать ценностное предложение</a:t>
            </a:r>
          </a:p>
        </p:txBody>
      </p:sp>
      <p:pic>
        <p:nvPicPr>
          <p:cNvPr id="17" name="Изображение 16" descr="IIDF-Kursy-15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5" t="25071" r="8546" b="25072"/>
          <a:stretch/>
        </p:blipFill>
        <p:spPr>
          <a:xfrm>
            <a:off x="932968" y="1920874"/>
            <a:ext cx="7725008" cy="371475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901707" y="1146732"/>
            <a:ext cx="1276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b="1">
                <a:latin typeface="Arial"/>
                <a:cs typeface="Arial"/>
              </a:defRPr>
            </a:lvl1pPr>
          </a:lstStyle>
          <a:p>
            <a:r>
              <a:rPr lang="ru-RU" dirty="0"/>
              <a:t>ПРОДУКТ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17331" y="1146732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/>
                <a:cs typeface="Arial"/>
              </a:rPr>
              <a:t>КЛИЕНТ</a:t>
            </a:r>
            <a:endParaRPr lang="ru-RU" b="1" dirty="0">
              <a:latin typeface="Arial"/>
              <a:cs typeface="Arial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4905375" y="4048874"/>
            <a:ext cx="1301750" cy="843597"/>
            <a:chOff x="390000" y="1288563"/>
            <a:chExt cx="3087906" cy="843597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390000" y="1288563"/>
              <a:ext cx="3087906" cy="843597"/>
            </a:xfrm>
            <a:prstGeom prst="roundRect">
              <a:avLst>
                <a:gd name="adj" fmla="val 10000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414708" y="1313271"/>
              <a:ext cx="3038490" cy="7941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800" tIns="38100" rIns="50800" bIns="381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solidFill>
                    <a:srgbClr val="26262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Боль клиента</a:t>
              </a:r>
              <a:endParaRPr lang="ru-RU" sz="2000" kern="1200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6491956" y="1641950"/>
            <a:ext cx="1281002" cy="843597"/>
            <a:chOff x="390000" y="2261945"/>
            <a:chExt cx="3087906" cy="843597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390000" y="2261945"/>
              <a:ext cx="3087906" cy="843597"/>
            </a:xfrm>
            <a:prstGeom prst="roundRect">
              <a:avLst>
                <a:gd name="adj" fmla="val 10000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Скругленный прямоугольник 6"/>
            <p:cNvSpPr/>
            <p:nvPr/>
          </p:nvSpPr>
          <p:spPr>
            <a:xfrm>
              <a:off x="414708" y="2286653"/>
              <a:ext cx="3038490" cy="7941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800" tIns="38100" rIns="50800" bIns="381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solidFill>
                    <a:srgbClr val="26262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Выгода клиента</a:t>
              </a:r>
              <a:endParaRPr lang="ru-RU" sz="2000" kern="1200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7864226" y="4071791"/>
            <a:ext cx="1162452" cy="843597"/>
            <a:chOff x="390000" y="3235326"/>
            <a:chExt cx="3087906" cy="843597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90000" y="3235326"/>
              <a:ext cx="3087906" cy="843597"/>
            </a:xfrm>
            <a:prstGeom prst="roundRect">
              <a:avLst>
                <a:gd name="adj" fmla="val 10000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Скругленный прямоугольник 8"/>
            <p:cNvSpPr/>
            <p:nvPr/>
          </p:nvSpPr>
          <p:spPr>
            <a:xfrm>
              <a:off x="414708" y="3260034"/>
              <a:ext cx="3038490" cy="7941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800" tIns="38100" rIns="50800" bIns="381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solidFill>
                    <a:srgbClr val="26262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Работа клиента</a:t>
              </a:r>
              <a:endParaRPr lang="ru-RU" sz="2000" kern="1200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1985966" y="5292291"/>
            <a:ext cx="1700878" cy="686667"/>
            <a:chOff x="4539374" y="1288563"/>
            <a:chExt cx="3087906" cy="843597"/>
          </a:xfrm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4539374" y="1288563"/>
              <a:ext cx="3087906" cy="843597"/>
            </a:xfrm>
            <a:prstGeom prst="roundRect">
              <a:avLst>
                <a:gd name="adj" fmla="val 10000"/>
              </a:avLst>
            </a:prstGeom>
            <a:ln>
              <a:solidFill>
                <a:srgbClr val="00AFF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Скругленный прямоугольник 4"/>
            <p:cNvSpPr/>
            <p:nvPr/>
          </p:nvSpPr>
          <p:spPr>
            <a:xfrm>
              <a:off x="4564082" y="1313271"/>
              <a:ext cx="3038490" cy="7941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800" tIns="38100" rIns="50800" bIns="381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solidFill>
                    <a:srgbClr val="26262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Снятие боли клиента</a:t>
              </a:r>
              <a:endParaRPr lang="ru-RU" sz="2000" kern="1200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1387235" y="1793874"/>
            <a:ext cx="2490342" cy="686667"/>
            <a:chOff x="4539374" y="2261945"/>
            <a:chExt cx="3087906" cy="843597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4539374" y="2261945"/>
              <a:ext cx="3087906" cy="843597"/>
            </a:xfrm>
            <a:prstGeom prst="roundRect">
              <a:avLst>
                <a:gd name="adj" fmla="val 10000"/>
              </a:avLst>
            </a:prstGeom>
            <a:ln>
              <a:solidFill>
                <a:srgbClr val="00AFF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Скругленный прямоугольник 6"/>
            <p:cNvSpPr/>
            <p:nvPr/>
          </p:nvSpPr>
          <p:spPr>
            <a:xfrm>
              <a:off x="4564082" y="2286653"/>
              <a:ext cx="3038490" cy="7941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800" tIns="38100" rIns="50800" bIns="381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solidFill>
                    <a:srgbClr val="26262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Создание выгоды</a:t>
              </a:r>
              <a:r>
                <a:rPr lang="en-US" sz="2000" kern="1200" dirty="0" smtClean="0">
                  <a:solidFill>
                    <a:srgbClr val="26262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</a:t>
              </a:r>
              <a:r>
                <a:rPr lang="ru-RU" sz="2000" kern="1200" dirty="0" smtClean="0">
                  <a:solidFill>
                    <a:srgbClr val="26262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для клиента</a:t>
              </a:r>
              <a:endParaRPr lang="ru-RU" sz="2000" kern="1200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58749" y="4135291"/>
            <a:ext cx="2033458" cy="998305"/>
            <a:chOff x="4539374" y="3235326"/>
            <a:chExt cx="3087906" cy="843597"/>
          </a:xfrm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4539374" y="3235326"/>
              <a:ext cx="3087906" cy="843597"/>
            </a:xfrm>
            <a:prstGeom prst="roundRect">
              <a:avLst>
                <a:gd name="adj" fmla="val 10000"/>
              </a:avLst>
            </a:prstGeom>
            <a:ln>
              <a:solidFill>
                <a:srgbClr val="00AFF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Скругленный прямоугольник 8"/>
            <p:cNvSpPr/>
            <p:nvPr/>
          </p:nvSpPr>
          <p:spPr>
            <a:xfrm>
              <a:off x="4564081" y="3260034"/>
              <a:ext cx="3038490" cy="8188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800" tIns="38100" rIns="50800" bIns="381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solidFill>
                    <a:srgbClr val="26262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Продукты, выполняющие</a:t>
              </a:r>
              <a:r>
                <a:rPr lang="en-US" sz="2000" kern="1200" dirty="0" smtClean="0">
                  <a:solidFill>
                    <a:srgbClr val="26262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</a:t>
              </a:r>
              <a:r>
                <a:rPr lang="ru-RU" sz="2000" kern="1200" dirty="0" smtClean="0">
                  <a:solidFill>
                    <a:srgbClr val="26262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задачи клиента</a:t>
              </a:r>
              <a:endParaRPr lang="ru-RU" sz="2000" kern="1200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949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0815" y="1659484"/>
            <a:ext cx="8803185" cy="4458963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Что является головной болью клиента?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Как клиент решает эту проблему на данный момент?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31097" y="1320772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386660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Ключевые вопросы</a:t>
            </a:r>
            <a:endParaRPr lang="ru-RU" sz="3000" b="1" dirty="0">
              <a:solidFill>
                <a:srgbClr val="00AF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894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Изображение 7" descr="Day2_1_ValueProposition_v2-16x9-1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271" y="2349500"/>
            <a:ext cx="1978269" cy="2242038"/>
          </a:xfrm>
          <a:prstGeom prst="rect">
            <a:avLst/>
          </a:prstGeom>
        </p:spPr>
      </p:pic>
      <p:pic>
        <p:nvPicPr>
          <p:cNvPr id="3" name="Изображение 2" descr="Day2_1_ValueProposition_v2-16x9-19-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116" y="2359660"/>
            <a:ext cx="1978269" cy="224203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1451" y="3419231"/>
            <a:ext cx="4385897" cy="3008922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Для мужчин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b="1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Не придется скрести </a:t>
            </a:r>
            <a:r>
              <a:rPr lang="ru-RU" sz="2000" b="1" dirty="0" smtClean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щетину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b="1" dirty="0" smtClean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старой бритвой</a:t>
            </a:r>
            <a:endParaRPr lang="ru-RU" sz="2000" b="1" dirty="0">
              <a:solidFill>
                <a:srgbClr val="262626"/>
              </a:solidFill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58746" y="44978"/>
            <a:ext cx="8820307" cy="717598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азные сегменты – разное ценностное предложение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Изображение 4" descr="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267" y="1289539"/>
            <a:ext cx="2062122" cy="123727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582258" y="3419231"/>
            <a:ext cx="4385897" cy="3008922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b="1" dirty="0">
                <a:solidFill>
                  <a:srgbClr val="FF4E51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Для женщин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b="1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Ваш мужчина </a:t>
            </a:r>
            <a:r>
              <a:rPr lang="ru-RU" sz="2000" b="1" dirty="0" smtClean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всегда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b="1" dirty="0" smtClean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гладко </a:t>
            </a:r>
            <a:r>
              <a:rPr lang="ru-RU" sz="2000" b="1" dirty="0">
                <a:solidFill>
                  <a:srgbClr val="262626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выбрит</a:t>
            </a:r>
          </a:p>
        </p:txBody>
      </p:sp>
    </p:spTree>
    <p:extLst>
      <p:ext uri="{BB962C8B-B14F-4D97-AF65-F5344CB8AC3E}">
        <p14:creationId xmlns:p14="http://schemas.microsoft.com/office/powerpoint/2010/main" val="475159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14390</TotalTime>
  <Words>513</Words>
  <Application>Microsoft Macintosh PowerPoint</Application>
  <PresentationFormat>Экран (4:3)</PresentationFormat>
  <Paragraphs>175</Paragraphs>
  <Slides>13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Как создать ценностное предложение</vt:lpstr>
      <vt:lpstr>Как создать ценностное предложение</vt:lpstr>
      <vt:lpstr>Как создать ценностное предложение</vt:lpstr>
      <vt:lpstr>Презентация PowerPoint</vt:lpstr>
      <vt:lpstr>Разные сегменты – разное ценностное предложение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Stas</dc:creator>
  <cp:lastModifiedBy>Элен Теванян</cp:lastModifiedBy>
  <cp:revision>210</cp:revision>
  <dcterms:created xsi:type="dcterms:W3CDTF">2015-03-16T15:29:57Z</dcterms:created>
  <dcterms:modified xsi:type="dcterms:W3CDTF">2016-10-02T18:32:02Z</dcterms:modified>
</cp:coreProperties>
</file>