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6" r:id="rId2"/>
    <p:sldId id="371" r:id="rId3"/>
    <p:sldId id="372" r:id="rId4"/>
    <p:sldId id="396" r:id="rId5"/>
    <p:sldId id="373" r:id="rId6"/>
    <p:sldId id="374" r:id="rId7"/>
    <p:sldId id="375" r:id="rId8"/>
    <p:sldId id="376" r:id="rId9"/>
    <p:sldId id="378" r:id="rId10"/>
    <p:sldId id="377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7" r:id="rId19"/>
    <p:sldId id="388" r:id="rId20"/>
    <p:sldId id="397" r:id="rId21"/>
    <p:sldId id="390" r:id="rId22"/>
    <p:sldId id="391" r:id="rId23"/>
    <p:sldId id="392" r:id="rId24"/>
    <p:sldId id="393" r:id="rId25"/>
    <p:sldId id="394" r:id="rId26"/>
    <p:sldId id="299" r:id="rId27"/>
    <p:sldId id="395" r:id="rId28"/>
    <p:sldId id="341" r:id="rId29"/>
    <p:sldId id="342" r:id="rId3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E1FF"/>
    <a:srgbClr val="00AFF0"/>
    <a:srgbClr val="FF4E51"/>
    <a:srgbClr val="58B3C1"/>
    <a:srgbClr val="58C1AC"/>
    <a:srgbClr val="32C1BD"/>
    <a:srgbClr val="229D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87" autoAdjust="0"/>
    <p:restoredTop sz="99675" autoAdjust="0"/>
  </p:normalViewPr>
  <p:slideViewPr>
    <p:cSldViewPr snapToGrid="0" snapToObjects="1">
      <p:cViewPr>
        <p:scale>
          <a:sx n="110" d="100"/>
          <a:sy n="110" d="100"/>
        </p:scale>
        <p:origin x="-344" y="-80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717208386098"/>
          <c:y val="0.0328457467443718"/>
          <c:w val="0.456541212888701"/>
          <c:h val="0.8765676333913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Лист1!$E$6</c:f>
              <c:strCache>
                <c:ptCount val="1"/>
                <c:pt idx="0">
                  <c:v>оценка рынка проектом</c:v>
                </c:pt>
              </c:strCache>
            </c:strRef>
          </c:tx>
          <c:spPr>
            <a:solidFill>
              <a:srgbClr val="00AFF0"/>
            </a:solidFill>
          </c:spPr>
          <c:invertIfNegative val="0"/>
          <c:cat>
            <c:strRef>
              <c:f>Лист1!$D$7:$D$10</c:f>
              <c:strCache>
                <c:ptCount val="4"/>
                <c:pt idx="0">
                  <c:v>более $100 млн</c:v>
                </c:pt>
                <c:pt idx="1">
                  <c:v>$15-$100 млн</c:v>
                </c:pt>
                <c:pt idx="2">
                  <c:v>$2-$15 млн</c:v>
                </c:pt>
                <c:pt idx="3">
                  <c:v>до $2 млн</c:v>
                </c:pt>
              </c:strCache>
            </c:strRef>
          </c:cat>
          <c:val>
            <c:numRef>
              <c:f>Лист1!$E$7:$E$10</c:f>
              <c:numCache>
                <c:formatCode>0%</c:formatCode>
                <c:ptCount val="4"/>
                <c:pt idx="0">
                  <c:v>0.47</c:v>
                </c:pt>
                <c:pt idx="1">
                  <c:v>0.42</c:v>
                </c:pt>
                <c:pt idx="2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Лист1!$F$6</c:f>
              <c:strCache>
                <c:ptCount val="1"/>
                <c:pt idx="0">
                  <c:v>реальная оценка рынка снизу</c:v>
                </c:pt>
              </c:strCache>
            </c:strRef>
          </c:tx>
          <c:spPr>
            <a:solidFill>
              <a:srgbClr val="FF4E51"/>
            </a:solidFill>
          </c:spPr>
          <c:invertIfNegative val="0"/>
          <c:cat>
            <c:strRef>
              <c:f>Лист1!$D$7:$D$10</c:f>
              <c:strCache>
                <c:ptCount val="4"/>
                <c:pt idx="0">
                  <c:v>более $100 млн</c:v>
                </c:pt>
                <c:pt idx="1">
                  <c:v>$15-$100 млн</c:v>
                </c:pt>
                <c:pt idx="2">
                  <c:v>$2-$15 млн</c:v>
                </c:pt>
                <c:pt idx="3">
                  <c:v>до $2 млн</c:v>
                </c:pt>
              </c:strCache>
            </c:strRef>
          </c:cat>
          <c:val>
            <c:numRef>
              <c:f>Лист1!$F$7:$F$10</c:f>
              <c:numCache>
                <c:formatCode>0%</c:formatCode>
                <c:ptCount val="4"/>
                <c:pt idx="0">
                  <c:v>0.03</c:v>
                </c:pt>
                <c:pt idx="1">
                  <c:v>0.05</c:v>
                </c:pt>
                <c:pt idx="2">
                  <c:v>0.28</c:v>
                </c:pt>
                <c:pt idx="3">
                  <c:v>0.64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3378520"/>
        <c:axId val="2142467160"/>
      </c:barChart>
      <c:catAx>
        <c:axId val="2143378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2142467160"/>
        <c:crosses val="autoZero"/>
        <c:auto val="1"/>
        <c:lblAlgn val="ctr"/>
        <c:lblOffset val="100"/>
        <c:noMultiLvlLbl val="0"/>
      </c:catAx>
      <c:valAx>
        <c:axId val="214246716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43378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645082313212"/>
          <c:y val="0.0492994565232528"/>
          <c:w val="0.308918305895596"/>
          <c:h val="0.274805302907018"/>
        </c:manualLayout>
      </c:layout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Arial"/>
          <a:cs typeface="Arial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329EF-B696-DC49-876E-F3E8AEB93686}" type="datetimeFigureOut">
              <a:rPr lang="ru-RU" smtClean="0"/>
              <a:t>10.09.16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62E67-11D1-6A40-A9BD-7CFF427DE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44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B8E51-3AAF-BB47-80B2-273BB996EDF4}" type="datetimeFigureOut">
              <a:rPr lang="ru-RU" smtClean="0"/>
              <a:t>10.09.16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70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4" descr="IIDF-Kursy-Fon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Номер слайда 3"/>
          <p:cNvSpPr txBox="1">
            <a:spLocks/>
          </p:cNvSpPr>
          <p:nvPr userDrawn="1"/>
        </p:nvSpPr>
        <p:spPr>
          <a:xfrm>
            <a:off x="8578654" y="6354884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9E014B-297B-4575-BDFD-607BFF17BAB8}" type="slidenum">
              <a:rPr lang="ru-RU" smtClean="0">
                <a:solidFill>
                  <a:schemeClr val="bg1"/>
                </a:solidFill>
              </a:rPr>
              <a:pPr/>
              <a:t>‹#›</a:t>
            </a:fld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13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B8E51-3AAF-BB47-80B2-273BB996EDF4}" type="datetimeFigureOut">
              <a:rPr lang="ru-RU" smtClean="0"/>
              <a:t>10.09.16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C8CC9-B89A-F947-AE27-F81CCA9E9E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9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81038" y="211094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ИНТЕРНЕТ-ПРЕДПРИНИМАТЕЛЬСТВО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1038" y="3526919"/>
            <a:ext cx="798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chemeClr val="bg1"/>
                </a:solidFill>
                <a:latin typeface="Arial"/>
                <a:cs typeface="Arial"/>
              </a:rPr>
              <a:t>ЛЕКЦИЯ </a:t>
            </a:r>
            <a:r>
              <a:rPr lang="ru-RU" sz="2800" b="1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lang="ru-RU" sz="2800" b="1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algn="ctr"/>
            <a:r>
              <a:rPr lang="ru-RU" sz="2800" dirty="0">
                <a:solidFill>
                  <a:schemeClr val="bg1"/>
                </a:solidFill>
                <a:latin typeface="Arial"/>
                <a:cs typeface="Arial"/>
              </a:rPr>
              <a:t>«Анализ размера рынка»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54822" y="306414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554822" y="179399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6820951" y="5620773"/>
            <a:ext cx="17642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Дмитрий </a:t>
            </a:r>
            <a:r>
              <a:rPr lang="ru-RU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Калаев</a:t>
            </a:r>
            <a:endParaRPr lang="ru-RU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57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рынок </a:t>
            </a:r>
            <a:r>
              <a:rPr lang="en-US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важно!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1097" y="746615"/>
            <a:ext cx="9012903" cy="82501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Пример: решение для навигации на выставках</a:t>
            </a: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151675"/>
              </p:ext>
            </p:extLst>
          </p:nvPr>
        </p:nvGraphicFramePr>
        <p:xfrm>
          <a:off x="142875" y="1650233"/>
          <a:ext cx="8871972" cy="319929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45000"/>
                <a:gridCol w="4426972"/>
              </a:tblGrid>
              <a:tr h="88415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Мировой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121</a:t>
                      </a: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млрд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F0"/>
                    </a:solidFill>
                  </a:tcPr>
                </a:tc>
              </a:tr>
              <a:tr h="115757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Российский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$800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млн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F0"/>
                    </a:solidFill>
                  </a:tcPr>
                </a:tc>
              </a:tr>
              <a:tr h="115757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Систем автоматизации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0850" indent="0" algn="ctr"/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млн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29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рынок </a:t>
            </a:r>
            <a:r>
              <a:rPr lang="en-US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важно!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1097" y="746615"/>
            <a:ext cx="9012903" cy="82501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Пример: решение для навигации на выставках</a:t>
            </a: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411168"/>
              </p:ext>
            </p:extLst>
          </p:nvPr>
        </p:nvGraphicFramePr>
        <p:xfrm>
          <a:off x="142875" y="1650233"/>
          <a:ext cx="8871972" cy="435686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45000"/>
                <a:gridCol w="4426972"/>
              </a:tblGrid>
              <a:tr h="88415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Мировой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121</a:t>
                      </a: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млрд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F0"/>
                    </a:solidFill>
                  </a:tcPr>
                </a:tc>
              </a:tr>
              <a:tr h="115757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Российский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$800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млн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F0"/>
                    </a:solidFill>
                  </a:tcPr>
                </a:tc>
              </a:tr>
              <a:tr h="115757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Систем автоматизации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0850" indent="0" algn="ctr"/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24</a:t>
                      </a: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млн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F0"/>
                    </a:solidFill>
                  </a:tcPr>
                </a:tc>
              </a:tr>
              <a:tr h="115757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С учетом конкурентов</a:t>
                      </a:r>
                      <a:endParaRPr lang="ru-RU" sz="2000" b="0" baseline="0" dirty="0" smtClean="0">
                        <a:latin typeface="Arial"/>
                        <a:cs typeface="Arial"/>
                      </a:endParaRPr>
                    </a:p>
                    <a:p>
                      <a:r>
                        <a:rPr lang="ru-RU" sz="2000" b="0" baseline="0" dirty="0" smtClean="0">
                          <a:latin typeface="Arial"/>
                          <a:cs typeface="Arial"/>
                        </a:rPr>
                        <a:t>и сегментации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0850" indent="0" algn="ctr"/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млн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4E5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06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791" y="1725294"/>
            <a:ext cx="1259206" cy="1259206"/>
          </a:xfrm>
          <a:prstGeom prst="rect">
            <a:avLst/>
          </a:prstGeom>
        </p:spPr>
      </p:pic>
      <p:sp>
        <p:nvSpPr>
          <p:cNvPr id="5" name="Название 1"/>
          <p:cNvSpPr txBox="1">
            <a:spLocks/>
          </p:cNvSpPr>
          <p:nvPr/>
        </p:nvSpPr>
        <p:spPr>
          <a:xfrm>
            <a:off x="158746" y="3500138"/>
            <a:ext cx="8820307" cy="71759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Компани</a:t>
            </a: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я</a:t>
            </a: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 </a:t>
            </a: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не будет стоить </a:t>
            </a: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больше</a:t>
            </a:r>
          </a:p>
          <a:p>
            <a:pPr>
              <a:lnSpc>
                <a:spcPct val="120000"/>
              </a:lnSpc>
            </a:pP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размера </a:t>
            </a: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ее рынка 10 </a:t>
            </a: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млн</a:t>
            </a:r>
            <a:endParaRPr lang="ru-RU" sz="2800" dirty="0">
              <a:solidFill>
                <a:srgbClr val="00AFF0"/>
              </a:solidFill>
              <a:latin typeface="Arial"/>
              <a:cs typeface="Arial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47363" y="1727868"/>
            <a:ext cx="1254062" cy="1254058"/>
          </a:xfrm>
          <a:prstGeom prst="ellipse">
            <a:avLst/>
          </a:prstGeom>
          <a:noFill/>
          <a:ln w="762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1829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280" y="1845238"/>
            <a:ext cx="1019318" cy="1019318"/>
          </a:xfrm>
          <a:prstGeom prst="rect">
            <a:avLst/>
          </a:prstGeom>
        </p:spPr>
      </p:pic>
      <p:sp>
        <p:nvSpPr>
          <p:cNvPr id="5" name="Название 1"/>
          <p:cNvSpPr txBox="1">
            <a:spLocks/>
          </p:cNvSpPr>
          <p:nvPr/>
        </p:nvSpPr>
        <p:spPr>
          <a:xfrm>
            <a:off x="158746" y="3500138"/>
            <a:ext cx="8820307" cy="71759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Размер рынка </a:t>
            </a: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определяет, </a:t>
            </a: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какой доход (в год</a:t>
            </a: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)</a:t>
            </a:r>
            <a:endParaRPr lang="en-US" sz="2800" dirty="0" smtClean="0">
              <a:solidFill>
                <a:srgbClr val="00AFF0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вы </a:t>
            </a: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будете получать, если </a:t>
            </a:r>
            <a:r>
              <a:rPr lang="ru-RU" sz="2800" b="1" dirty="0" smtClean="0">
                <a:solidFill>
                  <a:srgbClr val="00AFF0"/>
                </a:solidFill>
                <a:latin typeface="Arial"/>
                <a:cs typeface="Arial"/>
              </a:rPr>
              <a:t>ВСЕ</a:t>
            </a: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 </a:t>
            </a: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потенциальные покупатели </a:t>
            </a: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станут </a:t>
            </a: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вам платить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3947363" y="1727868"/>
            <a:ext cx="1254062" cy="1254058"/>
          </a:xfrm>
          <a:prstGeom prst="ellipse">
            <a:avLst/>
          </a:prstGeom>
          <a:noFill/>
          <a:ln w="762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7730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Подсчет рынка: подходы</a:t>
            </a:r>
          </a:p>
        </p:txBody>
      </p:sp>
      <p:pic>
        <p:nvPicPr>
          <p:cNvPr id="2" name="Изображение 1" descr="IIDF-Kursy-5-1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93" b="37403"/>
          <a:stretch/>
        </p:blipFill>
        <p:spPr>
          <a:xfrm>
            <a:off x="0" y="2066639"/>
            <a:ext cx="9144000" cy="228395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105727" y="1170388"/>
            <a:ext cx="2920999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>
              <a:lnSpc>
                <a:spcPct val="120000"/>
              </a:lnSpc>
            </a:pP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Сверху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algn="ctr" defTabSz="1031626">
              <a:lnSpc>
                <a:spcPct val="120000"/>
              </a:lnSpc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(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Top down)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05727" y="5079999"/>
            <a:ext cx="2920999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>
              <a:lnSpc>
                <a:spcPct val="120000"/>
              </a:lnSpc>
            </a:pPr>
            <a:r>
              <a:rPr lang="it-IT" sz="2000" b="1" dirty="0" err="1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Снизу</a:t>
            </a:r>
            <a:endParaRPr lang="it-IT" sz="2000" b="1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algn="ctr" defTabSz="1031626">
              <a:lnSpc>
                <a:spcPct val="120000"/>
              </a:lnSpc>
            </a:pPr>
            <a:r>
              <a:rPr lang="it-IT" sz="2000" b="1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(</a:t>
            </a:r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Bottom up)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05727" y="4202544"/>
            <a:ext cx="2920999" cy="527009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>
              <a:lnSpc>
                <a:spcPct val="120000"/>
              </a:lnSpc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Рынок</a:t>
            </a:r>
            <a:endParaRPr lang="it-IT" sz="2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pic>
        <p:nvPicPr>
          <p:cNvPr id="10" name="Изображение 9" descr="IIDF-Kursy-5-14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69" b="30068"/>
          <a:stretch/>
        </p:blipFill>
        <p:spPr>
          <a:xfrm>
            <a:off x="0" y="4664362"/>
            <a:ext cx="9144000" cy="415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24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/>
          <p:cNvSpPr/>
          <p:nvPr/>
        </p:nvSpPr>
        <p:spPr>
          <a:xfrm>
            <a:off x="131097" y="909168"/>
            <a:ext cx="4867624" cy="5807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1626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Пример 1:</a:t>
            </a:r>
          </a:p>
          <a:p>
            <a:pPr defTabSz="1031626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приложение для прослушивания музыки под </a:t>
            </a:r>
            <a:r>
              <a:rPr 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iOS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1096" y="1489962"/>
            <a:ext cx="4867625" cy="580794"/>
          </a:xfrm>
          <a:prstGeom prst="rect">
            <a:avLst/>
          </a:prstGeom>
          <a:solidFill>
            <a:srgbClr val="00AF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1626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Пример 2:</a:t>
            </a:r>
          </a:p>
          <a:p>
            <a:pPr defTabSz="1031626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рынок доставки еды из </a:t>
            </a:r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ресторанов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Подсчет рынка: сверху</a:t>
            </a:r>
          </a:p>
        </p:txBody>
      </p:sp>
      <p:grpSp>
        <p:nvGrpSpPr>
          <p:cNvPr id="31" name="Группа 30"/>
          <p:cNvGrpSpPr/>
          <p:nvPr/>
        </p:nvGrpSpPr>
        <p:grpSpPr>
          <a:xfrm>
            <a:off x="144760" y="2729634"/>
            <a:ext cx="3196782" cy="3045566"/>
            <a:chOff x="429364" y="2729634"/>
            <a:chExt cx="3196782" cy="3045566"/>
          </a:xfrm>
        </p:grpSpPr>
        <p:sp>
          <p:nvSpPr>
            <p:cNvPr id="5" name="Oval 104"/>
            <p:cNvSpPr/>
            <p:nvPr/>
          </p:nvSpPr>
          <p:spPr>
            <a:xfrm>
              <a:off x="429364" y="2729634"/>
              <a:ext cx="3196782" cy="3045566"/>
            </a:xfrm>
            <a:prstGeom prst="ellipse">
              <a:avLst/>
            </a:prstGeom>
            <a:solidFill>
              <a:srgbClr val="00AFF0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</a:rPr>
                <a:t> 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7" name="Oval 105"/>
            <p:cNvSpPr/>
            <p:nvPr/>
          </p:nvSpPr>
          <p:spPr>
            <a:xfrm>
              <a:off x="1009858" y="3846838"/>
              <a:ext cx="2035794" cy="192836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8" name="Oval 108"/>
            <p:cNvSpPr/>
            <p:nvPr/>
          </p:nvSpPr>
          <p:spPr>
            <a:xfrm>
              <a:off x="1539493" y="4799310"/>
              <a:ext cx="976524" cy="975890"/>
            </a:xfrm>
            <a:prstGeom prst="ellipse">
              <a:avLst/>
            </a:prstGeom>
            <a:solidFill>
              <a:srgbClr val="525252"/>
            </a:soli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1031626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</a:endParaRPr>
            </a:p>
          </p:txBody>
        </p:sp>
        <p:sp>
          <p:nvSpPr>
            <p:cNvPr id="9" name="Rectangle 194"/>
            <p:cNvSpPr/>
            <p:nvPr/>
          </p:nvSpPr>
          <p:spPr>
            <a:xfrm>
              <a:off x="1545083" y="3116744"/>
              <a:ext cx="965344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031626"/>
              <a:r>
                <a:rPr lang="en-US" sz="2400" b="1" dirty="0" smtClean="0">
                  <a:solidFill>
                    <a:prstClr val="white"/>
                  </a:solidFill>
                  <a:latin typeface="Arial"/>
                </a:rPr>
                <a:t>TAM</a:t>
              </a:r>
              <a:endParaRPr lang="en-US" sz="2400" b="1" dirty="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0" name="Rectangle 194"/>
            <p:cNvSpPr/>
            <p:nvPr/>
          </p:nvSpPr>
          <p:spPr>
            <a:xfrm>
              <a:off x="1608954" y="4103406"/>
              <a:ext cx="837603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031626"/>
              <a:r>
                <a:rPr lang="en-US" sz="2400" b="1" dirty="0">
                  <a:solidFill>
                    <a:prstClr val="white"/>
                  </a:solidFill>
                  <a:latin typeface="Arial"/>
                </a:rPr>
                <a:t>SAM</a:t>
              </a:r>
            </a:p>
          </p:txBody>
        </p:sp>
        <p:sp>
          <p:nvSpPr>
            <p:cNvPr id="11" name="Rectangle 194"/>
            <p:cNvSpPr/>
            <p:nvPr/>
          </p:nvSpPr>
          <p:spPr>
            <a:xfrm>
              <a:off x="1497751" y="5083809"/>
              <a:ext cx="1060009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 defTabSz="1031626"/>
              <a:r>
                <a:rPr lang="en-US" sz="2400" b="1" dirty="0">
                  <a:solidFill>
                    <a:prstClr val="white"/>
                  </a:solidFill>
                  <a:latin typeface="Arial"/>
                </a:rPr>
                <a:t>X</a:t>
              </a:r>
              <a:r>
                <a:rPr lang="en-US" sz="2400" b="1" dirty="0" smtClean="0">
                  <a:solidFill>
                    <a:prstClr val="white"/>
                  </a:solidFill>
                  <a:latin typeface="Arial"/>
                </a:rPr>
                <a:t>%</a:t>
              </a:r>
              <a:endParaRPr lang="en-US" sz="2400" b="1" dirty="0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4318000" y="1937076"/>
            <a:ext cx="4825999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defTabSz="1031626"/>
            <a:r>
              <a:rPr lang="ru-RU" sz="2000" b="1" dirty="0" smtClean="0">
                <a:solidFill>
                  <a:srgbClr val="262626"/>
                </a:solidFill>
                <a:latin typeface="Arial"/>
              </a:rPr>
              <a:t>Объем целевого рынка (</a:t>
            </a:r>
            <a:r>
              <a:rPr lang="en-US" sz="2000" b="1" dirty="0" smtClean="0">
                <a:solidFill>
                  <a:srgbClr val="262626"/>
                </a:solidFill>
                <a:latin typeface="Arial"/>
              </a:rPr>
              <a:t>TAM</a:t>
            </a:r>
            <a:r>
              <a:rPr lang="ru-RU" sz="2000" b="1" dirty="0" smtClean="0">
                <a:solidFill>
                  <a:srgbClr val="262626"/>
                </a:solidFill>
                <a:latin typeface="Arial"/>
              </a:rPr>
              <a:t>)</a:t>
            </a:r>
            <a:endParaRPr lang="en-US" sz="2000" b="1" dirty="0">
              <a:solidFill>
                <a:srgbClr val="262626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318000" y="3713431"/>
            <a:ext cx="4825999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defTabSz="1031626"/>
            <a:r>
              <a:rPr lang="ru-RU" sz="2000" b="1" dirty="0" smtClean="0">
                <a:solidFill>
                  <a:srgbClr val="262626"/>
                </a:solidFill>
                <a:latin typeface="Arial"/>
              </a:rPr>
              <a:t>Объем реалистично достижимого сегмента (</a:t>
            </a:r>
            <a:r>
              <a:rPr lang="en-US" sz="2000" b="1" dirty="0" smtClean="0">
                <a:solidFill>
                  <a:srgbClr val="262626"/>
                </a:solidFill>
                <a:latin typeface="Arial"/>
              </a:rPr>
              <a:t>SAM</a:t>
            </a:r>
            <a:r>
              <a:rPr lang="ru-RU" sz="2000" b="1" dirty="0" smtClean="0">
                <a:solidFill>
                  <a:srgbClr val="262626"/>
                </a:solidFill>
                <a:latin typeface="Arial"/>
              </a:rPr>
              <a:t>)</a:t>
            </a:r>
            <a:endParaRPr lang="en-US" sz="2000" b="1" dirty="0">
              <a:solidFill>
                <a:srgbClr val="262626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18000" y="5605496"/>
            <a:ext cx="4825999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defTabSz="1031626"/>
            <a:r>
              <a:rPr lang="ru-RU" sz="2000" b="1" dirty="0" smtClean="0">
                <a:solidFill>
                  <a:srgbClr val="262626"/>
                </a:solidFill>
                <a:latin typeface="Arial"/>
              </a:rPr>
              <a:t>Объем реалистично достижимой доли рынка (</a:t>
            </a:r>
            <a:r>
              <a:rPr lang="en-US" sz="2000" b="1" dirty="0" smtClean="0">
                <a:solidFill>
                  <a:srgbClr val="262626"/>
                </a:solidFill>
                <a:latin typeface="Arial"/>
              </a:rPr>
              <a:t>SOM</a:t>
            </a:r>
            <a:r>
              <a:rPr lang="ru-RU" sz="2000" b="1" dirty="0" smtClean="0">
                <a:solidFill>
                  <a:srgbClr val="262626"/>
                </a:solidFill>
                <a:latin typeface="Arial"/>
              </a:rPr>
              <a:t>)</a:t>
            </a:r>
            <a:endParaRPr lang="en-US" sz="2000" b="1" dirty="0">
              <a:solidFill>
                <a:srgbClr val="262626"/>
              </a:solidFill>
              <a:latin typeface="Arial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989357" y="2410082"/>
            <a:ext cx="2328643" cy="279921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366182" y="4167728"/>
            <a:ext cx="195072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endCxn id="16" idx="1"/>
          </p:cNvCxnSpPr>
          <p:nvPr/>
        </p:nvCxnSpPr>
        <p:spPr>
          <a:xfrm>
            <a:off x="2100560" y="5453141"/>
            <a:ext cx="2217440" cy="531312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4422361" y="2548381"/>
            <a:ext cx="4592486" cy="5807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1626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Количество загрузок приложений под </a:t>
            </a:r>
            <a:r>
              <a:rPr 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iOS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422360" y="3129175"/>
            <a:ext cx="4592487" cy="580794"/>
          </a:xfrm>
          <a:prstGeom prst="rect">
            <a:avLst/>
          </a:prstGeom>
          <a:solidFill>
            <a:srgbClr val="00AF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1626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Доля рынка, потенциально проходящая через доставку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422361" y="4452497"/>
            <a:ext cx="4592486" cy="5807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1626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Количество загрузок приложений под </a:t>
            </a:r>
            <a:r>
              <a:rPr lang="en-US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iOS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  <a:p>
            <a:pPr defTabSz="1031626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для прослушивания музыки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422360" y="5033291"/>
            <a:ext cx="4592487" cy="580794"/>
          </a:xfrm>
          <a:prstGeom prst="rect">
            <a:avLst/>
          </a:prstGeom>
          <a:solidFill>
            <a:srgbClr val="00AF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1031626"/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</a:rPr>
              <a:t>Комиссия всех игроков рынка</a:t>
            </a:r>
            <a:endParaRPr lang="en-US" sz="1600" dirty="0">
              <a:solidFill>
                <a:schemeClr val="tx1">
                  <a:lumMod val="85000"/>
                  <a:lumOff val="15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9524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плохо посчитать рынок?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Взять отчет </a:t>
            </a:r>
            <a:r>
              <a:rPr lang="ru-RU" sz="2000" b="1" dirty="0" err="1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Gartner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, IDC, RBC…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Сказать: 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«Я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заработаю 1% от рынка…»</a:t>
            </a:r>
          </a:p>
        </p:txBody>
      </p:sp>
    </p:spTree>
    <p:extLst>
      <p:ext uri="{BB962C8B-B14F-4D97-AF65-F5344CB8AC3E}">
        <p14:creationId xmlns:p14="http://schemas.microsoft.com/office/powerpoint/2010/main" val="337041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1048239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Пример: по отчетам и реальность…</a:t>
            </a:r>
            <a:b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ИТ-решения для работы с персоналом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8" y="3857625"/>
            <a:ext cx="8883750" cy="117426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Реальный рынок компании: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2000 рублей – цена за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SaaS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в месяц или 24 тыс. рублей в год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Посетителей ведущего портала для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HR’ов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– 150 тыс.</a:t>
            </a:r>
          </a:p>
          <a:p>
            <a:pPr marL="457200" indent="-457200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Если 100% этих людей станут нашими клиентами, то мы заработаем максимум 3,6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млрд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рублей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31097" y="5603875"/>
            <a:ext cx="8883750" cy="603740"/>
          </a:xfrm>
          <a:prstGeom prst="rect">
            <a:avLst/>
          </a:prstGeom>
          <a:solidFill>
            <a:srgbClr val="00AF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ru-RU" dirty="0">
                <a:latin typeface="Arial"/>
                <a:cs typeface="Arial"/>
              </a:rPr>
              <a:t>Разница между оценкой «по отчету» и оценкой «снизу» – 5 раз. Бывает больше!</a:t>
            </a:r>
          </a:p>
        </p:txBody>
      </p:sp>
      <p:pic>
        <p:nvPicPr>
          <p:cNvPr id="2" name="Изображение 1" descr="Без заголовка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64"/>
          <a:stretch/>
        </p:blipFill>
        <p:spPr>
          <a:xfrm>
            <a:off x="211662" y="1238739"/>
            <a:ext cx="8059824" cy="2095011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4238625" y="2217428"/>
            <a:ext cx="3651250" cy="497197"/>
          </a:xfrm>
          <a:prstGeom prst="roundRect">
            <a:avLst/>
          </a:prstGeom>
          <a:noFill/>
          <a:ln w="38100">
            <a:solidFill>
              <a:srgbClr val="FF4E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Подсчет рынка: снизу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Рассчитайте кол-во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пользователей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Оцените их средний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счет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Перемножьте количество и средний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счет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Сложите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сегменты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Мы получили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SAM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222671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Изображение 14" descr="IIDF-Kursy-5-20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05" b="9401"/>
          <a:stretch/>
        </p:blipFill>
        <p:spPr>
          <a:xfrm>
            <a:off x="129153" y="817528"/>
            <a:ext cx="8885694" cy="5164336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рынка к прибыли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22919" y="1685845"/>
            <a:ext cx="1641231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/>
            <a:r>
              <a:rPr lang="ru-RU" sz="2000" b="1" dirty="0" smtClean="0">
                <a:solidFill>
                  <a:srgbClr val="262626"/>
                </a:solidFill>
                <a:latin typeface="Arial"/>
              </a:rPr>
              <a:t>Рынок</a:t>
            </a:r>
            <a:endParaRPr lang="en-US" sz="2000" b="1" dirty="0">
              <a:solidFill>
                <a:srgbClr val="262626"/>
              </a:solidFill>
              <a:latin typeface="Arial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7231" y="1724921"/>
            <a:ext cx="4552461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/>
            <a:r>
              <a:rPr lang="ru-RU" sz="2000" dirty="0" smtClean="0">
                <a:solidFill>
                  <a:srgbClr val="262626"/>
                </a:solidFill>
                <a:latin typeface="Arial"/>
              </a:rPr>
              <a:t>Количество </a:t>
            </a:r>
            <a:r>
              <a:rPr lang="ru-RU" sz="2000" dirty="0">
                <a:solidFill>
                  <a:srgbClr val="262626"/>
                </a:solidFill>
                <a:latin typeface="Arial"/>
              </a:rPr>
              <a:t>покупателей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22919" y="3776462"/>
            <a:ext cx="1641231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/>
            <a:r>
              <a:rPr lang="ru-RU" sz="2000" b="1" dirty="0" smtClean="0">
                <a:solidFill>
                  <a:srgbClr val="262626"/>
                </a:solidFill>
                <a:latin typeface="Arial"/>
              </a:rPr>
              <a:t>Доход</a:t>
            </a:r>
            <a:endParaRPr lang="ru-RU" sz="2000" b="1" dirty="0">
              <a:solidFill>
                <a:srgbClr val="262626"/>
              </a:solidFill>
              <a:latin typeface="Arial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22919" y="5635756"/>
            <a:ext cx="1641231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/>
            <a:r>
              <a:rPr lang="ru-RU" sz="2000" b="1" dirty="0">
                <a:solidFill>
                  <a:srgbClr val="262626"/>
                </a:solidFill>
                <a:latin typeface="Arial"/>
              </a:rPr>
              <a:t>Прибыль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03074" y="3776462"/>
            <a:ext cx="2110154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/>
            <a:r>
              <a:rPr lang="ru-RU" sz="2000" dirty="0" smtClean="0">
                <a:solidFill>
                  <a:srgbClr val="262626"/>
                </a:solidFill>
                <a:latin typeface="Arial"/>
              </a:rPr>
              <a:t>Количество </a:t>
            </a:r>
            <a:r>
              <a:rPr lang="ru-RU" sz="2000" dirty="0">
                <a:solidFill>
                  <a:srgbClr val="262626"/>
                </a:solidFill>
                <a:latin typeface="Arial"/>
              </a:rPr>
              <a:t>покупателей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47690" y="3776462"/>
            <a:ext cx="2110154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/>
            <a:r>
              <a:rPr lang="ru-RU" sz="2000" dirty="0" smtClean="0">
                <a:solidFill>
                  <a:srgbClr val="262626"/>
                </a:solidFill>
                <a:latin typeface="Arial"/>
              </a:rPr>
              <a:t>Средний</a:t>
            </a:r>
          </a:p>
          <a:p>
            <a:pPr algn="ctr" defTabSz="1031626"/>
            <a:r>
              <a:rPr lang="ru-RU" sz="2000" dirty="0" smtClean="0">
                <a:solidFill>
                  <a:srgbClr val="262626"/>
                </a:solidFill>
                <a:latin typeface="Arial"/>
              </a:rPr>
              <a:t>чек</a:t>
            </a:r>
            <a:endParaRPr lang="ru-RU" sz="2000" dirty="0">
              <a:solidFill>
                <a:srgbClr val="262626"/>
              </a:solidFill>
              <a:latin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36459" y="5635756"/>
            <a:ext cx="2110154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/>
            <a:r>
              <a:rPr lang="ru-RU" sz="2000" dirty="0" smtClean="0">
                <a:solidFill>
                  <a:srgbClr val="262626"/>
                </a:solidFill>
                <a:latin typeface="Arial"/>
              </a:rPr>
              <a:t>Доход</a:t>
            </a:r>
            <a:endParaRPr lang="ru-RU" sz="2000" dirty="0">
              <a:solidFill>
                <a:srgbClr val="26262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19081" y="5635756"/>
            <a:ext cx="2110154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/>
            <a:r>
              <a:rPr lang="ru-RU" sz="2000" dirty="0">
                <a:solidFill>
                  <a:srgbClr val="262626"/>
                </a:solidFill>
                <a:latin typeface="Arial"/>
              </a:rPr>
              <a:t>Р</a:t>
            </a:r>
            <a:r>
              <a:rPr lang="ru-RU" sz="2000" dirty="0" smtClean="0">
                <a:solidFill>
                  <a:srgbClr val="262626"/>
                </a:solidFill>
                <a:latin typeface="Arial"/>
              </a:rPr>
              <a:t>асходы</a:t>
            </a:r>
            <a:endParaRPr lang="en-US" sz="2000" dirty="0" smtClean="0">
              <a:solidFill>
                <a:srgbClr val="262626"/>
              </a:solidFill>
              <a:latin typeface="Arial"/>
            </a:endParaRPr>
          </a:p>
          <a:p>
            <a:pPr algn="ctr" defTabSz="1031626"/>
            <a:r>
              <a:rPr lang="ru-RU" sz="2000" dirty="0" smtClean="0">
                <a:solidFill>
                  <a:srgbClr val="262626"/>
                </a:solidFill>
                <a:latin typeface="Arial"/>
              </a:rPr>
              <a:t>на </a:t>
            </a:r>
            <a:r>
              <a:rPr lang="ru-RU" sz="2000" dirty="0">
                <a:solidFill>
                  <a:srgbClr val="262626"/>
                </a:solidFill>
                <a:latin typeface="Arial"/>
              </a:rPr>
              <a:t>работу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631161" y="5635756"/>
            <a:ext cx="2110154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/>
            <a:r>
              <a:rPr lang="ru-RU" sz="2000" dirty="0">
                <a:solidFill>
                  <a:srgbClr val="262626"/>
                </a:solidFill>
                <a:latin typeface="Arial"/>
              </a:rPr>
              <a:t>Р</a:t>
            </a:r>
            <a:r>
              <a:rPr lang="ru-RU" sz="2000" dirty="0" smtClean="0">
                <a:solidFill>
                  <a:srgbClr val="262626"/>
                </a:solidFill>
                <a:latin typeface="Arial"/>
              </a:rPr>
              <a:t>асходы</a:t>
            </a:r>
            <a:endParaRPr lang="en-US" sz="2000" dirty="0" smtClean="0">
              <a:solidFill>
                <a:srgbClr val="262626"/>
              </a:solidFill>
              <a:latin typeface="Arial"/>
            </a:endParaRPr>
          </a:p>
          <a:p>
            <a:pPr algn="ctr" defTabSz="1031626"/>
            <a:r>
              <a:rPr lang="ru-RU" sz="2000" dirty="0" smtClean="0">
                <a:solidFill>
                  <a:srgbClr val="262626"/>
                </a:solidFill>
                <a:latin typeface="Arial"/>
              </a:rPr>
              <a:t>на товары</a:t>
            </a:r>
            <a:endParaRPr lang="ru-RU" sz="2000" dirty="0">
              <a:solidFill>
                <a:srgbClr val="262626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2041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Зачем?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На что могу рассчитывать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Какой офис и какую команду я могу себе позволить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Есть предмет разговора с инвестором или нет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Показатель компетентности (я не думал…)</a:t>
            </a:r>
          </a:p>
        </p:txBody>
      </p:sp>
    </p:spTree>
    <p:extLst>
      <p:ext uri="{BB962C8B-B14F-4D97-AF65-F5344CB8AC3E}">
        <p14:creationId xmlns:p14="http://schemas.microsoft.com/office/powerpoint/2010/main" val="1176777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Достижимость оборота в 300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135699"/>
              </p:ext>
            </p:extLst>
          </p:nvPr>
        </p:nvGraphicFramePr>
        <p:xfrm>
          <a:off x="1400205" y="1045308"/>
          <a:ext cx="7614642" cy="4777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107"/>
                <a:gridCol w="1269107"/>
                <a:gridCol w="1269107"/>
                <a:gridCol w="1269107"/>
                <a:gridCol w="1269107"/>
                <a:gridCol w="1269107"/>
              </a:tblGrid>
              <a:tr h="491172">
                <a:tc gridSpan="6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Arial"/>
                          <a:cs typeface="Arial"/>
                        </a:rPr>
                        <a:t>Количество потенциальных клиентов</a:t>
                      </a:r>
                      <a:endParaRPr lang="ru-RU" sz="2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F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AFF0"/>
                    </a:solidFill>
                  </a:tcPr>
                </a:tc>
              </a:tr>
              <a:tr h="84777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/>
                          <a:cs typeface="Arial"/>
                        </a:rPr>
                        <a:t>1 000</a:t>
                      </a:r>
                      <a:endParaRPr lang="ru-RU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/>
                          <a:cs typeface="Arial"/>
                        </a:rPr>
                        <a:t>20 000</a:t>
                      </a:r>
                      <a:endParaRPr lang="ru-RU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/>
                          <a:cs typeface="Arial"/>
                        </a:rPr>
                        <a:t>100</a:t>
                      </a:r>
                      <a:r>
                        <a:rPr lang="ru-RU" b="1" baseline="0" dirty="0" smtClean="0">
                          <a:latin typeface="Arial"/>
                          <a:cs typeface="Arial"/>
                        </a:rPr>
                        <a:t> 000</a:t>
                      </a:r>
                      <a:endParaRPr lang="ru-RU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/>
                          <a:cs typeface="Arial"/>
                        </a:rPr>
                        <a:t>500 000</a:t>
                      </a:r>
                      <a:endParaRPr lang="ru-RU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/>
                          <a:cs typeface="Arial"/>
                        </a:rPr>
                        <a:t>1 000 000</a:t>
                      </a:r>
                      <a:endParaRPr lang="ru-RU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Arial"/>
                          <a:cs typeface="Arial"/>
                        </a:rPr>
                        <a:t>10 000 000</a:t>
                      </a:r>
                      <a:endParaRPr lang="ru-RU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200</a:t>
                      </a:r>
                      <a:r>
                        <a:rPr lang="ru-RU" baseline="0" dirty="0" smtClean="0">
                          <a:latin typeface="Arial"/>
                          <a:cs typeface="Arial"/>
                        </a:rPr>
                        <a:t> 000%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10 000%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2000%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400%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200%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20%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60 000%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3 000%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600%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120%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60%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82E1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6%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30 000%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1 500%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60%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82E1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82E1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3 000%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150%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82E1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6%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0,3%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600%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82E1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6%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1,2%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0,6%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0,1%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300%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FF4E5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15%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0,6%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0,3%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0,03%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30%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82E1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2%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0,3%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0,06%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0,03%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0,003%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solidFill>
                      <a:srgbClr val="00AF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957867"/>
              </p:ext>
            </p:extLst>
          </p:nvPr>
        </p:nvGraphicFramePr>
        <p:xfrm>
          <a:off x="131097" y="688703"/>
          <a:ext cx="1269107" cy="51337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69107"/>
              </a:tblGrid>
              <a:tr h="84777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777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/>
                          <a:cs typeface="Arial"/>
                        </a:rPr>
                        <a:t>ARPPU</a:t>
                      </a:r>
                      <a:endParaRPr lang="ru-RU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ru-RU" b="1" dirty="0" smtClean="0">
                          <a:latin typeface="Arial"/>
                          <a:cs typeface="Arial"/>
                        </a:rPr>
                        <a:t>в</a:t>
                      </a:r>
                      <a:r>
                        <a:rPr lang="ru-RU" b="1" baseline="0" dirty="0" smtClean="0">
                          <a:latin typeface="Arial"/>
                          <a:cs typeface="Arial"/>
                        </a:rPr>
                        <a:t> год</a:t>
                      </a:r>
                      <a:endParaRPr lang="ru-RU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150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500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1 000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10 000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50 000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100 000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172"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latin typeface="Arial"/>
                          <a:cs typeface="Arial"/>
                        </a:rPr>
                        <a:t>1 000 000</a:t>
                      </a:r>
                      <a:endParaRPr lang="ru-RU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006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Кейс: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  <a:endParaRPr lang="ru-RU" sz="3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Чтобы оценить рынок надо понять: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сколько человек может себе позволить услугу;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следуют здоровому/правильному питанию; 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хотят доставку (подписку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)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TAM – 40 000 (потенциальное число клиентов в РФ)*15,000(текущий средний чек в месяц)*12 = 7.2 млрд. руб.;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SAM – 30,000(в Москве)*15,000(текущий средний чек в месяц)*12 = 5,4 млрд. руб.;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SOM (через 2 года) – 250(заказов в день)*2000(цена в день)*365 = 182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3287077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Кейс: поход первый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1-й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ПОДХОД (через доход)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(1) 9.8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% (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1,2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млн.чел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) в Москве – имеют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доход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более 100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тыс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руб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/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мес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(2) 30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тыс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запросов на «правильное питание»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мес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) в Москве и 17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тыс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запросов на «здоровое питание»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Москва: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(1) 47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000*9,8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% = 4606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потенциальных покупателей*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2000 (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ср. чек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) =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9,2 млн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*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365 = 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3,3 млрд руб.</a:t>
            </a:r>
            <a:endParaRPr lang="ru-RU" sz="2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1886038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Кейс: подход второй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2-й ПОДХОД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Каналы продвижения: ф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итнес-центры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357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тыс.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человек посещает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фитнес-клубы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год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(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550 клубов*650 клиентов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из них 30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% -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сетевые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бренды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40-45% развивают бизнес-класс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</a:b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550*30%*45%*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650 = 48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000 чел.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–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целевая а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удитория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Учитывая, что это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Москва: 48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000*9,8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% = 4800 потенциальных</a:t>
            </a:r>
          </a:p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покупателей*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2000*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365 = 3,5 млрд руб.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528859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Кейс: подход третий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3-й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ПОДХОД (через конкурентов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)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Известно о 7 конкурентах, которые (из СМИ) в день обслуживают 700-750 клиентов все вместе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.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Конверсия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 покупку – 3%, и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конверсия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в повторную покупку – 25%, для того, чтобы обслуживать 750 клиентов, надо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связаться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менее, чем с 25000 человек (750/3%), из которых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протестировало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не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менее 3000 чел.*2000*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365 = 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2,2 млрд руб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. 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Проект говорит, что будет обеспечивать 250 клиентов в день. </a:t>
            </a:r>
          </a:p>
        </p:txBody>
      </p:sp>
    </p:spTree>
    <p:extLst>
      <p:ext uri="{BB962C8B-B14F-4D97-AF65-F5344CB8AC3E}">
        <p14:creationId xmlns:p14="http://schemas.microsoft.com/office/powerpoint/2010/main" val="4467214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Кейс: сравниваем подходы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1-й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подход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– 4606 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3,4 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млрд руб.</a:t>
            </a:r>
          </a:p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2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-й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подход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– 4800 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3,5 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млрд руб.</a:t>
            </a:r>
          </a:p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3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-й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подход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– 3000 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2,2 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млрд руб.</a:t>
            </a:r>
            <a:endParaRPr lang="ru-RU" sz="2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</p:spTree>
    <p:extLst>
      <p:ext uri="{BB962C8B-B14F-4D97-AF65-F5344CB8AC3E}">
        <p14:creationId xmlns:p14="http://schemas.microsoft.com/office/powerpoint/2010/main" val="32875250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3000" b="1" dirty="0">
                <a:solidFill>
                  <a:srgbClr val="00AFF0"/>
                </a:solidFill>
                <a:latin typeface="Arial"/>
                <a:cs typeface="Arial"/>
              </a:rPr>
              <a:t>Оценка сверху vs. оценка снизу</a:t>
            </a:r>
            <a:endParaRPr lang="ru-RU" sz="3000" b="1" dirty="0">
              <a:solidFill>
                <a:srgbClr val="00AFF0"/>
              </a:solidFill>
              <a:latin typeface="Arial"/>
              <a:cs typeface="Arial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64910"/>
              </p:ext>
            </p:extLst>
          </p:nvPr>
        </p:nvGraphicFramePr>
        <p:xfrm>
          <a:off x="131097" y="909053"/>
          <a:ext cx="8883750" cy="5026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9955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097" y="1256632"/>
            <a:ext cx="9012903" cy="4861815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buClr>
                <a:srgbClr val="00AFF0"/>
              </a:buClr>
            </a:pP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размер </a:t>
            </a:r>
            <a:r>
              <a:rPr lang="ru-RU" sz="2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рынка (</a:t>
            </a:r>
            <a:r>
              <a:rPr lang="ru-RU" sz="2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примеры)</a:t>
            </a:r>
            <a:endParaRPr lang="ru-RU" sz="2000" b="1" dirty="0">
              <a:solidFill>
                <a:srgbClr val="00AFF0"/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10М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50M 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100М</a:t>
            </a:r>
          </a:p>
          <a:p>
            <a:pPr>
              <a:lnSpc>
                <a:spcPct val="140000"/>
              </a:lnSpc>
              <a:buClr>
                <a:srgbClr val="00AFF0"/>
              </a:buClr>
            </a:pPr>
            <a:endParaRPr lang="en-US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>
              <a:lnSpc>
                <a:spcPct val="140000"/>
              </a:lnSpc>
              <a:buClr>
                <a:srgbClr val="00AFF0"/>
              </a:buClr>
            </a:pP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500M</a:t>
            </a:r>
          </a:p>
          <a:p>
            <a:pPr marL="342900" indent="-342900">
              <a:lnSpc>
                <a:spcPct val="140000"/>
              </a:lnSpc>
              <a:buClr>
                <a:srgbClr val="00AFF0"/>
              </a:buClr>
              <a:buFont typeface="Arial"/>
              <a:buChar char="•"/>
            </a:pP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1000М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31097" y="1048239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Теперь вы знаете как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оценить</a:t>
            </a:r>
          </a:p>
          <a:p>
            <a:pPr algn="l"/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чего-нибудь</a:t>
            </a:r>
          </a:p>
        </p:txBody>
      </p:sp>
      <p:pic>
        <p:nvPicPr>
          <p:cNvPr id="2" name="Изображение 1" descr="TimePad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2" y="4223347"/>
            <a:ext cx="2817890" cy="724042"/>
          </a:xfrm>
          <a:prstGeom prst="rect">
            <a:avLst/>
          </a:prstGeom>
        </p:spPr>
      </p:pic>
      <p:pic>
        <p:nvPicPr>
          <p:cNvPr id="8" name="Изображение 7" descr="Budist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097" y="2554600"/>
            <a:ext cx="2898455" cy="70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222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/>
                <a:cs typeface="Arial"/>
              </a:rPr>
              <a:t>Задание к следующему занятию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31097" y="746614"/>
            <a:ext cx="8883751" cy="5381135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/>
                <a:cs typeface="Arial"/>
                <a:sym typeface="Gill Sans SemiBold"/>
              </a:rPr>
              <a:t>Для своей идеи </a:t>
            </a:r>
            <a:r>
              <a:rPr lang="ru-RU" sz="2000" dirty="0" err="1">
                <a:latin typeface="Arial"/>
                <a:cs typeface="Arial"/>
                <a:sym typeface="Gill Sans SemiBold"/>
              </a:rPr>
              <a:t>стартапа</a:t>
            </a:r>
            <a:r>
              <a:rPr lang="ru-RU" sz="2000" dirty="0">
                <a:latin typeface="Arial"/>
                <a:cs typeface="Arial"/>
                <a:sym typeface="Gill Sans SemiBold"/>
              </a:rPr>
              <a:t> посчитайте рынок двумя </a:t>
            </a:r>
            <a:r>
              <a:rPr lang="ru-RU" sz="2000" dirty="0" smtClean="0">
                <a:latin typeface="Arial"/>
                <a:cs typeface="Arial"/>
                <a:sym typeface="Gill Sans SemiBold"/>
              </a:rPr>
              <a:t>способами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/>
                <a:cs typeface="Arial"/>
                <a:sym typeface="Gill Sans SemiBold"/>
              </a:rPr>
              <a:t>(сверху и снизу)</a:t>
            </a:r>
            <a:endParaRPr lang="ru-RU" sz="2000" dirty="0">
              <a:latin typeface="Arial"/>
              <a:cs typeface="Arial"/>
              <a:sym typeface="Gill Sans SemiBold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endParaRPr lang="en-US" sz="2000" dirty="0" smtClean="0">
              <a:latin typeface="Arial"/>
              <a:cs typeface="Arial"/>
              <a:sym typeface="Gill Sans SemiBold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 smtClean="0">
                <a:latin typeface="Arial"/>
                <a:cs typeface="Arial"/>
                <a:sym typeface="Gill Sans SemiBold"/>
              </a:rPr>
              <a:t>Нам </a:t>
            </a:r>
            <a:r>
              <a:rPr lang="ru-RU" sz="2000" dirty="0">
                <a:latin typeface="Arial"/>
                <a:cs typeface="Arial"/>
                <a:sym typeface="Gill Sans SemiBold"/>
              </a:rPr>
              <a:t>нужны два показателя: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/>
                <a:cs typeface="Arial"/>
                <a:sym typeface="Gill Sans SemiBold"/>
              </a:rPr>
              <a:t>SAM сколько заработают конкуренты вместе с </a:t>
            </a:r>
            <a:r>
              <a:rPr lang="ru-RU" sz="2000" dirty="0" smtClean="0">
                <a:latin typeface="Arial"/>
                <a:cs typeface="Arial"/>
                <a:sym typeface="Gill Sans SemiBold"/>
              </a:rPr>
              <a:t>вами</a:t>
            </a:r>
            <a:r>
              <a:rPr lang="en-US" sz="2000" dirty="0" smtClean="0">
                <a:latin typeface="Arial"/>
                <a:cs typeface="Arial"/>
                <a:sym typeface="Gill Sans SemiBold"/>
              </a:rPr>
              <a:t>?</a:t>
            </a:r>
            <a:endParaRPr lang="ru-RU" sz="2000" dirty="0">
              <a:latin typeface="Arial"/>
              <a:cs typeface="Arial"/>
              <a:sym typeface="Gill Sans SemiBold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/>
                <a:cs typeface="Arial"/>
                <a:sym typeface="Gill Sans SemiBold"/>
              </a:rPr>
              <a:t>SOM сколько заработаете только </a:t>
            </a:r>
            <a:r>
              <a:rPr lang="ru-RU" sz="2000" dirty="0" smtClean="0">
                <a:latin typeface="Arial"/>
                <a:cs typeface="Arial"/>
                <a:sym typeface="Gill Sans SemiBold"/>
              </a:rPr>
              <a:t>вы</a:t>
            </a:r>
            <a:r>
              <a:rPr lang="en-US" sz="2000" dirty="0" smtClean="0">
                <a:latin typeface="Arial"/>
                <a:cs typeface="Arial"/>
                <a:sym typeface="Gill Sans SemiBold"/>
              </a:rPr>
              <a:t>?</a:t>
            </a:r>
            <a:endParaRPr lang="ru-RU" sz="2000" dirty="0">
              <a:latin typeface="Arial"/>
              <a:cs typeface="Arial"/>
              <a:sym typeface="Gill Sans SemiBold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480859" y="2173397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480859" y="3057889"/>
            <a:ext cx="108000" cy="108000"/>
          </a:xfrm>
          <a:prstGeom prst="ellipse">
            <a:avLst/>
          </a:prstGeom>
          <a:noFill/>
          <a:ln w="381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39448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8" descr="IIDF-Kursy-2-Fo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Изображение 9" descr="IIDF-Strateg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26" y="702217"/>
            <a:ext cx="1904948" cy="52550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1038" y="3012663"/>
            <a:ext cx="79819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Arial"/>
                <a:cs typeface="Arial"/>
              </a:rPr>
              <a:t>ВОПРОСЫ?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81038" y="6046476"/>
            <a:ext cx="7981925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554822" y="3965862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54822" y="2695719"/>
            <a:ext cx="2034357" cy="0"/>
          </a:xfrm>
          <a:prstGeom prst="line">
            <a:avLst/>
          </a:prstGeom>
          <a:ln w="254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492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Оцените рынок чего-нибудь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1097" y="746615"/>
            <a:ext cx="9012903" cy="406601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10М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50М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100М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500М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1000М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pic>
        <p:nvPicPr>
          <p:cNvPr id="5" name="Изображение 4" descr="TimePad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75" y="4672454"/>
            <a:ext cx="2817890" cy="724042"/>
          </a:xfrm>
          <a:prstGeom prst="rect">
            <a:avLst/>
          </a:prstGeom>
        </p:spPr>
      </p:pic>
      <p:pic>
        <p:nvPicPr>
          <p:cNvPr id="6" name="Изображение 5" descr="Budist-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2" y="4693548"/>
            <a:ext cx="2898455" cy="70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31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1"/>
          <p:cNvSpPr txBox="1">
            <a:spLocks/>
          </p:cNvSpPr>
          <p:nvPr/>
        </p:nvSpPr>
        <p:spPr>
          <a:xfrm>
            <a:off x="158746" y="3500138"/>
            <a:ext cx="8820307" cy="71759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Размер рынка.</a:t>
            </a:r>
            <a:b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</a:b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Это </a:t>
            </a: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тот случай, когда размер</a:t>
            </a:r>
          </a:p>
          <a:p>
            <a:pPr>
              <a:lnSpc>
                <a:spcPct val="120000"/>
              </a:lnSpc>
            </a:pP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имеет значение</a:t>
            </a: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!</a:t>
            </a:r>
            <a:endParaRPr lang="ru-RU" sz="2800" dirty="0">
              <a:solidFill>
                <a:srgbClr val="00AFF0"/>
              </a:solidFill>
              <a:latin typeface="Arial"/>
              <a:cs typeface="Arial"/>
            </a:endParaRPr>
          </a:p>
        </p:txBody>
      </p:sp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280" y="1845238"/>
            <a:ext cx="1019318" cy="1019318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3947363" y="1727868"/>
            <a:ext cx="1254062" cy="1254058"/>
          </a:xfrm>
          <a:prstGeom prst="ellipse">
            <a:avLst/>
          </a:prstGeom>
          <a:noFill/>
          <a:ln w="762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06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не так?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1097" y="746614"/>
            <a:ext cx="9012903" cy="5371833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Ищем инвестиции в 10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млн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рублей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Готовы отдать 10% компании</a:t>
            </a:r>
          </a:p>
          <a:p>
            <a:pPr marL="457200" indent="-457200"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Наш оборот через 3 года будет 100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млн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рублей</a:t>
            </a:r>
          </a:p>
        </p:txBody>
      </p:sp>
    </p:spTree>
    <p:extLst>
      <p:ext uri="{BB962C8B-B14F-4D97-AF65-F5344CB8AC3E}">
        <p14:creationId xmlns:p14="http://schemas.microsoft.com/office/powerpoint/2010/main" val="4013485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Инвестор планирует заработать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1097" y="746614"/>
            <a:ext cx="9012903" cy="892841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десятикратно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к вложенной сумме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  <a:sym typeface="Gill Sans SemiBold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96934" y="4110390"/>
            <a:ext cx="1641231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 defTabSz="1031626">
              <a:lnSpc>
                <a:spcPct val="12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инвестируя 10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млн</a:t>
            </a:r>
            <a:endParaRPr lang="en-US" sz="2000" b="1" dirty="0">
              <a:solidFill>
                <a:srgbClr val="262626"/>
              </a:solidFill>
              <a:latin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0117" y="4110390"/>
            <a:ext cx="2270610" cy="757914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планирует забрать 100 млн</a:t>
            </a:r>
          </a:p>
        </p:txBody>
      </p:sp>
      <p:pic>
        <p:nvPicPr>
          <p:cNvPr id="2" name="Изображение 1" descr="IIDF-Kursy-5-6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00" b="37711"/>
          <a:stretch/>
        </p:blipFill>
        <p:spPr>
          <a:xfrm>
            <a:off x="0" y="2355480"/>
            <a:ext cx="9144000" cy="175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638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1"/>
          <p:cNvSpPr txBox="1">
            <a:spLocks/>
          </p:cNvSpPr>
          <p:nvPr/>
        </p:nvSpPr>
        <p:spPr>
          <a:xfrm>
            <a:off x="158746" y="3500138"/>
            <a:ext cx="8820307" cy="71759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А есть ли </a:t>
            </a:r>
            <a:r>
              <a:rPr lang="ru-RU" sz="2800" dirty="0" smtClean="0">
                <a:solidFill>
                  <a:srgbClr val="00AFF0"/>
                </a:solidFill>
                <a:latin typeface="Arial"/>
                <a:cs typeface="Arial"/>
              </a:rPr>
              <a:t>рынок, </a:t>
            </a: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чтобы заработать</a:t>
            </a:r>
            <a:b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</a:br>
            <a:r>
              <a:rPr lang="ru-RU" sz="2800" dirty="0">
                <a:solidFill>
                  <a:srgbClr val="00AFF0"/>
                </a:solidFill>
                <a:latin typeface="Arial"/>
                <a:cs typeface="Arial"/>
              </a:rPr>
              <a:t>100 000 000?</a:t>
            </a: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735" y="1845238"/>
            <a:ext cx="1019318" cy="1019318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3947363" y="1727868"/>
            <a:ext cx="1254062" cy="1254058"/>
          </a:xfrm>
          <a:prstGeom prst="ellipse">
            <a:avLst/>
          </a:prstGeom>
          <a:noFill/>
          <a:ln w="76200">
            <a:solidFill>
              <a:srgbClr val="00AFF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2282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</a:t>
            </a:r>
            <a:r>
              <a:rPr lang="en-US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1097" y="746615"/>
            <a:ext cx="9012903" cy="82501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Пример: решение для навигации на выставках</a:t>
            </a: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890090"/>
              </p:ext>
            </p:extLst>
          </p:nvPr>
        </p:nvGraphicFramePr>
        <p:xfrm>
          <a:off x="142875" y="1650233"/>
          <a:ext cx="8871972" cy="88415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45000"/>
                <a:gridCol w="4426972"/>
              </a:tblGrid>
              <a:tr h="88415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Мировой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121</a:t>
                      </a: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млрд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635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131097" y="746614"/>
            <a:ext cx="8883750" cy="0"/>
          </a:xfrm>
          <a:prstGeom prst="line">
            <a:avLst/>
          </a:prstGeom>
          <a:ln w="25400">
            <a:solidFill>
              <a:srgbClr val="AAE2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азвание 1"/>
          <p:cNvSpPr txBox="1">
            <a:spLocks/>
          </p:cNvSpPr>
          <p:nvPr/>
        </p:nvSpPr>
        <p:spPr>
          <a:xfrm>
            <a:off x="211662" y="145656"/>
            <a:ext cx="8803186" cy="5928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</a:t>
            </a:r>
            <a:r>
              <a:rPr lang="en-US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000" b="1" dirty="0" smtClean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это </a:t>
            </a:r>
            <a:r>
              <a:rPr lang="ru-RU" sz="3000" b="1" dirty="0">
                <a:solidFill>
                  <a:srgbClr val="00AF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важно!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1097" y="746615"/>
            <a:ext cx="9012903" cy="825010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Clr>
                <a:srgbClr val="00AFF0"/>
              </a:buClr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  <a:sym typeface="Gill Sans SemiBold"/>
              </a:rPr>
              <a:t>Пример: решение для навигации на выставках</a:t>
            </a: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032022"/>
              </p:ext>
            </p:extLst>
          </p:nvPr>
        </p:nvGraphicFramePr>
        <p:xfrm>
          <a:off x="142875" y="1650233"/>
          <a:ext cx="8871972" cy="204172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45000"/>
                <a:gridCol w="4426972"/>
              </a:tblGrid>
              <a:tr h="884156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Мировой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121</a:t>
                      </a: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млрд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F0"/>
                    </a:solidFill>
                  </a:tcPr>
                </a:tc>
              </a:tr>
              <a:tr h="1157570">
                <a:tc>
                  <a:txBody>
                    <a:bodyPr/>
                    <a:lstStyle/>
                    <a:p>
                      <a:r>
                        <a:rPr lang="ru-RU" sz="2000" b="0" dirty="0" smtClean="0">
                          <a:latin typeface="Arial"/>
                          <a:cs typeface="Arial"/>
                        </a:rPr>
                        <a:t>Российский</a:t>
                      </a:r>
                      <a:endParaRPr lang="en-US" sz="2000" b="0" dirty="0"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45720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$800 </a:t>
                      </a:r>
                      <a:r>
                        <a:rPr lang="ru-RU" sz="3600" b="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млн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AF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5076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6670</TotalTime>
  <Words>1026</Words>
  <Application>Microsoft Macintosh PowerPoint</Application>
  <PresentationFormat>Экран (4:3)</PresentationFormat>
  <Paragraphs>232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Stas</dc:creator>
  <cp:lastModifiedBy>Элен Теванян</cp:lastModifiedBy>
  <cp:revision>287</cp:revision>
  <dcterms:created xsi:type="dcterms:W3CDTF">2015-03-16T15:29:57Z</dcterms:created>
  <dcterms:modified xsi:type="dcterms:W3CDTF">2016-09-10T19:18:21Z</dcterms:modified>
</cp:coreProperties>
</file>