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343" r:id="rId3"/>
    <p:sldId id="415" r:id="rId4"/>
    <p:sldId id="445" r:id="rId5"/>
    <p:sldId id="462" r:id="rId6"/>
    <p:sldId id="446" r:id="rId7"/>
    <p:sldId id="447" r:id="rId8"/>
    <p:sldId id="457" r:id="rId9"/>
    <p:sldId id="449" r:id="rId10"/>
    <p:sldId id="450" r:id="rId11"/>
    <p:sldId id="459" r:id="rId12"/>
    <p:sldId id="460" r:id="rId13"/>
    <p:sldId id="453" r:id="rId14"/>
    <p:sldId id="456" r:id="rId15"/>
    <p:sldId id="454" r:id="rId16"/>
    <p:sldId id="463" r:id="rId17"/>
    <p:sldId id="464" r:id="rId18"/>
    <p:sldId id="342" r:id="rId19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FF0"/>
    <a:srgbClr val="FF4E51"/>
    <a:srgbClr val="58B3C1"/>
    <a:srgbClr val="58C1AC"/>
    <a:srgbClr val="32C1BD"/>
    <a:srgbClr val="229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6" autoAdjust="0"/>
    <p:restoredTop sz="95183" autoAdjust="0"/>
  </p:normalViewPr>
  <p:slideViewPr>
    <p:cSldViewPr snapToGrid="0" snapToObjects="1">
      <p:cViewPr>
        <p:scale>
          <a:sx n="95" d="100"/>
          <a:sy n="95" d="100"/>
        </p:scale>
        <p:origin x="-744" y="-128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329EF-B696-DC49-876E-F3E8AEB93686}" type="datetimeFigureOut">
              <a:rPr lang="ru-RU" smtClean="0"/>
              <a:t>10.09.16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62E67-11D1-6A40-A9BD-7CFF427DE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844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Примеры: </a:t>
            </a:r>
          </a:p>
          <a:p>
            <a:r>
              <a:rPr lang="ru-RU" dirty="0" smtClean="0"/>
              <a:t>Цепочка – СМИ, информационные</a:t>
            </a:r>
            <a:r>
              <a:rPr lang="ru-RU" baseline="0" dirty="0" smtClean="0"/>
              <a:t> порталы, поисковики</a:t>
            </a:r>
          </a:p>
          <a:p>
            <a:r>
              <a:rPr lang="ru-RU" dirty="0" smtClean="0"/>
              <a:t>Платформа – </a:t>
            </a:r>
            <a:r>
              <a:rPr lang="en-US" dirty="0" err="1" smtClean="0"/>
              <a:t>ebay</a:t>
            </a:r>
            <a:r>
              <a:rPr lang="en-US" dirty="0" smtClean="0"/>
              <a:t>, </a:t>
            </a:r>
            <a:r>
              <a:rPr lang="ru-RU" dirty="0" smtClean="0"/>
              <a:t>Ярмарка</a:t>
            </a:r>
            <a:r>
              <a:rPr lang="ru-RU" baseline="0" dirty="0" smtClean="0"/>
              <a:t> мастеров, </a:t>
            </a:r>
            <a:r>
              <a:rPr lang="ru-RU" baseline="0" dirty="0" err="1" smtClean="0"/>
              <a:t>Яндекс.Такси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62E67-11D1-6A40-A9BD-7CFF427DE24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388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8E51-3AAF-BB47-80B2-273BB996EDF4}" type="datetimeFigureOut">
              <a:rPr lang="ru-RU" smtClean="0"/>
              <a:t>10.09.16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8CC9-B89A-F947-AE27-F81CCA9E9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70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4" descr="IIDF-Kursy-Fon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Номер слайда 3"/>
          <p:cNvSpPr txBox="1">
            <a:spLocks/>
          </p:cNvSpPr>
          <p:nvPr userDrawn="1"/>
        </p:nvSpPr>
        <p:spPr>
          <a:xfrm>
            <a:off x="8578654" y="6354884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9E014B-297B-4575-BDFD-607BFF17BAB8}" type="slidenum">
              <a:rPr lang="ru-RU" smtClean="0">
                <a:solidFill>
                  <a:schemeClr val="bg1"/>
                </a:solidFill>
              </a:rPr>
              <a:pPr/>
              <a:t>‹#›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134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B8E51-3AAF-BB47-80B2-273BB996EDF4}" type="datetimeFigureOut">
              <a:rPr lang="ru-RU" smtClean="0"/>
              <a:t>10.09.16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C8CC9-B89A-F947-AE27-F81CCA9E9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96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8" descr="IIDF-Kursy-2-Fo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Изображение 9" descr="IIDF-Strateg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26" y="702217"/>
            <a:ext cx="1904948" cy="52550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1038" y="2110943"/>
            <a:ext cx="798192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"/>
                <a:cs typeface="Arial"/>
              </a:rPr>
              <a:t>ИНТЕРНЕТ-ПРЕДПРИНИМАТЕЛЬСТВО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1038" y="3526919"/>
            <a:ext cx="798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solidFill>
                  <a:schemeClr val="bg1"/>
                </a:solidFill>
                <a:latin typeface="Arial"/>
                <a:cs typeface="Arial"/>
              </a:rPr>
              <a:t>ЛЕКЦИЯ </a:t>
            </a:r>
            <a:r>
              <a:rPr lang="ru-RU" sz="2800" b="1" smtClean="0">
                <a:solidFill>
                  <a:schemeClr val="bg1"/>
                </a:solidFill>
                <a:latin typeface="Arial"/>
                <a:cs typeface="Arial"/>
              </a:rPr>
              <a:t>10</a:t>
            </a:r>
            <a:endParaRPr lang="ru-RU" sz="28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«</a:t>
            </a:r>
            <a:r>
              <a:rPr lang="ru-RU" sz="2800" dirty="0">
                <a:solidFill>
                  <a:schemeClr val="bg1"/>
                </a:solidFill>
                <a:latin typeface="Arial"/>
                <a:cs typeface="Arial"/>
              </a:rPr>
              <a:t>Модели монетизации</a:t>
            </a: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»</a:t>
            </a: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81038" y="6046476"/>
            <a:ext cx="7981925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54822" y="3064142"/>
            <a:ext cx="2034357" cy="0"/>
          </a:xfrm>
          <a:prstGeom prst="line">
            <a:avLst/>
          </a:prstGeom>
          <a:ln w="254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554822" y="1793999"/>
            <a:ext cx="2034357" cy="0"/>
          </a:xfrm>
          <a:prstGeom prst="line">
            <a:avLst/>
          </a:prstGeom>
          <a:ln w="254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6429155" y="5620773"/>
            <a:ext cx="22257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Маргарита Зобнина</a:t>
            </a:r>
          </a:p>
        </p:txBody>
      </p:sp>
    </p:spTree>
    <p:extLst>
      <p:ext uri="{BB962C8B-B14F-4D97-AF65-F5344CB8AC3E}">
        <p14:creationId xmlns:p14="http://schemas.microsoft.com/office/powerpoint/2010/main" val="1717957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Подписка: разновидности модели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1097" y="746614"/>
            <a:ext cx="9012903" cy="5365261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>
              <a:lnSpc>
                <a:spcPct val="130000"/>
              </a:lnSpc>
              <a:buClr>
                <a:srgbClr val="00AFF0"/>
              </a:buClr>
            </a:pPr>
            <a:r>
              <a:rPr lang="ru-RU" sz="2000" b="1" dirty="0" err="1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Фримиум</a:t>
            </a:r>
            <a:endParaRPr lang="ru-RU" sz="2000" b="1" dirty="0">
              <a:solidFill>
                <a:srgbClr val="00AFF0"/>
              </a:solidFill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>
              <a:lnSpc>
                <a:spcPct val="130000"/>
              </a:lnSpc>
              <a:buClr>
                <a:srgbClr val="00AFF0"/>
              </a:buClr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Пользователям предлагается бесплатная версия (без подписки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)</a:t>
            </a:r>
          </a:p>
          <a:p>
            <a:pPr>
              <a:lnSpc>
                <a:spcPct val="130000"/>
              </a:lnSpc>
              <a:buClr>
                <a:srgbClr val="00AFF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платная версия с расширенным функционалом, либо бесплатная версия с покупкой дополнительных опций и виртуальных товаров.</a:t>
            </a:r>
          </a:p>
          <a:p>
            <a:pPr>
              <a:lnSpc>
                <a:spcPct val="130000"/>
              </a:lnSpc>
              <a:buClr>
                <a:srgbClr val="00AFF0"/>
              </a:buClr>
            </a:pP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>
              <a:lnSpc>
                <a:spcPct val="130000"/>
              </a:lnSpc>
              <a:buClr>
                <a:srgbClr val="00AFF0"/>
              </a:buClr>
            </a:pPr>
            <a:r>
              <a:rPr lang="ru-RU" sz="2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Тестирование</a:t>
            </a:r>
            <a:endParaRPr lang="ru-RU" sz="2000" b="1" dirty="0">
              <a:solidFill>
                <a:srgbClr val="00AFF0"/>
              </a:solidFill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>
              <a:lnSpc>
                <a:spcPct val="130000"/>
              </a:lnSpc>
              <a:buClr>
                <a:srgbClr val="00AFF0"/>
              </a:buClr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Бесплатный тестовый период и переход на платный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доступ</a:t>
            </a:r>
          </a:p>
          <a:p>
            <a:pPr>
              <a:lnSpc>
                <a:spcPct val="130000"/>
              </a:lnSpc>
              <a:buClr>
                <a:srgbClr val="00AFF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после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его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окончания </a:t>
            </a:r>
          </a:p>
          <a:p>
            <a:pPr>
              <a:lnSpc>
                <a:spcPct val="130000"/>
              </a:lnSpc>
              <a:buClr>
                <a:srgbClr val="00AFF0"/>
              </a:buClr>
            </a:pP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>
              <a:lnSpc>
                <a:spcPct val="130000"/>
              </a:lnSpc>
              <a:buClr>
                <a:srgbClr val="00AFF0"/>
              </a:buClr>
            </a:pPr>
            <a:r>
              <a:rPr lang="ru-RU" sz="2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Полностью </a:t>
            </a:r>
            <a:r>
              <a:rPr lang="ru-RU" sz="2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платный доступ (</a:t>
            </a:r>
            <a:r>
              <a:rPr lang="ru-RU" sz="2000" b="1" dirty="0" err="1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paywall</a:t>
            </a:r>
            <a:r>
              <a:rPr lang="ru-RU" sz="2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)</a:t>
            </a:r>
          </a:p>
          <a:p>
            <a:pPr>
              <a:lnSpc>
                <a:spcPct val="130000"/>
              </a:lnSpc>
              <a:buClr>
                <a:srgbClr val="00AFF0"/>
              </a:buClr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Чтобы воспользоваться сервисом, пользователю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необходимо</a:t>
            </a:r>
          </a:p>
          <a:p>
            <a:pPr>
              <a:lnSpc>
                <a:spcPct val="130000"/>
              </a:lnSpc>
              <a:buClr>
                <a:srgbClr val="00AFF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сначала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оплатить его.</a:t>
            </a:r>
          </a:p>
        </p:txBody>
      </p:sp>
    </p:spTree>
    <p:extLst>
      <p:ext uri="{BB962C8B-B14F-4D97-AF65-F5344CB8AC3E}">
        <p14:creationId xmlns:p14="http://schemas.microsoft.com/office/powerpoint/2010/main" val="3561143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 err="1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Микротранзакции</a:t>
            </a:r>
            <a:endParaRPr lang="ru-RU" sz="3000" b="1" dirty="0">
              <a:solidFill>
                <a:srgbClr val="00AF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1097" y="2471053"/>
            <a:ext cx="9012903" cy="3640822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Особенности: </a:t>
            </a:r>
          </a:p>
          <a:p>
            <a:pPr marL="342900" indent="-342900">
              <a:lnSpc>
                <a:spcPct val="130000"/>
              </a:lnSpc>
              <a:spcBef>
                <a:spcPts val="600"/>
              </a:spcBef>
              <a:buClr>
                <a:srgbClr val="00AFF0"/>
              </a:buClr>
              <a:buFont typeface="Arial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Небольшие однократные покупки психологически комфортнее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        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для потребителей, что облегчает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сбор платежей.</a:t>
            </a:r>
          </a:p>
          <a:p>
            <a:pPr marL="342900" indent="-342900">
              <a:lnSpc>
                <a:spcPct val="130000"/>
              </a:lnSpc>
              <a:spcBef>
                <a:spcPts val="600"/>
              </a:spcBef>
              <a:buClr>
                <a:srgbClr val="00AFF0"/>
              </a:buClr>
              <a:buFont typeface="Arial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Возможность постепенного расширения ассортимента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                          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и индивидуализации сервиса для потребителя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                                      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за счет платных опций.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1097" y="1443790"/>
            <a:ext cx="8883750" cy="960419"/>
          </a:xfrm>
          <a:prstGeom prst="rect">
            <a:avLst/>
          </a:prstGeom>
          <a:solidFill>
            <a:srgbClr val="00AF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Небольшие покупки внутри сервиса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478401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Рекламная модель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1097" y="3355474"/>
            <a:ext cx="9012903" cy="295693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Особенности: 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Clr>
                <a:srgbClr val="00AFF0"/>
              </a:buClr>
              <a:buFont typeface="Arial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Массовость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Clr>
                <a:srgbClr val="00AFF0"/>
              </a:buClr>
              <a:buFont typeface="Arial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Восприятие потребителями сервиса как бесплатного, что привлекает большую по размерам аудиторию (по сравнению с платными сервисами).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Clr>
                <a:srgbClr val="00AFF0"/>
              </a:buClr>
              <a:buFont typeface="Arial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Необходимость продвижения сервиса до начала продаж рекламы увеличивает период между началом работы проекта и получением первых доходов.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Clr>
                <a:srgbClr val="00AFF0"/>
              </a:buClr>
              <a:buFont typeface="Arial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Зависимость от цен на рекламном рынке и рекламного бизнес-цикла.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Clr>
                <a:srgbClr val="00AFF0"/>
              </a:buClr>
              <a:buFont typeface="Arial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Отсутствие прямого дохода от пользователей.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1097" y="855580"/>
            <a:ext cx="8883750" cy="2312736"/>
          </a:xfrm>
          <a:prstGeom prst="rect">
            <a:avLst/>
          </a:prstGeom>
          <a:solidFill>
            <a:srgbClr val="00AF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  <a:buClr>
                <a:srgbClr val="00AFF0"/>
              </a:buClr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Реклама и другие косвенные модели монетизации позволяют получать доход</a:t>
            </a:r>
          </a:p>
          <a:p>
            <a:pPr>
              <a:lnSpc>
                <a:spcPct val="110000"/>
              </a:lnSpc>
              <a:buClr>
                <a:srgbClr val="00AFF0"/>
              </a:buClr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не от аудитории, но благодаря ей: потребители “платят” за сервис не деньгами, </a:t>
            </a:r>
          </a:p>
          <a:p>
            <a:pPr>
              <a:lnSpc>
                <a:spcPct val="110000"/>
              </a:lnSpc>
              <a:buClr>
                <a:srgbClr val="00AFF0"/>
              </a:buClr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а своим вниманием.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>
              <a:lnSpc>
                <a:spcPct val="110000"/>
              </a:lnSpc>
              <a:buClr>
                <a:srgbClr val="00AFF0"/>
              </a:buClr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>
              <a:lnSpc>
                <a:spcPct val="110000"/>
              </a:lnSpc>
              <a:buClr>
                <a:srgbClr val="00AFF0"/>
              </a:buClr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Для работы модели необходимо, чтобы собранная аудитория была интересна рекламодателям либо своим размером, либо узкой сегментацией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,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>
              <a:lnSpc>
                <a:spcPct val="110000"/>
              </a:lnSpc>
              <a:buClr>
                <a:srgbClr val="00AFF0"/>
              </a:buClr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либо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сложностью доступа к ней по другим каналам коммуникации. </a:t>
            </a:r>
          </a:p>
        </p:txBody>
      </p:sp>
    </p:spTree>
    <p:extLst>
      <p:ext uri="{BB962C8B-B14F-4D97-AF65-F5344CB8AC3E}">
        <p14:creationId xmlns:p14="http://schemas.microsoft.com/office/powerpoint/2010/main" val="758579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генерирования продаж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1098" y="3288630"/>
            <a:ext cx="8883750" cy="2058738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>
              <a:lnSpc>
                <a:spcPct val="140000"/>
              </a:lnSpc>
              <a:buClr>
                <a:srgbClr val="00AFF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Особенности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зависят от условий партнерской программы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, продвигаемого продукта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конкурентной среды на рынке.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1097" y="1310105"/>
            <a:ext cx="8883750" cy="1483894"/>
          </a:xfrm>
          <a:prstGeom prst="rect">
            <a:avLst/>
          </a:prstGeom>
          <a:solidFill>
            <a:srgbClr val="00AF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  <a:buClr>
                <a:srgbClr val="00AFF0"/>
              </a:buClr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Доход в виде комиссии от продажи, либо как часть цены продаваемого продукта. </a:t>
            </a:r>
          </a:p>
        </p:txBody>
      </p:sp>
    </p:spTree>
    <p:extLst>
      <p:ext uri="{BB962C8B-B14F-4D97-AF65-F5344CB8AC3E}">
        <p14:creationId xmlns:p14="http://schemas.microsoft.com/office/powerpoint/2010/main" val="1696772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Протестируйте выбранные модели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10632" y="746614"/>
            <a:ext cx="7633368" cy="5365261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>
              <a:lnSpc>
                <a:spcPct val="140000"/>
              </a:lnSpc>
              <a:buClr>
                <a:srgbClr val="00AFF0"/>
              </a:buClr>
            </a:pPr>
            <a:r>
              <a:rPr lang="ru-RU" sz="2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На осмысленность и жизнеспособность </a:t>
            </a:r>
          </a:p>
          <a:p>
            <a:pPr>
              <a:lnSpc>
                <a:spcPct val="140000"/>
              </a:lnSpc>
              <a:buClr>
                <a:srgbClr val="00AFF0"/>
              </a:buClr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Поставьте себя на место пользователя,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рекламодателя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>
              <a:lnSpc>
                <a:spcPct val="140000"/>
              </a:lnSpc>
              <a:buClr>
                <a:srgbClr val="00AFF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или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партнера: стали бы вы платить за этот сервис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?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>
              <a:lnSpc>
                <a:spcPct val="140000"/>
              </a:lnSpc>
              <a:buClr>
                <a:srgbClr val="00AFF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Что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вам мешает, а что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–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мотивирует?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/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Задайте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этот вопрос своим друзьям и знакомым; посмотрите, как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ведут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>
              <a:lnSpc>
                <a:spcPct val="140000"/>
              </a:lnSpc>
              <a:buClr>
                <a:srgbClr val="00AFF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себя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аналогичные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проекты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.</a:t>
            </a:r>
          </a:p>
          <a:p>
            <a:pPr>
              <a:lnSpc>
                <a:spcPct val="140000"/>
              </a:lnSpc>
              <a:buClr>
                <a:srgbClr val="00AFF0"/>
              </a:buClr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>
              <a:lnSpc>
                <a:spcPct val="140000"/>
              </a:lnSpc>
              <a:buClr>
                <a:srgbClr val="00AFF0"/>
              </a:buClr>
            </a:pPr>
            <a:r>
              <a:rPr lang="ru-RU" sz="2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Тестирование на целевой аудитории </a:t>
            </a:r>
          </a:p>
          <a:p>
            <a:pPr>
              <a:lnSpc>
                <a:spcPct val="140000"/>
              </a:lnSpc>
              <a:buClr>
                <a:srgbClr val="00AFF0"/>
              </a:buClr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Найдите несколько потенциальных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пользователей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>
              <a:lnSpc>
                <a:spcPct val="140000"/>
              </a:lnSpc>
              <a:buClr>
                <a:srgbClr val="00AFF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(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лучше, если это будут лидеры мнений) 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предложите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>
              <a:lnSpc>
                <a:spcPct val="140000"/>
              </a:lnSpc>
              <a:buClr>
                <a:srgbClr val="00AFF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им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протестировать сервис. Выясните, готовы ли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они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>
              <a:lnSpc>
                <a:spcPct val="140000"/>
              </a:lnSpc>
              <a:buClr>
                <a:srgbClr val="00AFF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платить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за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него, и если готовы, то сколько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09" y="1796833"/>
            <a:ext cx="804544" cy="804544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232920" y="1808337"/>
            <a:ext cx="781537" cy="781537"/>
          </a:xfrm>
          <a:prstGeom prst="ellipse">
            <a:avLst/>
          </a:prstGeom>
          <a:noFill/>
          <a:ln w="508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/>
              <a:cs typeface="Arial"/>
            </a:endParaRPr>
          </a:p>
        </p:txBody>
      </p:sp>
      <p:pic>
        <p:nvPicPr>
          <p:cNvPr id="9" name="Изображение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09" y="4577464"/>
            <a:ext cx="804544" cy="804544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232920" y="4588968"/>
            <a:ext cx="781537" cy="781537"/>
          </a:xfrm>
          <a:prstGeom prst="ellipse">
            <a:avLst/>
          </a:prstGeom>
          <a:noFill/>
          <a:ln w="508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6077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960509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Выберите и постоянно отслеживайте ключевые показатели эффективности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1097" y="960510"/>
            <a:ext cx="9012903" cy="1044753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>
              <a:lnSpc>
                <a:spcPct val="140000"/>
              </a:lnSpc>
              <a:buClr>
                <a:srgbClr val="00AFF0"/>
              </a:buClr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Каждой модели монетизации соответствуют показатели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,</a:t>
            </a:r>
          </a:p>
          <a:p>
            <a:pPr>
              <a:lnSpc>
                <a:spcPct val="140000"/>
              </a:lnSpc>
              <a:buClr>
                <a:srgbClr val="00AFF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которым отслеживается эффективность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28748"/>
              </p:ext>
            </p:extLst>
          </p:nvPr>
        </p:nvGraphicFramePr>
        <p:xfrm>
          <a:off x="131098" y="2125581"/>
          <a:ext cx="8883750" cy="3943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352"/>
                <a:gridCol w="6168398"/>
              </a:tblGrid>
              <a:tr h="495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Модель</a:t>
                      </a:r>
                      <a:endParaRPr lang="en-US" sz="18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A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KPI</a:t>
                      </a:r>
                      <a:endParaRPr lang="en-US" sz="18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AFF0"/>
                    </a:solidFill>
                  </a:tcPr>
                </a:tc>
              </a:tr>
              <a:tr h="1640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Arial"/>
                          <a:ea typeface="Calibri"/>
                          <a:cs typeface="Arial"/>
                        </a:rPr>
                        <a:t>Подписка</a:t>
                      </a:r>
                      <a:endParaRPr lang="en-US" sz="16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ACLV (</a:t>
                      </a:r>
                      <a:r>
                        <a:rPr lang="ru-RU" sz="1400" dirty="0" err="1">
                          <a:effectLst/>
                          <a:latin typeface="Arial"/>
                          <a:ea typeface="Calibri"/>
                          <a:cs typeface="Arial"/>
                        </a:rPr>
                        <a:t>Average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/>
                          <a:ea typeface="Calibri"/>
                          <a:cs typeface="Arial"/>
                        </a:rPr>
                        <a:t>Customer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/>
                          <a:ea typeface="Calibri"/>
                          <a:cs typeface="Arial"/>
                        </a:rPr>
                        <a:t>Lifetime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/>
                          <a:ea typeface="Calibri"/>
                          <a:cs typeface="Arial"/>
                        </a:rPr>
                        <a:t>Value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), MRR (</a:t>
                      </a:r>
                      <a:r>
                        <a:rPr lang="ru-RU" sz="1400" dirty="0" err="1">
                          <a:effectLst/>
                          <a:latin typeface="Arial"/>
                          <a:ea typeface="Calibri"/>
                          <a:cs typeface="Arial"/>
                        </a:rPr>
                        <a:t>Monthly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/>
                          <a:ea typeface="Calibri"/>
                          <a:cs typeface="Arial"/>
                        </a:rPr>
                        <a:t>Recurring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/>
                          <a:ea typeface="Calibri"/>
                          <a:cs typeface="Arial"/>
                        </a:rPr>
                        <a:t>Revenue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, размер месячного дохода, ожидаемого и в будущем), доля платящих потребителей, ARPU (</a:t>
                      </a:r>
                      <a:r>
                        <a:rPr lang="ru-RU" sz="1400" dirty="0" err="1">
                          <a:effectLst/>
                          <a:latin typeface="Arial"/>
                          <a:ea typeface="Calibri"/>
                          <a:cs typeface="Arial"/>
                        </a:rPr>
                        <a:t>Average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/>
                          <a:ea typeface="Calibri"/>
                          <a:cs typeface="Arial"/>
                        </a:rPr>
                        <a:t>Revenue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p</a:t>
                      </a:r>
                      <a:r>
                        <a:rPr lang="ru-RU" sz="1400" dirty="0" err="1">
                          <a:effectLst/>
                          <a:latin typeface="Arial"/>
                          <a:ea typeface="Calibri"/>
                          <a:cs typeface="Arial"/>
                        </a:rPr>
                        <a:t>er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/>
                          <a:ea typeface="Calibri"/>
                          <a:cs typeface="Arial"/>
                        </a:rPr>
                        <a:t>User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, средний доход в расчете на пользователя за период), ARPPU (</a:t>
                      </a:r>
                      <a:r>
                        <a:rPr lang="ru-RU" sz="1400" dirty="0" err="1">
                          <a:effectLst/>
                          <a:latin typeface="Arial"/>
                          <a:ea typeface="Calibri"/>
                          <a:cs typeface="Arial"/>
                        </a:rPr>
                        <a:t>Average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/>
                          <a:ea typeface="Calibri"/>
                          <a:cs typeface="Arial"/>
                        </a:rPr>
                        <a:t>Revenue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p</a:t>
                      </a:r>
                      <a:r>
                        <a:rPr lang="ru-RU" sz="1400" dirty="0" err="1">
                          <a:effectLst/>
                          <a:latin typeface="Arial"/>
                          <a:ea typeface="Calibri"/>
                          <a:cs typeface="Arial"/>
                        </a:rPr>
                        <a:t>er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/>
                          <a:ea typeface="Calibri"/>
                          <a:cs typeface="Arial"/>
                        </a:rPr>
                        <a:t>Paying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/>
                          <a:ea typeface="Calibri"/>
                          <a:cs typeface="Arial"/>
                        </a:rPr>
                        <a:t>User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, средний доход от платящего пользователя за период)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95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err="1">
                          <a:effectLst/>
                          <a:latin typeface="Arial"/>
                          <a:ea typeface="Calibri"/>
                          <a:cs typeface="Arial"/>
                        </a:rPr>
                        <a:t>Микротранзакции</a:t>
                      </a:r>
                      <a:r>
                        <a:rPr lang="ru-RU" sz="1600" b="1" dirty="0">
                          <a:effectLst/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endParaRPr lang="en-US" sz="16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Доля платящих потребителей, ARPU, ARPPU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656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Arial"/>
                          <a:ea typeface="Calibri"/>
                          <a:cs typeface="Arial"/>
                        </a:rPr>
                        <a:t>Рекламная модель</a:t>
                      </a:r>
                      <a:endParaRPr lang="en-US" sz="16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CPM (</a:t>
                      </a:r>
                      <a:r>
                        <a:rPr lang="ru-RU" sz="1400" dirty="0" err="1">
                          <a:effectLst/>
                          <a:latin typeface="Arial"/>
                          <a:ea typeface="Calibri"/>
                          <a:cs typeface="Arial"/>
                        </a:rPr>
                        <a:t>Cost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p</a:t>
                      </a:r>
                      <a:r>
                        <a:rPr lang="ru-RU" sz="1400" dirty="0" err="1">
                          <a:effectLst/>
                          <a:latin typeface="Arial"/>
                          <a:ea typeface="Calibri"/>
                          <a:cs typeface="Arial"/>
                        </a:rPr>
                        <a:t>er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Mille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, стоимость за тысячу показов рекламного объявления), CPC (</a:t>
                      </a:r>
                      <a:r>
                        <a:rPr lang="ru-RU" sz="1400" dirty="0" err="1">
                          <a:effectLst/>
                          <a:latin typeface="Arial"/>
                          <a:ea typeface="Calibri"/>
                          <a:cs typeface="Arial"/>
                        </a:rPr>
                        <a:t>Cost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/>
                          <a:ea typeface="Calibri"/>
                          <a:cs typeface="Arial"/>
                        </a:rPr>
                        <a:t>per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/>
                          <a:ea typeface="Calibri"/>
                          <a:cs typeface="Arial"/>
                        </a:rPr>
                        <a:t>Click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, стоимость за клик)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656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Arial"/>
                          <a:ea typeface="Calibri"/>
                          <a:cs typeface="Arial"/>
                        </a:rPr>
                        <a:t>Генерирование продаж</a:t>
                      </a:r>
                      <a:endParaRPr lang="en-US" sz="16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ACPM (</a:t>
                      </a:r>
                      <a:r>
                        <a:rPr lang="ru-RU" sz="1400" dirty="0" err="1">
                          <a:effectLst/>
                          <a:latin typeface="Arial"/>
                          <a:ea typeface="Calibri"/>
                          <a:cs typeface="Arial"/>
                        </a:rPr>
                        <a:t>App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 CPM), CPS (</a:t>
                      </a:r>
                      <a:r>
                        <a:rPr lang="ru-RU" sz="1400" dirty="0" err="1">
                          <a:effectLst/>
                          <a:latin typeface="Arial"/>
                          <a:ea typeface="Calibri"/>
                          <a:cs typeface="Arial"/>
                        </a:rPr>
                        <a:t>Cost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/>
                          <a:ea typeface="Calibri"/>
                          <a:cs typeface="Arial"/>
                        </a:rPr>
                        <a:t>per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/>
                          <a:ea typeface="Calibri"/>
                          <a:cs typeface="Arial"/>
                        </a:rPr>
                        <a:t>Sale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, стоимость за одну продажу)</a:t>
                      </a:r>
                      <a:r>
                        <a:rPr lang="ru-RU" sz="1400" dirty="0" smtClean="0">
                          <a:effectLst/>
                          <a:latin typeface="Arial"/>
                          <a:ea typeface="Calibri"/>
                          <a:cs typeface="Arial"/>
                        </a:rPr>
                        <a:t>, CPL 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(</a:t>
                      </a:r>
                      <a:r>
                        <a:rPr lang="ru-RU" sz="1400" dirty="0" err="1">
                          <a:effectLst/>
                          <a:latin typeface="Arial"/>
                          <a:ea typeface="Calibri"/>
                          <a:cs typeface="Arial"/>
                        </a:rPr>
                        <a:t>Cost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/>
                          <a:ea typeface="Calibri"/>
                          <a:cs typeface="Arial"/>
                        </a:rPr>
                        <a:t>per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/>
                          <a:ea typeface="Calibri"/>
                          <a:cs typeface="Arial"/>
                        </a:rPr>
                        <a:t>Lead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, стоимость за один </a:t>
                      </a:r>
                      <a:r>
                        <a:rPr lang="ru-RU" sz="1400" dirty="0" err="1">
                          <a:effectLst/>
                          <a:latin typeface="Arial"/>
                          <a:ea typeface="Calibri"/>
                          <a:cs typeface="Arial"/>
                        </a:rPr>
                        <a:t>лид</a:t>
                      </a: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Arial"/>
                        </a:rPr>
                        <a:t>)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043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3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</a:t>
            </a:r>
            <a:endParaRPr lang="ru-RU" sz="3000" b="1" dirty="0">
              <a:solidFill>
                <a:srgbClr val="00AF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1097" y="746614"/>
            <a:ext cx="9012903" cy="5371833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Выберите базовую модель</a:t>
            </a:r>
          </a:p>
          <a:p>
            <a:pPr algn="ctr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 algn="ctr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Выберите основную модель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монетизации</a:t>
            </a:r>
          </a:p>
          <a:p>
            <a:pPr algn="ctr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 algn="ctr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Выберите дополнительную (запасную) модель монетизации</a:t>
            </a:r>
          </a:p>
          <a:p>
            <a:pPr algn="ctr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 algn="ctr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Протестируйте модель монетизации, проведя три интервью с потенциальными потребителями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534859" y="2256816"/>
            <a:ext cx="108000" cy="108000"/>
          </a:xfrm>
          <a:prstGeom prst="ellipse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534859" y="3299553"/>
            <a:ext cx="108000" cy="108000"/>
          </a:xfrm>
          <a:prstGeom prst="ellipse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534859" y="4302185"/>
            <a:ext cx="108000" cy="108000"/>
          </a:xfrm>
          <a:prstGeom prst="ellipse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352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718811"/>
              </p:ext>
            </p:extLst>
          </p:nvPr>
        </p:nvGraphicFramePr>
        <p:xfrm>
          <a:off x="131097" y="1298974"/>
          <a:ext cx="8883750" cy="3391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2482"/>
                <a:gridCol w="5111268"/>
              </a:tblGrid>
              <a:tr h="43891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/>
                          <a:cs typeface="Arial"/>
                        </a:rPr>
                        <a:t>Модель</a:t>
                      </a:r>
                      <a:endParaRPr lang="ru-RU" sz="18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00AF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/>
                          <a:cs typeface="Arial"/>
                        </a:rPr>
                        <a:t>«Основная»/«Запасная»/«Не подходящая»</a:t>
                      </a:r>
                      <a:endParaRPr lang="ru-RU" sz="18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00AFF0"/>
                    </a:solidFill>
                  </a:tcPr>
                </a:tc>
              </a:tr>
              <a:tr h="43891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/>
                          <a:cs typeface="Arial"/>
                        </a:rPr>
                        <a:t>Подписка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438919">
                <a:tc>
                  <a:txBody>
                    <a:bodyPr/>
                    <a:lstStyle/>
                    <a:p>
                      <a:pPr marL="0" indent="266700"/>
                      <a:r>
                        <a:rPr lang="ru-RU" dirty="0" err="1" smtClean="0">
                          <a:latin typeface="Arial"/>
                          <a:cs typeface="Arial"/>
                        </a:rPr>
                        <a:t>Фримиум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438919">
                <a:tc>
                  <a:txBody>
                    <a:bodyPr/>
                    <a:lstStyle/>
                    <a:p>
                      <a:pPr marL="0" indent="266700"/>
                      <a:r>
                        <a:rPr lang="ru-RU" dirty="0" smtClean="0">
                          <a:latin typeface="Arial"/>
                          <a:cs typeface="Arial"/>
                        </a:rPr>
                        <a:t>Тестирование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438919">
                <a:tc>
                  <a:txBody>
                    <a:bodyPr/>
                    <a:lstStyle/>
                    <a:p>
                      <a:pPr marL="0" indent="266700"/>
                      <a:r>
                        <a:rPr lang="ru-RU" dirty="0" smtClean="0">
                          <a:latin typeface="Arial"/>
                          <a:cs typeface="Arial"/>
                        </a:rPr>
                        <a:t>Полностью платный доступ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438919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Arial"/>
                          <a:cs typeface="Arial"/>
                        </a:rPr>
                        <a:t>Микротранзакции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75758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/>
                          <a:cs typeface="Arial"/>
                        </a:rPr>
                        <a:t>Реклама и генерирование продаж (партнерские программы)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3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Шаблон для задания. Модели монетизации</a:t>
            </a:r>
            <a:endParaRPr lang="ru-RU" sz="3000" b="1" dirty="0">
              <a:solidFill>
                <a:srgbClr val="00AF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870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8" descr="IIDF-Kursy-2-Fo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Изображение 9" descr="IIDF-Strateg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26" y="702217"/>
            <a:ext cx="1904948" cy="5255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1038" y="3012663"/>
            <a:ext cx="798192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"/>
                <a:cs typeface="Arial"/>
              </a:rPr>
              <a:t>ВОПРОСЫ?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81038" y="6046476"/>
            <a:ext cx="7981925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54822" y="3965862"/>
            <a:ext cx="2034357" cy="0"/>
          </a:xfrm>
          <a:prstGeom prst="line">
            <a:avLst/>
          </a:prstGeom>
          <a:ln w="254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554822" y="2695719"/>
            <a:ext cx="2034357" cy="0"/>
          </a:xfrm>
          <a:prstGeom prst="line">
            <a:avLst/>
          </a:prstGeom>
          <a:ln w="254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4927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3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лекции</a:t>
            </a:r>
            <a:endParaRPr lang="ru-RU" sz="3000" b="1" dirty="0">
              <a:solidFill>
                <a:srgbClr val="00AF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1097" y="746614"/>
            <a:ext cx="9012903" cy="5371833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Вводные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для модели монетизации</a:t>
            </a:r>
          </a:p>
          <a:p>
            <a:pPr algn="ctr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 algn="ctr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Виды моделей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монетизации</a:t>
            </a:r>
          </a:p>
          <a:p>
            <a:pPr algn="ctr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 algn="ctr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Выбор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модели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монетизации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534859" y="1935984"/>
            <a:ext cx="108000" cy="108000"/>
          </a:xfrm>
          <a:prstGeom prst="ellipse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534859" y="2978721"/>
            <a:ext cx="108000" cy="108000"/>
          </a:xfrm>
          <a:prstGeom prst="ellipse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534859" y="3981353"/>
            <a:ext cx="108000" cy="108000"/>
          </a:xfrm>
          <a:prstGeom prst="ellipse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86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1020146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Вводные вопросы для </a:t>
            </a:r>
            <a:r>
              <a:rPr lang="ru-RU" sz="3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выбора</a:t>
            </a:r>
          </a:p>
          <a:p>
            <a:pPr algn="l"/>
            <a:r>
              <a:rPr lang="ru-RU" sz="3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модели </a:t>
            </a:r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монетизации.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1098" y="1060250"/>
            <a:ext cx="8883750" cy="5098301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Вопросы о потребителях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:</a:t>
            </a:r>
          </a:p>
          <a:p>
            <a:pPr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Вокруг чего построен ваш бизнес, в чем его ключевая ценность? 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Кто потребитель вашего продукта? 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Готов ли этот потребитель платить? (будьте честны)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Какие существуют аналоги вашего продукта? 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Платит ли потребитель за аналоги вашего продукта?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                          (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вернитесь к третьему вопросу и посмотрите свой ответ)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Можете ли вы повлиять на готовность потребителя платить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                             за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ваш продукт? (подумайте еще раз) 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Сколько потребителей будет у вашего продукта через месяц,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                       три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месяца, полгода, год после старта?</a:t>
            </a:r>
          </a:p>
        </p:txBody>
      </p:sp>
    </p:spTree>
    <p:extLst>
      <p:ext uri="{BB962C8B-B14F-4D97-AF65-F5344CB8AC3E}">
        <p14:creationId xmlns:p14="http://schemas.microsoft.com/office/powerpoint/2010/main" val="3564226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1020146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Вводные вопросы для </a:t>
            </a:r>
            <a:r>
              <a:rPr lang="ru-RU" sz="3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выбора</a:t>
            </a:r>
          </a:p>
          <a:p>
            <a:pPr algn="l"/>
            <a:r>
              <a:rPr lang="ru-RU" sz="3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модели </a:t>
            </a:r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монетизации.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1098" y="1020146"/>
            <a:ext cx="8883750" cy="5098301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Вопросы о вашей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компании</a:t>
            </a:r>
          </a:p>
          <a:p>
            <a:pPr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Каковы ваши издержки? 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Сколько вам нужно зарабатывать, чтобы выйти на окупаемость? 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Посмотрите на свою оценку количества пользователей.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                  Реалистично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ли получить эту сумму от потребителей,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                                  или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надо искать дополнительные источники дохода? 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Где находится точка безубыточности? 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Оказывает ли влияние эффект масштаба? </a:t>
            </a:r>
          </a:p>
        </p:txBody>
      </p:sp>
    </p:spTree>
    <p:extLst>
      <p:ext uri="{BB962C8B-B14F-4D97-AF65-F5344CB8AC3E}">
        <p14:creationId xmlns:p14="http://schemas.microsoft.com/office/powerpoint/2010/main" val="2776804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1020146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Вводные вопросы для </a:t>
            </a:r>
            <a:r>
              <a:rPr lang="ru-RU" sz="3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выбора</a:t>
            </a:r>
          </a:p>
          <a:p>
            <a:pPr algn="l"/>
            <a:r>
              <a:rPr lang="ru-RU" sz="3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модели </a:t>
            </a:r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монетизации.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1098" y="1020146"/>
            <a:ext cx="8883750" cy="5098301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Ч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то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вы на самом деле продаете: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/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товары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, услуги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, информацию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, платформу, аудиторию?</a:t>
            </a:r>
          </a:p>
        </p:txBody>
      </p:sp>
    </p:spTree>
    <p:extLst>
      <p:ext uri="{BB962C8B-B14F-4D97-AF65-F5344CB8AC3E}">
        <p14:creationId xmlns:p14="http://schemas.microsoft.com/office/powerpoint/2010/main" val="3285806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1020146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Вводные вопросы для выбора модели монетизации: рекламные модели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1098" y="1020146"/>
            <a:ext cx="8883750" cy="5098301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Какому рекламодателю могут быть интересны ваши потребители,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            для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кого они могут быть целевой аудиторией? 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Почему рекламодатели, использующие сейчас другие площадки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                для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достижения своей целевой аудитории,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                                 заинтересуются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вашим проектом? 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Не вызовет ли планируемая реклама отторжения у пользователей?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Как сделать так, чтобы она не просто не вызывала отторжения,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                    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была им интересна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?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498097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1020146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моделей </a:t>
            </a:r>
            <a:r>
              <a:rPr lang="ru-RU" sz="3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монетизации.</a:t>
            </a:r>
          </a:p>
          <a:p>
            <a:pPr algn="l"/>
            <a:r>
              <a:rPr lang="ru-RU" sz="3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Базовые </a:t>
            </a:r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модели</a:t>
            </a:r>
          </a:p>
        </p:txBody>
      </p:sp>
      <p:graphicFrame>
        <p:nvGraphicFramePr>
          <p:cNvPr id="6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393187"/>
              </p:ext>
            </p:extLst>
          </p:nvPr>
        </p:nvGraphicFramePr>
        <p:xfrm>
          <a:off x="131096" y="1163052"/>
          <a:ext cx="8883750" cy="4879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5536"/>
                <a:gridCol w="3275263"/>
                <a:gridCol w="4482951"/>
              </a:tblGrid>
              <a:tr h="556708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/>
                        <a:cs typeface="Arial"/>
                      </a:endParaRPr>
                    </a:p>
                  </a:txBody>
                  <a:tcPr marL="74752" marR="74752" marT="37377" marB="37377" anchor="ctr">
                    <a:solidFill>
                      <a:srgbClr val="00AF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/>
                          <a:cs typeface="Arial"/>
                        </a:rPr>
                        <a:t>Цепочка (</a:t>
                      </a:r>
                      <a:r>
                        <a:rPr lang="en-US" sz="2000" dirty="0" smtClean="0">
                          <a:latin typeface="Arial"/>
                          <a:cs typeface="Arial"/>
                        </a:rPr>
                        <a:t>value chain</a:t>
                      </a:r>
                      <a:r>
                        <a:rPr lang="ru-RU" sz="2000" dirty="0" smtClean="0">
                          <a:latin typeface="Arial"/>
                          <a:cs typeface="Arial"/>
                        </a:rPr>
                        <a:t>)</a:t>
                      </a:r>
                      <a:endParaRPr lang="ru-RU" sz="2000" dirty="0">
                        <a:latin typeface="Arial"/>
                        <a:cs typeface="Arial"/>
                      </a:endParaRPr>
                    </a:p>
                  </a:txBody>
                  <a:tcPr marL="74752" marR="74752" marT="37377" marB="37377" anchor="ctr">
                    <a:solidFill>
                      <a:srgbClr val="00A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/>
                          <a:cs typeface="Arial"/>
                        </a:rPr>
                        <a:t>Платформа (</a:t>
                      </a:r>
                      <a:r>
                        <a:rPr lang="en-US" sz="2000" smtClean="0">
                          <a:latin typeface="Arial"/>
                          <a:cs typeface="Arial"/>
                        </a:rPr>
                        <a:t>market place</a:t>
                      </a:r>
                      <a:r>
                        <a:rPr lang="ru-RU" sz="2000" smtClean="0">
                          <a:latin typeface="Arial"/>
                          <a:cs typeface="Arial"/>
                        </a:rPr>
                        <a:t>)</a:t>
                      </a:r>
                      <a:endParaRPr lang="ru-RU" sz="2000" dirty="0" smtClean="0">
                        <a:latin typeface="Arial"/>
                        <a:cs typeface="Arial"/>
                      </a:endParaRPr>
                    </a:p>
                  </a:txBody>
                  <a:tcPr marL="74752" marR="74752" marT="37377" marB="37377" anchor="ctr">
                    <a:solidFill>
                      <a:srgbClr val="00AFF0"/>
                    </a:solidFill>
                  </a:tcPr>
                </a:tc>
              </a:tr>
              <a:tr h="216138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/>
                          <a:cs typeface="Arial"/>
                        </a:rPr>
                        <a:t>модель</a:t>
                      </a:r>
                    </a:p>
                  </a:txBody>
                  <a:tcPr marL="74752" marR="74752" marT="37377" marB="37377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/>
                          <a:cs typeface="Arial"/>
                        </a:rPr>
                        <a:t>Компания создает и/или продает товары или услуги потребителям </a:t>
                      </a:r>
                    </a:p>
                  </a:txBody>
                  <a:tcPr marL="74752" marR="74752" marT="37377" marB="37377"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компания сама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не производит продукт, а позволяет пользователям создавать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и потреблять продукт других пользователей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на своей площадке</a:t>
                      </a: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ru-RU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216138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Arial"/>
                          <a:cs typeface="Arial"/>
                        </a:rPr>
                        <a:t>доход</a:t>
                      </a:r>
                      <a:endParaRPr lang="ru-RU" sz="2000" b="1" baseline="0" dirty="0" smtClean="0">
                        <a:latin typeface="Arial"/>
                        <a:cs typeface="Arial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latin typeface="Arial"/>
                        <a:cs typeface="Arial"/>
                      </a:endParaRPr>
                    </a:p>
                  </a:txBody>
                  <a:tcPr marL="74752" marR="74752" marT="37377" marB="37377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/>
                          <a:cs typeface="Arial"/>
                        </a:rPr>
                        <a:t>напрямую от покупателя продукта компании, либо косвенно </a:t>
                      </a:r>
                      <a:r>
                        <a:rPr lang="ru-RU" sz="2000" dirty="0" err="1" smtClean="0">
                          <a:latin typeface="Arial"/>
                          <a:cs typeface="Arial"/>
                        </a:rPr>
                        <a:t>монетизируется</a:t>
                      </a:r>
                      <a:r>
                        <a:rPr lang="ru-RU" sz="2000" dirty="0" smtClean="0">
                          <a:latin typeface="Arial"/>
                          <a:cs typeface="Arial"/>
                        </a:rPr>
                        <a:t> внимание потребителей через</a:t>
                      </a:r>
                      <a:r>
                        <a:rPr lang="ru-RU" sz="20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2000" dirty="0" smtClean="0">
                          <a:latin typeface="Arial"/>
                          <a:cs typeface="Arial"/>
                        </a:rPr>
                        <a:t>размещение рекламы </a:t>
                      </a:r>
                    </a:p>
                  </a:txBody>
                  <a:tcPr marL="74752" marR="74752" marT="37377" marB="37377"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от одного или обоих участников сделки в виде доли от транзакций, либо за счет рекламы. Участие одной из сторон зачастую субсидируется для наполнения платформы.</a:t>
                      </a: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ru-RU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925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Ключевые модели монетизации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9586" y="1906494"/>
            <a:ext cx="4185256" cy="551188"/>
          </a:xfrm>
          <a:prstGeom prst="rect">
            <a:avLst/>
          </a:prstGeom>
          <a:solidFill>
            <a:srgbClr val="00AF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ru-RU" sz="2000" dirty="0" smtClean="0">
                <a:latin typeface="Arial"/>
                <a:cs typeface="Arial"/>
              </a:rPr>
              <a:t>ПРЯМЫЕ</a:t>
            </a:r>
            <a:endParaRPr lang="ru-RU" sz="2000" dirty="0">
              <a:latin typeface="Arial"/>
              <a:cs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29592" y="1906494"/>
            <a:ext cx="4185256" cy="551188"/>
          </a:xfrm>
          <a:prstGeom prst="rect">
            <a:avLst/>
          </a:prstGeom>
          <a:solidFill>
            <a:srgbClr val="00AF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ru-RU" sz="2000" dirty="0" smtClean="0">
                <a:latin typeface="Arial"/>
                <a:cs typeface="Arial"/>
              </a:rPr>
              <a:t>КОСВЕННЫЕ</a:t>
            </a:r>
            <a:endParaRPr lang="ru-RU" sz="2000" dirty="0">
              <a:latin typeface="Arial"/>
              <a:cs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01366" y="2912207"/>
            <a:ext cx="3493689" cy="1564106"/>
          </a:xfrm>
          <a:prstGeom prst="rect">
            <a:avLst/>
          </a:prstGeom>
        </p:spPr>
        <p:txBody>
          <a:bodyPr wrap="square" anchor="t">
            <a:noAutofit/>
          </a:bodyPr>
          <a:lstStyle/>
          <a:p>
            <a:pPr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Рекламная модель</a:t>
            </a:r>
          </a:p>
          <a:p>
            <a:pPr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Модель генерирования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продаж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71361" y="2912207"/>
            <a:ext cx="3493689" cy="1564106"/>
          </a:xfrm>
          <a:prstGeom prst="rect">
            <a:avLst/>
          </a:prstGeom>
        </p:spPr>
        <p:txBody>
          <a:bodyPr wrap="square" anchor="t">
            <a:noAutofit/>
          </a:bodyPr>
          <a:lstStyle/>
          <a:p>
            <a:pPr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Подписка</a:t>
            </a:r>
          </a:p>
          <a:p>
            <a:pPr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Микротранзакции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</p:txBody>
      </p:sp>
      <p:pic>
        <p:nvPicPr>
          <p:cNvPr id="12" name="Изображение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94" y="2963574"/>
            <a:ext cx="522894" cy="522894"/>
          </a:xfrm>
          <a:prstGeom prst="rect">
            <a:avLst/>
          </a:prstGeom>
        </p:spPr>
      </p:pic>
      <p:sp>
        <p:nvSpPr>
          <p:cNvPr id="13" name="Овал 12"/>
          <p:cNvSpPr/>
          <p:nvPr/>
        </p:nvSpPr>
        <p:spPr>
          <a:xfrm>
            <a:off x="270720" y="2941236"/>
            <a:ext cx="541414" cy="541414"/>
          </a:xfrm>
          <a:prstGeom prst="ellipse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/>
              <a:cs typeface="Arial"/>
            </a:endParaRPr>
          </a:p>
        </p:txBody>
      </p:sp>
      <p:pic>
        <p:nvPicPr>
          <p:cNvPr id="17" name="Изображение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94" y="3983973"/>
            <a:ext cx="522894" cy="522894"/>
          </a:xfrm>
          <a:prstGeom prst="rect">
            <a:avLst/>
          </a:prstGeom>
        </p:spPr>
      </p:pic>
      <p:sp>
        <p:nvSpPr>
          <p:cNvPr id="18" name="Овал 17"/>
          <p:cNvSpPr/>
          <p:nvPr/>
        </p:nvSpPr>
        <p:spPr>
          <a:xfrm>
            <a:off x="270720" y="3975003"/>
            <a:ext cx="541414" cy="541414"/>
          </a:xfrm>
          <a:prstGeom prst="ellipse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/>
              <a:cs typeface="Arial"/>
            </a:endParaRPr>
          </a:p>
        </p:txBody>
      </p:sp>
      <p:pic>
        <p:nvPicPr>
          <p:cNvPr id="19" name="Изображение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636" y="2963574"/>
            <a:ext cx="522894" cy="522894"/>
          </a:xfrm>
          <a:prstGeom prst="rect">
            <a:avLst/>
          </a:prstGeom>
        </p:spPr>
      </p:pic>
      <p:sp>
        <p:nvSpPr>
          <p:cNvPr id="20" name="Овал 19"/>
          <p:cNvSpPr/>
          <p:nvPr/>
        </p:nvSpPr>
        <p:spPr>
          <a:xfrm>
            <a:off x="4909562" y="2941236"/>
            <a:ext cx="541414" cy="541414"/>
          </a:xfrm>
          <a:prstGeom prst="ellipse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/>
              <a:cs typeface="Arial"/>
            </a:endParaRPr>
          </a:p>
        </p:txBody>
      </p:sp>
      <p:pic>
        <p:nvPicPr>
          <p:cNvPr id="21" name="Изображение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558" y="4027895"/>
            <a:ext cx="435050" cy="435050"/>
          </a:xfrm>
          <a:prstGeom prst="rect">
            <a:avLst/>
          </a:prstGeom>
        </p:spPr>
      </p:pic>
      <p:sp>
        <p:nvSpPr>
          <p:cNvPr id="22" name="Овал 21"/>
          <p:cNvSpPr/>
          <p:nvPr/>
        </p:nvSpPr>
        <p:spPr>
          <a:xfrm>
            <a:off x="4909562" y="3975003"/>
            <a:ext cx="541414" cy="541414"/>
          </a:xfrm>
          <a:prstGeom prst="ellipse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9314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Подписка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1097" y="2392947"/>
            <a:ext cx="9012903" cy="3718928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Особенности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: </a:t>
            </a:r>
          </a:p>
          <a:p>
            <a:pPr marL="342900" indent="-342900">
              <a:lnSpc>
                <a:spcPct val="130000"/>
              </a:lnSpc>
              <a:spcBef>
                <a:spcPts val="600"/>
              </a:spcBef>
              <a:buClr>
                <a:srgbClr val="00AFF0"/>
              </a:buClr>
              <a:buFont typeface="Arial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Предсказуемый, регулярный денежный поток</a:t>
            </a:r>
          </a:p>
          <a:p>
            <a:pPr marL="342900" indent="-342900">
              <a:lnSpc>
                <a:spcPct val="130000"/>
              </a:lnSpc>
              <a:spcBef>
                <a:spcPts val="600"/>
              </a:spcBef>
              <a:buClr>
                <a:srgbClr val="00AFF0"/>
              </a:buClr>
              <a:buFont typeface="Arial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Высокая инертность потребителей</a:t>
            </a:r>
          </a:p>
          <a:p>
            <a:pPr marL="342900" indent="-342900">
              <a:lnSpc>
                <a:spcPct val="130000"/>
              </a:lnSpc>
              <a:spcBef>
                <a:spcPts val="600"/>
              </a:spcBef>
              <a:buClr>
                <a:srgbClr val="00AFF0"/>
              </a:buClr>
              <a:buFont typeface="Arial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Большой потенциал для перевода пользователей на более высокий тариф, возможность продаж сопутствующих товаров</a:t>
            </a:r>
          </a:p>
          <a:p>
            <a:pPr marL="342900" indent="-342900">
              <a:lnSpc>
                <a:spcPct val="130000"/>
              </a:lnSpc>
              <a:spcBef>
                <a:spcPts val="600"/>
              </a:spcBef>
              <a:buClr>
                <a:srgbClr val="00AFF0"/>
              </a:buClr>
              <a:buFont typeface="Arial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Управляемая клиентская база (благодаря редким транзакциям)</a:t>
            </a:r>
          </a:p>
          <a:p>
            <a:pPr marL="342900" indent="-342900">
              <a:lnSpc>
                <a:spcPct val="130000"/>
              </a:lnSpc>
              <a:spcBef>
                <a:spcPts val="600"/>
              </a:spcBef>
              <a:buClr>
                <a:srgbClr val="00AFF0"/>
              </a:buClr>
              <a:buFont typeface="Arial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Низкие издержки (в результате меньшего количества транзакций)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1097" y="1270002"/>
            <a:ext cx="8883750" cy="960419"/>
          </a:xfrm>
          <a:prstGeom prst="rect">
            <a:avLst/>
          </a:prstGeom>
          <a:solidFill>
            <a:srgbClr val="00AF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Периодическое взимание с потребителей заранее оговоренной платы согласно предопределенному временному графику.</a:t>
            </a:r>
          </a:p>
        </p:txBody>
      </p:sp>
    </p:spTree>
    <p:extLst>
      <p:ext uri="{BB962C8B-B14F-4D97-AF65-F5344CB8AC3E}">
        <p14:creationId xmlns:p14="http://schemas.microsoft.com/office/powerpoint/2010/main" val="16790802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5621</TotalTime>
  <Words>920</Words>
  <Application>Microsoft Macintosh PowerPoint</Application>
  <PresentationFormat>Экран (4:3)</PresentationFormat>
  <Paragraphs>145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Stas</dc:creator>
  <cp:lastModifiedBy>Элен Теванян</cp:lastModifiedBy>
  <cp:revision>360</cp:revision>
  <dcterms:created xsi:type="dcterms:W3CDTF">2015-03-16T15:29:57Z</dcterms:created>
  <dcterms:modified xsi:type="dcterms:W3CDTF">2016-09-10T19:18:38Z</dcterms:modified>
</cp:coreProperties>
</file>