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360" r:id="rId3"/>
    <p:sldId id="361" r:id="rId4"/>
    <p:sldId id="362" r:id="rId5"/>
    <p:sldId id="363" r:id="rId6"/>
    <p:sldId id="400" r:id="rId7"/>
    <p:sldId id="401" r:id="rId8"/>
    <p:sldId id="402" r:id="rId9"/>
    <p:sldId id="403" r:id="rId10"/>
    <p:sldId id="404" r:id="rId11"/>
    <p:sldId id="405" r:id="rId12"/>
    <p:sldId id="406" r:id="rId13"/>
    <p:sldId id="407" r:id="rId14"/>
    <p:sldId id="408" r:id="rId15"/>
    <p:sldId id="409" r:id="rId16"/>
    <p:sldId id="410" r:id="rId17"/>
    <p:sldId id="411" r:id="rId18"/>
    <p:sldId id="412" r:id="rId19"/>
    <p:sldId id="413" r:id="rId20"/>
    <p:sldId id="414" r:id="rId21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9900"/>
    <a:srgbClr val="A50021"/>
    <a:srgbClr val="FF0000"/>
    <a:srgbClr val="6600CC"/>
    <a:srgbClr val="33CC33"/>
    <a:srgbClr val="660033"/>
    <a:srgbClr val="00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287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68450" y="4454525"/>
            <a:ext cx="7573963" cy="952500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3175" y="-15875"/>
            <a:ext cx="1522413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00200" y="4495800"/>
            <a:ext cx="6781800" cy="9144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 anchor="ctr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72400" y="6415088"/>
            <a:ext cx="1371600" cy="4238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72E79-7896-4693-8785-15B342FB9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11363-D343-40F7-830B-64098765FB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69163" y="0"/>
            <a:ext cx="1716087" cy="60785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17725" y="0"/>
            <a:ext cx="4999038" cy="60785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AA099-9891-47CA-8BAB-C95EB5BC99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725" y="0"/>
            <a:ext cx="6867525" cy="10652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209800" y="1927225"/>
            <a:ext cx="6775450" cy="415131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0181F-123D-4CF1-B0F4-3403CB9B7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61449-39E6-4870-A862-0FDC430CD4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6EA4D-C95B-451B-A1DB-6C8B3A992E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09800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73725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311DF-A0DD-4545-964E-16B1AB436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83274-2AF8-40C0-8939-4C1A7DA62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91ADD-4A24-4A42-AB12-6057BB2F1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9E834-0C9F-4219-99BA-ACA21739C8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B87BA-AE2E-4809-BB2D-71E04E0B7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63EEE-FAFA-4B81-A17F-F3E6FB0C1D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147" name="Freeform 3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150" name="Freeform 6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9438" y="6415088"/>
            <a:ext cx="15938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27263" y="6415088"/>
            <a:ext cx="50911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117725" y="0"/>
            <a:ext cx="6867525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4" name="Freeform 10"/>
          <p:cNvSpPr>
            <a:spLocks/>
          </p:cNvSpPr>
          <p:nvPr/>
        </p:nvSpPr>
        <p:spPr bwMode="auto">
          <a:xfrm>
            <a:off x="0" y="-15875"/>
            <a:ext cx="1522413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1927225"/>
            <a:ext cx="6775450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3213" y="6415088"/>
            <a:ext cx="969962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pPr>
              <a:defRPr/>
            </a:pPr>
            <a:fld id="{F807ACA1-5C49-4CA5-9F56-2474863D03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u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571876"/>
            <a:ext cx="9144000" cy="3286124"/>
          </a:xfrm>
        </p:spPr>
        <p:txBody>
          <a:bodyPr/>
          <a:lstStyle/>
          <a:p>
            <a:pPr algn="ctr" eaLnBrk="1" hangingPunct="1"/>
            <a:r>
              <a:rPr lang="ru-RU" sz="4000" b="1" dirty="0" smtClean="0">
                <a:solidFill>
                  <a:srgbClr val="000066"/>
                </a:solidFill>
                <a:latin typeface="Arial Black" pitchFamily="34" charset="0"/>
              </a:rPr>
              <a:t>МАРКЕТИНГ В ТУРИЗМЕ</a:t>
            </a:r>
            <a:r>
              <a:rPr lang="ru-RU" sz="4000" b="1" dirty="0" smtClean="0">
                <a:solidFill>
                  <a:srgbClr val="000066"/>
                </a:solidFill>
                <a:latin typeface="Arial Black" pitchFamily="34" charset="0"/>
              </a:rPr>
              <a:t/>
            </a:r>
            <a:br>
              <a:rPr lang="ru-RU" sz="4000" b="1" dirty="0" smtClean="0">
                <a:solidFill>
                  <a:srgbClr val="000066"/>
                </a:solidFill>
                <a:latin typeface="Arial Black" pitchFamily="34" charset="0"/>
              </a:rPr>
            </a:br>
            <a:r>
              <a:rPr lang="ru-RU" sz="4000" b="1" dirty="0" smtClean="0">
                <a:solidFill>
                  <a:srgbClr val="000066"/>
                </a:solidFill>
                <a:latin typeface="Arial Black" pitchFamily="34" charset="0"/>
              </a:rPr>
              <a:t/>
            </a:r>
            <a:br>
              <a:rPr lang="ru-RU" sz="4000" b="1" dirty="0" smtClean="0">
                <a:solidFill>
                  <a:srgbClr val="000066"/>
                </a:solidFill>
                <a:latin typeface="Arial Black" pitchFamily="34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Arial Black" pitchFamily="34" charset="0"/>
              </a:rPr>
              <a:t>Додонов О.В.</a:t>
            </a:r>
            <a:r>
              <a:rPr lang="ru-RU" sz="4000" b="1" dirty="0" smtClean="0">
                <a:solidFill>
                  <a:srgbClr val="000066"/>
                </a:solidFill>
                <a:latin typeface="Arial Black" pitchFamily="34" charset="0"/>
              </a:rPr>
              <a:t/>
            </a:r>
            <a:br>
              <a:rPr lang="ru-RU" sz="4000" b="1" dirty="0" smtClean="0">
                <a:solidFill>
                  <a:srgbClr val="000066"/>
                </a:solidFill>
                <a:latin typeface="Arial Black" pitchFamily="34" charset="0"/>
              </a:rPr>
            </a:br>
            <a:r>
              <a:rPr lang="ru-RU" sz="4000" b="1" dirty="0" smtClean="0">
                <a:solidFill>
                  <a:srgbClr val="000066"/>
                </a:solidFill>
                <a:latin typeface="Arial Black" pitchFamily="34" charset="0"/>
              </a:rPr>
              <a:t/>
            </a:r>
            <a:br>
              <a:rPr lang="ru-RU" sz="4000" b="1" dirty="0" smtClean="0">
                <a:solidFill>
                  <a:srgbClr val="000066"/>
                </a:solidFill>
                <a:latin typeface="Arial Black" pitchFamily="34" charset="0"/>
              </a:rPr>
            </a:br>
            <a:endParaRPr lang="ru-RU" sz="4000" b="1" dirty="0" smtClean="0">
              <a:solidFill>
                <a:srgbClr val="000066"/>
              </a:solidFill>
              <a:latin typeface="Arial Black" pitchFamily="34" charset="0"/>
            </a:endParaRPr>
          </a:p>
        </p:txBody>
      </p:sp>
      <p:pic>
        <p:nvPicPr>
          <p:cNvPr id="24582" name="Picture 6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1" y="0"/>
            <a:ext cx="4572000" cy="3714752"/>
          </a:xfrm>
          <a:prstGeom prst="rect">
            <a:avLst/>
          </a:prstGeom>
          <a:noFill/>
        </p:spPr>
      </p:pic>
      <p:pic>
        <p:nvPicPr>
          <p:cNvPr id="9" name="Picture 2" descr="Картинки по запросу МАРКЕТИНГ ТУРИЗМ КАРТИНКИ"/>
          <p:cNvPicPr>
            <a:picLocks noChangeAspect="1" noChangeArrowheads="1"/>
          </p:cNvPicPr>
          <p:nvPr/>
        </p:nvPicPr>
        <p:blipFill>
          <a:blip r:embed="rId3"/>
          <a:srcRect t="9726"/>
          <a:stretch>
            <a:fillRect/>
          </a:stretch>
        </p:blipFill>
        <p:spPr bwMode="auto">
          <a:xfrm>
            <a:off x="0" y="0"/>
            <a:ext cx="4489457" cy="3714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500041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Таблица 1.2 – Определения понятия «маркетинг в туризме»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428604"/>
          <a:ext cx="9144000" cy="6476696"/>
        </p:xfrm>
        <a:graphic>
          <a:graphicData uri="http://schemas.openxmlformats.org/drawingml/2006/table">
            <a:tbl>
              <a:tblPr/>
              <a:tblGrid>
                <a:gridCol w="7145333"/>
                <a:gridCol w="1998667"/>
              </a:tblGrid>
              <a:tr h="3333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Определение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Автор/источник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Серия основных методов и приемов, выработанных для исследования, анализа и решения поставленных задач;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выявление возможностей наиболее полного удовлетворения потребностей людей с точки зрения психологических и социальных факторов, а также определение способов наиболее рационального с финансовой точки зрения ведения дел туристскими организациями (предприятиями, бюро или ассоциациями), позволяющих учитывать выявленные или скрытые потребности в туристских услугах, где потребности могут определяться либо мотивами отдыха (развлечения, отпуск, здоровье, обучение, религия и спорт), либо другими мотивами, которые нередко имеются у предпринимательских групп, семей, различных миссий и союзов.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Р. Ланкар и Р. Оллье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2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Систематическое изменение и координация деятельности туристских предприятий, а также частной и государственной политики в области туризма, осуществляемой по региональным, национальным или международным планам.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Целью такой деятельности является наиболее полное удовлетворение потребности определенных групп потребителей, учитывая при этом возможности получения соответствующей прибыли.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Ё.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Крипендорф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5414900"/>
        </p:xfrm>
        <a:graphic>
          <a:graphicData uri="http://schemas.openxmlformats.org/drawingml/2006/table">
            <a:tbl>
              <a:tblPr/>
              <a:tblGrid>
                <a:gridCol w="7145333"/>
                <a:gridCol w="1998667"/>
              </a:tblGrid>
              <a:tr h="17270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Рыночно-ориентированное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управление, направленное на достижение целей предприятия путем более эффективного, чем у конкурентов, удовлетворения потребностей туристов. При этом маркетинг может использоваться как на уровне отдельной туристской фирмы, так и в деятельности туристских организаций,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объединений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на местном, региональном и национальном уровнях.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В.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Ригер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, П. Рот, А.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Шранд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76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Система непрерывного согласования предлагаемых услуг с услугами, которые пользуются спросом на рынке и которые туристское предприятие способно предложить с прибылью для себя и более эффективно, чем это делают конкуренты.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А.П.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Дурович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8985250" cy="106521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1.2 Основные задачи и функции маркетинга и маркетинга в туризме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928670"/>
            <a:ext cx="735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u="sng" dirty="0" smtClean="0"/>
              <a:t>Основные задачи </a:t>
            </a:r>
            <a:r>
              <a:rPr lang="ru-RU" sz="2800" u="sng" dirty="0" smtClean="0"/>
              <a:t>маркетинга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0" y="1428737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Исследование, анализ и оценка нужд реальных и потенциальных потребителей продукции предприятия в областях, его интересующих.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Маркетинговое обеспечение разработки новых товаров и услуг предприятия.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Анализ, оценка и прогнозирование состояния и развития рынков, на которых оперирует или будет оперировать предприятия, включая исследование деятельности конкурентов.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Формирование ассортиментной политики предприятия.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Разработка ценовой политики предприятия.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Участие в формировании стратегии и тактики рыночного поведения предприятия, включая разработку ценовой политики.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Сбыт продукции и услуг предприятия.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Коммуникации маркетинга.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Сервисное обслуживание.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0" y="0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Основными функциями маркетинга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классическом его понимании являются: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аналитическая,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производственная,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сбытовая,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функция управления и контроля.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Основными функциями маркетинга в туризме являются: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установление контактов с клиентами;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развитие;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контроль.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0" y="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Установление контактов с клиентами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ставит своей целью убе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дить их в том, что предполагаемое место отдыха и существующие там службы сервиса, достопримечат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ельности и ожидаемые выгоды пол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ностью соответствуют тому, что желают получить сами клиенты.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Развитие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предполагает проектирование нововведений, которые смогут обеспечить новые возможности для сбыта. В свою очередь подобные нововведения должны соответствовать потребностям и предпочтениям потенциальных клиентов.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Контроль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предусматривает анализ результатов деятельности по продвижению услуг на рынок и проверку того, насколько эти результаты отражают действительно полное и успешное использование имеющихся в сфере туризма возможностей.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8985250" cy="71435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1.3 Концепции маркетинга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0898" name="Picture 2" descr="Картинки по запросу концепции маркетинга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9144000" cy="6215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64291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1.4 Уровни маркетинга в туризме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22" name="Picture 2" descr="Картинки по запросу уровни  маркетинга в туризме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9144000" cy="6286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8985250" cy="150017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Важнейшие маркетинговые задачи </a:t>
            </a:r>
            <a:r>
              <a:rPr lang="ru-RU" sz="2800" b="1" i="1" dirty="0" smtClean="0">
                <a:solidFill>
                  <a:schemeClr val="tx1"/>
                </a:solidFill>
              </a:rPr>
              <a:t>государственных и местных органов</a:t>
            </a:r>
            <a:r>
              <a:rPr lang="ru-RU" sz="2800" b="1" dirty="0" smtClean="0">
                <a:solidFill>
                  <a:schemeClr val="tx1"/>
                </a:solidFill>
              </a:rPr>
              <a:t> управления </a:t>
            </a:r>
            <a:r>
              <a:rPr lang="ru-RU" sz="2800" b="1" dirty="0" smtClean="0">
                <a:solidFill>
                  <a:schemeClr val="tx1"/>
                </a:solidFill>
              </a:rPr>
              <a:t>туризмом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2945" name="Rectangle 1"/>
          <p:cNvSpPr>
            <a:spLocks noChangeArrowheads="1"/>
          </p:cNvSpPr>
          <p:nvPr/>
        </p:nvSpPr>
        <p:spPr bwMode="auto">
          <a:xfrm>
            <a:off x="0" y="128586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-проведение маркетинговых исследований (прогноз, определение тенденций развития рынка, определение целевых групп туристов на национальном и местном уровнях).;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-разработка стратегических национальных, региональных и местных маркетинговых концепций с рекомендациями по их реализации для туристских предприятий;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 поддержка (инвестиционная и правовая) развития туристской инфраструктуры;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-консультационные услуги по вопросам реализации маркетинговых концепций;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-создание привлекательного имиджа, образа страны (региона,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турцентра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-осуществление мероприятий по связям с общественностью и в области рекламы.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8985250" cy="106521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Важнейшие маркетинговые задачи </a:t>
            </a:r>
            <a:r>
              <a:rPr lang="ru-RU" b="1" i="1" dirty="0" smtClean="0">
                <a:solidFill>
                  <a:schemeClr val="tx1"/>
                </a:solidFill>
              </a:rPr>
              <a:t>туристских предприятий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3969" name="Rectangle 1"/>
          <p:cNvSpPr>
            <a:spLocks noChangeArrowheads="1"/>
          </p:cNvSpPr>
          <p:nvPr/>
        </p:nvSpPr>
        <p:spPr bwMode="auto">
          <a:xfrm>
            <a:off x="0" y="1000108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-анализ рыночных возможностей;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-выбор перспективного целевого рынка;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 разработка туристского продукта;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 распространение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турпродукта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 продвижение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турпродукта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-участие в реализации национальных, региональных и местных концепций развития маркетинга в туризме.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714620"/>
            <a:ext cx="9144000" cy="3341693"/>
          </a:xfrm>
        </p:spPr>
        <p:txBody>
          <a:bodyPr/>
          <a:lstStyle/>
          <a:p>
            <a:pPr algn="ctr">
              <a:buNone/>
            </a:pPr>
            <a:r>
              <a:rPr lang="uk-UA" sz="4000" b="1" dirty="0" smtClean="0"/>
              <a:t>ТЕМА 1</a:t>
            </a:r>
          </a:p>
          <a:p>
            <a:pPr algn="ctr">
              <a:buNone/>
            </a:pPr>
            <a:endParaRPr lang="ru-RU" sz="3200" dirty="0" smtClean="0"/>
          </a:p>
          <a:p>
            <a:pPr algn="ctr"/>
            <a:r>
              <a:rPr lang="ru-RU" sz="3200" b="1" dirty="0" smtClean="0"/>
              <a:t>ТЕОРЕТИЧЕСКИЕ ОСНОВЫ МАРКЕТИНГОВОЙ ДЕЯТЕЛЬНОСТИ В СФЕРЕ ТУРИЗМА</a:t>
            </a:r>
            <a:endParaRPr lang="ru-RU" sz="3200" dirty="0"/>
          </a:p>
        </p:txBody>
      </p:sp>
      <p:pic>
        <p:nvPicPr>
          <p:cNvPr id="5" name="Picture 2" descr="Картинки по запросу ТУРИЗМ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571868" cy="3000372"/>
          </a:xfrm>
          <a:prstGeom prst="rect">
            <a:avLst/>
          </a:prstGeom>
          <a:noFill/>
        </p:spPr>
      </p:pic>
      <p:pic>
        <p:nvPicPr>
          <p:cNvPr id="23556" name="Picture 4" descr="Похоже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0"/>
            <a:ext cx="3357554" cy="30003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31154383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0" y="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Основная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литература к теме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Материал из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Википедии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[Электронный ресурс]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Филипп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Котлер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Основы маркетинга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Краткий курс.: Пер. с англ.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М.: Издательский дом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Вильямс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2007.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656 с.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The American Marketing Association (AMA), 2004.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Баканов Г.Б. Маркетинг: лекции / Г.Б. Баканов.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Таганрог: ТРТУ, 2005.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100 с.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9.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Дурович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А.П. Маркетинг в туризме: Учеб. пособие. Мн.: Новое знание, 2001. — 496 с.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985250" cy="6643711"/>
          </a:xfrm>
        </p:spPr>
        <p:txBody>
          <a:bodyPr/>
          <a:lstStyle/>
          <a:p>
            <a:pPr algn="just"/>
            <a:r>
              <a:rPr lang="ru-RU" sz="4000" b="1" dirty="0" smtClean="0"/>
              <a:t>1.1 Основные понятия и отличительные особенности маркетинга в туризме от маркетинга.</a:t>
            </a:r>
          </a:p>
          <a:p>
            <a:pPr algn="just"/>
            <a:r>
              <a:rPr lang="ru-RU" sz="4000" b="1" dirty="0" smtClean="0"/>
              <a:t>1.2 Основные задачи и функции маркетинга и маркетинга в туризме.</a:t>
            </a:r>
          </a:p>
          <a:p>
            <a:pPr algn="just"/>
            <a:r>
              <a:rPr lang="ru-RU" sz="4000" b="1" dirty="0" smtClean="0"/>
              <a:t>1.3 Концепции маркетинга</a:t>
            </a:r>
          </a:p>
          <a:p>
            <a:pPr algn="just"/>
            <a:r>
              <a:rPr lang="ru-RU" sz="4000" b="1" dirty="0" smtClean="0"/>
              <a:t>1.4 Уровни маркетинга в туризме</a:t>
            </a:r>
            <a:endParaRPr lang="ru-RU" sz="4000" b="1" dirty="0" smtClean="0"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2547648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solidFill>
                  <a:schemeClr val="tx1"/>
                </a:solidFill>
              </a:rPr>
              <a:t>1.1 Основные </a:t>
            </a:r>
            <a:r>
              <a:rPr lang="ru-RU" sz="2800" b="1" dirty="0" smtClean="0">
                <a:solidFill>
                  <a:schemeClr val="tx1"/>
                </a:solidFill>
              </a:rPr>
              <a:t>понятия и отличительные особенности маркетинга в туризме от маркетинга</a:t>
            </a:r>
            <a:endParaRPr lang="ru-RU" sz="2800" b="1" i="1" dirty="0" smtClean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71546"/>
            <a:ext cx="9144000" cy="2857520"/>
          </a:xfrm>
        </p:spPr>
        <p:txBody>
          <a:bodyPr/>
          <a:lstStyle/>
          <a:p>
            <a:pPr algn="just">
              <a:buNone/>
            </a:pPr>
            <a:r>
              <a:rPr lang="ru-RU" sz="2800" i="1" dirty="0" err="1" smtClean="0"/>
              <a:t>Ма́рке́тинг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(от </a:t>
            </a:r>
            <a:r>
              <a:rPr lang="ru-RU" sz="2800" i="1" dirty="0" err="1" smtClean="0"/>
              <a:t>marketing</a:t>
            </a:r>
            <a:r>
              <a:rPr lang="ru-RU" sz="2800" dirty="0" smtClean="0"/>
              <a:t> —«действие на рынке», «рыночная деятельность») </a:t>
            </a: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— </a:t>
            </a:r>
            <a:r>
              <a:rPr lang="ru-RU" sz="2800" dirty="0" smtClean="0"/>
              <a:t>это организационная функция и совокупность процессов создания, продвижения и предоставления продукта или услуги покупателям и управление взаимоотношениями с </a:t>
            </a:r>
            <a:r>
              <a:rPr lang="ru-RU" sz="2800" dirty="0" smtClean="0"/>
              <a:t>ними </a:t>
            </a:r>
            <a:r>
              <a:rPr lang="ru-RU" sz="2800" dirty="0" smtClean="0"/>
              <a:t>с выгодой для </a:t>
            </a:r>
            <a:r>
              <a:rPr lang="ru-RU" sz="2800" dirty="0" smtClean="0"/>
              <a:t>организации. </a:t>
            </a:r>
            <a:endParaRPr lang="ru-RU" sz="2800" b="1" i="1" dirty="0" smtClean="0">
              <a:solidFill>
                <a:srgbClr val="C00000"/>
              </a:solidFill>
              <a:latin typeface="Arial" charset="0"/>
            </a:endParaRPr>
          </a:p>
        </p:txBody>
      </p:sp>
      <p:pic>
        <p:nvPicPr>
          <p:cNvPr id="21506" name="Picture 2" descr="Картинки по запросу МАРКЕТИНГ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857628"/>
            <a:ext cx="5619750" cy="2762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69514933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500166" y="0"/>
            <a:ext cx="7120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1.1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Определения понятия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маркетинг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857233"/>
          <a:ext cx="9143999" cy="6028360"/>
        </p:xfrm>
        <a:graphic>
          <a:graphicData uri="http://schemas.openxmlformats.org/drawingml/2006/table">
            <a:tbl>
              <a:tblPr/>
              <a:tblGrid>
                <a:gridCol w="7145331"/>
                <a:gridCol w="1998668"/>
              </a:tblGrid>
              <a:tr h="394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Определение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Автор/источник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94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Вид человеческой деятельности, направленной на удовлетворение нужд и потребностей посредством обмена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</a:t>
                      </a:r>
                      <a:r>
                        <a:rPr lang="ru-RU" sz="2000" u="none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u="none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Котлер</a:t>
                      </a:r>
                      <a:r>
                        <a:rPr lang="ru-RU" sz="2000" u="none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[2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]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42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Социально-управленческий процесс, посредством которого индивидуумы и группы людей путем создания продуктов и их обмена получают то, в чём они нуждаются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Голубков Е.П. [3]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9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Процесс планирования и воплощения замысла, ценообразование, продвижение и реализация идей, товаров и услуг посредством обмена, удовлетворяющего цели отдельных лиц и организаций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Американская ассоциация маркетинга (AMA) [4]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33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Рыночная философия, стратегия и тактика мышления и действия субъектов рыночных отношений: не только производителей и посредников в коммерческой деятельности, но и потребителей, а также поставщиков, практических экономистов, учёных, целых организаций, вплоть до правительственных органов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Панкрухин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А.П. [5]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73061799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985250" cy="785819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chemeClr val="tx1"/>
                </a:solidFill>
              </a:rPr>
              <a:t>Виды маркетинга в </a:t>
            </a:r>
            <a:r>
              <a:rPr lang="ru-RU" u="sng" dirty="0" smtClean="0">
                <a:solidFill>
                  <a:schemeClr val="tx1"/>
                </a:solidFill>
              </a:rPr>
              <a:t>зависимости от состояния спроса на рынке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0658" name="Picture 2" descr="Картинки по запросу ВИДЫ МАРКЕТИНГА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9144000" cy="5786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682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 b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8985250" cy="1000108"/>
          </a:xfrm>
        </p:spPr>
        <p:txBody>
          <a:bodyPr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</a:rPr>
              <a:t>Основные понятия и определения для характеристики маркетинга в туризме: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214422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Туристский </a:t>
            </a:r>
            <a:r>
              <a:rPr lang="ru-RU" sz="2800" b="1" dirty="0" smtClean="0"/>
              <a:t>продукт</a:t>
            </a:r>
            <a:r>
              <a:rPr lang="ru-RU" sz="2800" dirty="0" smtClean="0"/>
              <a:t> — это любая услуга, удовлетворяющая те или иные потребности туристов и подлежащая оплате с их стороны. К туристским услугам относятся гостиничные, транспортные, экскурсионные, переводческие, бытовые, коммунальные, посреднические и др.</a:t>
            </a:r>
            <a:endParaRPr lang="ru-RU" sz="2800" dirty="0"/>
          </a:p>
        </p:txBody>
      </p:sp>
      <p:pic>
        <p:nvPicPr>
          <p:cNvPr id="72706" name="Picture 2" descr="Картинки по запросу ТУРИСТИЧЕСКИЙ ПРОДУКТ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929066"/>
            <a:ext cx="6643734" cy="2571768"/>
          </a:xfrm>
          <a:prstGeom prst="rect">
            <a:avLst/>
          </a:prstGeom>
          <a:noFill/>
        </p:spPr>
      </p:pic>
      <p:pic>
        <p:nvPicPr>
          <p:cNvPr id="6" name="Picture 5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57628"/>
            <a:ext cx="107153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14400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2" name="Picture 4" descr="Картинки по запросу ТУРИЗМ КАРТИНК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3" y="4286256"/>
            <a:ext cx="4857785" cy="2571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mployee Orientation">
  <a:themeElements>
    <a:clrScheme name="Employee Orientation 5">
      <a:dk1>
        <a:srgbClr val="000000"/>
      </a:dk1>
      <a:lt1>
        <a:srgbClr val="CCECFF"/>
      </a:lt1>
      <a:dk2>
        <a:srgbClr val="FFFFFF"/>
      </a:dk2>
      <a:lt2>
        <a:srgbClr val="868686"/>
      </a:lt2>
      <a:accent1>
        <a:srgbClr val="00FFCC"/>
      </a:accent1>
      <a:accent2>
        <a:srgbClr val="969696"/>
      </a:accent2>
      <a:accent3>
        <a:srgbClr val="E2F4FF"/>
      </a:accent3>
      <a:accent4>
        <a:srgbClr val="000000"/>
      </a:accent4>
      <a:accent5>
        <a:srgbClr val="AAFFE2"/>
      </a:accent5>
      <a:accent6>
        <a:srgbClr val="878787"/>
      </a:accent6>
      <a:hlink>
        <a:srgbClr val="00FFCC"/>
      </a:hlink>
      <a:folHlink>
        <a:srgbClr val="99CCFF"/>
      </a:folHlink>
    </a:clrScheme>
    <a:fontScheme name="Employee Orientati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mployee Orientation 1">
        <a:dk1>
          <a:srgbClr val="000000"/>
        </a:dk1>
        <a:lt1>
          <a:srgbClr val="0099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3">
        <a:dk1>
          <a:srgbClr val="5F5F5F"/>
        </a:dk1>
        <a:lt1>
          <a:srgbClr val="FFFFFF"/>
        </a:lt1>
        <a:dk2>
          <a:srgbClr val="5F5F5F"/>
        </a:dk2>
        <a:lt2>
          <a:srgbClr val="80808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1">
        <a:dk1>
          <a:srgbClr val="000000"/>
        </a:dk1>
        <a:lt1>
          <a:srgbClr val="0099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3">
        <a:dk1>
          <a:srgbClr val="5F5F5F"/>
        </a:dk1>
        <a:lt1>
          <a:srgbClr val="FFFFFF"/>
        </a:lt1>
        <a:dk2>
          <a:srgbClr val="5F5F5F"/>
        </a:dk2>
        <a:lt2>
          <a:srgbClr val="80808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4">
        <a:dk1>
          <a:srgbClr val="000000"/>
        </a:dk1>
        <a:lt1>
          <a:srgbClr val="CCFFFF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E2FFFF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5">
        <a:dk1>
          <a:srgbClr val="000000"/>
        </a:dk1>
        <a:lt1>
          <a:srgbClr val="CCECFF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E2F4FF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6">
        <a:dk1>
          <a:srgbClr val="000000"/>
        </a:dk1>
        <a:lt1>
          <a:srgbClr val="FFCC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FFE2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7">
        <a:dk1>
          <a:srgbClr val="000000"/>
        </a:dk1>
        <a:lt1>
          <a:srgbClr val="CCFF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E2FF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Employee Orientation 1">
    <a:dk1>
      <a:srgbClr val="000000"/>
    </a:dk1>
    <a:lt1>
      <a:srgbClr val="0099CC"/>
    </a:lt1>
    <a:dk2>
      <a:srgbClr val="FFFFFF"/>
    </a:dk2>
    <a:lt2>
      <a:srgbClr val="868686"/>
    </a:lt2>
    <a:accent1>
      <a:srgbClr val="00FFCC"/>
    </a:accent1>
    <a:accent2>
      <a:srgbClr val="969696"/>
    </a:accent2>
    <a:accent3>
      <a:srgbClr val="AACAE2"/>
    </a:accent3>
    <a:accent4>
      <a:srgbClr val="000000"/>
    </a:accent4>
    <a:accent5>
      <a:srgbClr val="AAFFE2"/>
    </a:accent5>
    <a:accent6>
      <a:srgbClr val="878787"/>
    </a:accent6>
    <a:hlink>
      <a:srgbClr val="00FFCC"/>
    </a:hlink>
    <a:folHlink>
      <a:srgbClr val="99CC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Employee Orientation</Template>
  <TotalTime>1061</TotalTime>
  <Words>992</Words>
  <Application>Microsoft Office PowerPoint</Application>
  <PresentationFormat>Экран (4:3)</PresentationFormat>
  <Paragraphs>83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Employee Orientation</vt:lpstr>
      <vt:lpstr>МАРКЕТИНГ В ТУРИЗМЕ  Додонов О.В.  </vt:lpstr>
      <vt:lpstr>Слайд 2</vt:lpstr>
      <vt:lpstr>Слайд 3</vt:lpstr>
      <vt:lpstr>1.1 Основные понятия и отличительные особенности маркетинга в туризме от маркетинга</vt:lpstr>
      <vt:lpstr>Слайд 5</vt:lpstr>
      <vt:lpstr>Виды маркетинга в зависимости от состояния спроса на рынке </vt:lpstr>
      <vt:lpstr>Слайд 7</vt:lpstr>
      <vt:lpstr>Основные понятия и определения для характеристики маркетинга в туризме:</vt:lpstr>
      <vt:lpstr>Слайд 9</vt:lpstr>
      <vt:lpstr>Слайд 10</vt:lpstr>
      <vt:lpstr>Таблица 1.2 – Определения понятия «маркетинг в туризме»</vt:lpstr>
      <vt:lpstr>Слайд 12</vt:lpstr>
      <vt:lpstr>1.2 Основные задачи и функции маркетинга и маркетинга в туризме</vt:lpstr>
      <vt:lpstr>Слайд 14</vt:lpstr>
      <vt:lpstr>Слайд 15</vt:lpstr>
      <vt:lpstr>1.3 Концепции маркетинга</vt:lpstr>
      <vt:lpstr>1.4 Уровни маркетинга в туризме</vt:lpstr>
      <vt:lpstr>Важнейшие маркетинговые задачи государственных и местных органов управления туризмом</vt:lpstr>
      <vt:lpstr>Важнейшие маркетинговые задачи туристских предприятий</vt:lpstr>
      <vt:lpstr>Слайд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asus</cp:lastModifiedBy>
  <cp:revision>144</cp:revision>
  <cp:lastPrinted>1601-01-01T00:00:00Z</cp:lastPrinted>
  <dcterms:created xsi:type="dcterms:W3CDTF">1601-01-01T00:00:00Z</dcterms:created>
  <dcterms:modified xsi:type="dcterms:W3CDTF">2017-09-07T17:46:11Z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