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60" r:id="rId3"/>
    <p:sldId id="361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32" r:id="rId13"/>
    <p:sldId id="430" r:id="rId14"/>
    <p:sldId id="429" r:id="rId15"/>
    <p:sldId id="414" r:id="rId1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9900"/>
    <a:srgbClr val="A50021"/>
    <a:srgbClr val="FF0000"/>
    <a:srgbClr val="6600CC"/>
    <a:srgbClr val="33CC33"/>
    <a:srgbClr val="660033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87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75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495800"/>
            <a:ext cx="6781800" cy="9144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72400" y="6415088"/>
            <a:ext cx="1371600" cy="4238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72E79-7896-4693-8785-15B342FB9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11363-D343-40F7-830B-64098765F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AA099-9891-47CA-8BAB-C95EB5BC9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209800" y="1927225"/>
            <a:ext cx="6775450" cy="41513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0181F-123D-4CF1-B0F4-3403CB9B7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61449-39E6-4870-A862-0FDC430CD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6EA4D-C95B-451B-A1DB-6C8B3A992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311DF-A0DD-4545-964E-16B1AB436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83274-2AF8-40C0-8939-4C1A7DA62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91ADD-4A24-4A42-AB12-6057BB2F1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9E834-0C9F-4219-99BA-ACA21739C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B87BA-AE2E-4809-BB2D-71E04E0B7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3EEE-FAFA-4B81-A17F-F3E6FB0C1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0"/>
            <a:ext cx="68675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0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415088"/>
            <a:ext cx="9699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fld id="{F807ACA1-5C49-4CA5-9F56-2474863D0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uit.ru/studies/courses/3622/864/inf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71876"/>
            <a:ext cx="9144000" cy="3286124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00066"/>
                </a:solidFill>
                <a:latin typeface="Arial Black" pitchFamily="34" charset="0"/>
              </a:rPr>
              <a:t>МАРКЕТИНГ В ТУРИЗМЕ</a:t>
            </a:r>
            <a:br>
              <a:rPr lang="ru-RU" sz="4000" b="1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4000" b="1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Arial Black" pitchFamily="34" charset="0"/>
              </a:rPr>
              <a:t>Додонов О.В.</a:t>
            </a:r>
            <a:r>
              <a:rPr lang="ru-RU" sz="4000" b="1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4000" b="1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4000" b="1" dirty="0" smtClean="0">
                <a:solidFill>
                  <a:srgbClr val="000066"/>
                </a:solidFill>
                <a:latin typeface="Arial Black" pitchFamily="34" charset="0"/>
              </a:rPr>
            </a:br>
            <a:endParaRPr lang="ru-RU" sz="4000" b="1" dirty="0" smtClean="0">
              <a:solidFill>
                <a:srgbClr val="000066"/>
              </a:solidFill>
              <a:latin typeface="Arial Black" pitchFamily="34" charset="0"/>
            </a:endParaRPr>
          </a:p>
        </p:txBody>
      </p:sp>
      <p:pic>
        <p:nvPicPr>
          <p:cNvPr id="24582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1" y="0"/>
            <a:ext cx="4572000" cy="3714752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МАРКЕТИНГ ТУРИЗМ КАРТИНКИ"/>
          <p:cNvPicPr>
            <a:picLocks noChangeAspect="1" noChangeArrowheads="1"/>
          </p:cNvPicPr>
          <p:nvPr/>
        </p:nvPicPr>
        <p:blipFill>
          <a:blip r:embed="rId3"/>
          <a:srcRect t="9726"/>
          <a:stretch>
            <a:fillRect/>
          </a:stretch>
        </p:blipFill>
        <p:spPr bwMode="auto">
          <a:xfrm>
            <a:off x="0" y="0"/>
            <a:ext cx="4489457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1"/>
            <a:ext cx="8985251" cy="6429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Программы стимулирования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148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i="1" u="sng" dirty="0" smtClean="0"/>
              <a:t>Скидки  в оплате</a:t>
            </a:r>
          </a:p>
          <a:p>
            <a:pPr>
              <a:buFont typeface="Wingdings" pitchFamily="2" charset="2"/>
              <a:buChar char="ü"/>
            </a:pPr>
            <a:r>
              <a:rPr lang="ru-RU" sz="2800" i="1" u="sng" dirty="0" smtClean="0"/>
              <a:t>Кредит</a:t>
            </a:r>
          </a:p>
          <a:p>
            <a:pPr>
              <a:buFont typeface="Wingdings" pitchFamily="2" charset="2"/>
              <a:buChar char="ü"/>
            </a:pPr>
            <a:r>
              <a:rPr lang="ru-RU" sz="2800" i="1" u="sng" dirty="0" smtClean="0"/>
              <a:t>Дисконтные карты</a:t>
            </a:r>
          </a:p>
          <a:p>
            <a:pPr>
              <a:buFont typeface="Wingdings" pitchFamily="2" charset="2"/>
              <a:buChar char="ü"/>
            </a:pPr>
            <a:r>
              <a:rPr lang="ru-RU" sz="2800" i="1" u="sng" dirty="0" smtClean="0"/>
              <a:t>Финансовые льготы</a:t>
            </a:r>
          </a:p>
          <a:p>
            <a:pPr>
              <a:buFont typeface="Wingdings" pitchFamily="2" charset="2"/>
              <a:buChar char="ü"/>
            </a:pP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8985250" cy="121442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13.3 Зарубежный опыт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стимулирования сбыта туристических продуктов и услуг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14422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Гостиничная сеть «</a:t>
            </a:r>
            <a:r>
              <a:rPr lang="ru-RU" sz="3200" dirty="0" err="1" smtClean="0"/>
              <a:t>Marriott</a:t>
            </a:r>
            <a:r>
              <a:rPr lang="ru-RU" sz="3200" dirty="0" smtClean="0"/>
              <a:t>»,</a:t>
            </a:r>
          </a:p>
          <a:p>
            <a:r>
              <a:rPr lang="ru-RU" sz="3200" dirty="0" smtClean="0"/>
              <a:t>«</a:t>
            </a:r>
            <a:r>
              <a:rPr lang="ru-RU" sz="3200" dirty="0" err="1" smtClean="0"/>
              <a:t>National</a:t>
            </a:r>
            <a:r>
              <a:rPr lang="ru-RU" sz="3200" dirty="0" smtClean="0"/>
              <a:t>», </a:t>
            </a:r>
          </a:p>
          <a:p>
            <a:r>
              <a:rPr lang="ru-RU" sz="3200" dirty="0" smtClean="0"/>
              <a:t>«</a:t>
            </a:r>
            <a:r>
              <a:rPr lang="ru-RU" sz="3200" dirty="0" err="1" smtClean="0"/>
              <a:t>Sheraton</a:t>
            </a:r>
            <a:r>
              <a:rPr lang="ru-RU" sz="3200" dirty="0" smtClean="0"/>
              <a:t> </a:t>
            </a:r>
            <a:r>
              <a:rPr lang="ru-RU" sz="3200" dirty="0" err="1" smtClean="0"/>
              <a:t>Palace</a:t>
            </a:r>
            <a:r>
              <a:rPr lang="ru-RU" sz="3200" dirty="0" smtClean="0"/>
              <a:t>»,</a:t>
            </a:r>
          </a:p>
          <a:p>
            <a:r>
              <a:rPr lang="ru-RU" sz="3200" dirty="0" smtClean="0"/>
              <a:t>«</a:t>
            </a:r>
            <a:r>
              <a:rPr lang="ru-RU" sz="3200" dirty="0" err="1" smtClean="0"/>
              <a:t>Baltschug</a:t>
            </a:r>
            <a:r>
              <a:rPr lang="ru-RU" sz="3200" dirty="0" smtClean="0"/>
              <a:t> </a:t>
            </a:r>
            <a:r>
              <a:rPr lang="ru-RU" sz="3200" dirty="0" err="1" smtClean="0"/>
              <a:t>Kempinski</a:t>
            </a:r>
            <a:r>
              <a:rPr lang="ru-RU" sz="3200" dirty="0" smtClean="0"/>
              <a:t>»,</a:t>
            </a:r>
          </a:p>
          <a:p>
            <a:r>
              <a:rPr lang="ru-RU" sz="3200" dirty="0" smtClean="0"/>
              <a:t>«</a:t>
            </a:r>
            <a:r>
              <a:rPr lang="ru-RU" sz="3200" dirty="0" err="1" smtClean="0"/>
              <a:t>Sheraton</a:t>
            </a:r>
            <a:r>
              <a:rPr lang="ru-RU" sz="3200" dirty="0" smtClean="0"/>
              <a:t> </a:t>
            </a:r>
            <a:r>
              <a:rPr lang="ru-RU" sz="3200" dirty="0" err="1" smtClean="0"/>
              <a:t>Palace</a:t>
            </a:r>
            <a:r>
              <a:rPr lang="ru-RU" sz="3200" dirty="0" smtClean="0"/>
              <a:t>».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Гостиничная сеть «Marriott»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071934" cy="1643050"/>
          </a:xfrm>
          <a:prstGeom prst="rect">
            <a:avLst/>
          </a:prstGeom>
          <a:noFill/>
        </p:spPr>
      </p:pic>
      <p:pic>
        <p:nvPicPr>
          <p:cNvPr id="20484" name="Picture 4" descr="Картинки по запросу Гостиничная сеть «Marriott»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2578" y="0"/>
            <a:ext cx="5051422" cy="3071834"/>
          </a:xfrm>
          <a:prstGeom prst="rect">
            <a:avLst/>
          </a:prstGeom>
          <a:noFill/>
        </p:spPr>
      </p:pic>
      <p:pic>
        <p:nvPicPr>
          <p:cNvPr id="20486" name="Picture 6" descr="Картинки по запросу Гостиничная сеть «Marriott»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50"/>
            <a:ext cx="4143372" cy="3286148"/>
          </a:xfrm>
          <a:prstGeom prst="rect">
            <a:avLst/>
          </a:prstGeom>
          <a:noFill/>
        </p:spPr>
      </p:pic>
      <p:pic>
        <p:nvPicPr>
          <p:cNvPr id="20488" name="Picture 8" descr="Картинки по запросу Гостиничная сеть «Marriott» карти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071809"/>
            <a:ext cx="5000628" cy="3786191"/>
          </a:xfrm>
          <a:prstGeom prst="rect">
            <a:avLst/>
          </a:prstGeom>
          <a:noFill/>
        </p:spPr>
      </p:pic>
      <p:pic>
        <p:nvPicPr>
          <p:cNvPr id="20490" name="Picture 10" descr="Картинки по запросу Гостиничная сеть «Marriott» картин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4857760"/>
            <a:ext cx="4143372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 к теме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lvl="0" indent="-514350" algn="just" eaLnBrk="0" hangingPunct="0">
              <a:buAutoNum type="arabicPeriod"/>
            </a:pPr>
            <a:r>
              <a:rPr lang="ru-RU" sz="2800" dirty="0" smtClean="0">
                <a:latin typeface="+mn-lt"/>
              </a:rPr>
              <a:t>Управление </a:t>
            </a:r>
            <a:r>
              <a:rPr lang="ru-RU" sz="2800" dirty="0" smtClean="0">
                <a:latin typeface="+mn-lt"/>
              </a:rPr>
              <a:t>индустрией туризма / Марина Жукова, </a:t>
            </a:r>
            <a:r>
              <a:rPr lang="ru-RU" sz="2800" dirty="0" err="1" smtClean="0">
                <a:latin typeface="+mn-lt"/>
              </a:rPr>
              <a:t>Виль</a:t>
            </a:r>
            <a:r>
              <a:rPr lang="ru-RU" sz="2800" dirty="0" smtClean="0">
                <a:latin typeface="+mn-lt"/>
              </a:rPr>
              <a:t> Сенин, Алексей </a:t>
            </a:r>
            <a:r>
              <a:rPr lang="ru-RU" sz="2800" dirty="0" err="1" smtClean="0">
                <a:latin typeface="+mn-lt"/>
              </a:rPr>
              <a:t>Чудновский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u="sng" dirty="0" smtClean="0">
                <a:latin typeface="+mn-lt"/>
                <a:hlinkClick r:id="rId2"/>
              </a:rPr>
              <a:t>http://</a:t>
            </a:r>
            <a:r>
              <a:rPr lang="ru-RU" sz="2800" u="sng" dirty="0" smtClean="0">
                <a:latin typeface="+mn-lt"/>
                <a:hlinkClick r:id="rId2"/>
              </a:rPr>
              <a:t>www.intuit.ru/studies/courses/3622/864/info</a:t>
            </a:r>
            <a:endParaRPr lang="ru-RU" sz="2800" u="sng" dirty="0" smtClean="0">
              <a:latin typeface="+mn-lt"/>
            </a:endParaRPr>
          </a:p>
          <a:p>
            <a:pPr marL="514350" lvl="0" indent="-514350" algn="just" eaLnBrk="0" hangingPunct="0">
              <a:buAutoNum type="arabicPeriod"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Дурович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А.П. Маркетинг в туризме: Учеб. пособие. Мн.: Новое знание, 2001. — 496 с.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14620"/>
            <a:ext cx="9144000" cy="3341693"/>
          </a:xfrm>
        </p:spPr>
        <p:txBody>
          <a:bodyPr/>
          <a:lstStyle/>
          <a:p>
            <a:pPr algn="ctr">
              <a:buNone/>
            </a:pPr>
            <a:r>
              <a:rPr lang="uk-UA" sz="4000" b="1" dirty="0" smtClean="0"/>
              <a:t>ТЕМА </a:t>
            </a:r>
            <a:r>
              <a:rPr lang="uk-UA" sz="4000" b="1" dirty="0" smtClean="0"/>
              <a:t>13</a:t>
            </a:r>
            <a:endParaRPr lang="uk-UA" sz="4000" b="1" dirty="0" smtClean="0"/>
          </a:p>
          <a:p>
            <a:pPr algn="ctr">
              <a:buNone/>
            </a:pPr>
            <a:endParaRPr lang="ru-RU" sz="3200" dirty="0" smtClean="0"/>
          </a:p>
          <a:p>
            <a:pPr algn="ctr"/>
            <a:r>
              <a:rPr lang="ru-RU" sz="3200" b="1" dirty="0" smtClean="0"/>
              <a:t>СТИМУЛИРОВАНИЕ СБЫТА ТУРИСТИЧЕСКИХ ПРОДУКТОВ И УСЛУГ</a:t>
            </a:r>
            <a:endParaRPr lang="ru-RU" sz="3200" dirty="0"/>
          </a:p>
        </p:txBody>
      </p:sp>
      <p:pic>
        <p:nvPicPr>
          <p:cNvPr id="5" name="Picture 2" descr="Картинки по запросу ТУРИЗМ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868" cy="3000372"/>
          </a:xfrm>
          <a:prstGeom prst="rect">
            <a:avLst/>
          </a:prstGeom>
          <a:noFill/>
        </p:spPr>
      </p:pic>
      <p:pic>
        <p:nvPicPr>
          <p:cNvPr id="23556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0"/>
            <a:ext cx="3357554" cy="3000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3115438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85250" cy="6643711"/>
          </a:xfrm>
        </p:spPr>
        <p:txBody>
          <a:bodyPr/>
          <a:lstStyle/>
          <a:p>
            <a:pPr algn="just"/>
            <a:r>
              <a:rPr lang="ru-RU" sz="3200" b="1" dirty="0" smtClean="0"/>
              <a:t>13.1 Задачи, направления и средства стимулирования сбыта туристических продуктов и </a:t>
            </a:r>
            <a:r>
              <a:rPr lang="ru-RU" sz="3200" b="1" dirty="0" smtClean="0"/>
              <a:t>услуг.</a:t>
            </a:r>
          </a:p>
          <a:p>
            <a:pPr algn="just"/>
            <a:r>
              <a:rPr lang="ru-RU" sz="3200" b="1" dirty="0" smtClean="0"/>
              <a:t>13.2 Методы</a:t>
            </a:r>
            <a:r>
              <a:rPr lang="ru-RU" sz="3200" dirty="0" smtClean="0"/>
              <a:t> </a:t>
            </a:r>
            <a:r>
              <a:rPr lang="ru-RU" sz="3200" b="1" dirty="0" smtClean="0"/>
              <a:t>стимулирования сбыта </a:t>
            </a:r>
            <a:r>
              <a:rPr lang="ru-RU" sz="3200" b="1" dirty="0" smtClean="0"/>
              <a:t>туристических </a:t>
            </a:r>
            <a:r>
              <a:rPr lang="ru-RU" sz="3200" b="1" dirty="0" smtClean="0"/>
              <a:t>продуктов и </a:t>
            </a:r>
            <a:r>
              <a:rPr lang="ru-RU" sz="3200" b="1" dirty="0" smtClean="0"/>
              <a:t>услуг.</a:t>
            </a:r>
          </a:p>
          <a:p>
            <a:pPr algn="just"/>
            <a:r>
              <a:rPr lang="ru-RU" sz="3200" b="1" dirty="0" smtClean="0"/>
              <a:t>13.3 Зарубежный опыт</a:t>
            </a:r>
            <a:r>
              <a:rPr lang="ru-RU" sz="3200" dirty="0" smtClean="0"/>
              <a:t> </a:t>
            </a:r>
            <a:r>
              <a:rPr lang="ru-RU" sz="3200" b="1" dirty="0" smtClean="0"/>
              <a:t>стимулирования сбыта туристических продуктов и </a:t>
            </a:r>
            <a:r>
              <a:rPr lang="ru-RU" sz="3200" b="1" dirty="0" smtClean="0"/>
              <a:t>услуг.</a:t>
            </a:r>
            <a:endParaRPr lang="ru-RU" sz="32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54764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8985250" cy="135729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13.1 Задачи, направления и средства стимулирования сбыта туристических продуктов и услуг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5729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Задача</a:t>
            </a:r>
          </a:p>
          <a:p>
            <a:pPr algn="just"/>
            <a:r>
              <a:rPr lang="ru-RU" sz="2400" dirty="0" smtClean="0"/>
              <a:t>побуждение </a:t>
            </a:r>
            <a:r>
              <a:rPr lang="ru-RU" sz="2400" dirty="0" smtClean="0"/>
              <a:t>потребителя к покупке предлагаемого туристского продукта или услуг, к регулярным отношениям с </a:t>
            </a:r>
            <a:r>
              <a:rPr lang="ru-RU" sz="2400" dirty="0" smtClean="0"/>
              <a:t>организацией-продавцом.</a:t>
            </a:r>
            <a:endParaRPr lang="ru-RU" sz="24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143248"/>
            <a:ext cx="9144000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покупатели-клиенты;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продавцы (посредники, агенты, дилеры). Средства стимулирования сбыта, используемые туристскими организациями по отношению к потребителям и организациям-партнерам, одинаковы, однако механизм их использования несколько различен;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персонал туристской организации, продающий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турпродукт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6370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Средства</a:t>
            </a:r>
            <a:r>
              <a:rPr kumimoji="0"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Введение в отношения с потребителем дополнительных финансовых выгод.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Использование наряду с финансовыми выгодами дополнительных социальных льгот, т.е. укрепление связей с потребителем путем изучения запросов и желаний каждого из них, чтобы затем персонифицировать предоставляемые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туруслуги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Подключение к финансовым и социальным льготам структурных связей, т.е. для клиентов, часто пользующихся услугами туристской организации, предоставляется какая-то дополнительная услуга в отличие от иных клиентов.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Спонсирование различных событий, имеющих общественный резонанс.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Торжественное чествование знаменательных дат, юбилейных покупателей (100-й покупатель, 1000-й покупатель и т.д.) и освещение этих мероприятий в средствах массовой информации.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8985250" cy="71435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Общий подход к стимулированию потребителей туристических продуктов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и по запросу методы стимулирования сбыта туристического продукта картинки"/>
          <p:cNvPicPr/>
          <p:nvPr/>
        </p:nvPicPr>
        <p:blipFill>
          <a:blip r:embed="rId2"/>
          <a:srcRect l="9845" t="20953" r="5959" b="24883"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8985250" cy="71435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Составляющие тур. продукта – как предметы стимулирования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Аттракция </a:t>
            </a:r>
            <a:r>
              <a:rPr lang="ru-RU" sz="1400" dirty="0" smtClean="0"/>
              <a:t>притяжение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от attract-притягивать 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dirty="0" smtClean="0"/>
              <a:t>рассматривается обычно в трех аспектах: процесс формирования привлекательности другого человека; результат данного процесса; качество отношений.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8985250" cy="15001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13.2 Методы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стимулирования сбыта туристических продуктов и </a:t>
            </a:r>
            <a:r>
              <a:rPr lang="ru-RU" b="1" dirty="0" smtClean="0">
                <a:solidFill>
                  <a:schemeClr val="tx1"/>
                </a:solidFill>
              </a:rPr>
              <a:t>услуг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рекламные и не рекламные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Картинки по запросу методы стимулирования сбыта туристического продукта картинки"/>
          <p:cNvPicPr/>
          <p:nvPr/>
        </p:nvPicPr>
        <p:blipFill>
          <a:blip r:embed="rId2"/>
          <a:srcRect l="6436" r="4455" b="27191"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8985250" cy="106521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Рекламные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и по запросу рекламные методы стимулирования сбыта туристического продукта картин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mployee Orientation">
  <a:themeElements>
    <a:clrScheme name="Employee Orientation 5">
      <a:dk1>
        <a:srgbClr val="000000"/>
      </a:dk1>
      <a:lt1>
        <a:srgbClr val="CCECFF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E2F4FF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Employee Ori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4">
        <a:dk1>
          <a:srgbClr val="000000"/>
        </a:dk1>
        <a:lt1>
          <a:srgbClr val="CCFFFF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E2FFFF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5">
        <a:dk1>
          <a:srgbClr val="000000"/>
        </a:dk1>
        <a:lt1>
          <a:srgbClr val="CCECFF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E2F4FF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6">
        <a:dk1>
          <a:srgbClr val="000000"/>
        </a:dk1>
        <a:lt1>
          <a:srgbClr val="FFCC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FFE2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7">
        <a:dk1>
          <a:srgbClr val="000000"/>
        </a:dk1>
        <a:lt1>
          <a:srgbClr val="CCFF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E2FF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Employee Orientation 1">
    <a:dk1>
      <a:srgbClr val="000000"/>
    </a:dk1>
    <a:lt1>
      <a:srgbClr val="0099CC"/>
    </a:lt1>
    <a:dk2>
      <a:srgbClr val="FFFFFF"/>
    </a:dk2>
    <a:lt2>
      <a:srgbClr val="868686"/>
    </a:lt2>
    <a:accent1>
      <a:srgbClr val="00FFCC"/>
    </a:accent1>
    <a:accent2>
      <a:srgbClr val="969696"/>
    </a:accent2>
    <a:accent3>
      <a:srgbClr val="AACAE2"/>
    </a:accent3>
    <a:accent4>
      <a:srgbClr val="000000"/>
    </a:accent4>
    <a:accent5>
      <a:srgbClr val="AAFFE2"/>
    </a:accent5>
    <a:accent6>
      <a:srgbClr val="878787"/>
    </a:accent6>
    <a:hlink>
      <a:srgbClr val="00FFCC"/>
    </a:hlink>
    <a:folHlink>
      <a:srgbClr val="99CC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Employee Orientation</Template>
  <TotalTime>1111</TotalTime>
  <Words>324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Employee Orientation</vt:lpstr>
      <vt:lpstr>МАРКЕТИНГ В ТУРИЗМЕ  Додонов О.В.  </vt:lpstr>
      <vt:lpstr>Слайд 2</vt:lpstr>
      <vt:lpstr>Слайд 3</vt:lpstr>
      <vt:lpstr>13.1 Задачи, направления и средства стимулирования сбыта туристических продуктов и услуг</vt:lpstr>
      <vt:lpstr>Слайд 5</vt:lpstr>
      <vt:lpstr>Общий подход к стимулированию потребителей туристических продуктов </vt:lpstr>
      <vt:lpstr>Составляющие тур. продукта – как предметы стимулирования</vt:lpstr>
      <vt:lpstr>13.2 Методы стимулирования сбыта туристических продуктов и услуг рекламные и не рекламные</vt:lpstr>
      <vt:lpstr>Рекламные </vt:lpstr>
      <vt:lpstr>Программы стимулирования</vt:lpstr>
      <vt:lpstr>13.3 Зарубежный опыт стимулирования сбыта туристических продуктов и услуг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asus</cp:lastModifiedBy>
  <cp:revision>151</cp:revision>
  <cp:lastPrinted>1601-01-01T00:00:00Z</cp:lastPrinted>
  <dcterms:created xsi:type="dcterms:W3CDTF">1601-01-01T00:00:00Z</dcterms:created>
  <dcterms:modified xsi:type="dcterms:W3CDTF">2017-09-17T17:00:50Z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