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60" r:id="rId3"/>
    <p:sldId id="361" r:id="rId4"/>
    <p:sldId id="415" r:id="rId5"/>
    <p:sldId id="416" r:id="rId6"/>
    <p:sldId id="417" r:id="rId7"/>
    <p:sldId id="418" r:id="rId8"/>
    <p:sldId id="419" r:id="rId9"/>
    <p:sldId id="420" r:id="rId10"/>
    <p:sldId id="422" r:id="rId11"/>
    <p:sldId id="421" r:id="rId12"/>
    <p:sldId id="414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71876"/>
            <a:ext cx="9144000" cy="3286124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МАРКЕТИНГ В ТУРИЗМЕ</a:t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</a:rPr>
              <a:t>Додонов О.В.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endParaRPr lang="ru-RU" sz="4000" b="1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4582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0"/>
            <a:ext cx="4572000" cy="3714752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МАРКЕТИНГ ТУРИЗМ КАРТИНКИ"/>
          <p:cNvPicPr>
            <a:picLocks noChangeAspect="1" noChangeArrowheads="1"/>
          </p:cNvPicPr>
          <p:nvPr/>
        </p:nvPicPr>
        <p:blipFill>
          <a:blip r:embed="rId3"/>
          <a:srcRect t="9726"/>
          <a:stretch>
            <a:fillRect/>
          </a:stretch>
        </p:blipFill>
        <p:spPr bwMode="auto">
          <a:xfrm>
            <a:off x="0" y="0"/>
            <a:ext cx="4489457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 к теме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Материал из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Википедии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[Электронный ресурс]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Филипп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Котлер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маркетинга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Краткий курс.: Пер. с англ.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Издательский дом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Вильямс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2007.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656 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The American Marketing Association (AMA), 2004.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Баканов Г.Б. Маркетинг: лекции / Г.Б. Баканов.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Таганрог: ТРТУ, 2005.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Дурович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А.П. Маркетинг в туризме: Учеб. пособие. Мн.: Новое знание, 2001. — 496 с.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14620"/>
            <a:ext cx="9144000" cy="3341693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/>
              <a:t>ТЕМА </a:t>
            </a:r>
            <a:r>
              <a:rPr lang="uk-UA" sz="4000" b="1" dirty="0" smtClean="0"/>
              <a:t>12</a:t>
            </a:r>
            <a:endParaRPr lang="uk-UA" sz="4000" b="1" dirty="0" smtClean="0"/>
          </a:p>
          <a:p>
            <a:pPr algn="ctr">
              <a:buNone/>
            </a:pPr>
            <a:endParaRPr lang="ru-RU" sz="3200" dirty="0" smtClean="0"/>
          </a:p>
          <a:p>
            <a:pPr algn="ctr"/>
            <a:r>
              <a:rPr lang="ru-RU" sz="3200" b="1" dirty="0" smtClean="0"/>
              <a:t>ОРГАНИЗАЦИЯ РЕКЛАМНОЙ КАМПАНИИ В ТУРИЗМЕ</a:t>
            </a:r>
            <a:endParaRPr lang="ru-RU" sz="3200" dirty="0"/>
          </a:p>
        </p:txBody>
      </p:sp>
      <p:pic>
        <p:nvPicPr>
          <p:cNvPr id="5" name="Picture 2" descr="Картинки по запросу ТУРИЗМ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3000372"/>
          </a:xfrm>
          <a:prstGeom prst="rect">
            <a:avLst/>
          </a:prstGeom>
          <a:noFill/>
        </p:spPr>
      </p:pic>
      <p:pic>
        <p:nvPicPr>
          <p:cNvPr id="23556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0"/>
            <a:ext cx="3357554" cy="3000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115438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85250" cy="6643711"/>
          </a:xfrm>
        </p:spPr>
        <p:txBody>
          <a:bodyPr/>
          <a:lstStyle/>
          <a:p>
            <a:pPr algn="just"/>
            <a:r>
              <a:rPr lang="ru-RU" sz="3200" b="1" dirty="0" smtClean="0"/>
              <a:t>12.1 Понятие, сущность, цели, порядок разработки рекламной кампании.</a:t>
            </a:r>
            <a:endParaRPr lang="ru-RU" sz="3200" dirty="0" smtClean="0"/>
          </a:p>
          <a:p>
            <a:pPr algn="just"/>
            <a:r>
              <a:rPr lang="ru-RU" sz="3200" b="1" dirty="0" smtClean="0"/>
              <a:t>12.2 Порядок формирования рекламного бюджета.</a:t>
            </a:r>
            <a:endParaRPr lang="ru-RU" sz="3200" dirty="0" smtClean="0"/>
          </a:p>
          <a:p>
            <a:pPr algn="just"/>
            <a:r>
              <a:rPr lang="ru-RU" sz="3200" b="1" dirty="0" smtClean="0"/>
              <a:t>12.3 Особенности организации рекламной деятельности на туристическом предприятии.</a:t>
            </a:r>
            <a:endParaRPr lang="ru-RU" sz="3200" dirty="0" smtClean="0"/>
          </a:p>
          <a:p>
            <a:pPr algn="just"/>
            <a:r>
              <a:rPr lang="ru-RU" sz="3200" b="1" dirty="0" smtClean="0"/>
              <a:t>12.4 Сущность рекламных исследований в туризме.</a:t>
            </a:r>
            <a:endParaRPr lang="ru-RU" sz="3200" dirty="0" smtClean="0"/>
          </a:p>
          <a:p>
            <a:pPr algn="just"/>
            <a:r>
              <a:rPr lang="ru-RU" sz="3200" b="1" dirty="0" smtClean="0"/>
              <a:t>12.5 Выбор рекламных средств в туризме.</a:t>
            </a:r>
            <a:endParaRPr lang="ru-RU" sz="3200" dirty="0" smtClean="0"/>
          </a:p>
          <a:p>
            <a:pPr algn="just"/>
            <a:r>
              <a:rPr lang="ru-RU" sz="3200" b="1" dirty="0" smtClean="0"/>
              <a:t>12.6 Особенности формирования рекламного бюджета в туризме.</a:t>
            </a:r>
            <a:endParaRPr lang="ru-RU" sz="32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476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Рекламная кампания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-рекламные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мероприятия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объединенные одной целью, охватывающие определенный период времени и распределенные во времени так, чтобы одно рекламное мероприятие дополняло другое;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41333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- система рекламных мероприятий, охватывающих определённый период времени и предусматривающих комплекс применения рекламных средств, для достижения рекламодателем конкретной маркетинговой цели.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42913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 рекламной кампании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выведение на рынок новых товаров и услуг;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стимулирование сбыта;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благоприятного образа предприятия.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/>
              <a:t>Разработка</a:t>
            </a:r>
            <a:r>
              <a:rPr lang="ru-RU" sz="2800" dirty="0" smtClean="0"/>
              <a:t> рекламной кампании включает в себя следующие </a:t>
            </a:r>
            <a:r>
              <a:rPr lang="ru-RU" sz="2800" u="sng" dirty="0" smtClean="0"/>
              <a:t>элементы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" y="100010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ситуации: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существующего положения товара;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целевых рынков;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целей.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целей рекламной кампании.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рекламной стратегии: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Концепция продвижения продукта;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целевой аудитории;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средств продвижения;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визуальной и текстовой концепций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рекламного бюджета.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Рекламный бюджет </a:t>
            </a:r>
            <a:endParaRPr lang="ru-RU" sz="3200" b="1" dirty="0" smtClean="0"/>
          </a:p>
          <a:p>
            <a:pPr algn="just"/>
            <a:r>
              <a:rPr lang="ru-RU" sz="3200" dirty="0" smtClean="0"/>
              <a:t>– </a:t>
            </a:r>
            <a:r>
              <a:rPr lang="ru-RU" sz="3200" dirty="0" smtClean="0"/>
              <a:t>это не затраты на рекламу, а прямые инвестиции (</a:t>
            </a:r>
            <a:r>
              <a:rPr lang="ru-RU" sz="3200" dirty="0" err="1" smtClean="0"/>
              <a:t>маркетинго</a:t>
            </a:r>
            <a:r>
              <a:rPr lang="ru-RU" sz="3200" dirty="0" smtClean="0"/>
              <a:t> - экономические инвестиции), способствующие повышению продаж.</a:t>
            </a:r>
            <a:endParaRPr lang="ru-RU" sz="3200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500306"/>
            <a:ext cx="8543301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Затраты на рекламу состоят из стоимости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минимальных единиц измерения рекламы.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Единица измерения для печатной рекламы (объявлений):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Знаки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Объявление целиком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Единица измерения для печатной рекламы (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рекламы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 (рекламная площадь определенного размера - у каждого СМИ своя)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полосы (1/1, 1/2, 1/4 и т.д.)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hangingPunct="0">
              <a:tabLst>
                <a:tab pos="457200" algn="l"/>
              </a:tabLst>
            </a:pPr>
            <a:r>
              <a:rPr kumimoji="0"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Единица измерения для печатной рекламы (бегущей строки):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Квадратный сантиметр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Способы расчета оптимального рекламного бюджета</a:t>
            </a:r>
            <a:endParaRPr lang="ru-RU" sz="2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объемов рекламных бюджетов фирм-конкурентов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формируется таким же или немного больше, чем у конкурентов или вычисляется процент от продаж, который конкуренты направляют на рекламу и при определении своего рекламного бюджета компания ориентируется на этот процент (используя собственный объем продаж).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бюджета на основе определенного процента от продаж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Обычно рекламный бюджет составляет от 1,5 до 3% общего объема продаж для промышленных товаров и от 5 до 20% общего объема продаж для потребительских товаров.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Определения объема рекламного бюджета с учетом целей и задач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Введение нового товара (услуги) требует большего бюджета, чем например поддерживающая (напоминающая) реклама известного товара или услуги. Чем более конкурентный рынок – тем больше рекламный бюджет.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минимизировать (оптимизировать) рекламный бюджет: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 снижение стоимости рекламы за счет скидок за больший объем и сроки размещения;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б) за счет уменьшения размера рекламы благодаря грамотному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креативу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в) за счет чередования активной рекламной кампании и напоминающей рекламы;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г) благодаря использованию бесплатных или условно бесплатных форм рекламы (тот же партизанский маркетинг).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4298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Особенности организации рекламной деятельности в туризме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85762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Рекламная </a:t>
            </a:r>
            <a:r>
              <a:rPr lang="ru-RU" sz="3200" i="1" dirty="0" smtClean="0"/>
              <a:t>деятельность</a:t>
            </a:r>
            <a:r>
              <a:rPr lang="ru-RU" sz="3200" dirty="0" smtClean="0"/>
              <a:t> в туризме отличается от аналогичной деятельности в других отраслях, что связано со спецификой </a:t>
            </a:r>
            <a:r>
              <a:rPr lang="ru-RU" sz="3200" dirty="0" err="1" smtClean="0"/>
              <a:t>турпродукта</a:t>
            </a:r>
            <a:r>
              <a:rPr lang="ru-RU" sz="3200" dirty="0" smtClean="0"/>
              <a:t> и маркетинга в индустрии </a:t>
            </a:r>
            <a:r>
              <a:rPr lang="ru-RU" sz="3200" dirty="0" smtClean="0"/>
              <a:t>туризма.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1077</TotalTime>
  <Words>453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Employee Orientation</vt:lpstr>
      <vt:lpstr>МАРКЕТИНГ В ТУРИЗМЕ  Додонов О.В.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146</cp:revision>
  <cp:lastPrinted>1601-01-01T00:00:00Z</cp:lastPrinted>
  <dcterms:created xsi:type="dcterms:W3CDTF">1601-01-01T00:00:00Z</dcterms:created>
  <dcterms:modified xsi:type="dcterms:W3CDTF">2017-09-14T16:29:33Z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