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23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25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89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97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503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A5A3E0-B19C-482D-9793-6A69D918D0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577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A5A3FB-45B0-4049-9D58-FD6C542FA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252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026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549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808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00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68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161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12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96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137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39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7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33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8A75040-8E0B-4F2F-BDCA-42C4B27C3A0B}" type="datetimeFigureOut">
              <a:rPr lang="ru-RU" smtClean="0"/>
              <a:pPr/>
              <a:t>23.08.2017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 algn="ctr"/>
            <a:r>
              <a:rPr lang="ru-RU" b="1" dirty="0" smtClean="0"/>
              <a:t>5.2. Методы логистики: анализ АВС, анализ </a:t>
            </a:r>
            <a:r>
              <a:rPr lang="ru-RU" b="1" dirty="0" smtClean="0"/>
              <a:t>XYZ</a:t>
            </a: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3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Слонимская М.А. Логистика. – Минск: БГЭУ, 2011 – С. 90-95. </a:t>
            </a:r>
            <a:endParaRPr lang="en-US" dirty="0" smtClean="0"/>
          </a:p>
          <a:p>
            <a:pPr algn="just"/>
            <a:r>
              <a:rPr lang="en-US" dirty="0" err="1" smtClean="0"/>
              <a:t>Krzyżaniak</a:t>
            </a:r>
            <a:r>
              <a:rPr lang="en-US" dirty="0" smtClean="0"/>
              <a:t> S. </a:t>
            </a:r>
            <a:r>
              <a:rPr lang="en-US" dirty="0" err="1" smtClean="0"/>
              <a:t>Podstawy</a:t>
            </a:r>
            <a:r>
              <a:rPr lang="en-US" dirty="0" smtClean="0"/>
              <a:t> </a:t>
            </a:r>
            <a:r>
              <a:rPr lang="en-US" dirty="0" err="1" smtClean="0"/>
              <a:t>zarządzania</a:t>
            </a:r>
            <a:r>
              <a:rPr lang="en-US" dirty="0" smtClean="0"/>
              <a:t> </a:t>
            </a:r>
            <a:r>
              <a:rPr lang="en-US" dirty="0" err="1" smtClean="0"/>
              <a:t>zapasami</a:t>
            </a:r>
            <a:r>
              <a:rPr lang="en-US" dirty="0" smtClean="0"/>
              <a:t> w </a:t>
            </a:r>
            <a:r>
              <a:rPr lang="en-US" dirty="0" err="1" smtClean="0"/>
              <a:t>przykładach</a:t>
            </a:r>
            <a:r>
              <a:rPr lang="en-US" dirty="0" smtClean="0"/>
              <a:t>. – </a:t>
            </a:r>
            <a:r>
              <a:rPr lang="en-US" dirty="0" err="1" smtClean="0"/>
              <a:t>Poznań</a:t>
            </a:r>
            <a:r>
              <a:rPr lang="ru-RU" dirty="0" smtClean="0"/>
              <a:t>: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logistyka</a:t>
            </a:r>
            <a:r>
              <a:rPr lang="ru-RU" dirty="0" smtClean="0"/>
              <a:t>, </a:t>
            </a:r>
            <a:r>
              <a:rPr lang="en-US" dirty="0" smtClean="0"/>
              <a:t>2005 - C. 19-39.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549275"/>
            <a:ext cx="7561263" cy="2374900"/>
          </a:xfrm>
        </p:spPr>
        <p:txBody>
          <a:bodyPr/>
          <a:lstStyle/>
          <a:p>
            <a:pPr marL="0" indent="452438">
              <a:buFont typeface="Wingdings" pitchFamily="2" charset="2"/>
              <a:buNone/>
            </a:pPr>
            <a:r>
              <a:rPr lang="ru-RU" sz="2800"/>
              <a:t>Признаком, на основе которого конкретную позицию ассортимента относят к группе Х, </a:t>
            </a:r>
            <a:r>
              <a:rPr lang="ru-RU" sz="2800" i="1"/>
              <a:t>Y</a:t>
            </a:r>
            <a:r>
              <a:rPr lang="ru-RU" sz="2800"/>
              <a:t> или Z, является </a:t>
            </a:r>
            <a:r>
              <a:rPr lang="ru-RU" sz="2800" b="1"/>
              <a:t>коэффициент вариации спроса</a:t>
            </a:r>
            <a:r>
              <a:rPr lang="ru-RU" sz="2800"/>
              <a:t> по этой позиции. </a:t>
            </a:r>
          </a:p>
        </p:txBody>
      </p:sp>
      <p:graphicFrame>
        <p:nvGraphicFramePr>
          <p:cNvPr id="501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00113" y="3357563"/>
          <a:ext cx="3241675" cy="1376362"/>
        </p:xfrm>
        <a:graphic>
          <a:graphicData uri="http://schemas.openxmlformats.org/presentationml/2006/ole">
            <p:oleObj spid="_x0000_s2056" name="Формула" r:id="rId3" imgW="926698" imgH="393529" progId="Equation.3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27538" y="2636838"/>
          <a:ext cx="3670300" cy="2168525"/>
        </p:xfrm>
        <a:graphic>
          <a:graphicData uri="http://schemas.openxmlformats.org/presentationml/2006/ole">
            <p:oleObj spid="_x0000_s2057" name="Формула" r:id="rId4" imgW="1117600" imgH="660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056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549275"/>
            <a:ext cx="7777163" cy="4103688"/>
          </a:xfrm>
        </p:spPr>
        <p:txBody>
          <a:bodyPr/>
          <a:lstStyle/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Возможный алгоритм дифференциации ассортимента на группы </a:t>
            </a:r>
            <a:r>
              <a:rPr lang="en-US"/>
              <a:t>XYZ:</a:t>
            </a:r>
          </a:p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X</a:t>
            </a:r>
            <a:r>
              <a:rPr lang="en-US" i="1"/>
              <a:t> – </a:t>
            </a:r>
            <a:r>
              <a:rPr lang="en-US" i="1">
                <a:cs typeface="Arial" charset="0"/>
              </a:rPr>
              <a:t>V&lt;</a:t>
            </a:r>
            <a:r>
              <a:rPr lang="en-US">
                <a:cs typeface="Arial" charset="0"/>
              </a:rPr>
              <a:t>10%</a:t>
            </a:r>
          </a:p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r>
              <a:rPr lang="en-US" b="1" i="1">
                <a:cs typeface="Arial" charset="0"/>
              </a:rPr>
              <a:t>Y</a:t>
            </a:r>
            <a:r>
              <a:rPr lang="en-US">
                <a:cs typeface="Arial" charset="0"/>
              </a:rPr>
              <a:t> – 1</a:t>
            </a:r>
            <a:r>
              <a:rPr lang="en-US"/>
              <a:t>0%</a:t>
            </a:r>
            <a:r>
              <a:rPr lang="en-US" i="1">
                <a:cs typeface="Arial" charset="0"/>
              </a:rPr>
              <a:t>≤V&lt;</a:t>
            </a:r>
            <a:r>
              <a:rPr lang="en-US">
                <a:cs typeface="Arial" charset="0"/>
              </a:rPr>
              <a:t>25%</a:t>
            </a:r>
          </a:p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r>
              <a:rPr lang="en-US" b="1" i="1">
                <a:cs typeface="Arial" charset="0"/>
              </a:rPr>
              <a:t>Z</a:t>
            </a:r>
            <a:r>
              <a:rPr lang="en-US">
                <a:cs typeface="Arial" charset="0"/>
              </a:rPr>
              <a:t> – 25</a:t>
            </a:r>
            <a:r>
              <a:rPr lang="en-US"/>
              <a:t>%</a:t>
            </a:r>
            <a:r>
              <a:rPr lang="en-US" i="1">
                <a:cs typeface="Arial" charset="0"/>
              </a:rPr>
              <a:t>≤V</a:t>
            </a: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3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Наложением результатов XYZ–анализа на данные ABC-метода получаем 9 групп ресурсов, для каждой из которых менеджеры фирмы должны разработать свои техники управления.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Группы AX, AY и AZ требуют наибольшего внимания с логистической точки зрения, для них необходимо тщательное планирование потребности, нормирование расхода, ежедневный учет и контроль, постоянный анализ отклонений от запланированных показателей. Причем для категории AX следует рассчитывать оптимальный размер закупок и использовать технологию «just in time». А для категории AZ эффективнее использовать систему снабжения по запросам с обязательным расчетом величины страхового запаса </a:t>
            </a:r>
          </a:p>
        </p:txBody>
      </p:sp>
    </p:spTree>
    <p:extLst>
      <p:ext uri="{BB962C8B-B14F-4D97-AF65-F5344CB8AC3E}">
        <p14:creationId xmlns:p14="http://schemas.microsoft.com/office/powerpoint/2010/main" xmlns="" val="25573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571612"/>
            <a:ext cx="8229600" cy="1371600"/>
          </a:xfrm>
        </p:spPr>
        <p:txBody>
          <a:bodyPr/>
          <a:lstStyle/>
          <a:p>
            <a:r>
              <a:rPr lang="en-US" dirty="0"/>
              <a:t>ABC-</a:t>
            </a:r>
            <a:r>
              <a:rPr lang="ru-RU" dirty="0"/>
              <a:t>классификация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2971800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Товары, приносящие 80% выручки, обычно получают ранг А. Он может быть присвоен 5, 10 или 20% товарных позиций. 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Остальные товары, приносящие 20% выручки, обычно ранжируются так:</a:t>
            </a:r>
            <a:endParaRPr lang="en-US" sz="2800" dirty="0"/>
          </a:p>
          <a:p>
            <a:pPr lvl="4">
              <a:buFont typeface="Wingdings" pitchFamily="2" charset="2"/>
              <a:buNone/>
            </a:pPr>
            <a:r>
              <a:rPr lang="en-US" sz="2800" dirty="0"/>
              <a:t>1</a:t>
            </a:r>
            <a:r>
              <a:rPr lang="ru-RU" sz="2800" dirty="0"/>
              <a:t>5% выручки </a:t>
            </a:r>
            <a:r>
              <a:rPr lang="en-US" sz="2800" dirty="0"/>
              <a:t>– </a:t>
            </a:r>
            <a:r>
              <a:rPr lang="ru-RU" sz="2800" dirty="0"/>
              <a:t>ранг В;</a:t>
            </a:r>
          </a:p>
          <a:p>
            <a:pPr lvl="4">
              <a:buFont typeface="Wingdings" pitchFamily="2" charset="2"/>
              <a:buNone/>
            </a:pPr>
            <a:r>
              <a:rPr lang="ru-RU" sz="2800" dirty="0"/>
              <a:t>5% выручки – ранг С</a:t>
            </a:r>
          </a:p>
        </p:txBody>
      </p:sp>
    </p:spTree>
    <p:extLst>
      <p:ext uri="{BB962C8B-B14F-4D97-AF65-F5344CB8AC3E}">
        <p14:creationId xmlns:p14="http://schemas.microsoft.com/office/powerpoint/2010/main" xmlns="" val="269950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r>
              <a:rPr lang="ru-RU" sz="3600"/>
              <a:t>Порядок проведения АВС анализа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Первый шаг:</a:t>
            </a:r>
            <a:r>
              <a:rPr lang="ru-RU" sz="2000" dirty="0"/>
              <a:t> Определить объекты анализа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Клиент, Поставщик, Товарная группа/подгруппа, Номенклатурная единица, и т.п.</a:t>
            </a:r>
            <a:endParaRPr 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Второй шаг:</a:t>
            </a:r>
            <a:r>
              <a:rPr lang="ru-RU" sz="2000" dirty="0"/>
              <a:t> Определить параметр, по которому будет проводиться анализ объекта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Средний товарный запас, руб.; Объем продаж, руб.; Доход, руб.; Количество единиц продаж, шт.; Количество заказов, шт. и т.п.</a:t>
            </a:r>
            <a:endParaRPr 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Третий шаг:</a:t>
            </a:r>
            <a:r>
              <a:rPr lang="ru-RU" sz="2000" dirty="0"/>
              <a:t> Сортировка объектов анализа в порядке убывания значения параметра.</a:t>
            </a:r>
            <a:endParaRPr 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Четвертый шаг:</a:t>
            </a:r>
            <a:r>
              <a:rPr lang="ru-RU" sz="2000" dirty="0"/>
              <a:t> Определение групп А, В и С.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Для определения принадлежности выбранного объекта к группе необходимо: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Рассчитать долю параметра от общей суммы параметров выбранных объектов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Рассчитать эту долю с накопительным итогом.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Присвоить значения групп выбранным объектам.</a:t>
            </a:r>
          </a:p>
        </p:txBody>
      </p:sp>
    </p:spTree>
    <p:extLst>
      <p:ext uri="{BB962C8B-B14F-4D97-AF65-F5344CB8AC3E}">
        <p14:creationId xmlns:p14="http://schemas.microsoft.com/office/powerpoint/2010/main" xmlns="" val="11267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619250" y="1989138"/>
            <a:ext cx="5372100" cy="3886200"/>
            <a:chOff x="1020" y="1253"/>
            <a:chExt cx="3384" cy="2448"/>
          </a:xfrm>
        </p:grpSpPr>
        <p:graphicFrame>
          <p:nvGraphicFramePr>
            <p:cNvPr id="43011" name="Object 3"/>
            <p:cNvGraphicFramePr>
              <a:graphicFrameLocks noChangeAspect="1"/>
            </p:cNvGraphicFramePr>
            <p:nvPr/>
          </p:nvGraphicFramePr>
          <p:xfrm>
            <a:off x="1383" y="1253"/>
            <a:ext cx="3021" cy="2448"/>
          </p:xfrm>
          <a:graphic>
            <a:graphicData uri="http://schemas.openxmlformats.org/presentationml/2006/ole">
              <p:oleObj spid="_x0000_s1029" name="Точечный рисунок" r:id="rId3" imgW="5923810" imgH="4800000" progId="PBrush">
                <p:embed/>
              </p:oleObj>
            </a:graphicData>
          </a:graphic>
        </p:graphicFrame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2744" y="1389"/>
              <a:ext cx="0" cy="2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3429" y="1912"/>
              <a:ext cx="272" cy="273"/>
              <a:chOff x="3170" y="1828"/>
              <a:chExt cx="272" cy="273"/>
            </a:xfrm>
          </p:grpSpPr>
          <p:sp>
            <p:nvSpPr>
              <p:cNvPr id="43014" name="Text Box 6"/>
              <p:cNvSpPr txBox="1">
                <a:spLocks noChangeArrowheads="1"/>
              </p:cNvSpPr>
              <p:nvPr/>
            </p:nvSpPr>
            <p:spPr bwMode="auto">
              <a:xfrm>
                <a:off x="3198" y="184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  <a:endParaRPr lang="ru-RU"/>
              </a:p>
            </p:txBody>
          </p:sp>
          <p:sp>
            <p:nvSpPr>
              <p:cNvPr id="43015" name="Oval 7"/>
              <p:cNvSpPr>
                <a:spLocks noChangeArrowheads="1"/>
              </p:cNvSpPr>
              <p:nvPr/>
            </p:nvSpPr>
            <p:spPr bwMode="auto">
              <a:xfrm>
                <a:off x="3170" y="1828"/>
                <a:ext cx="272" cy="2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3016" name="Group 8"/>
            <p:cNvGrpSpPr>
              <a:grpSpLocks/>
            </p:cNvGrpSpPr>
            <p:nvPr/>
          </p:nvGrpSpPr>
          <p:grpSpPr bwMode="auto">
            <a:xfrm>
              <a:off x="2252" y="1919"/>
              <a:ext cx="272" cy="273"/>
              <a:chOff x="3170" y="1828"/>
              <a:chExt cx="272" cy="273"/>
            </a:xfrm>
          </p:grpSpPr>
          <p:sp>
            <p:nvSpPr>
              <p:cNvPr id="43017" name="Text Box 9"/>
              <p:cNvSpPr txBox="1">
                <a:spLocks noChangeArrowheads="1"/>
              </p:cNvSpPr>
              <p:nvPr/>
            </p:nvSpPr>
            <p:spPr bwMode="auto">
              <a:xfrm>
                <a:off x="3198" y="184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43018" name="Oval 10"/>
              <p:cNvSpPr>
                <a:spLocks noChangeArrowheads="1"/>
              </p:cNvSpPr>
              <p:nvPr/>
            </p:nvSpPr>
            <p:spPr bwMode="auto">
              <a:xfrm>
                <a:off x="3170" y="1828"/>
                <a:ext cx="272" cy="2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 flipV="1">
              <a:off x="2004" y="1497"/>
              <a:ext cx="0" cy="1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 flipV="1">
              <a:off x="1701" y="1797"/>
              <a:ext cx="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21" name="Group 13"/>
            <p:cNvGrpSpPr>
              <a:grpSpLocks/>
            </p:cNvGrpSpPr>
            <p:nvPr/>
          </p:nvGrpSpPr>
          <p:grpSpPr bwMode="auto">
            <a:xfrm>
              <a:off x="1701" y="1916"/>
              <a:ext cx="272" cy="273"/>
              <a:chOff x="3170" y="1828"/>
              <a:chExt cx="272" cy="273"/>
            </a:xfrm>
          </p:grpSpPr>
          <p:sp>
            <p:nvSpPr>
              <p:cNvPr id="43022" name="Text Box 14"/>
              <p:cNvSpPr txBox="1">
                <a:spLocks noChangeArrowheads="1"/>
              </p:cNvSpPr>
              <p:nvPr/>
            </p:nvSpPr>
            <p:spPr bwMode="auto">
              <a:xfrm>
                <a:off x="3198" y="184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43023" name="Oval 15"/>
              <p:cNvSpPr>
                <a:spLocks noChangeArrowheads="1"/>
              </p:cNvSpPr>
              <p:nvPr/>
            </p:nvSpPr>
            <p:spPr bwMode="auto">
              <a:xfrm>
                <a:off x="3170" y="1828"/>
                <a:ext cx="272" cy="2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3024" name="Group 16"/>
            <p:cNvGrpSpPr>
              <a:grpSpLocks/>
            </p:cNvGrpSpPr>
            <p:nvPr/>
          </p:nvGrpSpPr>
          <p:grpSpPr bwMode="auto">
            <a:xfrm>
              <a:off x="1020" y="2251"/>
              <a:ext cx="272" cy="273"/>
              <a:chOff x="3170" y="1828"/>
              <a:chExt cx="272" cy="273"/>
            </a:xfrm>
          </p:grpSpPr>
          <p:sp>
            <p:nvSpPr>
              <p:cNvPr id="43025" name="Text Box 17"/>
              <p:cNvSpPr txBox="1">
                <a:spLocks noChangeArrowheads="1"/>
              </p:cNvSpPr>
              <p:nvPr/>
            </p:nvSpPr>
            <p:spPr bwMode="auto">
              <a:xfrm>
                <a:off x="3198" y="184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  <a:endParaRPr lang="ru-RU"/>
              </a:p>
            </p:txBody>
          </p:sp>
          <p:sp>
            <p:nvSpPr>
              <p:cNvPr id="43026" name="Oval 18"/>
              <p:cNvSpPr>
                <a:spLocks noChangeArrowheads="1"/>
              </p:cNvSpPr>
              <p:nvPr/>
            </p:nvSpPr>
            <p:spPr bwMode="auto">
              <a:xfrm>
                <a:off x="3170" y="1828"/>
                <a:ext cx="272" cy="2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1247" y="2478"/>
              <a:ext cx="408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28" name="Rectangle 2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ABC-</a:t>
            </a:r>
            <a:r>
              <a:rPr lang="ru-RU"/>
              <a:t>классификация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24906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Такую классификацию объектов можно использовать в качестве основы для осуществления контроля запасов: наивысший уровень обслуживания и обеспечивается для товаров категории А, чуть меньший уровень — для товаров категории В и, наконец, самый низкий — для товаров категорий С.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i="1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/>
              <a:t> Категория товара            Наличие запасов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/>
              <a:t>              А                                    99%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/>
              <a:t>              В                                    97%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/>
              <a:t>              С                                    90%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383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5175"/>
            <a:ext cx="8147050" cy="5102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Концепция приоритетов обслуживания товаров может быть расширена для учета приоритетности клиентов.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Поскольку то же самое правило 80/20 применимо к покупателям, так же как и к товарам, то имеет смысл сконцентрировать использование ресурсов на работе с ключевыми клиентами и с</a:t>
            </a:r>
            <a:r>
              <a:rPr lang="ru-RU" sz="2800" i="1" dirty="0"/>
              <a:t> </a:t>
            </a:r>
            <a:r>
              <a:rPr lang="ru-RU" sz="2800" dirty="0"/>
              <a:t>ключевыми товарами. 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14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/>
              <a:t>Обслуживание покупателей и правило 80/20</a:t>
            </a: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1160463" y="1852613"/>
            <a:ext cx="7273925" cy="4927600"/>
            <a:chOff x="748" y="1026"/>
            <a:chExt cx="4582" cy="3104"/>
          </a:xfrm>
        </p:grpSpPr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>
              <a:off x="1066" y="1344"/>
              <a:ext cx="3628" cy="24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1066" y="1344"/>
              <a:ext cx="771" cy="680"/>
            </a:xfrm>
            <a:prstGeom prst="rect">
              <a:avLst/>
            </a:prstGeom>
            <a:solidFill>
              <a:schemeClr val="accent1">
                <a:alpha val="60001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1066" y="2024"/>
              <a:ext cx="771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3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1837" y="1344"/>
              <a:ext cx="771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3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1837" y="2024"/>
              <a:ext cx="771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3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1066" y="2704"/>
              <a:ext cx="771" cy="10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4" name="Rectangle 10"/>
            <p:cNvSpPr>
              <a:spLocks noChangeArrowheads="1"/>
            </p:cNvSpPr>
            <p:nvPr/>
          </p:nvSpPr>
          <p:spPr bwMode="auto">
            <a:xfrm>
              <a:off x="2608" y="1344"/>
              <a:ext cx="2086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5" name="Rectangle 11"/>
            <p:cNvSpPr>
              <a:spLocks noChangeArrowheads="1"/>
            </p:cNvSpPr>
            <p:nvPr/>
          </p:nvSpPr>
          <p:spPr bwMode="auto">
            <a:xfrm>
              <a:off x="1837" y="2704"/>
              <a:ext cx="771" cy="10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auto">
            <a:xfrm>
              <a:off x="2608" y="2024"/>
              <a:ext cx="2086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auto">
            <a:xfrm>
              <a:off x="2608" y="2704"/>
              <a:ext cx="2086" cy="1089"/>
            </a:xfrm>
            <a:prstGeom prst="rect">
              <a:avLst/>
            </a:prstGeom>
            <a:solidFill>
              <a:schemeClr val="accent1">
                <a:alpha val="60001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748" y="14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748" y="225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В</a:t>
              </a: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748" y="3158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С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383" y="384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2109" y="383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В</a:t>
              </a:r>
            </a:p>
          </p:txBody>
        </p:sp>
        <p:sp>
          <p:nvSpPr>
            <p:cNvPr id="47123" name="Text Box 19"/>
            <p:cNvSpPr txBox="1">
              <a:spLocks noChangeArrowheads="1"/>
            </p:cNvSpPr>
            <p:nvPr/>
          </p:nvSpPr>
          <p:spPr bwMode="auto">
            <a:xfrm>
              <a:off x="3560" y="3838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С</a:t>
              </a:r>
            </a:p>
          </p:txBody>
        </p:sp>
        <p:sp>
          <p:nvSpPr>
            <p:cNvPr id="47124" name="Text Box 20"/>
            <p:cNvSpPr txBox="1">
              <a:spLocks noChangeArrowheads="1"/>
            </p:cNvSpPr>
            <p:nvPr/>
          </p:nvSpPr>
          <p:spPr bwMode="auto">
            <a:xfrm>
              <a:off x="1202" y="1026"/>
              <a:ext cx="41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Ключевые товары, ключевые покупатели</a:t>
              </a:r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1338" y="1253"/>
              <a:ext cx="136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6" name="Text Box 22"/>
            <p:cNvSpPr txBox="1">
              <a:spLocks noChangeArrowheads="1"/>
            </p:cNvSpPr>
            <p:nvPr/>
          </p:nvSpPr>
          <p:spPr bwMode="auto">
            <a:xfrm>
              <a:off x="1816" y="1560"/>
              <a:ext cx="8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Разработка</a:t>
              </a:r>
            </a:p>
          </p:txBody>
        </p:sp>
        <p:sp>
          <p:nvSpPr>
            <p:cNvPr id="47127" name="Text Box 23"/>
            <p:cNvSpPr txBox="1">
              <a:spLocks noChangeArrowheads="1"/>
            </p:cNvSpPr>
            <p:nvPr/>
          </p:nvSpPr>
          <p:spPr bwMode="auto">
            <a:xfrm>
              <a:off x="1055" y="2251"/>
              <a:ext cx="8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Разработка</a:t>
              </a:r>
            </a:p>
          </p:txBody>
        </p:sp>
        <p:sp>
          <p:nvSpPr>
            <p:cNvPr id="47128" name="Text Box 24"/>
            <p:cNvSpPr txBox="1">
              <a:spLocks noChangeArrowheads="1"/>
            </p:cNvSpPr>
            <p:nvPr/>
          </p:nvSpPr>
          <p:spPr bwMode="auto">
            <a:xfrm>
              <a:off x="1795" y="2251"/>
              <a:ext cx="8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Сохранение</a:t>
              </a:r>
            </a:p>
          </p:txBody>
        </p:sp>
        <p:sp>
          <p:nvSpPr>
            <p:cNvPr id="47129" name="Text Box 25"/>
            <p:cNvSpPr txBox="1">
              <a:spLocks noChangeArrowheads="1"/>
            </p:cNvSpPr>
            <p:nvPr/>
          </p:nvSpPr>
          <p:spPr bwMode="auto">
            <a:xfrm>
              <a:off x="3243" y="3113"/>
              <a:ext cx="8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Проверка</a:t>
              </a:r>
            </a:p>
          </p:txBody>
        </p:sp>
      </p:grpSp>
      <p:sp>
        <p:nvSpPr>
          <p:cNvPr id="47130" name="Text Box 26"/>
          <p:cNvSpPr txBox="1">
            <a:spLocks noChangeArrowheads="1"/>
          </p:cNvSpPr>
          <p:nvPr/>
        </p:nvSpPr>
        <p:spPr bwMode="auto">
          <a:xfrm rot="10800000" flipH="1">
            <a:off x="388938" y="3352800"/>
            <a:ext cx="549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Товары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 rot="16200000" flipH="1">
            <a:off x="7173119" y="5474494"/>
            <a:ext cx="549275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Покупатели</a:t>
            </a:r>
          </a:p>
        </p:txBody>
      </p:sp>
    </p:spTree>
    <p:extLst>
      <p:ext uri="{BB962C8B-B14F-4D97-AF65-F5344CB8AC3E}">
        <p14:creationId xmlns:p14="http://schemas.microsoft.com/office/powerpoint/2010/main" xmlns="" val="39059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/>
              <a:t>Распределение «цена-количество» для ассортиментных позиций группы А </a:t>
            </a:r>
          </a:p>
        </p:txBody>
      </p:sp>
      <p:graphicFrame>
        <p:nvGraphicFramePr>
          <p:cNvPr id="4464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82688" y="2239963"/>
          <a:ext cx="7772400" cy="3670300"/>
        </p:xfrm>
        <a:graphic>
          <a:graphicData uri="http://schemas.openxmlformats.org/presentationml/2006/ole">
            <p:oleObj spid="_x0000_s4101" name="Диаграмма" r:id="rId3" imgW="8229687" imgH="3886234" progId="MSGraph.Chart.8">
              <p:embed followColorScheme="full"/>
            </p:oleObj>
          </a:graphicData>
        </a:graphic>
      </p:graphicFrame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1809750" y="2663825"/>
            <a:ext cx="280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/>
              <a:t>Футбольный мяч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5435600" y="4437063"/>
            <a:ext cx="2808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/>
              <a:t>Астрономическая подзорная труба</a:t>
            </a:r>
          </a:p>
        </p:txBody>
      </p:sp>
    </p:spTree>
    <p:extLst>
      <p:ext uri="{BB962C8B-B14F-4D97-AF65-F5344CB8AC3E}">
        <p14:creationId xmlns:p14="http://schemas.microsoft.com/office/powerpoint/2010/main" xmlns="" val="27955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en-US" sz="4000" dirty="0"/>
              <a:t>XYZ-</a:t>
            </a:r>
            <a:r>
              <a:rPr lang="ru-RU" sz="4000" dirty="0"/>
              <a:t>классификация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3990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весь ассортимент (ресурсы) делят на три группы в зависимости от степени равномерности спроса и точности прогнозирования.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 группу </a:t>
            </a:r>
            <a:r>
              <a:rPr lang="ru-RU" sz="2400" b="1" i="1"/>
              <a:t>Х</a:t>
            </a:r>
            <a:r>
              <a:rPr lang="ru-RU" sz="2400"/>
              <a:t> включают товары, спрос на которые равномерен, либо подвержен незначительным колебаниям. Объем реализации по товарам, включенным в данную группу, хорошо предсказуем.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 группу </a:t>
            </a:r>
            <a:r>
              <a:rPr lang="ru-RU" sz="2400" b="1" i="1"/>
              <a:t>Y</a:t>
            </a:r>
            <a:r>
              <a:rPr lang="ru-RU" sz="2400"/>
              <a:t> включают товары, которые потребляются в колеблющихся объемах. В частности, в эту группу могут быть включены товары с сезонным характером спроса. Возможности прогнозирования спроса по товарам группы </a:t>
            </a:r>
            <a:r>
              <a:rPr lang="ru-RU" sz="2400" i="1"/>
              <a:t>Y</a:t>
            </a:r>
            <a:r>
              <a:rPr lang="ru-RU" sz="2400"/>
              <a:t> — средние.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 группу </a:t>
            </a:r>
            <a:r>
              <a:rPr lang="ru-RU" sz="2400" b="1" i="1"/>
              <a:t>Z</a:t>
            </a:r>
            <a:r>
              <a:rPr lang="ru-RU" sz="2400"/>
              <a:t> включают товары, спрос на которые возникает лишь эпизодически. Прогнозировать объемы реализации товаров группы Z сложно. </a:t>
            </a:r>
          </a:p>
        </p:txBody>
      </p:sp>
    </p:spTree>
    <p:extLst>
      <p:ext uri="{BB962C8B-B14F-4D97-AF65-F5344CB8AC3E}">
        <p14:creationId xmlns:p14="http://schemas.microsoft.com/office/powerpoint/2010/main" xmlns="" val="22883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Обобщенная лекция</Template>
  <TotalTime>331</TotalTime>
  <Words>615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Пиксел</vt:lpstr>
      <vt:lpstr>Точечный рисунок</vt:lpstr>
      <vt:lpstr>Диаграмма</vt:lpstr>
      <vt:lpstr>Формула</vt:lpstr>
      <vt:lpstr>Слайд 1</vt:lpstr>
      <vt:lpstr>ABC-классификация</vt:lpstr>
      <vt:lpstr>Порядок проведения АВС анализа</vt:lpstr>
      <vt:lpstr>ABC-классификация</vt:lpstr>
      <vt:lpstr>Слайд 5</vt:lpstr>
      <vt:lpstr>Слайд 6</vt:lpstr>
      <vt:lpstr>Обслуживание покупателей и правило 80/20</vt:lpstr>
      <vt:lpstr>Распределение «цена-количество» для ассортиментных позиций группы А </vt:lpstr>
      <vt:lpstr>XYZ-классификация</vt:lpstr>
      <vt:lpstr>Слайд 10</vt:lpstr>
      <vt:lpstr>Слайд 11</vt:lpstr>
      <vt:lpstr>Слайд 12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прогнозирование спроса</dc:title>
  <dc:creator>user</dc:creator>
  <cp:lastModifiedBy>asus</cp:lastModifiedBy>
  <cp:revision>20</cp:revision>
  <dcterms:created xsi:type="dcterms:W3CDTF">2013-09-23T15:40:08Z</dcterms:created>
  <dcterms:modified xsi:type="dcterms:W3CDTF">2017-08-23T08:37:55Z</dcterms:modified>
</cp:coreProperties>
</file>