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091" autoAdjust="0"/>
  </p:normalViewPr>
  <p:slideViewPr>
    <p:cSldViewPr>
      <p:cViewPr>
        <p:scale>
          <a:sx n="57" d="100"/>
          <a:sy n="57" d="100"/>
        </p:scale>
        <p:origin x="-7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E6B9FDF-A3E2-49F6-BB6B-E60DAE29F7D7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3F57C58-123C-4B34-8514-C00B5A3ADC3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Century Schoolbook"/>
                <a:cs typeface="Century Schoolbook"/>
              </a:rPr>
              <a:t>Тема 10 – Исполнение наказания в виде ограничения свободы</a:t>
            </a:r>
            <a:r>
              <a:rPr lang="ru-RU" dirty="0" smtClean="0">
                <a:effectLst/>
                <a:latin typeface="Century Schoolbook"/>
                <a:ea typeface="Century Schoolbook"/>
                <a:cs typeface="Century Schoolbook"/>
              </a:rPr>
              <a:t/>
            </a:r>
            <a:br>
              <a:rPr lang="ru-RU" dirty="0" smtClean="0">
                <a:effectLst/>
                <a:latin typeface="Century Schoolbook"/>
                <a:ea typeface="Century Schoolbook"/>
                <a:cs typeface="Century Schoolbook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1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5" cy="6120680"/>
          </a:xfrm>
        </p:spPr>
        <p:txBody>
          <a:bodyPr>
            <a:normAutofit fontScale="85000" lnSpcReduction="10000"/>
          </a:bodyPr>
          <a:lstStyle/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409575" algn="l"/>
              </a:tabLst>
            </a:pPr>
            <a:r>
              <a:rPr lang="ru-RU" sz="2900" i="1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В случае уклонения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осужденного от получения предписания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или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невыезда в установлен­ный срок осужденный задерживается ОВД с санкции прокурора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до 15 суток</a:t>
            </a:r>
          </a:p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409575" algn="l"/>
              </a:tabLst>
            </a:pP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9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Уважительные причины –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	</a:t>
            </a:r>
            <a:r>
              <a:rPr lang="ru-RU" sz="29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Неуважительные </a:t>
            </a:r>
            <a:r>
              <a:rPr lang="ru-RU" sz="2900" i="1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причины - </a:t>
            </a:r>
            <a:endParaRPr lang="ru-RU" sz="2900" i="1" dirty="0" smtClean="0">
              <a:solidFill>
                <a:schemeClr val="tx1"/>
              </a:solidFill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осужденный осво­бождается	осуж­денный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направляется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из-под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стражи для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			под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конвоем либо в </a:t>
            </a:r>
          </a:p>
          <a:p>
            <a:pPr marL="0" indent="9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самостоятельного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следования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	сопровождении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.</a:t>
            </a:r>
          </a:p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409575" algn="l"/>
              </a:tabLst>
            </a:pPr>
            <a:endParaRPr lang="ru-RU" sz="2900" i="1" dirty="0" smtClean="0">
              <a:solidFill>
                <a:schemeClr val="tx1"/>
              </a:solidFill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409575" algn="l"/>
              </a:tabLst>
            </a:pPr>
            <a:r>
              <a:rPr lang="ru-RU" sz="29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В </a:t>
            </a:r>
            <a:r>
              <a:rPr lang="ru-RU" sz="2900" i="1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случае неприбытия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осужденного к месту отбывания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нака­зания ОВД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осуществляют его розыск. После задержания независимо от причин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осужденный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направляется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под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конвоем или в сопровождении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09575" algn="l"/>
              </a:tabLst>
            </a:pP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35436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entury Schoolbook"/>
                <a:cs typeface="Century Schoolbook"/>
              </a:rPr>
              <a:t>Направление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802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5" cy="6120680"/>
          </a:xfrm>
        </p:spPr>
        <p:txBody>
          <a:bodyPr>
            <a:normAutofit/>
          </a:bodyPr>
          <a:lstStyle/>
          <a:p>
            <a:pPr marL="0" lvl="3" indent="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buNone/>
              <a:tabLst>
                <a:tab pos="430530" algn="l"/>
              </a:tabLst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Осужденные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, которым </a:t>
            </a:r>
            <a:r>
              <a:rPr lang="ru-RU" sz="29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неотбытая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 часть </a:t>
            </a:r>
            <a:r>
              <a:rPr lang="ru-RU" sz="29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ЛС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 заменена ОС, и осужденные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, переве­денные из </a:t>
            </a:r>
            <a:r>
              <a:rPr lang="ru-RU" sz="29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ИУОТ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 для отбывания наказания в виде ОС без направления в </a:t>
            </a:r>
            <a:r>
              <a:rPr lang="ru-RU" sz="29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ИУОТ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, </a:t>
            </a:r>
            <a:r>
              <a:rPr lang="ru-RU" sz="29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обязаны выехать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в </a:t>
            </a:r>
            <a:r>
              <a:rPr lang="ru-RU" sz="29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день получения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предписания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. </a:t>
            </a:r>
          </a:p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9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  <a:p>
            <a:pPr marL="0" indent="9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При уклонении от получения пред­писания или невыезде без уважительных причин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- администрация </a:t>
            </a:r>
            <a:r>
              <a:rPr lang="ru-RU" sz="29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ИУ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 направ­ляет в суд материалы для отмены решения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35436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entury Schoolbook"/>
                <a:cs typeface="Century Schoolbook"/>
              </a:rPr>
              <a:t>Направление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21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548680"/>
            <a:ext cx="8712967" cy="6309320"/>
          </a:xfrm>
        </p:spPr>
        <p:txBody>
          <a:bodyPr>
            <a:normAutofit fontScale="85000" lnSpcReduction="20000"/>
          </a:bodyPr>
          <a:lstStyle/>
          <a:p>
            <a:pPr marL="0" indent="18000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Если </a:t>
            </a:r>
            <a:r>
              <a:rPr lang="ru-RU" sz="2600" dirty="0">
                <a:latin typeface="Times New Roman"/>
                <a:ea typeface="Century Schoolbook"/>
                <a:cs typeface="Century Schoolbook"/>
              </a:rPr>
              <a:t>к установленному </a:t>
            </a: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сро­ку </a:t>
            </a:r>
            <a:r>
              <a:rPr lang="ru-RU" sz="2600" dirty="0">
                <a:latin typeface="Times New Roman"/>
                <a:ea typeface="Century Schoolbook"/>
                <a:cs typeface="Century Schoolbook"/>
              </a:rPr>
              <a:t>осужденный </a:t>
            </a: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не </a:t>
            </a:r>
            <a:r>
              <a:rPr lang="ru-RU" sz="2600" dirty="0">
                <a:latin typeface="Times New Roman"/>
                <a:ea typeface="Century Schoolbook"/>
                <a:cs typeface="Century Schoolbook"/>
              </a:rPr>
              <a:t>прибыл, об этом не позднее трех суток уведомляется УИИ, в которой находится его личное дело</a:t>
            </a: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.</a:t>
            </a:r>
          </a:p>
          <a:p>
            <a:pPr marL="0" indent="18000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latin typeface="Times New Roman"/>
                <a:ea typeface="Tahoma"/>
              </a:rPr>
              <a:t>Прием осужденных в </a:t>
            </a:r>
            <a:r>
              <a:rPr lang="ru-RU" sz="2600" dirty="0" err="1" smtClean="0">
                <a:latin typeface="Times New Roman"/>
                <a:ea typeface="Tahoma"/>
              </a:rPr>
              <a:t>ИУОТ</a:t>
            </a:r>
            <a:r>
              <a:rPr lang="ru-RU" sz="2600" dirty="0" smtClean="0">
                <a:latin typeface="Times New Roman"/>
                <a:ea typeface="Tahoma"/>
              </a:rPr>
              <a:t> </a:t>
            </a:r>
            <a:r>
              <a:rPr lang="ru-RU" sz="2600" dirty="0">
                <a:latin typeface="Times New Roman"/>
                <a:ea typeface="Tahoma"/>
              </a:rPr>
              <a:t>осуществляется дежурным по­мощником начальника учреждения и работником специальной части </a:t>
            </a:r>
            <a:r>
              <a:rPr lang="ru-RU" sz="2600" dirty="0" smtClean="0">
                <a:latin typeface="Times New Roman"/>
                <a:ea typeface="Tahoma"/>
              </a:rPr>
              <a:t>учреждения.</a:t>
            </a:r>
          </a:p>
          <a:p>
            <a:pPr marL="0" indent="180000" algn="just">
              <a:spcBef>
                <a:spcPts val="0"/>
              </a:spcBef>
              <a:spcAft>
                <a:spcPts val="0"/>
              </a:spcAft>
            </a:pPr>
            <a:endParaRPr lang="ru-RU" sz="1900" dirty="0">
              <a:latin typeface="Times New Roman"/>
              <a:ea typeface="Tahoma"/>
              <a:cs typeface="Century Schoolbook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 smtClean="0">
                <a:latin typeface="Times New Roman"/>
                <a:ea typeface="Century Schoolbook"/>
                <a:cs typeface="Century Schoolbook"/>
              </a:rPr>
              <a:t>Работники учреждения: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про­веряют </a:t>
            </a:r>
            <a:r>
              <a:rPr lang="ru-RU" sz="2600" dirty="0">
                <a:latin typeface="Times New Roman"/>
                <a:ea typeface="Century Schoolbook"/>
                <a:cs typeface="Century Schoolbook"/>
              </a:rPr>
              <a:t>наличие личных дел </a:t>
            </a: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и всех </a:t>
            </a:r>
            <a:r>
              <a:rPr lang="ru-RU" sz="2600" dirty="0">
                <a:latin typeface="Times New Roman"/>
                <a:ea typeface="Century Schoolbook"/>
                <a:cs typeface="Century Schoolbook"/>
              </a:rPr>
              <a:t>делах необ­ходимых документов</a:t>
            </a:r>
            <a:endParaRPr lang="ru-RU" sz="2600" dirty="0" smtClean="0">
              <a:latin typeface="Times New Roman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устанавливают </a:t>
            </a:r>
            <a:r>
              <a:rPr lang="ru-RU" sz="2600" dirty="0">
                <a:latin typeface="Times New Roman"/>
                <a:ea typeface="Century Schoolbook"/>
                <a:cs typeface="Century Schoolbook"/>
              </a:rPr>
              <a:t>их принадлежность прибывшим </a:t>
            </a: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осужденным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 smtClean="0">
                <a:latin typeface="Times New Roman"/>
                <a:ea typeface="Century Schoolbook"/>
                <a:cs typeface="Century Schoolbook"/>
              </a:rPr>
              <a:t>проводят полный личный обыск, досматривают вещи</a:t>
            </a:r>
            <a:endParaRPr lang="ru-RU" sz="2600" dirty="0">
              <a:latin typeface="Century Schoolbook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ставят осужденного на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временный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учет и в течение суток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запрашивает личное дело осужденного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из ОВД, выдавшего предписание.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регистрирую осужденных по месту отбывания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наказания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Tahoma"/>
              </a:rPr>
              <a:t>под </a:t>
            </a:r>
            <a:r>
              <a:rPr lang="ru-RU" dirty="0">
                <a:latin typeface="Times New Roman"/>
                <a:ea typeface="Tahoma"/>
              </a:rPr>
              <a:t>расписку </a:t>
            </a:r>
            <a:r>
              <a:rPr lang="ru-RU" dirty="0" smtClean="0">
                <a:latin typeface="Times New Roman"/>
                <a:ea typeface="Tahoma"/>
              </a:rPr>
              <a:t>объявляют </a:t>
            </a:r>
            <a:r>
              <a:rPr lang="ru-RU" dirty="0">
                <a:latin typeface="Times New Roman"/>
                <a:ea typeface="Tahoma"/>
              </a:rPr>
              <a:t>порядок отбывания </a:t>
            </a:r>
            <a:r>
              <a:rPr lang="ru-RU" dirty="0" smtClean="0">
                <a:latin typeface="Times New Roman"/>
                <a:ea typeface="Tahoma"/>
              </a:rPr>
              <a:t>наказания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не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позднее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3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дней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направляет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уведомление одному из родственников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не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позднее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10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дней - в суд, вынесший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приговор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дней осужденные проходят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мед.освиде­тельствование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полную санитарную обработку по медицинским показаниям</a:t>
            </a:r>
            <a:endParaRPr lang="ru-RU" dirty="0" smtClean="0"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  <a:p>
            <a:pPr marL="0" indent="180000" algn="just">
              <a:spcBef>
                <a:spcPts val="0"/>
              </a:spcBef>
              <a:spcAft>
                <a:spcPts val="0"/>
              </a:spcAft>
            </a:pPr>
            <a:endParaRPr lang="ru-RU" dirty="0">
              <a:latin typeface="Times New Roman"/>
              <a:ea typeface="Century Schoolbook"/>
              <a:cs typeface="Century Schoolbook"/>
            </a:endParaRPr>
          </a:p>
          <a:p>
            <a:pPr marL="0" indent="180000" algn="just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постановке осужденного на учет выносится постановление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.</a:t>
            </a:r>
            <a:endParaRPr lang="ru-RU" sz="1200" dirty="0">
              <a:latin typeface="Century Schoolbook"/>
              <a:ea typeface="Century Schoolbook"/>
              <a:cs typeface="Century Schoolbook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4983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Прием осужденного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57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6120680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ts val="115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дня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постановки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на учет в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- при осуждении к ОС с направлением в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ts val="115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дня постановки учет в УИИ по месту его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жительства – при ОС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без направ­ления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31165" algn="l"/>
              </a:tabLst>
            </a:pP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31165" algn="l"/>
              </a:tabLst>
            </a:pPr>
            <a:r>
              <a:rPr lang="ru-RU" b="1" i="1" dirty="0" smtClean="0">
                <a:latin typeface="Times New Roman"/>
                <a:ea typeface="Century Schoolbook"/>
                <a:cs typeface="Century Schoolbook"/>
              </a:rPr>
              <a:t>Зачет времени: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31165" algn="l"/>
              </a:tabLst>
            </a:pP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Один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день за два: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31165" algn="l"/>
              </a:tabLst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время содержания осужденного под стражей в качестве меры пресечения,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31165" algn="l"/>
              </a:tabLst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время нахождения в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со дня вынесения судебного постановления о замене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31165" algn="l"/>
              </a:tabLs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время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следования под конвоем из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в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при замене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31165" algn="l"/>
              </a:tabLst>
            </a:pPr>
            <a:endParaRPr lang="ru-RU" i="1" dirty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31165" algn="l"/>
              </a:tabLst>
            </a:pP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Один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день за </a:t>
            </a: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день: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время следования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из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ИУ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в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самостоятельно,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время следования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из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одного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в другое,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время следования под конвоем 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случае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задержания осужденного за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самовольное оставление места отбывания наказания или неприбытие к месту отбывания наказания 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</a:pP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время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задержания </a:t>
            </a: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в связи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с обстоятельствами, указанными в </a:t>
            </a:r>
            <a:r>
              <a:rPr lang="ru-RU" i="1" dirty="0" err="1">
                <a:latin typeface="Times New Roman"/>
                <a:ea typeface="Century Schoolbook"/>
                <a:cs typeface="Century Schoolbook"/>
              </a:rPr>
              <a:t>п.п.7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. 8 и 10 ст. 55 </a:t>
            </a:r>
            <a:r>
              <a:rPr lang="ru-RU" i="1" dirty="0" err="1">
                <a:latin typeface="Times New Roman"/>
                <a:ea typeface="Century Schoolbook"/>
                <a:cs typeface="Century Schoolbook"/>
              </a:rPr>
              <a:t>УИК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</a:pPr>
            <a:r>
              <a:rPr lang="ru-RU" i="1" dirty="0">
                <a:latin typeface="Times New Roman"/>
                <a:ea typeface="Century Schoolbook"/>
                <a:cs typeface="Century Schoolbook"/>
              </a:rPr>
              <a:t>время следования под конвоем в случае задержания </a:t>
            </a: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за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ук­лонение </a:t>
            </a: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от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получения предписания </a:t>
            </a:r>
            <a:r>
              <a:rPr lang="ru-RU" i="1" dirty="0" smtClean="0">
                <a:latin typeface="Times New Roman"/>
                <a:ea typeface="Century Schoolbook"/>
                <a:cs typeface="Century Schoolbook"/>
              </a:rPr>
              <a:t>или не­выезда 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к месту отбывания наказания (ч. 4 и 5 ст. 45 </a:t>
            </a:r>
            <a:r>
              <a:rPr lang="ru-RU" i="1" dirty="0" err="1">
                <a:latin typeface="Times New Roman"/>
                <a:ea typeface="Century Schoolbook"/>
                <a:cs typeface="Century Schoolbook"/>
              </a:rPr>
              <a:t>УИК</a:t>
            </a:r>
            <a:r>
              <a:rPr lang="ru-RU" i="1" dirty="0">
                <a:latin typeface="Times New Roman"/>
                <a:ea typeface="Century Schoolbook"/>
                <a:cs typeface="Century Schoolbook"/>
              </a:rPr>
              <a:t>). </a:t>
            </a:r>
            <a:endParaRPr lang="ru-RU" i="1" dirty="0" smtClean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Times New Roman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Century Schoolbook"/>
                <a:cs typeface="Century Schoolbook"/>
              </a:rPr>
              <a:t>Не засчитывается:</a:t>
            </a:r>
          </a:p>
          <a:p>
            <a:pPr marL="617220" indent="-34290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самовольного отсутствия на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работе свыше одних суток;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самовольного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отсутствия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месту отбывания наказания свыше одних суток;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время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сверх разрешенного выезда (за исключением времени заболевания).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Исчисление срока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126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784975" cy="59766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Надзор </a:t>
            </a:r>
            <a:r>
              <a:rPr lang="ru-RU" dirty="0"/>
              <a:t>осуществляет администрация </a:t>
            </a:r>
            <a:r>
              <a:rPr lang="ru-RU" dirty="0" err="1" smtClean="0"/>
              <a:t>ИУОТ</a:t>
            </a:r>
            <a:r>
              <a:rPr lang="ru-RU" dirty="0" smtClean="0"/>
              <a:t> и ОВД:</a:t>
            </a:r>
          </a:p>
          <a:p>
            <a:r>
              <a:rPr lang="ru-RU" dirty="0" smtClean="0">
                <a:latin typeface="Times New Roman"/>
                <a:ea typeface="Tahoma"/>
              </a:rPr>
              <a:t>ежедневные </a:t>
            </a:r>
            <a:r>
              <a:rPr lang="ru-RU" dirty="0">
                <a:latin typeface="Times New Roman"/>
                <a:ea typeface="Tahoma"/>
              </a:rPr>
              <a:t>проверки наличия осужденных утром и вечером </a:t>
            </a:r>
            <a:endParaRPr lang="ru-RU" dirty="0" smtClean="0">
              <a:latin typeface="Times New Roman"/>
              <a:ea typeface="Tahoma"/>
            </a:endParaRPr>
          </a:p>
          <a:p>
            <a:r>
              <a:rPr lang="ru-RU" dirty="0" smtClean="0">
                <a:latin typeface="Times New Roman"/>
                <a:ea typeface="Tahoma"/>
              </a:rPr>
              <a:t>лич­ный обыск </a:t>
            </a:r>
            <a:r>
              <a:rPr lang="ru-RU" dirty="0">
                <a:latin typeface="Times New Roman"/>
                <a:ea typeface="Tahoma"/>
              </a:rPr>
              <a:t>осужденных, </a:t>
            </a:r>
            <a:r>
              <a:rPr lang="ru-RU" dirty="0" smtClean="0">
                <a:latin typeface="Times New Roman"/>
                <a:ea typeface="Tahoma"/>
              </a:rPr>
              <a:t>обыск </a:t>
            </a:r>
            <a:r>
              <a:rPr lang="ru-RU" dirty="0">
                <a:latin typeface="Times New Roman"/>
                <a:ea typeface="Tahoma"/>
              </a:rPr>
              <a:t>в помещениях, где они прожива­ют, </a:t>
            </a:r>
            <a:r>
              <a:rPr lang="ru-RU" dirty="0" smtClean="0">
                <a:latin typeface="Times New Roman"/>
                <a:ea typeface="Tahoma"/>
              </a:rPr>
              <a:t>досмотр </a:t>
            </a:r>
            <a:r>
              <a:rPr lang="ru-RU" dirty="0">
                <a:latin typeface="Times New Roman"/>
                <a:ea typeface="Tahoma"/>
              </a:rPr>
              <a:t>вещей, принадлежащих осужденному, </a:t>
            </a:r>
            <a:endParaRPr lang="ru-RU" dirty="0" smtClean="0">
              <a:latin typeface="Times New Roman"/>
              <a:ea typeface="Tahoma"/>
            </a:endParaRPr>
          </a:p>
          <a:p>
            <a:r>
              <a:rPr lang="ru-RU" dirty="0" smtClean="0">
                <a:latin typeface="Times New Roman"/>
                <a:ea typeface="Tahoma"/>
              </a:rPr>
              <a:t>спе­циальные разрешительные процедуры </a:t>
            </a:r>
            <a:r>
              <a:rPr lang="ru-RU" dirty="0">
                <a:latin typeface="Times New Roman"/>
                <a:ea typeface="Tahoma"/>
              </a:rPr>
              <a:t>на выезд осужденного за пределы </a:t>
            </a:r>
            <a:r>
              <a:rPr lang="ru-RU" dirty="0" err="1">
                <a:latin typeface="Times New Roman"/>
                <a:ea typeface="Tahoma"/>
              </a:rPr>
              <a:t>ИУОТ</a:t>
            </a:r>
            <a:r>
              <a:rPr lang="ru-RU" dirty="0">
                <a:latin typeface="Times New Roman"/>
                <a:ea typeface="Tahoma"/>
              </a:rPr>
              <a:t>, на уход из общежития в нерабочее время </a:t>
            </a:r>
            <a:r>
              <a:rPr lang="ru-RU" dirty="0" smtClean="0">
                <a:latin typeface="Times New Roman"/>
                <a:ea typeface="Tahoma"/>
              </a:rPr>
              <a:t>суток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Исполнение наказания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806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712967" cy="5832648"/>
          </a:xfrm>
        </p:spPr>
        <p:txBody>
          <a:bodyPr>
            <a:normAutofit fontScale="92500" lnSpcReduction="20000"/>
          </a:bodyPr>
          <a:lstStyle/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свободное от работы время осужденные должны находиться в общежитии и не покидать его без разрешения администрации.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Время прихода и ухода регистрируется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 специ­альном журнале.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Разрешение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находиться за пределами границ территории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ahoma"/>
              </a:rPr>
              <a:t>ИУОТ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в свободное от работы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время: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ahoma"/>
              </a:rPr>
              <a:t>при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исполнении мер поощрения, предусмотренных пунктами 2 и 3 части 1 ст. 54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Tahoma"/>
              </a:rPr>
              <a:t>УИК</a:t>
            </a: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ahoma"/>
              </a:rPr>
              <a:t>для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посещения жилища близких родственников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(сроком на 4 ч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.)</a:t>
            </a: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ahoma"/>
              </a:rPr>
              <a:t>для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решения бытовых и иных личных вопросов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ahoma"/>
              </a:rPr>
              <a:t>при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наличии исключительных обстоятельств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ahoma"/>
              </a:rPr>
              <a:t>в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связи с получением осужденными образования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ahoma"/>
              </a:rPr>
              <a:t>при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предоставлении осужденным права проживания вне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Tahoma"/>
              </a:rPr>
              <a:t>ИУОТ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.</a:t>
            </a:r>
            <a:endParaRPr lang="ru-RU" i="1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342900" lv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02590" algn="l"/>
              </a:tabLs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осужденные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не допускают нарушения Правил внутреннего распорядка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342900" lv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02590" algn="l"/>
              </a:tabLst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имеют семью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342900" lv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02590" algn="l"/>
              </a:tabLst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не ранее чем через четыре месяца со дня постановки на учет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8328"/>
            <a:ext cx="8363272" cy="426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Нахождение за пределами </a:t>
            </a:r>
            <a:r>
              <a:rPr lang="ru-RU" dirty="0" err="1" smtClean="0"/>
              <a:t>ИУОТ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532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20688"/>
            <a:ext cx="8712967" cy="5976664"/>
          </a:xfrm>
        </p:spPr>
        <p:txBody>
          <a:bodyPr>
            <a:normAutofit fontScale="92500"/>
          </a:bodyPr>
          <a:lstStyle/>
          <a:p>
            <a:pPr marL="34290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tabLst>
                <a:tab pos="402590" algn="l"/>
              </a:tabLst>
            </a:pPr>
            <a:r>
              <a:rPr lang="ru-RU" b="1" dirty="0" smtClean="0">
                <a:latin typeface="Times New Roman"/>
                <a:ea typeface="Century Schoolbook"/>
                <a:cs typeface="Century Schoolbook"/>
              </a:rPr>
              <a:t>Осужденные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02590" algn="l"/>
              </a:tabLst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о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бязаны являться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для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регистрации (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не реже 1 раза в неделю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)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02590" algn="l"/>
              </a:tabLs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привлекаются к участию во всех мероприятиях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02590" algn="l"/>
              </a:tabLs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обязаны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 свободное от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ра­боты время находиться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 своем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жилище,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не отходя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далее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расстояния, определенного администрацией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, а с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19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до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06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ча­сов - только в своем жилище.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02590" algn="l"/>
              </a:tabLs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выход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осужденного за пределы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для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посеще­ния организаций здравоохранения,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торговли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, бытового об­служивания и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др. - 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пределах населенного пункта до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2 ч.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 день во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время. 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02590" algn="l"/>
              </a:tabLs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запрещается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посещение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мест,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где осуществляется распитие алкогольных напитков, жилища иных лиц.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0" indent="450215" algn="just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0" indent="450215" algn="just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случае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нарушений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порядка и условий отбывания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наказания,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привлечения их к административной ответственности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-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переселение в общежи­тие.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685800" indent="-342900" algn="just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900"/>
              <a:tabLst>
                <a:tab pos="402590" algn="l"/>
              </a:tabLst>
            </a:pP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426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Нахождение за пределами </a:t>
            </a:r>
            <a:r>
              <a:rPr lang="ru-RU" dirty="0" err="1" smtClean="0"/>
              <a:t>ИУОТ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886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0688"/>
            <a:ext cx="8568951" cy="6048672"/>
          </a:xfrm>
        </p:spPr>
        <p:txBody>
          <a:bodyPr>
            <a:normAutofit fontScale="85000" lnSpcReduction="20000"/>
          </a:bodyPr>
          <a:lstStyle/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Личный обыск производится лицами одного пола с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осужденными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ahoma"/>
              </a:rPr>
              <a:t>Полный обыск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– обыскиваемому полностью раздевается. 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ahoma"/>
              </a:rPr>
              <a:t>Неполный личный обыск -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просматриваются и прощупываются одежда и обувь осужденного без его раздевания.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Производство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полного личного обыска и досмотра помещений оформляется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протоколом с подписями осужденного с работников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ahoma"/>
              </a:rPr>
              <a:t>ИУОТ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.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Запрещенные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предметы и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вещества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постановлению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начальника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изымаются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и передаются на хранение или уничтожаются, или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реализуются (с санкции прокурора)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Проведение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общих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досмотров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осуществляется не реже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1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раза в месяц по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графику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выборочном порядке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досматриваются вещи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осужденных, прибывающих в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или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отно­шении которых имеются данные 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наличии предметов,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пользование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которыми запрещено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288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Обыск, досмотр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669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4983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Меры поощрения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3822192" cy="639762"/>
          </a:xfrm>
        </p:spPr>
        <p:txBody>
          <a:bodyPr/>
          <a:lstStyle/>
          <a:p>
            <a:r>
              <a:rPr lang="ru-RU" dirty="0" smtClean="0"/>
              <a:t>С направлением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412776"/>
            <a:ext cx="4173859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 объявление благодарности;</a:t>
            </a:r>
          </a:p>
          <a:p>
            <a:pPr marL="0" indent="0">
              <a:buNone/>
            </a:pPr>
            <a:r>
              <a:rPr lang="ru-RU" dirty="0"/>
              <a:t>2) разрешение на проведение выходных, государственных праздников и праздничных дней, </a:t>
            </a:r>
            <a:r>
              <a:rPr lang="ru-RU" dirty="0" smtClean="0"/>
              <a:t>объявленных нерабочими</a:t>
            </a:r>
            <a:r>
              <a:rPr lang="ru-RU" dirty="0"/>
              <a:t>, с выездом за пределы </a:t>
            </a:r>
            <a:r>
              <a:rPr lang="ru-RU" dirty="0" err="1" smtClean="0"/>
              <a:t>ИУОТ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 разрешение на проведение отпуска либо его части с выездом за пределы </a:t>
            </a:r>
            <a:r>
              <a:rPr lang="ru-RU" dirty="0" err="1" smtClean="0"/>
              <a:t>ИУОТ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 досрочное снятие ранее наложенного взыскания.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836712"/>
            <a:ext cx="3822192" cy="639762"/>
          </a:xfrm>
        </p:spPr>
        <p:txBody>
          <a:bodyPr/>
          <a:lstStyle/>
          <a:p>
            <a:r>
              <a:rPr lang="ru-RU" dirty="0" smtClean="0"/>
              <a:t>Без направления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55976" y="1340768"/>
            <a:ext cx="460851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 объявление благодарности;</a:t>
            </a:r>
          </a:p>
          <a:p>
            <a:pPr marL="0" indent="0">
              <a:buNone/>
            </a:pPr>
            <a:r>
              <a:rPr lang="ru-RU" dirty="0"/>
              <a:t>2) разрешение на период до </a:t>
            </a:r>
            <a:r>
              <a:rPr lang="ru-RU" dirty="0" smtClean="0"/>
              <a:t>2 </a:t>
            </a:r>
            <a:r>
              <a:rPr lang="ru-RU" dirty="0"/>
              <a:t>месяцев в выходные, государственные праздники и праздничные дни, </a:t>
            </a:r>
            <a:r>
              <a:rPr lang="ru-RU" dirty="0" smtClean="0"/>
              <a:t>объявленные нерабочими</a:t>
            </a:r>
            <a:r>
              <a:rPr lang="ru-RU" dirty="0"/>
              <a:t>, покидать жилище в дневное время с нахождением в пределах населенного пункта по месту жительства;</a:t>
            </a:r>
          </a:p>
          <a:p>
            <a:pPr marL="0" indent="0">
              <a:buNone/>
            </a:pPr>
            <a:r>
              <a:rPr lang="ru-RU" dirty="0"/>
              <a:t>3) разрешение на период до </a:t>
            </a:r>
            <a:r>
              <a:rPr lang="ru-RU" dirty="0" smtClean="0"/>
              <a:t>2 </a:t>
            </a:r>
            <a:r>
              <a:rPr lang="ru-RU" dirty="0"/>
              <a:t>месяцев в выходные, государственные праздники </a:t>
            </a:r>
            <a:r>
              <a:rPr lang="ru-RU" dirty="0" smtClean="0"/>
              <a:t>… </a:t>
            </a:r>
            <a:r>
              <a:rPr lang="ru-RU" dirty="0"/>
              <a:t>покидать жилище с нахождением в пределах территории Республики Беларусь;</a:t>
            </a:r>
          </a:p>
          <a:p>
            <a:pPr marL="0" indent="0">
              <a:buNone/>
            </a:pPr>
            <a:r>
              <a:rPr lang="ru-RU" dirty="0"/>
              <a:t>4) досрочное снятие ранее наложенного взыскания.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184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Ответственность  осужденных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3822192" cy="504056"/>
          </a:xfrm>
        </p:spPr>
        <p:txBody>
          <a:bodyPr/>
          <a:lstStyle/>
          <a:p>
            <a:r>
              <a:rPr lang="ru-RU" dirty="0" smtClean="0"/>
              <a:t>С направлением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79512" y="980728"/>
            <a:ext cx="4536504" cy="5760640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невыполнение осужденным возложенных на него обязанностей, 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несоблюдение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ПВР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нарушение установленных запретов, трудовой дисциплины, общественного порядка.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endParaRPr lang="ru-RU" dirty="0" smtClean="0"/>
          </a:p>
          <a:p>
            <a:endParaRPr lang="ru-RU" dirty="0" smtClean="0"/>
          </a:p>
          <a:p>
            <a:pPr indent="0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1) внеочередное дежурство по уборке и благоустройству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ИУОТ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) 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выговор;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3) дисциплинарная изоляция на срок до 10 суток с выходом или без выхода на работу (учебу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) - </a:t>
            </a:r>
            <a:r>
              <a:rPr lang="ru-RU" sz="1800" dirty="0">
                <a:latin typeface="Times New Roman"/>
                <a:ea typeface="Times New Roman"/>
              </a:rPr>
              <a:t>в </a:t>
            </a:r>
            <a:r>
              <a:rPr lang="ru-RU" sz="1800" dirty="0" err="1">
                <a:latin typeface="Times New Roman"/>
                <a:ea typeface="Times New Roman"/>
              </a:rPr>
              <a:t>ШИЗО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ИУОТ</a:t>
            </a:r>
            <a:r>
              <a:rPr lang="ru-RU" sz="1800" dirty="0">
                <a:latin typeface="Times New Roman"/>
                <a:ea typeface="Times New Roman"/>
              </a:rPr>
              <a:t> или в </a:t>
            </a:r>
            <a:r>
              <a:rPr lang="ru-RU" sz="1800" dirty="0" err="1">
                <a:latin typeface="Times New Roman"/>
                <a:ea typeface="Times New Roman"/>
              </a:rPr>
              <a:t>ИВС</a:t>
            </a:r>
            <a:r>
              <a:rPr lang="ru-RU" sz="1800" dirty="0">
                <a:latin typeface="Times New Roman"/>
                <a:ea typeface="Times New Roman"/>
              </a:rPr>
              <a:t> ОВД по месту расположения </a:t>
            </a:r>
            <a:r>
              <a:rPr lang="ru-RU" sz="1800" dirty="0" err="1">
                <a:latin typeface="Times New Roman"/>
                <a:ea typeface="Times New Roman"/>
              </a:rPr>
              <a:t>ИУОТ</a:t>
            </a:r>
            <a:r>
              <a:rPr lang="ru-RU" sz="1800" dirty="0">
                <a:latin typeface="Times New Roman"/>
                <a:ea typeface="Times New Roman"/>
              </a:rPr>
              <a:t> на условиях содержания в </a:t>
            </a:r>
            <a:r>
              <a:rPr lang="ru-RU" sz="1800" dirty="0" err="1">
                <a:latin typeface="Times New Roman"/>
                <a:ea typeface="Times New Roman"/>
              </a:rPr>
              <a:t>ШИЗО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ИУОТ</a:t>
            </a:r>
            <a:endParaRPr lang="ru-RU" sz="1800" dirty="0">
              <a:solidFill>
                <a:srgbClr val="000000"/>
              </a:solidFill>
              <a:latin typeface="Tahoma"/>
              <a:ea typeface="Tahoma"/>
            </a:endParaRP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60032" y="548680"/>
            <a:ext cx="3822192" cy="504056"/>
          </a:xfrm>
        </p:spPr>
        <p:txBody>
          <a:bodyPr/>
          <a:lstStyle/>
          <a:p>
            <a:r>
              <a:rPr lang="ru-RU" dirty="0" smtClean="0"/>
              <a:t>Без направления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788024" y="1052736"/>
            <a:ext cx="4104456" cy="5688632"/>
          </a:xfrm>
        </p:spPr>
        <p:txBody>
          <a:bodyPr>
            <a:normAutofit lnSpcReduction="10000"/>
          </a:bodyPr>
          <a:lstStyle/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невыполнение осужденным возложенных на него обязанностей, 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нарушение запретов, указанных в </a:t>
            </a: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</a:rPr>
              <a:t>ч. 5 ст. 48</a:t>
            </a:r>
            <a:r>
              <a:rPr lang="ru-RU" u="sng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УИК</a:t>
            </a: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трудовой дисциплины и общественного порядка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endParaRPr lang="ru-RU" dirty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1) выговор;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2) лишение разрешения, предоставленного в порядке поощрения, покидать жилище 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выходные…;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3) дисциплинарная изоляция на срок до 15 суток с выходом или без выхода на работу (учебу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) - </a:t>
            </a:r>
            <a:r>
              <a:rPr lang="ru-RU" sz="1800" dirty="0">
                <a:latin typeface="Times New Roman"/>
                <a:ea typeface="Times New Roman"/>
              </a:rPr>
              <a:t>в </a:t>
            </a:r>
            <a:r>
              <a:rPr lang="ru-RU" sz="1800" dirty="0" err="1">
                <a:latin typeface="Times New Roman"/>
                <a:ea typeface="Times New Roman"/>
              </a:rPr>
              <a:t>ИВС</a:t>
            </a:r>
            <a:r>
              <a:rPr lang="ru-RU" sz="1800" dirty="0">
                <a:latin typeface="Times New Roman"/>
                <a:ea typeface="Times New Roman"/>
              </a:rPr>
              <a:t> ОВД по месту жительства осужденного на условиях содержания в </a:t>
            </a:r>
            <a:r>
              <a:rPr lang="ru-RU" sz="1800" dirty="0" err="1">
                <a:latin typeface="Times New Roman"/>
                <a:ea typeface="Times New Roman"/>
              </a:rPr>
              <a:t>ШИЗО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ИУОТ</a:t>
            </a:r>
            <a:r>
              <a:rPr lang="ru-RU" sz="1800" dirty="0">
                <a:latin typeface="Times New Roman"/>
                <a:ea typeface="Times New Roman"/>
              </a:rPr>
              <a:t>.</a:t>
            </a:r>
            <a:endParaRPr lang="ru-RU" sz="1800" dirty="0">
              <a:solidFill>
                <a:srgbClr val="000000"/>
              </a:solidFill>
              <a:latin typeface="Tahoma"/>
              <a:ea typeface="Tahoma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630555" algn="l"/>
              </a:tabLst>
            </a:pP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10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7" cy="590465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/>
                <a:ea typeface="Tahoma"/>
              </a:rPr>
              <a:t>место дислокации </a:t>
            </a:r>
            <a:r>
              <a:rPr lang="ru-RU" b="1" dirty="0" err="1" smtClean="0">
                <a:latin typeface="Times New Roman"/>
                <a:ea typeface="Tahoma"/>
              </a:rPr>
              <a:t>ИУОТ</a:t>
            </a:r>
            <a:r>
              <a:rPr lang="ru-RU" dirty="0" smtClean="0">
                <a:latin typeface="Times New Roman"/>
                <a:ea typeface="Tahoma"/>
              </a:rPr>
              <a:t>, где осуж­денные ставятся на учет и прописываются на срок отбывания дан­ного наказания</a:t>
            </a:r>
          </a:p>
          <a:p>
            <a:endParaRPr lang="ru-RU" dirty="0">
              <a:latin typeface="Times New Roman"/>
              <a:ea typeface="Tahoma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Границы территории </a:t>
            </a:r>
            <a:r>
              <a:rPr lang="ru-RU" dirty="0" err="1"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ИУОТ</a:t>
            </a:r>
            <a:r>
              <a:rPr lang="ru-RU" dirty="0"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 определяются местными </a:t>
            </a:r>
            <a:r>
              <a:rPr lang="ru-RU" dirty="0" smtClean="0"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исполкомами по </a:t>
            </a:r>
            <a:r>
              <a:rPr lang="ru-RU" dirty="0">
                <a:latin typeface="Times New Roman" panose="02020603050405020304" pitchFamily="18" charset="0"/>
                <a:ea typeface="Century Schoolbook"/>
                <a:cs typeface="Times New Roman" panose="02020603050405020304" pitchFamily="18" charset="0"/>
              </a:rPr>
              <a:t>представлению уп­равлений ДИН </a:t>
            </a:r>
            <a:endParaRPr lang="ru-RU" dirty="0" smtClean="0">
              <a:latin typeface="Times New Roman" panose="02020603050405020304" pitchFamily="18" charset="0"/>
              <a:ea typeface="Century Schoolbook"/>
              <a:cs typeface="Times New Roman" panose="02020603050405020304" pitchFamily="18" charset="0"/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 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ИУОТ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для лиц, ранее не отбывавших наказание в виде лишения свободы;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 </a:t>
            </a:r>
            <a:r>
              <a:rPr lang="ru-RU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ИУОТ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для лиц, ранее отбывавших наказание в виде лишения свободы.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Осужденные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женщины, </a:t>
            </a:r>
            <a:r>
              <a:rPr lang="ru-RU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ранее не отбывавшие наказание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виде лишения свободы, </a:t>
            </a:r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могут содержаться с осужденными женщинами, </a:t>
            </a:r>
            <a:r>
              <a:rPr lang="ru-RU" i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ранее отбывавшими наказание </a:t>
            </a:r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виде лишения свободы, с соблюдением условий </a:t>
            </a:r>
            <a:r>
              <a:rPr lang="ru-RU" i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раздельного содержания </a:t>
            </a:r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пределах одного </a:t>
            </a:r>
            <a:r>
              <a:rPr lang="ru-RU" i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ИУОТ</a:t>
            </a:r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5703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/>
                <a:ea typeface="Tahoma"/>
              </a:rPr>
              <a:t>Место </a:t>
            </a:r>
            <a:r>
              <a:rPr lang="ru-RU" dirty="0">
                <a:latin typeface="Times New Roman"/>
                <a:ea typeface="Tahoma"/>
              </a:rPr>
              <a:t>отбывания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64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92696"/>
            <a:ext cx="8784975" cy="5904656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/>
                <a:ea typeface="Tahoma"/>
              </a:rPr>
              <a:t>Злостное нарушение </a:t>
            </a:r>
            <a:r>
              <a:rPr lang="ru-RU" dirty="0" smtClean="0">
                <a:latin typeface="Times New Roman"/>
                <a:ea typeface="Tahoma"/>
              </a:rPr>
              <a:t>- осужденный </a:t>
            </a:r>
            <a:r>
              <a:rPr lang="ru-RU" dirty="0">
                <a:latin typeface="Times New Roman"/>
                <a:ea typeface="Tahoma"/>
              </a:rPr>
              <a:t>имеет не менее трех взыска­ний за нарушение порядка и условий отбывания </a:t>
            </a:r>
            <a:r>
              <a:rPr lang="ru-RU" dirty="0" smtClean="0">
                <a:latin typeface="Times New Roman"/>
                <a:ea typeface="Tahoma"/>
              </a:rPr>
              <a:t>наказания - 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официальное предупреждение об уголовной ответственности за уклонение от отбывания наказания в виде ограничения свободы.</a:t>
            </a:r>
            <a:endParaRPr lang="ru-RU" i="1" dirty="0">
              <a:solidFill>
                <a:srgbClr val="000000"/>
              </a:solidFill>
              <a:latin typeface="Tahoma"/>
              <a:ea typeface="Tahoma"/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Уклонение:</a:t>
            </a:r>
          </a:p>
          <a:p>
            <a:pPr marL="0" indent="0">
              <a:buNone/>
            </a:pPr>
            <a:r>
              <a:rPr lang="ru-RU" dirty="0"/>
              <a:t>1) неприбытие или невозвращение в установленный срок осужденного к месту отбывания наказания без уважительных причин или его самовольное оставление с целью уклонения от отбывания наказания;</a:t>
            </a:r>
          </a:p>
          <a:p>
            <a:pPr marL="0" indent="0">
              <a:buNone/>
            </a:pPr>
            <a:r>
              <a:rPr lang="ru-RU" dirty="0"/>
              <a:t>2) нарушение осужденным порядка и условий отбывания данного наказания после вынесения официального предупреждения;</a:t>
            </a:r>
          </a:p>
          <a:p>
            <a:pPr marL="0" indent="0">
              <a:buNone/>
            </a:pPr>
            <a:r>
              <a:rPr lang="ru-RU" dirty="0"/>
              <a:t>3) отказ от ношения электронных средств контроля своего места нахождения либо их умышленное повреждение или уничтожение в целях уклонения от отбывания наказания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426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Ответственность осужденных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867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764704"/>
            <a:ext cx="8424935" cy="5688632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1) начальник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ИУОТ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– в отношении осужденных к ОС с направлением;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2) начальник </a:t>
            </a:r>
            <a:r>
              <a:rPr lang="be-BY" dirty="0">
                <a:solidFill>
                  <a:srgbClr val="000000"/>
                </a:solidFill>
                <a:latin typeface="Times New Roman"/>
                <a:ea typeface="Times New Roman"/>
              </a:rPr>
              <a:t>ОВД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– в отношении осужденных к ОС без направления.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4983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  <a:ea typeface="Tahoma"/>
              </a:rPr>
              <a:t>применение </a:t>
            </a:r>
            <a:r>
              <a:rPr lang="ru-RU" sz="2400" b="1" dirty="0">
                <a:latin typeface="Times New Roman"/>
                <a:ea typeface="Tahoma"/>
              </a:rPr>
              <a:t>мер поощрения и взыскания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736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784975" cy="659735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/>
              <a:t>Норма жилой площади не менее 3 </a:t>
            </a:r>
            <a:r>
              <a:rPr lang="ru-RU" sz="2800" dirty="0" err="1"/>
              <a:t>м2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Стоимость </a:t>
            </a:r>
            <a:r>
              <a:rPr lang="ru-RU" sz="2800" dirty="0"/>
              <a:t>предоставляемых коммунальных услуг возмещается осужденными ежемесячно </a:t>
            </a:r>
            <a:br>
              <a:rPr lang="ru-RU" sz="2800" dirty="0"/>
            </a:br>
            <a:endParaRPr lang="ru-RU" sz="2800" dirty="0" smtClean="0"/>
          </a:p>
          <a:p>
            <a:r>
              <a:rPr lang="ru-RU" sz="2800" dirty="0" err="1" smtClean="0"/>
              <a:t>ИУОТ</a:t>
            </a:r>
            <a:r>
              <a:rPr lang="ru-RU" sz="2800" dirty="0" smtClean="0"/>
              <a:t> </a:t>
            </a:r>
            <a:r>
              <a:rPr lang="ru-RU" sz="2800" dirty="0"/>
              <a:t>располагаются в одном здании, которое </a:t>
            </a:r>
            <a:r>
              <a:rPr lang="ru-RU" sz="2800" dirty="0" smtClean="0"/>
              <a:t>имеет прилегающую территорию.</a:t>
            </a:r>
          </a:p>
          <a:p>
            <a:endParaRPr lang="ru-RU" sz="1300" dirty="0"/>
          </a:p>
          <a:p>
            <a:r>
              <a:rPr lang="ru-RU" sz="2800" dirty="0" smtClean="0"/>
              <a:t>Осужденные должны быть </a:t>
            </a:r>
            <a:r>
              <a:rPr lang="ru-RU" sz="2800" dirty="0"/>
              <a:t>обеспечены индивидуальным спальным местом и постельными принадлеж­ностями. </a:t>
            </a:r>
            <a:endParaRPr lang="ru-RU" sz="2800" dirty="0" smtClean="0"/>
          </a:p>
          <a:p>
            <a:pPr lvl="1"/>
            <a:endParaRPr lang="ru-RU" sz="1300" dirty="0"/>
          </a:p>
          <a:p>
            <a:pPr lvl="1"/>
            <a:r>
              <a:rPr lang="ru-RU" sz="2800" dirty="0" smtClean="0"/>
              <a:t>Обеспечение </a:t>
            </a:r>
            <a:r>
              <a:rPr lang="ru-RU" sz="2800" dirty="0"/>
              <a:t>осужденных одеждой, обувью, бельем </a:t>
            </a:r>
            <a:r>
              <a:rPr lang="ru-RU" sz="2800" dirty="0" smtClean="0"/>
              <a:t>осуществляется </a:t>
            </a:r>
            <a:r>
              <a:rPr lang="ru-RU" sz="2800" dirty="0"/>
              <a:t>осужденными </a:t>
            </a:r>
            <a:r>
              <a:rPr lang="ru-RU" sz="2800" dirty="0" smtClean="0"/>
              <a:t>самостоятельно</a:t>
            </a:r>
          </a:p>
          <a:p>
            <a:pPr marL="301943" lvl="1" indent="0">
              <a:buNone/>
            </a:pPr>
            <a:endParaRPr lang="ru-RU" sz="1300" dirty="0" smtClean="0"/>
          </a:p>
          <a:p>
            <a:pPr lvl="1"/>
            <a:r>
              <a:rPr lang="ru-RU" sz="2800" dirty="0" smtClean="0"/>
              <a:t>Организация </a:t>
            </a:r>
            <a:r>
              <a:rPr lang="ru-RU" sz="2800" dirty="0"/>
              <a:t>питания осужденных </a:t>
            </a:r>
            <a:r>
              <a:rPr lang="ru-RU" sz="2800" dirty="0" smtClean="0"/>
              <a:t>- обязан­ность </a:t>
            </a:r>
            <a:r>
              <a:rPr lang="ru-RU" sz="2800" dirty="0"/>
              <a:t>администрации. </a:t>
            </a:r>
            <a:endParaRPr lang="ru-RU" sz="2800" dirty="0" smtClean="0"/>
          </a:p>
          <a:p>
            <a:pPr marL="301943" lvl="1" indent="0">
              <a:buNone/>
            </a:pPr>
            <a:endParaRPr lang="ru-RU" sz="1300" dirty="0" smtClean="0"/>
          </a:p>
          <a:p>
            <a:pPr marL="301943" lvl="1" indent="0">
              <a:buNone/>
            </a:pPr>
            <a:r>
              <a:rPr lang="ru-RU" sz="2800" i="1" dirty="0" smtClean="0"/>
              <a:t>Осужденные вправе:</a:t>
            </a:r>
          </a:p>
          <a:p>
            <a:pPr lvl="1"/>
            <a:r>
              <a:rPr lang="ru-RU" sz="2800" dirty="0" smtClean="0"/>
              <a:t>иметь </a:t>
            </a:r>
            <a:r>
              <a:rPr lang="ru-RU" sz="2800" dirty="0"/>
              <a:t>при себе </a:t>
            </a:r>
            <a:r>
              <a:rPr lang="ru-RU" sz="2800" dirty="0" smtClean="0"/>
              <a:t>деньги, </a:t>
            </a:r>
            <a:r>
              <a:rPr lang="ru-RU" sz="2800" dirty="0"/>
              <a:t>свободно ими распоряжаться.</a:t>
            </a:r>
          </a:p>
          <a:p>
            <a:r>
              <a:rPr lang="ru-RU" sz="2800" dirty="0" smtClean="0"/>
              <a:t>приобретать</a:t>
            </a:r>
            <a:r>
              <a:rPr lang="ru-RU" sz="2800" dirty="0"/>
              <a:t>, хранить и исполь­зовать предметы, изделия и вещи, за исключением тех, которые запрещены </a:t>
            </a:r>
            <a:r>
              <a:rPr lang="ru-RU" sz="2800" dirty="0" err="1"/>
              <a:t>ПВР</a:t>
            </a:r>
            <a:r>
              <a:rPr lang="ru-RU" sz="2800" dirty="0"/>
              <a:t> </a:t>
            </a:r>
            <a:r>
              <a:rPr lang="ru-RU" sz="2800" dirty="0" err="1"/>
              <a:t>ИУОТ</a:t>
            </a:r>
            <a:r>
              <a:rPr lang="ru-RU" sz="2800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3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11560" y="188640"/>
            <a:ext cx="3822192" cy="63976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Административный блок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79512" y="692696"/>
            <a:ext cx="4317875" cy="6048672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Служебные </a:t>
            </a:r>
            <a:r>
              <a:rPr lang="ru-RU" sz="2200" dirty="0"/>
              <a:t>помещения </a:t>
            </a:r>
            <a:r>
              <a:rPr lang="ru-RU" sz="2200" dirty="0" err="1"/>
              <a:t>ОДС</a:t>
            </a:r>
            <a:r>
              <a:rPr lang="ru-RU" sz="2200" dirty="0"/>
              <a:t>, </a:t>
            </a:r>
            <a:endParaRPr lang="ru-RU" sz="2200" dirty="0" smtClean="0"/>
          </a:p>
          <a:p>
            <a:r>
              <a:rPr lang="ru-RU" sz="2200" dirty="0" smtClean="0"/>
              <a:t>помещение </a:t>
            </a:r>
            <a:r>
              <a:rPr lang="ru-RU" sz="2200" dirty="0"/>
              <a:t>для производства личного обыска</a:t>
            </a:r>
            <a:r>
              <a:rPr lang="ru-RU" sz="2200" dirty="0" smtClean="0"/>
              <a:t>, </a:t>
            </a:r>
          </a:p>
          <a:p>
            <a:r>
              <a:rPr lang="ru-RU" sz="2200" dirty="0" err="1" smtClean="0"/>
              <a:t>ШИЗО</a:t>
            </a:r>
            <a:r>
              <a:rPr lang="ru-RU" sz="2200" dirty="0" smtClean="0"/>
              <a:t>, </a:t>
            </a:r>
          </a:p>
          <a:p>
            <a:r>
              <a:rPr lang="ru-RU" sz="2200" dirty="0" smtClean="0"/>
              <a:t>служебные </a:t>
            </a:r>
            <a:r>
              <a:rPr lang="ru-RU" sz="2200" dirty="0"/>
              <a:t>кабинеты </a:t>
            </a:r>
            <a:r>
              <a:rPr lang="ru-RU" sz="2200" dirty="0" smtClean="0"/>
              <a:t>работников бухгалтерии</a:t>
            </a:r>
            <a:r>
              <a:rPr lang="ru-RU" sz="2200" dirty="0"/>
              <a:t>, группы </a:t>
            </a:r>
            <a:r>
              <a:rPr lang="ru-RU" sz="2200" dirty="0" smtClean="0"/>
              <a:t>тылового </a:t>
            </a:r>
            <a:r>
              <a:rPr lang="ru-RU" sz="2200" dirty="0"/>
              <a:t>обеспечения, группы по </a:t>
            </a:r>
            <a:r>
              <a:rPr lang="ru-RU" sz="2200" dirty="0" smtClean="0"/>
              <a:t>защите государственных </a:t>
            </a:r>
            <a:r>
              <a:rPr lang="ru-RU" sz="2200" dirty="0"/>
              <a:t>секретов, группы </a:t>
            </a:r>
            <a:r>
              <a:rPr lang="ru-RU" sz="2200" dirty="0" smtClean="0"/>
              <a:t>специального </a:t>
            </a:r>
            <a:r>
              <a:rPr lang="ru-RU" sz="2200" dirty="0"/>
              <a:t>учета, </a:t>
            </a:r>
            <a:endParaRPr lang="ru-RU" sz="2200" dirty="0" smtClean="0"/>
          </a:p>
          <a:p>
            <a:r>
              <a:rPr lang="ru-RU" sz="2200" dirty="0" smtClean="0"/>
              <a:t>склады</a:t>
            </a:r>
            <a:r>
              <a:rPr lang="ru-RU" sz="2200" dirty="0"/>
              <a:t>, </a:t>
            </a:r>
            <a:endParaRPr lang="ru-RU" sz="2200" dirty="0" smtClean="0"/>
          </a:p>
          <a:p>
            <a:r>
              <a:rPr lang="ru-RU" sz="2200" dirty="0" smtClean="0"/>
              <a:t>архив</a:t>
            </a:r>
            <a:endParaRPr lang="ru-RU" sz="2200" dirty="0"/>
          </a:p>
          <a:p>
            <a:r>
              <a:rPr lang="ru-RU" sz="2200" dirty="0" smtClean="0"/>
              <a:t>подсобные </a:t>
            </a:r>
            <a:r>
              <a:rPr lang="ru-RU" sz="2200" dirty="0"/>
              <a:t>помещения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260648"/>
            <a:ext cx="3822192" cy="639762"/>
          </a:xfrm>
        </p:spPr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Жилой блок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27984" y="764704"/>
            <a:ext cx="4464495" cy="5688632"/>
          </a:xfrm>
        </p:spPr>
        <p:txBody>
          <a:bodyPr>
            <a:noAutofit/>
          </a:bodyPr>
          <a:lstStyle/>
          <a:p>
            <a:r>
              <a:rPr lang="ru-RU" sz="2200" dirty="0" smtClean="0"/>
              <a:t>жилые помещения, </a:t>
            </a:r>
            <a:r>
              <a:rPr lang="ru-RU" sz="2200" dirty="0"/>
              <a:t>помещения для приготовления и приема пищи,</a:t>
            </a:r>
          </a:p>
          <a:p>
            <a:r>
              <a:rPr lang="ru-RU" sz="2200" dirty="0"/>
              <a:t>душевые и умывальные комнаты, санитарные узлы, </a:t>
            </a:r>
            <a:endParaRPr lang="ru-RU" sz="2200" dirty="0" smtClean="0"/>
          </a:p>
          <a:p>
            <a:r>
              <a:rPr lang="ru-RU" sz="2200" dirty="0" smtClean="0"/>
              <a:t>специально </a:t>
            </a:r>
            <a:r>
              <a:rPr lang="ru-RU" sz="2200" dirty="0"/>
              <a:t>оборудованные места </a:t>
            </a:r>
            <a:r>
              <a:rPr lang="ru-RU" sz="2200" dirty="0" smtClean="0"/>
              <a:t>для курения</a:t>
            </a:r>
            <a:r>
              <a:rPr lang="ru-RU" sz="2200" dirty="0"/>
              <a:t>, </a:t>
            </a:r>
            <a:endParaRPr lang="ru-RU" sz="2200" dirty="0" smtClean="0"/>
          </a:p>
          <a:p>
            <a:r>
              <a:rPr lang="ru-RU" sz="2200" dirty="0" smtClean="0"/>
              <a:t>комнаты </a:t>
            </a:r>
            <a:r>
              <a:rPr lang="ru-RU" sz="2200" dirty="0"/>
              <a:t>хранения личных вещей осужденных, </a:t>
            </a:r>
            <a:endParaRPr lang="ru-RU" sz="2200" dirty="0" smtClean="0"/>
          </a:p>
          <a:p>
            <a:r>
              <a:rPr lang="ru-RU" sz="2200" dirty="0" smtClean="0"/>
              <a:t>комнаты </a:t>
            </a:r>
            <a:r>
              <a:rPr lang="ru-RU" sz="2200" dirty="0"/>
              <a:t>для </a:t>
            </a:r>
            <a:r>
              <a:rPr lang="ru-RU" sz="2200" dirty="0" smtClean="0"/>
              <a:t>проведения воспитательных </a:t>
            </a:r>
            <a:r>
              <a:rPr lang="ru-RU" sz="2200" dirty="0"/>
              <a:t>мероприятий, </a:t>
            </a:r>
            <a:endParaRPr lang="ru-RU" sz="2200" dirty="0" smtClean="0"/>
          </a:p>
          <a:p>
            <a:r>
              <a:rPr lang="ru-RU" sz="2200" dirty="0" smtClean="0"/>
              <a:t>служебные </a:t>
            </a:r>
            <a:r>
              <a:rPr lang="ru-RU" sz="2200" dirty="0"/>
              <a:t>кабинеты </a:t>
            </a:r>
            <a:r>
              <a:rPr lang="ru-RU" sz="2200" dirty="0" smtClean="0"/>
              <a:t>отдельных работников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9106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692696"/>
            <a:ext cx="8712968" cy="5976664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/>
                <a:ea typeface="Tahoma"/>
              </a:rPr>
              <a:t>Осужденные </a:t>
            </a:r>
            <a:r>
              <a:rPr lang="ru-RU" dirty="0" smtClean="0">
                <a:latin typeface="Times New Roman"/>
                <a:ea typeface="Tahoma"/>
              </a:rPr>
              <a:t>привлекаются </a:t>
            </a:r>
            <a:r>
              <a:rPr lang="ru-RU" dirty="0">
                <a:latin typeface="Times New Roman"/>
                <a:ea typeface="Tahoma"/>
              </a:rPr>
              <a:t>к труду в организациях различных форм собствен­ности </a:t>
            </a:r>
            <a:r>
              <a:rPr lang="ru-RU" i="1" dirty="0">
                <a:latin typeface="Times New Roman"/>
                <a:ea typeface="Tahoma"/>
              </a:rPr>
              <a:t>на основе </a:t>
            </a:r>
            <a:r>
              <a:rPr lang="ru-RU" i="1" dirty="0" smtClean="0">
                <a:latin typeface="Times New Roman"/>
                <a:ea typeface="Tahoma"/>
              </a:rPr>
              <a:t>заключаемых договоров </a:t>
            </a:r>
            <a:r>
              <a:rPr lang="ru-RU" i="1" dirty="0">
                <a:latin typeface="Times New Roman"/>
                <a:ea typeface="Tahoma"/>
              </a:rPr>
              <a:t>о трудоустройстве </a:t>
            </a:r>
            <a:r>
              <a:rPr lang="ru-RU" dirty="0">
                <a:latin typeface="Times New Roman"/>
                <a:ea typeface="Tahoma"/>
              </a:rPr>
              <a:t>осужденных </a:t>
            </a:r>
            <a:endParaRPr lang="ru-RU" dirty="0" smtClean="0">
              <a:latin typeface="Times New Roman"/>
              <a:ea typeface="Tahoma"/>
            </a:endParaRPr>
          </a:p>
          <a:p>
            <a:endParaRPr lang="ru-RU" dirty="0">
              <a:latin typeface="Times New Roman"/>
              <a:ea typeface="Tahoma"/>
            </a:endParaRPr>
          </a:p>
          <a:p>
            <a:pPr indent="0" algn="just">
              <a:spcAft>
                <a:spcPts val="0"/>
              </a:spcAft>
              <a:buNone/>
              <a:tabLst>
                <a:tab pos="387985" algn="l"/>
              </a:tabLs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ahoma"/>
              </a:rPr>
              <a:t>Перевод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осуществляется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администрацией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организации по согласованию с:</a:t>
            </a:r>
          </a:p>
          <a:p>
            <a:pPr indent="450215" algn="just">
              <a:spcAft>
                <a:spcPts val="0"/>
              </a:spcAft>
              <a:tabLst>
                <a:tab pos="3879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администрацией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ahoma"/>
              </a:rPr>
              <a:t>ИУОТ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 - в отношении осужденного к ОС с направлением в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ahoma"/>
              </a:rPr>
              <a:t>ИУОТ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; </a:t>
            </a: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450215" algn="just">
              <a:spcAft>
                <a:spcPts val="0"/>
              </a:spcAft>
              <a:tabLst>
                <a:tab pos="3879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с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УИИ - в отношении осужденного к ОС без направления.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  <a:tabLst>
                <a:tab pos="387985" algn="l"/>
              </a:tabLst>
            </a:pPr>
            <a:endParaRPr lang="ru-RU" dirty="0" smtClean="0">
              <a:solidFill>
                <a:srgbClr val="000000"/>
              </a:solidFill>
              <a:latin typeface="Times New Roman"/>
              <a:ea typeface="Tahoma"/>
            </a:endParaRPr>
          </a:p>
          <a:p>
            <a:pPr indent="0" algn="just">
              <a:spcAft>
                <a:spcPts val="0"/>
              </a:spcAft>
              <a:buNone/>
              <a:tabLst>
                <a:tab pos="3879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Администрация не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может уволить осужденного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ahoma"/>
              </a:rPr>
              <a:t>(исключение - случаи, указанные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в ч. 2 ст. 52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ahoma"/>
              </a:rPr>
              <a:t>УИК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ahoma"/>
              </a:rPr>
              <a:t>: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1) освобождения от отбывания наказания;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2) перевода осужденного на работу в другую организацию, к другому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ИП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) перевода осужденного к ОС с направлением для отбывания наказания в другое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ИУОТ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или для отбывания наказания в виде ОС без направления;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3) вступления в законную силу приговора суда, которым лицо, отбывающее наказание в виде ОС, осуждено к лишению свободы;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4) невозможности выполнения данной работы по состоянию здоровья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35280" cy="57039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/>
                <a:ea typeface="Tahoma"/>
              </a:rPr>
              <a:t>Условия </a:t>
            </a:r>
            <a:r>
              <a:rPr lang="ru-RU" sz="2800" b="1" dirty="0">
                <a:latin typeface="Times New Roman"/>
                <a:ea typeface="Tahoma"/>
              </a:rPr>
              <a:t>труда осужденных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008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59" cy="6408712"/>
          </a:xfrm>
        </p:spPr>
        <p:txBody>
          <a:bodyPr>
            <a:normAutofit/>
          </a:bodyPr>
          <a:lstStyle/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Приказом руководителя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органи­зации по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согласованию с начальником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 вводится система контроля за осуж­денными </a:t>
            </a:r>
            <a:r>
              <a:rPr lang="ru-RU" i="1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на основе табеля учета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ра­боты </a:t>
            </a:r>
            <a:r>
              <a:rPr lang="ru-RU" i="1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осужденного: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endParaRPr lang="ru-RU" i="1" dirty="0" smtClean="0">
              <a:solidFill>
                <a:schemeClr val="tx1"/>
              </a:solidFill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отметки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о количестве от­работанного времени </a:t>
            </a:r>
            <a:endParaRPr lang="ru-RU" dirty="0" smtClean="0">
              <a:solidFill>
                <a:schemeClr val="tx1"/>
              </a:solidFill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допущенные нарушения </a:t>
            </a:r>
          </a:p>
          <a:p>
            <a:pPr marL="61722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время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окончания работы. </a:t>
            </a:r>
            <a:endParaRPr lang="ru-RU" dirty="0" smtClean="0">
              <a:solidFill>
                <a:schemeClr val="tx1"/>
              </a:solidFill>
              <a:latin typeface="Times New Roman"/>
              <a:ea typeface="Century Schoolbook"/>
              <a:cs typeface="Century Schoolbook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chemeClr val="tx1"/>
              </a:solidFill>
              <a:latin typeface="Times New Roman"/>
              <a:ea typeface="Century Schoolbook"/>
              <a:cs typeface="Century Schoolbook"/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  <a:tabLst>
                <a:tab pos="41529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 </a:t>
            </a:r>
            <a:endParaRPr lang="ru-RU" dirty="0">
              <a:solidFill>
                <a:schemeClr val="tx1"/>
              </a:solidFill>
              <a:latin typeface="Century Schoolbook"/>
              <a:ea typeface="Century Schoolbook"/>
              <a:cs typeface="Century Schoolbook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6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264696"/>
          </a:xfrm>
        </p:spPr>
        <p:txBody>
          <a:bodyPr>
            <a:normAutofit/>
          </a:bodyPr>
          <a:lstStyle/>
          <a:p>
            <a:pPr indent="450215" algn="just">
              <a:spcBef>
                <a:spcPts val="0"/>
              </a:spcBef>
              <a:spcAft>
                <a:spcPts val="0"/>
              </a:spcAft>
              <a:tabLst>
                <a:tab pos="41529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Перевод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осужденного в другое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:</a:t>
            </a:r>
            <a:endParaRPr lang="ru-RU" dirty="0">
              <a:solidFill>
                <a:schemeClr val="tx1"/>
              </a:solidFill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при реорганизации или ликвидации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, </a:t>
            </a:r>
            <a:endParaRPr lang="ru-RU" dirty="0">
              <a:solidFill>
                <a:schemeClr val="tx1"/>
              </a:solidFill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для получения осужденным среднего специального или высшего образования при условии успешной сдачи вступительных экзаменов, </a:t>
            </a:r>
            <a:endParaRPr lang="ru-RU" dirty="0">
              <a:solidFill>
                <a:schemeClr val="tx1"/>
              </a:solidFill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в связи с семейными обстоятельствами по заявлению осужденного, </a:t>
            </a:r>
            <a:endParaRPr lang="ru-RU" dirty="0">
              <a:solidFill>
                <a:schemeClr val="tx1"/>
              </a:solidFill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при угрозе личной безопасности осужденного, </a:t>
            </a:r>
            <a:endParaRPr lang="ru-RU" dirty="0">
              <a:solidFill>
                <a:schemeClr val="tx1"/>
              </a:solidFill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r>
              <a:rPr lang="ru-RU" dirty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при иных исключительных обстоятельствах, препятствующих дальнейшему нахождению осужденного в данном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Century Schoolbook"/>
                <a:cs typeface="Century Schoolbook"/>
              </a:rPr>
              <a:t>ИУОТ</a:t>
            </a:r>
            <a:endParaRPr lang="ru-RU" dirty="0" smtClean="0">
              <a:solidFill>
                <a:schemeClr val="tx1"/>
              </a:solidFill>
              <a:latin typeface="Times New Roman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endParaRPr lang="ru-RU" dirty="0">
              <a:solidFill>
                <a:schemeClr val="tx1"/>
              </a:solidFill>
              <a:latin typeface="Times New Roman"/>
              <a:ea typeface="Tahoma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  <a:tabLst>
                <a:tab pos="427990" algn="l"/>
              </a:tabLst>
            </a:pPr>
            <a:endParaRPr lang="ru-RU" dirty="0" smtClean="0">
              <a:solidFill>
                <a:schemeClr val="tx1"/>
              </a:solidFill>
              <a:latin typeface="Times New Roman"/>
              <a:ea typeface="Tahoma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tabLst>
                <a:tab pos="427990" algn="l"/>
              </a:tabLst>
            </a:pPr>
            <a:r>
              <a:rPr lang="ru-RU" dirty="0" smtClean="0">
                <a:latin typeface="Times New Roman"/>
                <a:ea typeface="Tahoma"/>
              </a:rPr>
              <a:t>Место отбывания </a:t>
            </a:r>
            <a:r>
              <a:rPr lang="ru-RU" dirty="0">
                <a:latin typeface="Times New Roman"/>
                <a:ea typeface="Tahoma"/>
              </a:rPr>
              <a:t>ОС без направления </a:t>
            </a:r>
            <a:r>
              <a:rPr lang="ru-RU" dirty="0" smtClean="0">
                <a:latin typeface="Times New Roman"/>
                <a:ea typeface="Tahoma"/>
              </a:rPr>
              <a:t>в </a:t>
            </a:r>
            <a:r>
              <a:rPr lang="ru-RU" dirty="0" err="1">
                <a:latin typeface="Times New Roman"/>
                <a:ea typeface="Tahoma"/>
              </a:rPr>
              <a:t>ИУОТ</a:t>
            </a:r>
            <a:r>
              <a:rPr lang="ru-RU" dirty="0">
                <a:latin typeface="Times New Roman"/>
                <a:ea typeface="Tahoma"/>
              </a:rPr>
              <a:t> </a:t>
            </a:r>
            <a:r>
              <a:rPr lang="ru-RU" dirty="0" smtClean="0">
                <a:latin typeface="Times New Roman"/>
                <a:ea typeface="Tahoma"/>
              </a:rPr>
              <a:t>- </a:t>
            </a:r>
            <a:r>
              <a:rPr lang="ru-RU" dirty="0">
                <a:latin typeface="Times New Roman"/>
                <a:ea typeface="Tahoma"/>
              </a:rPr>
              <a:t>место постоянного жительства осужденного.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87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764704"/>
            <a:ext cx="8784975" cy="58326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Статья 45 </a:t>
            </a:r>
            <a:r>
              <a:rPr lang="ru-RU" dirty="0" err="1" smtClean="0"/>
              <a:t>УИК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Направление осужденных осуществляют: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</a:pPr>
            <a:r>
              <a:rPr lang="ru-RU" b="1" dirty="0">
                <a:latin typeface="Times New Roman"/>
                <a:ea typeface="Century Schoolbook"/>
                <a:cs typeface="Century Schoolbook"/>
              </a:rPr>
              <a:t>УИИ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по месту жительства осужденного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(по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месту его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осуждения)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</a:pPr>
            <a:r>
              <a:rPr lang="ru-RU" b="1" dirty="0" err="1" smtClean="0">
                <a:latin typeface="Times New Roman"/>
                <a:ea typeface="Century Schoolbook"/>
                <a:cs typeface="Century Schoolbook"/>
              </a:rPr>
              <a:t>ИУ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отношении осужденных, которым ОС назначено в порядке замены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неотбытой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части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более мягкое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наказание; 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</a:pPr>
            <a:r>
              <a:rPr lang="ru-RU" b="1" dirty="0" err="1" smtClean="0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b="1" dirty="0" smtClean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отношении осужденных, переведенных из </a:t>
            </a:r>
            <a:r>
              <a:rPr lang="ru-RU" dirty="0" err="1">
                <a:latin typeface="Times New Roman"/>
                <a:ea typeface="Century Schoolbook"/>
                <a:cs typeface="Century Schoolbook"/>
              </a:rPr>
              <a:t>ИУОТ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 для отбывания наказания в виде ОС без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направления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</a:pPr>
            <a:endParaRPr lang="ru-RU" dirty="0">
              <a:latin typeface="Times New Roman"/>
            </a:endParaRPr>
          </a:p>
          <a:p>
            <a:pPr marL="342900" indent="-342900" algn="just">
              <a:spcBef>
                <a:spcPts val="600"/>
              </a:spcBef>
              <a:buClr>
                <a:srgbClr val="000000"/>
              </a:buClr>
              <a:buSzPts val="900"/>
              <a:buFont typeface="Symbol"/>
              <a:buChar char=""/>
            </a:pPr>
            <a:r>
              <a:rPr lang="ru-RU" dirty="0">
                <a:latin typeface="Times New Roman"/>
                <a:ea typeface="Century Schoolbook"/>
                <a:cs typeface="Century Schoolbook"/>
              </a:rPr>
              <a:t>осужденные к ОС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следуют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к мес­ту отбывания наказания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самостоятельно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за счет государства.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Symbol"/>
              <a:buChar char=""/>
            </a:pPr>
            <a:r>
              <a:rPr lang="ru-RU" dirty="0">
                <a:latin typeface="Times New Roman"/>
                <a:ea typeface="Tahoma"/>
              </a:rPr>
              <a:t>Осужденные к ОС с направлением в </a:t>
            </a:r>
            <a:r>
              <a:rPr lang="ru-RU" dirty="0" err="1" smtClean="0">
                <a:latin typeface="Times New Roman"/>
                <a:ea typeface="Tahoma"/>
              </a:rPr>
              <a:t>ИУОТ</a:t>
            </a:r>
            <a:r>
              <a:rPr lang="ru-RU" dirty="0" smtClean="0">
                <a:latin typeface="Times New Roman"/>
                <a:ea typeface="Tahoma"/>
              </a:rPr>
              <a:t> по </a:t>
            </a:r>
            <a:r>
              <a:rPr lang="ru-RU" dirty="0">
                <a:latin typeface="Times New Roman"/>
                <a:ea typeface="Tahoma"/>
              </a:rPr>
              <a:t>решению суда могут направляться к месту отбывания наказания под конво­ем или с сопровождением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8328"/>
            <a:ext cx="8363272" cy="35436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entury Schoolbook"/>
                <a:cs typeface="Century Schoolbook"/>
              </a:rPr>
              <a:t>Направление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825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5" cy="61206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Осуществляется по нарядам ДИН (исполняется в </a:t>
            </a:r>
            <a:r>
              <a:rPr lang="ru-RU" dirty="0" err="1" smtClean="0"/>
              <a:t>теч</a:t>
            </a:r>
            <a:r>
              <a:rPr lang="ru-RU" dirty="0" smtClean="0"/>
              <a:t>. </a:t>
            </a:r>
            <a:r>
              <a:rPr lang="ru-RU" dirty="0" err="1" smtClean="0"/>
              <a:t>3х</a:t>
            </a:r>
            <a:r>
              <a:rPr lang="ru-RU" dirty="0" smtClean="0"/>
              <a:t> суток с момента поступления запроса)</a:t>
            </a:r>
          </a:p>
          <a:p>
            <a:endParaRPr lang="ru-RU" dirty="0" smtClean="0"/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Century Schoolbook"/>
                <a:cs typeface="Century Schoolbook"/>
              </a:rPr>
              <a:t>УИИ</a:t>
            </a:r>
            <a:r>
              <a:rPr lang="ru-RU" b="1" dirty="0">
                <a:latin typeface="Times New Roman"/>
                <a:ea typeface="Century Schoolbook"/>
                <a:cs typeface="Century Schoolbook"/>
              </a:rPr>
              <a:t>:</a:t>
            </a:r>
            <a:endParaRPr lang="en-US" b="1" dirty="0" smtClean="0"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регистрирует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приговор суда в журнале учета лиц, осужденных к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</a:t>
            </a:r>
            <a:endParaRPr lang="en-US" dirty="0" smtClean="0"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оформляет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личное дело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осужденного: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анкета осужденного,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2 фото с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негативами, копия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приговора,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справка суда о вступлении приго­вора в законную силу, распоряжение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суда,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наряд о направлении в учреждение, дактилоскопи­ческая карта и паспорт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осужденного.</a:t>
            </a:r>
            <a:endParaRPr lang="ru-RU" dirty="0" smtClean="0">
              <a:latin typeface="Century Schoolbook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получает 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кассе ОВД аванс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для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приобретения билетов на проезд осуж­денного к месту отбывания наказания </a:t>
            </a: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течение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3х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суток с момента получения наряда вручает осужденному предписание о выезде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предупреждает осужденного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об ответственности за невыезд или неявку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установленный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срок</a:t>
            </a: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изымает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у осужденного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паспорт</a:t>
            </a: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выдает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временное удостоверение с фотокарточкой, заверенное печатью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ОВД</a:t>
            </a: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оформляет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и направляет в информационно-аналитическое управление УВД 2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экземпляра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дактокар­ты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и учетной карточки </a:t>
            </a:r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pPr marL="61722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 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течение суток с момента вручения осужденному предписания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высылает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корешок предписания в учрежде­ние, куда должен прибыть осужденный.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endParaRPr lang="ru-RU" dirty="0" smtClean="0">
              <a:latin typeface="Times New Roman"/>
              <a:ea typeface="Century Schoolbook"/>
              <a:cs typeface="Century Schoolbook"/>
            </a:endParaRPr>
          </a:p>
          <a:p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Осужденный </a:t>
            </a:r>
            <a:r>
              <a:rPr lang="ru-RU" dirty="0">
                <a:latin typeface="Times New Roman"/>
                <a:ea typeface="Century Schoolbook"/>
                <a:cs typeface="Century Schoolbook"/>
              </a:rPr>
              <a:t>обязан выехать к месту отбывания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наказания не позднее </a:t>
            </a:r>
            <a:r>
              <a:rPr lang="ru-RU" dirty="0" err="1" smtClean="0">
                <a:latin typeface="Times New Roman"/>
                <a:ea typeface="Century Schoolbook"/>
                <a:cs typeface="Century Schoolbook"/>
              </a:rPr>
              <a:t>3х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 суток</a:t>
            </a:r>
            <a:endParaRPr lang="ru-RU" dirty="0">
              <a:latin typeface="Century Schoolbook"/>
              <a:ea typeface="Century Schoolbook"/>
              <a:cs typeface="Century Schoolbook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35436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entury Schoolbook"/>
                <a:cs typeface="Century Schoolbook"/>
              </a:rPr>
              <a:t>Направление </a:t>
            </a:r>
            <a:r>
              <a:rPr lang="ru-RU" dirty="0" smtClean="0">
                <a:latin typeface="Times New Roman"/>
                <a:ea typeface="Century Schoolbook"/>
                <a:cs typeface="Century Schoolbook"/>
              </a:rPr>
              <a:t>осужденного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495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474</TotalTime>
  <Words>1387</Words>
  <Application>Microsoft Office PowerPoint</Application>
  <PresentationFormat>Экран (4:3)</PresentationFormat>
  <Paragraphs>218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Тема 10 – Исполнение наказания в виде ограничения свободы </vt:lpstr>
      <vt:lpstr>Место отбывания </vt:lpstr>
      <vt:lpstr>Презентация PowerPoint</vt:lpstr>
      <vt:lpstr>Презентация PowerPoint</vt:lpstr>
      <vt:lpstr>Условия труда осужденных</vt:lpstr>
      <vt:lpstr>Презентация PowerPoint</vt:lpstr>
      <vt:lpstr>Презентация PowerPoint</vt:lpstr>
      <vt:lpstr>Направление осужденного</vt:lpstr>
      <vt:lpstr>Направление осужденного</vt:lpstr>
      <vt:lpstr>Направление осужденного</vt:lpstr>
      <vt:lpstr>Направление осужденного</vt:lpstr>
      <vt:lpstr>Прием осужденного</vt:lpstr>
      <vt:lpstr>Исчисление срока</vt:lpstr>
      <vt:lpstr>Исполнение наказания</vt:lpstr>
      <vt:lpstr>Нахождение за пределами ИУОТ</vt:lpstr>
      <vt:lpstr>Нахождение за пределами ИУОТ</vt:lpstr>
      <vt:lpstr>Обыск, досмотр</vt:lpstr>
      <vt:lpstr>Меры поощрения</vt:lpstr>
      <vt:lpstr>Ответственность  осужденных</vt:lpstr>
      <vt:lpstr>Ответственность осужденных</vt:lpstr>
      <vt:lpstr>применение мер поощрения и взыскания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 – Исполнение наказания в виде ограничения свободы </dc:title>
  <dc:creator>Пользователь</dc:creator>
  <cp:lastModifiedBy>Пользователь</cp:lastModifiedBy>
  <cp:revision>74</cp:revision>
  <dcterms:created xsi:type="dcterms:W3CDTF">2017-10-27T08:51:52Z</dcterms:created>
  <dcterms:modified xsi:type="dcterms:W3CDTF">2017-10-29T14:10:06Z</dcterms:modified>
</cp:coreProperties>
</file>