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71" r:id="rId12"/>
    <p:sldId id="267" r:id="rId13"/>
    <p:sldId id="272" r:id="rId14"/>
    <p:sldId id="274" r:id="rId15"/>
    <p:sldId id="273" r:id="rId16"/>
    <p:sldId id="268" r:id="rId17"/>
    <p:sldId id="275" r:id="rId18"/>
    <p:sldId id="276" r:id="rId19"/>
    <p:sldId id="269" r:id="rId20"/>
    <p:sldId id="270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C01D65-3E63-40ED-85AA-9296A9372B9B}">
          <p14:sldIdLst>
            <p14:sldId id="256"/>
            <p14:sldId id="257"/>
            <p14:sldId id="258"/>
          </p14:sldIdLst>
        </p14:section>
        <p14:section name="Раздел без заголовка" id="{CD845BDF-AB93-4A90-8EEE-2DABF60E30B6}">
          <p14:sldIdLst>
            <p14:sldId id="259"/>
            <p14:sldId id="264"/>
            <p14:sldId id="265"/>
            <p14:sldId id="260"/>
            <p14:sldId id="261"/>
            <p14:sldId id="262"/>
            <p14:sldId id="263"/>
            <p14:sldId id="271"/>
            <p14:sldId id="267"/>
            <p14:sldId id="272"/>
            <p14:sldId id="274"/>
            <p14:sldId id="273"/>
            <p14:sldId id="268"/>
            <p14:sldId id="275"/>
            <p14:sldId id="276"/>
            <p14:sldId id="269"/>
            <p14:sldId id="270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0C1B8-B749-470C-B333-CDBFA3097A1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C99D-AA03-4380-A66A-ED25167E8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5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63FEB-EBD0-42D6-9931-7C186C65910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7ED1D4-9471-4979-A3D2-A2D3DA26C183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8F2807-3382-4C78-988D-1ED3D5E87B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Тема 11. Исполнение наказания в виде ареста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2780928"/>
            <a:ext cx="5769428" cy="3600400"/>
          </a:xfrm>
        </p:spPr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Арест как вид уголовного наказания.</a:t>
            </a:r>
          </a:p>
          <a:p>
            <a:pPr indent="450215" algn="just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Порядок исполнения наказания и условия содержания осужденных, отбывающих арест.</a:t>
            </a:r>
          </a:p>
          <a:p>
            <a:pPr indent="450215" algn="just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Привлечение к труду осужденных к аресту.</a:t>
            </a:r>
          </a:p>
          <a:p>
            <a:pPr indent="450215" algn="just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Меры  поощрения  и  взыскания,  применяемые  к  осужденным,  отбывающим арест.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1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372656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Взыскание – водворение в </a:t>
            </a:r>
            <a:r>
              <a:rPr lang="ru-RU" sz="2400" b="0" dirty="0" err="1" smtClean="0"/>
              <a:t>ШИЗО</a:t>
            </a: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97666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расположении арестного дома на территории </a:t>
            </a:r>
            <a:r>
              <a:rPr lang="en-US" dirty="0" smtClean="0"/>
              <a:t> </a:t>
            </a:r>
            <a:r>
              <a:rPr lang="ru-RU" dirty="0" err="1" smtClean="0"/>
              <a:t>ИУ</a:t>
            </a:r>
            <a:r>
              <a:rPr lang="en-US" dirty="0" smtClean="0"/>
              <a:t> </a:t>
            </a:r>
            <a:r>
              <a:rPr lang="ru-RU" dirty="0" smtClean="0"/>
              <a:t>водворение в </a:t>
            </a:r>
            <a:r>
              <a:rPr lang="ru-RU" dirty="0" err="1"/>
              <a:t>ШИЗО</a:t>
            </a:r>
            <a:r>
              <a:rPr lang="ru-RU" dirty="0"/>
              <a:t> применяется </a:t>
            </a:r>
            <a:r>
              <a:rPr lang="ru-RU" dirty="0" smtClean="0"/>
              <a:t>начальником </a:t>
            </a:r>
            <a:r>
              <a:rPr lang="ru-RU" dirty="0" err="1" smtClean="0"/>
              <a:t>ИУ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производится </a:t>
            </a:r>
            <a:r>
              <a:rPr lang="ru-RU" dirty="0"/>
              <a:t>с указанием срока содержания в нем.</a:t>
            </a:r>
          </a:p>
          <a:p>
            <a:r>
              <a:rPr lang="ru-RU" dirty="0" smtClean="0"/>
              <a:t>только </a:t>
            </a:r>
            <a:r>
              <a:rPr lang="ru-RU" dirty="0"/>
              <a:t>после осмотра осужденного медицинским </a:t>
            </a:r>
            <a:r>
              <a:rPr lang="ru-RU" dirty="0" smtClean="0"/>
              <a:t>работником</a:t>
            </a:r>
          </a:p>
          <a:p>
            <a:r>
              <a:rPr lang="ru-RU" dirty="0"/>
              <a:t>и</a:t>
            </a:r>
            <a:r>
              <a:rPr lang="ru-RU" dirty="0" smtClean="0"/>
              <a:t>сполнение </a:t>
            </a:r>
            <a:r>
              <a:rPr lang="ru-RU" dirty="0"/>
              <a:t>взыскания приостанавливается и возобновляется по медицинским показаниям решением должностного лица, наложившего такое взыскание.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осужденный </a:t>
            </a:r>
            <a:r>
              <a:rPr lang="ru-RU" dirty="0"/>
              <a:t>имеет право обжаловать решение </a:t>
            </a:r>
            <a:r>
              <a:rPr lang="ru-RU" dirty="0" smtClean="0"/>
              <a:t>о </a:t>
            </a:r>
            <a:r>
              <a:rPr lang="ru-RU" dirty="0"/>
              <a:t>наложении взыскания вышестоящему должностному лицу, прокурору или в суд. </a:t>
            </a:r>
            <a:endParaRPr lang="ru-RU" dirty="0" smtClean="0"/>
          </a:p>
          <a:p>
            <a:r>
              <a:rPr lang="ru-RU" dirty="0" smtClean="0"/>
              <a:t>осужденный </a:t>
            </a:r>
            <a:r>
              <a:rPr lang="ru-RU" dirty="0"/>
              <a:t>считается не имеющим взысканий, если в течение двух месяцев со дня наложения последнего взыскания он не был подвергнут новому взысканию.</a:t>
            </a:r>
          </a:p>
        </p:txBody>
      </p:sp>
    </p:spTree>
    <p:extLst>
      <p:ext uri="{BB962C8B-B14F-4D97-AF65-F5344CB8AC3E}">
        <p14:creationId xmlns:p14="http://schemas.microsoft.com/office/powerpoint/2010/main" val="12242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836712"/>
            <a:ext cx="5556452" cy="1239416"/>
          </a:xfrm>
        </p:spPr>
        <p:txBody>
          <a:bodyPr/>
          <a:lstStyle/>
          <a:p>
            <a:r>
              <a:rPr lang="ru-RU" dirty="0" smtClean="0"/>
              <a:t>Тема 12 - Наказание в виде лишения свободы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276872"/>
            <a:ext cx="6048672" cy="432048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Понятие, критерии и значение классификации осужденных к лишению свободы.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Места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отбывания  наказания  в  виде  лишения  свободы. 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исправительных учреждений. 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Направление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осужденных  к  лишению  свободы  для  отбывания  наказания.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Перемещение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осужденных к лишению  свободы.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Оставление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осужденных  к лишению свободы в следственном изоляторе или тюрьме для отбывания наказания.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Прием  осужденных  в  исправительные  учреждения,  его  порядок  и  требуемые документы.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Понятие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 учете осужденных. Виды учетов осужденных.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33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0622" cy="69269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Срок отбывания наказания в виде лишения свободы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035826" cy="57349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 шести месяцем до 12 лет; </a:t>
            </a:r>
          </a:p>
          <a:p>
            <a:r>
              <a:rPr lang="ru-RU" dirty="0" smtClean="0"/>
              <a:t>за особо тяжкие преступления - на срок более 12 лет, но не свыше 15 лет; </a:t>
            </a:r>
          </a:p>
          <a:p>
            <a:r>
              <a:rPr lang="ru-RU" dirty="0" smtClean="0"/>
              <a:t>за особо тяжкие преступления, сопряженные с умышленным посягательством на жизнь человека</a:t>
            </a:r>
            <a:r>
              <a:rPr lang="ru-RU" dirty="0" smtClean="0"/>
              <a:t>,</a:t>
            </a:r>
            <a:r>
              <a:rPr lang="ru-RU" dirty="0"/>
              <a:t> ибо с незаконным оборотом наркотических средств, психотропных веществ, их </a:t>
            </a:r>
            <a:r>
              <a:rPr lang="ru-RU" dirty="0" err="1"/>
              <a:t>прекурсоров</a:t>
            </a:r>
            <a:r>
              <a:rPr lang="ru-RU" dirty="0"/>
              <a:t> или аналогов</a:t>
            </a:r>
            <a:r>
              <a:rPr lang="ru-RU" dirty="0" smtClean="0"/>
              <a:t> </a:t>
            </a:r>
            <a:r>
              <a:rPr lang="ru-RU" dirty="0" smtClean="0"/>
              <a:t>- на срок не выше 25 лет,</a:t>
            </a:r>
          </a:p>
          <a:p>
            <a:r>
              <a:rPr lang="ru-RU" dirty="0" smtClean="0"/>
              <a:t>за преступления,  совершенные по неосторожности – не более 10 лет.</a:t>
            </a:r>
          </a:p>
          <a:p>
            <a:r>
              <a:rPr lang="ru-RU" dirty="0" smtClean="0"/>
              <a:t>при назначении наказаний по совокупности преступлений и совокупности приговоров</a:t>
            </a:r>
            <a:r>
              <a:rPr lang="en-US" dirty="0" smtClean="0"/>
              <a:t> </a:t>
            </a:r>
            <a:r>
              <a:rPr lang="ru-RU" dirty="0" smtClean="0"/>
              <a:t>-соответственно 25 и 30 лет лишения свободы.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С отбыванием наказания в исправительных колониях или тюрьме, в колониях-поселениях, воспитательных колониях.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5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83671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Классификация осужденных к лишению свободы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7848872" cy="5688632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это дифференциация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осужденных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однородные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группы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Правила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критерии классификации осужденных определяются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ст.57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УК и ст. 64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Критериями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классификации являются: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биологический - </a:t>
            </a:r>
            <a:r>
              <a:rPr lang="ru-RU" b="1" i="1" dirty="0" smtClean="0">
                <a:latin typeface="Times New Roman"/>
                <a:ea typeface="Times New Roman"/>
              </a:rPr>
              <a:t>пол </a:t>
            </a:r>
            <a:r>
              <a:rPr lang="ru-RU" b="1" i="1" dirty="0">
                <a:latin typeface="Times New Roman"/>
                <a:ea typeface="Times New Roman"/>
              </a:rPr>
              <a:t>и возраст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юридический -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общественная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опасность совершенного преступления,</a:t>
            </a: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срок назначенного судом наказания,</a:t>
            </a: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вины,</a:t>
            </a: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рецидив: отбывал ли осужденный ранее лишение свободы либо особо опасный,</a:t>
            </a: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личность преступника,</a:t>
            </a:r>
          </a:p>
          <a:p>
            <a:pPr marL="589788" lvl="1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гражданство.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2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949280"/>
            <a:ext cx="3520440" cy="457200"/>
          </a:xfrm>
        </p:spPr>
        <p:txBody>
          <a:bodyPr/>
          <a:lstStyle/>
          <a:p>
            <a:r>
              <a:rPr lang="ru-RU" u="sng" dirty="0" smtClean="0">
                <a:latin typeface="Times New Roman"/>
                <a:ea typeface="Times New Roman"/>
              </a:rPr>
              <a:t>мужчины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1960" y="5949280"/>
            <a:ext cx="3520440" cy="457200"/>
          </a:xfrm>
        </p:spPr>
        <p:txBody>
          <a:bodyPr/>
          <a:lstStyle/>
          <a:p>
            <a:r>
              <a:rPr lang="ru-RU" u="sng" dirty="0">
                <a:latin typeface="Times New Roman"/>
                <a:ea typeface="Times New Roman"/>
              </a:rPr>
              <a:t>женщины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260648"/>
            <a:ext cx="3888432" cy="568863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за преступления, совершенные по неосторожности;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впервые осужденные за умышленные преступления, не представляющие большой общественной опасности либо менее тяжкие;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впервые осужденные за тяжкие и особо тяжкие преступления;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при рецидиве преступлений, если ранее они отбывали лишение свободы, но не признаны особо опасными рецидивистами;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при особо опасном рецидиве;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за особо тяжкие преступления на срок свыше 5 лет.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260648"/>
            <a:ext cx="3672408" cy="5565992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осужденных за преступления, совершенные по неосторожности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признанных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особо опасными рецидивистками;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других осужденных за умышленные преступления;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осуждаемых за особо тяжкие преступления на срок свыше 5 лет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055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92088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Классификация осужденных </a:t>
            </a:r>
            <a:r>
              <a:rPr lang="ru-RU" b="1" dirty="0" smtClean="0"/>
              <a:t>критериев </a:t>
            </a:r>
            <a:r>
              <a:rPr lang="ru-RU" b="1" dirty="0"/>
              <a:t>предназначена для:</a:t>
            </a:r>
          </a:p>
          <a:p>
            <a:pPr lvl="0"/>
            <a:r>
              <a:rPr lang="ru-RU" dirty="0"/>
              <a:t>определения вида </a:t>
            </a:r>
            <a:r>
              <a:rPr lang="ru-RU" dirty="0" err="1" smtClean="0"/>
              <a:t>ИУ</a:t>
            </a:r>
            <a:r>
              <a:rPr lang="ru-RU" dirty="0" smtClean="0"/>
              <a:t>, </a:t>
            </a:r>
            <a:r>
              <a:rPr lang="ru-RU" dirty="0"/>
              <a:t>в которое направляется лицо для отбывания лишение свободы;</a:t>
            </a:r>
          </a:p>
          <a:p>
            <a:pPr lvl="0"/>
            <a:r>
              <a:rPr lang="ru-RU" dirty="0"/>
              <a:t>распределения осуждённых в пределах одного </a:t>
            </a:r>
            <a:r>
              <a:rPr lang="ru-RU" dirty="0" err="1" smtClean="0"/>
              <a:t>ИУ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изолированного содержания каждой группы с целью предотвращения отрицательного влияния более опасных преступников на менее опасных;</a:t>
            </a:r>
          </a:p>
          <a:p>
            <a:pPr lvl="0"/>
            <a:r>
              <a:rPr lang="ru-RU" dirty="0"/>
              <a:t>индивидуализации средств и методов исправительного воздействия.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1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201192" cy="620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Направление осужденных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136904" cy="6237312"/>
          </a:xfrm>
        </p:spPr>
        <p:txBody>
          <a:bodyPr>
            <a:noAutofit/>
          </a:bodyPr>
          <a:lstStyle/>
          <a:p>
            <a:r>
              <a:rPr lang="ru-RU" sz="2000" dirty="0"/>
              <a:t>направляются </a:t>
            </a:r>
            <a:r>
              <a:rPr lang="ru-RU" sz="2000" dirty="0" smtClean="0"/>
              <a:t>в </a:t>
            </a:r>
            <a:r>
              <a:rPr lang="ru-RU" sz="2000" dirty="0" err="1" smtClean="0"/>
              <a:t>ИУ</a:t>
            </a:r>
            <a:r>
              <a:rPr lang="ru-RU" sz="2000" dirty="0" smtClean="0"/>
              <a:t> </a:t>
            </a:r>
            <a:r>
              <a:rPr lang="ru-RU" sz="2000" dirty="0"/>
              <a:t>не позднее </a:t>
            </a:r>
            <a:r>
              <a:rPr lang="ru-RU" sz="2000" dirty="0" smtClean="0"/>
              <a:t>10 </a:t>
            </a:r>
            <a:r>
              <a:rPr lang="ru-RU" sz="2000" dirty="0"/>
              <a:t>дней со дня получения администрацией </a:t>
            </a:r>
            <a:r>
              <a:rPr lang="ru-RU" sz="2000" dirty="0" smtClean="0"/>
              <a:t>СИЗО извещения </a:t>
            </a:r>
            <a:r>
              <a:rPr lang="ru-RU" sz="2000" dirty="0"/>
              <a:t>о вступлении приговора суда в законную </a:t>
            </a:r>
            <a:r>
              <a:rPr lang="ru-RU" sz="2000" dirty="0" smtClean="0"/>
              <a:t>силу</a:t>
            </a:r>
          </a:p>
          <a:p>
            <a:endParaRPr lang="ru-RU" sz="2000" dirty="0" smtClean="0">
              <a:latin typeface="Times New Roman"/>
              <a:ea typeface="Times New Roman"/>
            </a:endParaRPr>
          </a:p>
          <a:p>
            <a:r>
              <a:rPr lang="ru-RU" sz="2000" dirty="0" err="1" smtClean="0">
                <a:latin typeface="Times New Roman"/>
                <a:ea typeface="Times New Roman"/>
              </a:rPr>
              <a:t>этапируются</a:t>
            </a:r>
            <a:r>
              <a:rPr lang="ru-RU" sz="2000" dirty="0" smtClean="0">
                <a:latin typeface="Times New Roman"/>
                <a:ea typeface="Times New Roman"/>
              </a:rPr>
              <a:t> под </a:t>
            </a:r>
            <a:r>
              <a:rPr lang="ru-RU" sz="2000" dirty="0">
                <a:latin typeface="Times New Roman"/>
                <a:ea typeface="Times New Roman"/>
              </a:rPr>
              <a:t>конвоем автомобильным или железнодорожным транспортом в одежде по сезону и </a:t>
            </a:r>
            <a:r>
              <a:rPr lang="ru-RU" sz="2000" dirty="0" smtClean="0">
                <a:latin typeface="Times New Roman"/>
                <a:ea typeface="Times New Roman"/>
              </a:rPr>
              <a:t>обеспечиваются питанием </a:t>
            </a:r>
            <a:r>
              <a:rPr lang="ru-RU" sz="2000" dirty="0">
                <a:latin typeface="Times New Roman"/>
                <a:ea typeface="Times New Roman"/>
              </a:rPr>
              <a:t>по установленным нормам. </a:t>
            </a:r>
            <a:endParaRPr lang="ru-RU" sz="2000" dirty="0" smtClean="0">
              <a:latin typeface="Times New Roman"/>
              <a:ea typeface="Times New Roman"/>
            </a:endParaRPr>
          </a:p>
          <a:p>
            <a:endParaRPr lang="ru-RU" sz="2000" dirty="0" smtClean="0"/>
          </a:p>
          <a:p>
            <a:r>
              <a:rPr lang="ru-RU" sz="2000" dirty="0" smtClean="0"/>
              <a:t>Осужденные </a:t>
            </a:r>
            <a:r>
              <a:rPr lang="ru-RU" sz="2000" dirty="0"/>
              <a:t>к </a:t>
            </a:r>
            <a:r>
              <a:rPr lang="ru-RU" sz="2000" dirty="0" err="1" smtClean="0"/>
              <a:t>ЛС</a:t>
            </a:r>
            <a:r>
              <a:rPr lang="ru-RU" sz="2000" dirty="0" smtClean="0"/>
              <a:t> в колонии-поселении следуют самостоятельно </a:t>
            </a:r>
            <a:r>
              <a:rPr lang="ru-RU" sz="2000" dirty="0"/>
              <a:t>за счет государства. </a:t>
            </a:r>
            <a:r>
              <a:rPr lang="ru-RU" sz="2000" dirty="0" smtClean="0"/>
              <a:t>ОВД вручает </a:t>
            </a:r>
            <a:r>
              <a:rPr lang="ru-RU" sz="2000" dirty="0"/>
              <a:t>осужденному предписание </a:t>
            </a:r>
            <a:endParaRPr lang="ru-RU" sz="2000" dirty="0"/>
          </a:p>
          <a:p>
            <a:r>
              <a:rPr lang="ru-RU" sz="2000" dirty="0" smtClean="0"/>
              <a:t>Не </a:t>
            </a:r>
            <a:r>
              <a:rPr lang="ru-RU" sz="2000" dirty="0"/>
              <a:t>позднее трех суток со дня получения предписания осужденный обязан выехать к месту отбывания наказания и прибыть туда в течение необходимого для проезда срока, указанного в предписании о выезде</a:t>
            </a:r>
            <a:r>
              <a:rPr lang="ru-RU" sz="2000" dirty="0" smtClean="0"/>
              <a:t>.</a:t>
            </a: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95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201192" cy="620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Перемещение осужденных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136904" cy="623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Раздельное </a:t>
            </a:r>
            <a:r>
              <a:rPr lang="ru-RU" sz="2800" u="sng" dirty="0" smtClean="0"/>
              <a:t>перемещение:</a:t>
            </a:r>
          </a:p>
          <a:p>
            <a:pPr marL="0" indent="-432000">
              <a:spcBef>
                <a:spcPts val="0"/>
              </a:spcBef>
              <a:buAutoNum type="arabicPeriod"/>
            </a:pPr>
            <a:r>
              <a:rPr lang="ru-RU" sz="2800" dirty="0" smtClean="0"/>
              <a:t>Мужчины и женщины</a:t>
            </a:r>
          </a:p>
          <a:p>
            <a:pPr marL="0" indent="-432000">
              <a:spcBef>
                <a:spcPts val="0"/>
              </a:spcBef>
              <a:buAutoNum type="arabicPeriod"/>
            </a:pPr>
            <a:r>
              <a:rPr lang="ru-RU" sz="2800" dirty="0" smtClean="0"/>
              <a:t>Несовершеннолетние и взрослые</a:t>
            </a:r>
          </a:p>
          <a:p>
            <a:pPr marL="0" indent="-432000">
              <a:spcBef>
                <a:spcPts val="0"/>
              </a:spcBef>
              <a:buAutoNum type="arabicPeriod"/>
            </a:pPr>
            <a:r>
              <a:rPr lang="ru-RU" sz="2800" dirty="0" smtClean="0"/>
              <a:t>Приговоренные к смертной казни или пожизненному заключению и другие осужденные</a:t>
            </a:r>
          </a:p>
          <a:p>
            <a:pPr marL="0" indent="-432000">
              <a:spcBef>
                <a:spcPts val="0"/>
              </a:spcBef>
              <a:buAutoNum type="arabicPeriod"/>
            </a:pPr>
            <a:r>
              <a:rPr lang="ru-RU" sz="2800" dirty="0" smtClean="0"/>
              <a:t>Осужденные по одному уголовному делу</a:t>
            </a:r>
          </a:p>
          <a:p>
            <a:pPr marL="0" indent="-432000">
              <a:spcBef>
                <a:spcPts val="0"/>
              </a:spcBef>
              <a:buAutoNum type="arabicPeriod"/>
            </a:pPr>
            <a:r>
              <a:rPr lang="ru-RU" sz="2800" dirty="0" smtClean="0"/>
              <a:t>Осужденные, больные активной формой туберкулеза или не прошедшие полного курса лечения венерического заболевания, лица, страдающие психическими заболеваниями, признанные уменьшено вменяемыми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67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516688" cy="44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Оставление в СИЗО, тюрьме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7992888" cy="604867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 лишению свободы на срок не свыше семи лет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отбыванием наказания в условиях общего или усиленного режимов,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ранее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отбывавшие наказание в виде лишения свободы,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согласие осужденных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Работа оплачивается за счет бюджетных средств</a:t>
            </a:r>
          </a:p>
          <a:p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Особенностями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исполнения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содержание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незапираемых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общих камерах отдельно от обвиняемых и иных осужденных;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обеспечение условий содержания в соответствии со ст. 118, 119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ежедневная прогулка на открытом воздухе продолжитель­ностью не менее двух часов;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возможность передвижения без кон­воя или сопровождения, если это необходимо по характеру выпол­няемой работы (ст. 90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УИК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462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372672" cy="22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осужденных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7963818" cy="61670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500" dirty="0" smtClean="0"/>
              <a:t>1. Дежурной сменой во главе с дежурным помощником начальника ИУ (ДПНК, ДПНТ).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300" u="sng" dirty="0" smtClean="0"/>
              <a:t>Обязан: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принять личные дела и попутный список на прибывших, 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проверить правильность заполнения попутного списка, наличие на нем подписи представителя конвойного подразделения о приеме осужденных под охрану. 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сверяет количество прибывших осужденных с их числом, указанном в листке</a:t>
            </a:r>
          </a:p>
          <a:p>
            <a:pPr>
              <a:spcBef>
                <a:spcPts val="0"/>
              </a:spcBef>
            </a:pPr>
            <a:r>
              <a:rPr lang="ru-RU" sz="2300" dirty="0" smtClean="0"/>
              <a:t>уточняет наличие претензий к караулу</a:t>
            </a:r>
          </a:p>
          <a:p>
            <a:pPr marL="0" indent="0">
              <a:spcBef>
                <a:spcPts val="0"/>
              </a:spcBef>
              <a:buFont typeface="+mj-lt"/>
              <a:buAutoNum type="arabicPeriod"/>
            </a:pPr>
            <a:endParaRPr lang="ru-RU" sz="800" dirty="0"/>
          </a:p>
          <a:p>
            <a:pPr marL="0" indent="0">
              <a:buNone/>
            </a:pPr>
            <a:r>
              <a:rPr lang="ru-RU" sz="2400" dirty="0" smtClean="0"/>
              <a:t>2. прибывшие осужденные подвергаются </a:t>
            </a:r>
            <a:r>
              <a:rPr lang="ru-RU" sz="2400" dirty="0"/>
              <a:t>полному личному обыску, а </a:t>
            </a:r>
            <a:r>
              <a:rPr lang="ru-RU" sz="2400" dirty="0" smtClean="0"/>
              <a:t>их </a:t>
            </a:r>
            <a:r>
              <a:rPr lang="ru-RU" sz="2400" dirty="0"/>
              <a:t>вещи - досмотру </a:t>
            </a:r>
          </a:p>
          <a:p>
            <a:pPr marL="0" indent="0">
              <a:buNone/>
            </a:pPr>
            <a:r>
              <a:rPr lang="ru-RU" sz="2400" dirty="0" smtClean="0"/>
              <a:t>3. после проведения </a:t>
            </a:r>
            <a:r>
              <a:rPr lang="ru-RU" sz="2400" dirty="0"/>
              <a:t>обыска размещаются в </a:t>
            </a:r>
            <a:r>
              <a:rPr lang="ru-RU" sz="2400" dirty="0" smtClean="0"/>
              <a:t>карантинных </a:t>
            </a:r>
            <a:r>
              <a:rPr lang="ru-RU" sz="2400" dirty="0"/>
              <a:t>помещениях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3592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588680"/>
          </a:xfrm>
        </p:spPr>
        <p:txBody>
          <a:bodyPr/>
          <a:lstStyle/>
          <a:p>
            <a:r>
              <a:rPr lang="ru-RU" dirty="0" smtClean="0"/>
              <a:t>арест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372672" cy="5475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состоит </a:t>
            </a:r>
            <a:r>
              <a:rPr lang="ru-RU" dirty="0"/>
              <a:t>в содержании осужденного в условиях строгой изоляции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срок </a:t>
            </a:r>
            <a:r>
              <a:rPr lang="ru-RU" dirty="0"/>
              <a:t>от </a:t>
            </a:r>
            <a:r>
              <a:rPr lang="ru-RU" dirty="0" smtClean="0"/>
              <a:t>1 до 3 </a:t>
            </a:r>
            <a:r>
              <a:rPr lang="ru-RU" dirty="0"/>
              <a:t>месяцев.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/>
              <a:t>может быть назначен:</a:t>
            </a:r>
          </a:p>
          <a:p>
            <a:pPr marL="0" indent="0">
              <a:buNone/>
            </a:pPr>
            <a:r>
              <a:rPr lang="ru-RU" dirty="0"/>
              <a:t>2) беременным женщинам;</a:t>
            </a:r>
          </a:p>
          <a:p>
            <a:pPr marL="0" indent="0">
              <a:buNone/>
            </a:pPr>
            <a:r>
              <a:rPr lang="ru-RU" dirty="0"/>
              <a:t>3) женщинам и одиноким мужчинам, имеющим детей в возрасте до четырнадцати лет или детей-инвалидов;</a:t>
            </a:r>
          </a:p>
          <a:p>
            <a:pPr marL="0" indent="0">
              <a:buNone/>
            </a:pPr>
            <a:r>
              <a:rPr lang="ru-RU" dirty="0"/>
              <a:t>4) инвалидам I и </a:t>
            </a:r>
            <a:r>
              <a:rPr lang="ru-RU" dirty="0" err="1"/>
              <a:t>II</a:t>
            </a:r>
            <a:r>
              <a:rPr lang="ru-RU" dirty="0"/>
              <a:t> </a:t>
            </a:r>
            <a:r>
              <a:rPr lang="ru-RU" dirty="0" smtClean="0"/>
              <a:t>группы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Отбывается в арестном доме (как правило, в течение всего срока)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431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339042" cy="534370"/>
          </a:xfrm>
        </p:spPr>
        <p:txBody>
          <a:bodyPr>
            <a:noAutofit/>
          </a:bodyPr>
          <a:lstStyle/>
          <a:p>
            <a:r>
              <a:rPr lang="ru-RU" sz="4400" dirty="0" smtClean="0"/>
              <a:t>Учет осужденных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858180" cy="5241314"/>
          </a:xfrm>
        </p:spPr>
        <p:txBody>
          <a:bodyPr>
            <a:normAutofit fontScale="85000" lnSpcReduction="20000"/>
          </a:bodyPr>
          <a:lstStyle/>
          <a:p>
            <a:r>
              <a:rPr lang="ru-RU" sz="4000" u="sng" dirty="0" smtClean="0"/>
              <a:t>персональный</a:t>
            </a:r>
            <a:r>
              <a:rPr lang="ru-RU" sz="4000" dirty="0" smtClean="0"/>
              <a:t> - предназначен для получения информации о лицах, отбывающих (отбывавших) наказание</a:t>
            </a:r>
          </a:p>
          <a:p>
            <a:endParaRPr lang="ru-RU" sz="4000" dirty="0" smtClean="0"/>
          </a:p>
          <a:p>
            <a:r>
              <a:rPr lang="ru-RU" sz="4000" u="sng" dirty="0" smtClean="0"/>
              <a:t>количественный </a:t>
            </a:r>
            <a:r>
              <a:rPr lang="ru-RU" sz="4000" dirty="0" smtClean="0"/>
              <a:t>- содержит сведения социально-демографического и уголовно-правового характера в целом по учреждениям УИС, а также отдельном ИУ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1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848872" cy="6336704"/>
          </a:xfrm>
        </p:spPr>
        <p:txBody>
          <a:bodyPr>
            <a:normAutofit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После пребывания в </a:t>
            </a:r>
            <a:r>
              <a:rPr lang="ru-RU" dirty="0">
                <a:latin typeface="Times New Roman"/>
                <a:ea typeface="Times New Roman"/>
              </a:rPr>
              <a:t>карантине </a:t>
            </a:r>
            <a:r>
              <a:rPr lang="ru-RU" dirty="0" smtClean="0">
                <a:latin typeface="Times New Roman"/>
                <a:ea typeface="Times New Roman"/>
              </a:rPr>
              <a:t>осужденные </a:t>
            </a:r>
            <a:r>
              <a:rPr lang="ru-RU" dirty="0">
                <a:latin typeface="Times New Roman"/>
                <a:ea typeface="Times New Roman"/>
              </a:rPr>
              <a:t>распределяются по отрядам, бригадам, </a:t>
            </a:r>
            <a:r>
              <a:rPr lang="ru-RU" dirty="0" smtClean="0">
                <a:latin typeface="Times New Roman"/>
                <a:ea typeface="Times New Roman"/>
              </a:rPr>
              <a:t>звеньям. </a:t>
            </a:r>
            <a:r>
              <a:rPr lang="ru-RU" dirty="0">
                <a:latin typeface="Times New Roman"/>
                <a:ea typeface="Times New Roman"/>
              </a:rPr>
              <a:t>Распределение производится комиссией учреждения во главе с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В течение </a:t>
            </a:r>
            <a:r>
              <a:rPr lang="ru-RU" i="1" dirty="0">
                <a:latin typeface="Times New Roman"/>
                <a:ea typeface="Times New Roman"/>
              </a:rPr>
              <a:t>трех дней со дня прибытия </a:t>
            </a:r>
            <a:r>
              <a:rPr lang="ru-RU" i="1" dirty="0" smtClean="0">
                <a:latin typeface="Times New Roman"/>
                <a:ea typeface="Times New Roman"/>
              </a:rPr>
              <a:t>осужденного: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извещает суд, постановивший приговор, о приведении его в исполнение, а также о месте отбывания осужденным </a:t>
            </a:r>
            <a:r>
              <a:rPr lang="ru-RU" dirty="0" smtClean="0">
                <a:latin typeface="Times New Roman"/>
                <a:ea typeface="Times New Roman"/>
              </a:rPr>
              <a:t>наказания</a:t>
            </a:r>
          </a:p>
          <a:p>
            <a:pPr indent="450215" algn="just">
              <a:spcAft>
                <a:spcPts val="0"/>
              </a:spcAft>
            </a:pPr>
            <a:r>
              <a:rPr lang="ru-RU" smtClean="0">
                <a:latin typeface="Times New Roman"/>
                <a:ea typeface="Times New Roman"/>
              </a:rPr>
              <a:t>направляет близким </a:t>
            </a:r>
            <a:r>
              <a:rPr lang="ru-RU" dirty="0">
                <a:latin typeface="Times New Roman"/>
                <a:ea typeface="Times New Roman"/>
              </a:rPr>
              <a:t>родственникам извещение, в котором указывается адрес учреждения, разъясняются права осужденного на получение посылок, передач, бандеролей, мелких пакетов и на пользование свиданиями.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8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776864" cy="6336704"/>
          </a:xfrm>
        </p:spPr>
        <p:txBody>
          <a:bodyPr>
            <a:normAutofit/>
          </a:bodyPr>
          <a:lstStyle/>
          <a:p>
            <a:r>
              <a:rPr lang="ru-RU" sz="2800" dirty="0"/>
              <a:t>осужденный содержится в условиях строгой изоляции, аналогичный содержанию осужденных к лишению сво­боды на общем режиме в </a:t>
            </a:r>
            <a:r>
              <a:rPr lang="ru-RU" sz="2800" dirty="0" smtClean="0"/>
              <a:t>тюрьме.</a:t>
            </a:r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r>
              <a:rPr lang="ru-RU" b="1" dirty="0" smtClean="0"/>
              <a:t>Раздельно размещаются:</a:t>
            </a:r>
          </a:p>
          <a:p>
            <a:r>
              <a:rPr lang="ru-RU" dirty="0" smtClean="0"/>
              <a:t>осуж­денные </a:t>
            </a:r>
            <a:r>
              <a:rPr lang="ru-RU" dirty="0"/>
              <a:t>мужчины, </a:t>
            </a:r>
            <a:endParaRPr lang="ru-RU" dirty="0" smtClean="0"/>
          </a:p>
          <a:p>
            <a:r>
              <a:rPr lang="ru-RU" dirty="0" smtClean="0"/>
              <a:t>осужденные </a:t>
            </a:r>
            <a:r>
              <a:rPr lang="ru-RU" dirty="0"/>
              <a:t>женщины, </a:t>
            </a:r>
            <a:endParaRPr lang="ru-RU" dirty="0" smtClean="0"/>
          </a:p>
          <a:p>
            <a:r>
              <a:rPr lang="ru-RU" dirty="0" smtClean="0"/>
              <a:t>несовершеннолетние </a:t>
            </a:r>
            <a:r>
              <a:rPr lang="ru-RU" dirty="0"/>
              <a:t>осужденные, </a:t>
            </a:r>
            <a:endParaRPr lang="ru-RU" dirty="0" smtClean="0"/>
          </a:p>
          <a:p>
            <a:r>
              <a:rPr lang="ru-RU" dirty="0" smtClean="0"/>
              <a:t>осужденные</a:t>
            </a:r>
            <a:r>
              <a:rPr lang="ru-RU" dirty="0"/>
              <a:t>, ранее отбывавшие наказание в исправительных учреждениях и имеющие </a:t>
            </a:r>
            <a:r>
              <a:rPr lang="ru-RU" dirty="0" smtClean="0"/>
              <a:t>судимость</a:t>
            </a:r>
          </a:p>
          <a:p>
            <a:r>
              <a:rPr lang="ru-RU" dirty="0" smtClean="0"/>
              <a:t>с </a:t>
            </a:r>
            <a:r>
              <a:rPr lang="ru-RU" dirty="0"/>
              <a:t>соблюдением требований, предусмотренных в ст. 71 </a:t>
            </a:r>
            <a:r>
              <a:rPr lang="ru-RU" dirty="0" err="1" smtClean="0"/>
              <a:t>УИК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8205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300664" cy="444664"/>
          </a:xfrm>
        </p:spPr>
        <p:txBody>
          <a:bodyPr>
            <a:normAutofit/>
          </a:bodyPr>
          <a:lstStyle/>
          <a:p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Условия отбывания 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наказания</a:t>
            </a: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208912" cy="6264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норма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для совершеннолетних – 2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baseline="30000" dirty="0" err="1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н/л –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3,5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baseline="30000" dirty="0" err="1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запираемые </a:t>
            </a:r>
            <a:r>
              <a:rPr lang="ru-RU" dirty="0">
                <a:latin typeface="Times New Roman"/>
                <a:ea typeface="Times New Roman"/>
              </a:rPr>
              <a:t>общие камеры </a:t>
            </a:r>
            <a:r>
              <a:rPr lang="ru-RU" dirty="0" smtClean="0">
                <a:latin typeface="Times New Roman"/>
                <a:ea typeface="Times New Roman"/>
              </a:rPr>
              <a:t>– от 2 до 6 человек.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должны </a:t>
            </a:r>
            <a:r>
              <a:rPr lang="ru-RU" dirty="0">
                <a:latin typeface="Times New Roman"/>
                <a:ea typeface="Times New Roman"/>
              </a:rPr>
              <a:t>иметь индивидуальное спальное </a:t>
            </a:r>
            <a:r>
              <a:rPr lang="ru-RU" dirty="0" smtClean="0">
                <a:latin typeface="Times New Roman"/>
                <a:ea typeface="Times New Roman"/>
              </a:rPr>
              <a:t>место 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обеспечиваются </a:t>
            </a:r>
            <a:r>
              <a:rPr lang="ru-RU" dirty="0">
                <a:latin typeface="Times New Roman"/>
                <a:ea typeface="Times New Roman"/>
              </a:rPr>
              <a:t>одеждой и обувью с учетом пола и кли­матических условий, </a:t>
            </a:r>
            <a:r>
              <a:rPr lang="ru-RU" dirty="0" smtClean="0">
                <a:latin typeface="Times New Roman"/>
                <a:ea typeface="Times New Roman"/>
              </a:rPr>
              <a:t>постельными </a:t>
            </a:r>
            <a:r>
              <a:rPr lang="ru-RU" dirty="0">
                <a:latin typeface="Times New Roman"/>
                <a:ea typeface="Times New Roman"/>
              </a:rPr>
              <a:t>принадлежностями по нормам вещевого </a:t>
            </a:r>
            <a:r>
              <a:rPr lang="ru-RU" dirty="0" smtClean="0">
                <a:latin typeface="Times New Roman"/>
                <a:ea typeface="Times New Roman"/>
              </a:rPr>
              <a:t>довольствия</a:t>
            </a:r>
          </a:p>
          <a:p>
            <a:r>
              <a:rPr lang="ru-RU" dirty="0">
                <a:latin typeface="Times New Roman"/>
                <a:ea typeface="Times New Roman"/>
              </a:rPr>
              <a:t>организуется трехразовое питание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организуются </a:t>
            </a:r>
            <a:r>
              <a:rPr lang="ru-RU" dirty="0">
                <a:latin typeface="Times New Roman"/>
                <a:ea typeface="Times New Roman"/>
              </a:rPr>
              <a:t>медицинские части, осуществляющие ме­дицинский </a:t>
            </a:r>
            <a:r>
              <a:rPr lang="ru-RU" dirty="0" smtClean="0">
                <a:latin typeface="Times New Roman"/>
                <a:ea typeface="Times New Roman"/>
              </a:rPr>
              <a:t>контроль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прогулки </a:t>
            </a:r>
            <a:r>
              <a:rPr lang="ru-RU" dirty="0">
                <a:latin typeface="Times New Roman"/>
                <a:ea typeface="Times New Roman"/>
              </a:rPr>
              <a:t>осужденных (до </a:t>
            </a:r>
            <a:r>
              <a:rPr lang="ru-RU" dirty="0" smtClean="0">
                <a:latin typeface="Times New Roman"/>
                <a:ea typeface="Times New Roman"/>
              </a:rPr>
              <a:t>1,5 ч., </a:t>
            </a:r>
            <a:r>
              <a:rPr lang="ru-RU" dirty="0">
                <a:latin typeface="Times New Roman"/>
                <a:ea typeface="Times New Roman"/>
              </a:rPr>
              <a:t>для </a:t>
            </a:r>
            <a:r>
              <a:rPr lang="ru-RU" dirty="0" smtClean="0">
                <a:latin typeface="Times New Roman"/>
                <a:ea typeface="Times New Roman"/>
              </a:rPr>
              <a:t>н/л </a:t>
            </a:r>
            <a:r>
              <a:rPr lang="ru-RU" dirty="0">
                <a:latin typeface="Times New Roman"/>
                <a:ea typeface="Times New Roman"/>
              </a:rPr>
              <a:t>- до </a:t>
            </a:r>
            <a:r>
              <a:rPr lang="ru-RU" dirty="0" smtClean="0">
                <a:latin typeface="Times New Roman"/>
                <a:ea typeface="Times New Roman"/>
              </a:rPr>
              <a:t>2 ч.) </a:t>
            </a:r>
            <a:r>
              <a:rPr lang="ru-RU" dirty="0">
                <a:latin typeface="Times New Roman"/>
                <a:ea typeface="Times New Roman"/>
              </a:rPr>
              <a:t>проводятся </a:t>
            </a:r>
            <a:r>
              <a:rPr lang="ru-RU" dirty="0" err="1">
                <a:latin typeface="Times New Roman"/>
                <a:ea typeface="Times New Roman"/>
              </a:rPr>
              <a:t>покамерно</a:t>
            </a:r>
            <a:r>
              <a:rPr lang="ru-RU" dirty="0">
                <a:latin typeface="Times New Roman"/>
                <a:ea typeface="Times New Roman"/>
              </a:rPr>
              <a:t> в дневное время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</a:rPr>
              <a:t>могут ежемесячно расходовать до 2 </a:t>
            </a:r>
            <a:r>
              <a:rPr lang="ru-RU" dirty="0" err="1" smtClean="0">
                <a:latin typeface="Times New Roman"/>
              </a:rPr>
              <a:t>б.в</a:t>
            </a:r>
            <a:r>
              <a:rPr lang="ru-RU" dirty="0" smtClean="0">
                <a:latin typeface="Times New Roman"/>
              </a:rPr>
              <a:t>. на продукты первой необходимости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краткосрочные </a:t>
            </a:r>
            <a:r>
              <a:rPr lang="ru-RU" dirty="0">
                <a:latin typeface="Times New Roman"/>
                <a:ea typeface="Times New Roman"/>
              </a:rPr>
              <a:t>свидания </a:t>
            </a:r>
            <a:r>
              <a:rPr lang="ru-RU" b="1" dirty="0">
                <a:latin typeface="Times New Roman"/>
                <a:ea typeface="Times New Roman"/>
              </a:rPr>
              <a:t>для </a:t>
            </a:r>
            <a:r>
              <a:rPr lang="ru-RU" b="1" dirty="0" smtClean="0">
                <a:latin typeface="Times New Roman"/>
                <a:ea typeface="Times New Roman"/>
              </a:rPr>
              <a:t>н/д </a:t>
            </a:r>
            <a:r>
              <a:rPr lang="ru-RU" dirty="0" smtClean="0">
                <a:latin typeface="Times New Roman"/>
                <a:ea typeface="Times New Roman"/>
              </a:rPr>
              <a:t>- 1 </a:t>
            </a:r>
            <a:r>
              <a:rPr lang="ru-RU" dirty="0">
                <a:latin typeface="Times New Roman"/>
                <a:ea typeface="Times New Roman"/>
              </a:rPr>
              <a:t>раз в месяц </a:t>
            </a:r>
            <a:r>
              <a:rPr lang="ru-RU" dirty="0" smtClean="0">
                <a:latin typeface="Times New Roman"/>
                <a:ea typeface="Times New Roman"/>
              </a:rPr>
              <a:t>до 4 ч.</a:t>
            </a:r>
          </a:p>
          <a:p>
            <a:r>
              <a:rPr lang="ru-RU" b="1" dirty="0" smtClean="0">
                <a:latin typeface="Times New Roman"/>
              </a:rPr>
              <a:t>при исключительных обстоятельствах</a:t>
            </a:r>
            <a:r>
              <a:rPr lang="ru-RU" dirty="0" smtClean="0">
                <a:latin typeface="Times New Roman"/>
              </a:rPr>
              <a:t> - </a:t>
            </a:r>
            <a:r>
              <a:rPr lang="ru-RU" dirty="0">
                <a:latin typeface="Times New Roman"/>
                <a:ea typeface="Times New Roman"/>
              </a:rPr>
              <a:t>телефонный разговор </a:t>
            </a:r>
            <a:r>
              <a:rPr lang="ru-RU" dirty="0" smtClean="0">
                <a:latin typeface="Times New Roman"/>
                <a:ea typeface="Times New Roman"/>
              </a:rPr>
              <a:t>до 15 мин. </a:t>
            </a:r>
            <a:r>
              <a:rPr lang="ru-RU" dirty="0">
                <a:latin typeface="Times New Roman"/>
                <a:ea typeface="Times New Roman"/>
              </a:rPr>
              <a:t>с близкими родственниками </a:t>
            </a:r>
            <a:r>
              <a:rPr lang="ru-RU" dirty="0" smtClean="0">
                <a:latin typeface="Times New Roman"/>
                <a:ea typeface="Times New Roman"/>
              </a:rPr>
              <a:t>либо </a:t>
            </a:r>
            <a:r>
              <a:rPr lang="ru-RU" dirty="0">
                <a:latin typeface="Times New Roman"/>
                <a:ea typeface="Times New Roman"/>
              </a:rPr>
              <a:t>краткосрочный выезд за пределы арестного дома до 7 </a:t>
            </a:r>
            <a:r>
              <a:rPr lang="ru-RU" dirty="0" smtClean="0">
                <a:latin typeface="Times New Roman"/>
                <a:ea typeface="Times New Roman"/>
              </a:rPr>
              <a:t>суток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обучение не осуществляется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передвижение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их без конвоя не разрешается.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9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/>
          </p:cNvPicPr>
          <p:nvPr>
            <p:ph idx="1"/>
          </p:nvPr>
        </p:nvPicPr>
        <p:blipFill rotWithShape="1">
          <a:blip r:embed="rId2"/>
          <a:srcRect l="15866" t="25086" r="19391" b="27024"/>
          <a:stretch/>
        </p:blipFill>
        <p:spPr bwMode="auto">
          <a:xfrm>
            <a:off x="251520" y="188640"/>
            <a:ext cx="7239000" cy="30105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/>
          <p:cNvPicPr/>
          <p:nvPr/>
        </p:nvPicPr>
        <p:blipFill rotWithShape="1">
          <a:blip r:embed="rId3"/>
          <a:srcRect l="16026" t="34094" r="16666" b="42988"/>
          <a:stretch/>
        </p:blipFill>
        <p:spPr bwMode="auto">
          <a:xfrm>
            <a:off x="310564" y="3140968"/>
            <a:ext cx="7272808" cy="1474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897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0673" t="17959" r="24840" b="11917"/>
          <a:stretch/>
        </p:blipFill>
        <p:spPr bwMode="auto">
          <a:xfrm>
            <a:off x="395536" y="548680"/>
            <a:ext cx="7488832" cy="56886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887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372672" cy="5760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Привлечение к труду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7992888" cy="583264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К оплачиваемому труду привлекаются только осужденные к аресту, </a:t>
            </a:r>
            <a:r>
              <a:rPr lang="ru-RU" i="1" dirty="0">
                <a:latin typeface="Times New Roman"/>
                <a:ea typeface="Times New Roman"/>
              </a:rPr>
              <a:t>обязанные возмещать расходы, затраченные государством на содержание детей, находящихся на государственном обеспечении. </a:t>
            </a:r>
            <a:endParaRPr lang="ru-RU" i="1" dirty="0" smtClean="0">
              <a:latin typeface="Times New Roman"/>
              <a:ea typeface="Times New Roman"/>
            </a:endParaRPr>
          </a:p>
          <a:p>
            <a:endParaRPr lang="ru-RU" i="1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Администрация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вправе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привлекать осужденных к выполнению работ по коллективному хозяйственному само­обслуживанию арестного дома, а также по уборке и благоустройству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 прилегающих к нему территорий.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работам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осужденные привлекаются в порядке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очередности - не более десяти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часов в неделю,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более двух часов в день.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0087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3006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Меры поощрения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064896" cy="61206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имеют право начальники арестных домов, а также вышестоящие должностные лица.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Меры: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объявление благодарность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досрочное </a:t>
            </a:r>
            <a:r>
              <a:rPr lang="ru-RU" dirty="0">
                <a:latin typeface="Times New Roman"/>
                <a:ea typeface="Times New Roman"/>
              </a:rPr>
              <a:t>снятие ранее наложенного </a:t>
            </a:r>
            <a:r>
              <a:rPr lang="ru-RU" dirty="0" smtClean="0">
                <a:latin typeface="Times New Roman"/>
                <a:ea typeface="Times New Roman"/>
              </a:rPr>
              <a:t>взыскания</a:t>
            </a:r>
            <a:endParaRPr lang="ru-RU" dirty="0">
              <a:latin typeface="Times New Roman"/>
              <a:ea typeface="Times New Roman"/>
            </a:endParaRPr>
          </a:p>
          <a:p>
            <a:pPr marL="484632" lvl="2" indent="0">
              <a:buNone/>
            </a:pPr>
            <a:r>
              <a:rPr lang="ru-RU" sz="2200" dirty="0"/>
              <a:t>не ранее:</a:t>
            </a:r>
            <a:endParaRPr lang="ru-RU" sz="1800" dirty="0"/>
          </a:p>
          <a:p>
            <a:pPr lvl="2"/>
            <a:r>
              <a:rPr lang="ru-RU" sz="2200" dirty="0"/>
              <a:t>1) пятнадцати суток со дня объявления выговора;</a:t>
            </a:r>
            <a:endParaRPr lang="ru-RU" sz="1800" dirty="0"/>
          </a:p>
          <a:p>
            <a:pPr lvl="2"/>
            <a:r>
              <a:rPr lang="ru-RU" sz="2200" dirty="0"/>
              <a:t>2) одного месяца со дня отбытия водворения в </a:t>
            </a:r>
            <a:r>
              <a:rPr lang="ru-RU" sz="2200" dirty="0" err="1"/>
              <a:t>ШИЗО</a:t>
            </a:r>
            <a:r>
              <a:rPr lang="ru-RU" sz="2200" dirty="0"/>
              <a:t>.</a:t>
            </a:r>
            <a:endParaRPr lang="ru-RU" sz="1800" dirty="0"/>
          </a:p>
          <a:p>
            <a:r>
              <a:rPr lang="ru-RU" dirty="0" smtClean="0">
                <a:latin typeface="Times New Roman"/>
                <a:ea typeface="Times New Roman"/>
              </a:rPr>
              <a:t>разрешение </a:t>
            </a:r>
            <a:r>
              <a:rPr lang="ru-RU" dirty="0">
                <a:latin typeface="Times New Roman"/>
                <a:ea typeface="Times New Roman"/>
              </a:rPr>
              <a:t>на телефонный разговор продолжительностью до пятнадцати минут с оплатой из личных средств осужденного.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300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Меры взыскания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7920880" cy="5976664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меры взыскания: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 выговор;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2) водворение в штрафной изолятор на срок до десяти суток.</a:t>
            </a:r>
          </a:p>
          <a:p>
            <a:r>
              <a:rPr lang="ru-RU" dirty="0">
                <a:latin typeface="Times New Roman"/>
                <a:ea typeface="Times New Roman"/>
              </a:rPr>
              <a:t>Осужденный не может быть подвергнут взысканию, не получив возможность высказаться и дать письменное объяснение </a:t>
            </a: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свое оправдание. 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Взыскание налагается: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позднее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суток со дня обнаружения нарушения,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если проводилась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проверка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позднее 10 суток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 дня ее окончания,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позднее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30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суток со дня совершения нарушения.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Взыскание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исполняется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немедленно, а в случае невозможности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позднее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15 суток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 дня его наложения.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Раздел </a:t>
            </a:r>
            <a:r>
              <a:rPr lang="ru-RU" dirty="0"/>
              <a:t>12 «Меры поощрения и взыскания и порядок их при­менения» </a:t>
            </a:r>
            <a:r>
              <a:rPr lang="ru-RU" dirty="0" err="1"/>
              <a:t>ПВР</a:t>
            </a:r>
            <a:r>
              <a:rPr lang="ru-RU" dirty="0"/>
              <a:t> </a:t>
            </a:r>
            <a:r>
              <a:rPr lang="ru-RU" dirty="0" err="1"/>
              <a:t>ИУ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83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1305</Words>
  <Application>Microsoft Office PowerPoint</Application>
  <PresentationFormat>Экран (4:3)</PresentationFormat>
  <Paragraphs>167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Тема 11. Исполнение наказания в виде ареста </vt:lpstr>
      <vt:lpstr>арест</vt:lpstr>
      <vt:lpstr>Презентация PowerPoint</vt:lpstr>
      <vt:lpstr>Условия отбывания наказания</vt:lpstr>
      <vt:lpstr>Презентация PowerPoint</vt:lpstr>
      <vt:lpstr>Презентация PowerPoint</vt:lpstr>
      <vt:lpstr>Привлечение к труду</vt:lpstr>
      <vt:lpstr>Меры поощрения </vt:lpstr>
      <vt:lpstr>Меры взыскания</vt:lpstr>
      <vt:lpstr>Взыскание – водворение в ШИЗО</vt:lpstr>
      <vt:lpstr>Тема 12 - Наказание в виде лишения свободы</vt:lpstr>
      <vt:lpstr>Срок отбывания наказания в виде лишения свободы</vt:lpstr>
      <vt:lpstr>Классификация осужденных к лишению свободы </vt:lpstr>
      <vt:lpstr>Презентация PowerPoint</vt:lpstr>
      <vt:lpstr>Презентация PowerPoint</vt:lpstr>
      <vt:lpstr>Направление осужденных</vt:lpstr>
      <vt:lpstr>Перемещение осужденных</vt:lpstr>
      <vt:lpstr>Оставление в СИЗО, тюрьме</vt:lpstr>
      <vt:lpstr>Прием осужденных</vt:lpstr>
      <vt:lpstr>Учет осужденных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dcterms:created xsi:type="dcterms:W3CDTF">2017-11-21T11:49:21Z</dcterms:created>
  <dcterms:modified xsi:type="dcterms:W3CDTF">2017-11-21T13:35:47Z</dcterms:modified>
</cp:coreProperties>
</file>