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96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4032E-C444-496A-BBFC-5B185DE56C5D}" type="datetimeFigureOut">
              <a:rPr lang="ru-RU" smtClean="0"/>
              <a:t>12.09.2017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B8C1-73C1-4548-9028-6B13297523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4032E-C444-496A-BBFC-5B185DE56C5D}" type="datetimeFigureOut">
              <a:rPr lang="ru-RU" smtClean="0"/>
              <a:t>12.09.2017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B8C1-73C1-4548-9028-6B13297523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4032E-C444-496A-BBFC-5B185DE56C5D}" type="datetimeFigureOut">
              <a:rPr lang="ru-RU" smtClean="0"/>
              <a:t>12.09.2017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B8C1-73C1-4548-9028-6B13297523F8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4032E-C444-496A-BBFC-5B185DE56C5D}" type="datetimeFigureOut">
              <a:rPr lang="ru-RU" smtClean="0"/>
              <a:t>12.09.2017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B8C1-73C1-4548-9028-6B13297523F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4032E-C444-496A-BBFC-5B185DE56C5D}" type="datetimeFigureOut">
              <a:rPr lang="ru-RU" smtClean="0"/>
              <a:t>12.09.2017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B8C1-73C1-4548-9028-6B13297523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4032E-C444-496A-BBFC-5B185DE56C5D}" type="datetimeFigureOut">
              <a:rPr lang="ru-RU" smtClean="0"/>
              <a:t>12.09.2017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B8C1-73C1-4548-9028-6B13297523F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4032E-C444-496A-BBFC-5B185DE56C5D}" type="datetimeFigureOut">
              <a:rPr lang="ru-RU" smtClean="0"/>
              <a:t>12.09.2017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B8C1-73C1-4548-9028-6B13297523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4032E-C444-496A-BBFC-5B185DE56C5D}" type="datetimeFigureOut">
              <a:rPr lang="ru-RU" smtClean="0"/>
              <a:t>12.09.2017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B8C1-73C1-4548-9028-6B13297523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4032E-C444-496A-BBFC-5B185DE56C5D}" type="datetimeFigureOut">
              <a:rPr lang="ru-RU" smtClean="0"/>
              <a:t>12.09.2017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B8C1-73C1-4548-9028-6B13297523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4032E-C444-496A-BBFC-5B185DE56C5D}" type="datetimeFigureOut">
              <a:rPr lang="ru-RU" smtClean="0"/>
              <a:t>12.09.2017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B8C1-73C1-4548-9028-6B13297523F8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4032E-C444-496A-BBFC-5B185DE56C5D}" type="datetimeFigureOut">
              <a:rPr lang="ru-RU" smtClean="0"/>
              <a:t>12.09.2017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B8C1-73C1-4548-9028-6B13297523F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6D4032E-C444-496A-BBFC-5B185DE56C5D}" type="datetimeFigureOut">
              <a:rPr lang="ru-RU" smtClean="0"/>
              <a:t>12.09.2017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A44B8C1-73C1-4548-9028-6B13297523F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История развития уголовно-исполнительного права Республики Беларусь.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4077072"/>
            <a:ext cx="7704856" cy="252028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948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5" y="764704"/>
            <a:ext cx="8424937" cy="58326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а) внушение;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б</a:t>
            </a:r>
            <a:r>
              <a:rPr lang="ru-RU" dirty="0"/>
              <a:t>) выражение общественного порицания;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</a:t>
            </a:r>
            <a:r>
              <a:rPr lang="ru-RU" dirty="0"/>
              <a:t>) принуждение к действию, не представляющему физического </a:t>
            </a:r>
            <a:r>
              <a:rPr lang="ru-RU" dirty="0" smtClean="0"/>
              <a:t>лишения; </a:t>
            </a:r>
          </a:p>
          <a:p>
            <a:pPr marL="0" indent="0">
              <a:buNone/>
            </a:pPr>
            <a:r>
              <a:rPr lang="ru-RU" dirty="0" smtClean="0"/>
              <a:t>г</a:t>
            </a:r>
            <a:r>
              <a:rPr lang="ru-RU" dirty="0"/>
              <a:t>) объявление под бойкотом;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</a:t>
            </a:r>
            <a:r>
              <a:rPr lang="ru-RU" dirty="0"/>
              <a:t>) исключение из объединения на время или навсегда;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е</a:t>
            </a:r>
            <a:r>
              <a:rPr lang="ru-RU" dirty="0"/>
              <a:t>) восстановление, а при невозможности его – возмещение причиненного ущерба;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ж</a:t>
            </a:r>
            <a:r>
              <a:rPr lang="ru-RU" dirty="0"/>
              <a:t>) отрешение от должности;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з</a:t>
            </a:r>
            <a:r>
              <a:rPr lang="ru-RU" dirty="0"/>
              <a:t>) воспрещение занимать ту или иную должность или исполнять ту или другую работу;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и</a:t>
            </a:r>
            <a:r>
              <a:rPr lang="ru-RU" dirty="0"/>
              <a:t>) конфискация всего или части имущества;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к</a:t>
            </a:r>
            <a:r>
              <a:rPr lang="ru-RU" dirty="0"/>
              <a:t>) лишение политических прав;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л</a:t>
            </a:r>
            <a:r>
              <a:rPr lang="ru-RU" dirty="0"/>
              <a:t>) объявление врагом революции или народа;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м</a:t>
            </a:r>
            <a:r>
              <a:rPr lang="ru-RU" dirty="0"/>
              <a:t>) принудительные работы без помещения в места лишения свободы;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</a:t>
            </a:r>
            <a:r>
              <a:rPr lang="ru-RU" dirty="0"/>
              <a:t>) лишение свободы на определенный срок или на неопределенный срок до наступления известного события;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</a:t>
            </a:r>
            <a:r>
              <a:rPr lang="ru-RU" dirty="0"/>
              <a:t>) объявление вне закона;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</a:t>
            </a:r>
            <a:r>
              <a:rPr lang="ru-RU" dirty="0"/>
              <a:t>) расстрел;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р</a:t>
            </a:r>
            <a:r>
              <a:rPr lang="ru-RU" dirty="0"/>
              <a:t>) сочетание вышеназванных видов наказания.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35280" cy="64240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Руководящие начала </a:t>
            </a:r>
            <a:r>
              <a:rPr lang="ru-RU" sz="2800" dirty="0">
                <a:solidFill>
                  <a:srgbClr val="FF0000"/>
                </a:solidFill>
              </a:rPr>
              <a:t>по уголовному праву </a:t>
            </a:r>
            <a:r>
              <a:rPr lang="ru-RU" sz="2800" dirty="0" smtClean="0">
                <a:solidFill>
                  <a:srgbClr val="FF0000"/>
                </a:solidFill>
              </a:rPr>
              <a:t>РСФСР 1919 г.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91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88640"/>
            <a:ext cx="8496943" cy="6408712"/>
          </a:xfrm>
        </p:spPr>
        <p:txBody>
          <a:bodyPr>
            <a:normAutofit/>
          </a:bodyPr>
          <a:lstStyle/>
          <a:p>
            <a:r>
              <a:rPr lang="ru-RU" sz="2800" dirty="0"/>
              <a:t>10 ноября 1920 года </a:t>
            </a:r>
            <a:r>
              <a:rPr lang="ru-RU" sz="2800" dirty="0" smtClean="0"/>
              <a:t>все </a:t>
            </a:r>
            <a:r>
              <a:rPr lang="ru-RU" sz="2800" dirty="0"/>
              <a:t>места лишения свободы </a:t>
            </a:r>
            <a:r>
              <a:rPr lang="ru-RU" sz="2800" dirty="0" smtClean="0"/>
              <a:t>переименованы в </a:t>
            </a:r>
            <a:r>
              <a:rPr lang="ru-RU" sz="2800" dirty="0"/>
              <a:t>дома принудительных работ </a:t>
            </a:r>
            <a:endParaRPr lang="ru-RU" sz="2800" dirty="0" smtClean="0"/>
          </a:p>
          <a:p>
            <a:endParaRPr lang="ru-RU" sz="2800" dirty="0"/>
          </a:p>
          <a:p>
            <a:r>
              <a:rPr lang="ru-RU" sz="2800" dirty="0" smtClean="0"/>
              <a:t>В 1922 году все места лишения свободы перешли в ведение НКВД.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4388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124744"/>
            <a:ext cx="8280919" cy="5400600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наказания</a:t>
            </a:r>
          </a:p>
          <a:p>
            <a:pPr marL="0" indent="0">
              <a:buNone/>
            </a:pPr>
            <a:r>
              <a:rPr lang="ru-RU" dirty="0" smtClean="0"/>
              <a:t>а</a:t>
            </a:r>
            <a:r>
              <a:rPr lang="ru-RU" dirty="0"/>
              <a:t>) изгнание из пределов РСФСР на срок или бессрочно;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б</a:t>
            </a:r>
            <a:r>
              <a:rPr lang="ru-RU" dirty="0"/>
              <a:t>) лишение свободы со строгой изоляцией или без таковой;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</a:t>
            </a:r>
            <a:r>
              <a:rPr lang="ru-RU" dirty="0"/>
              <a:t>) принудительные работы без содержания под стражей;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г</a:t>
            </a:r>
            <a:r>
              <a:rPr lang="ru-RU" dirty="0"/>
              <a:t>) условное осуждение;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д) </a:t>
            </a:r>
            <a:r>
              <a:rPr lang="ru-RU" dirty="0"/>
              <a:t>конфискация имущества – полная или частичная;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е</a:t>
            </a:r>
            <a:r>
              <a:rPr lang="ru-RU" dirty="0"/>
              <a:t>) штраф;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ж</a:t>
            </a:r>
            <a:r>
              <a:rPr lang="ru-RU" dirty="0"/>
              <a:t>) поражение прав;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з</a:t>
            </a:r>
            <a:r>
              <a:rPr lang="ru-RU" dirty="0"/>
              <a:t>) увольнение от должности;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и</a:t>
            </a:r>
            <a:r>
              <a:rPr lang="ru-RU" dirty="0"/>
              <a:t>) общественное порицание;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к</a:t>
            </a:r>
            <a:r>
              <a:rPr lang="ru-RU" dirty="0"/>
              <a:t>) возложение обязанности загладить вред.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/>
          <a:lstStyle/>
          <a:p>
            <a:r>
              <a:rPr lang="ru-RU" dirty="0" smtClean="0"/>
              <a:t>Уголовный кодекс 1922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920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836712"/>
            <a:ext cx="8640959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меры социальной </a:t>
            </a:r>
            <a:r>
              <a:rPr lang="ru-RU" b="1" dirty="0" smtClean="0"/>
              <a:t>защиты</a:t>
            </a:r>
          </a:p>
          <a:p>
            <a:pPr marL="0" indent="0">
              <a:buNone/>
            </a:pPr>
            <a:r>
              <a:rPr lang="ru-RU" dirty="0" smtClean="0"/>
              <a:t>а</a:t>
            </a:r>
            <a:r>
              <a:rPr lang="ru-RU" dirty="0"/>
              <a:t>) помещение в учреждения для умственно или морально дефективных;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б</a:t>
            </a:r>
            <a:r>
              <a:rPr lang="ru-RU" dirty="0"/>
              <a:t>) принудительное лечение;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в) </a:t>
            </a:r>
            <a:r>
              <a:rPr lang="ru-RU" dirty="0"/>
              <a:t>воспрещение занимать ту или иную должность или заниматься той или иной деятельностью или промыслом;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г</a:t>
            </a:r>
            <a:r>
              <a:rPr lang="ru-RU" dirty="0"/>
              <a:t>) удаление из определенной </a:t>
            </a:r>
            <a:r>
              <a:rPr lang="ru-RU" dirty="0"/>
              <a:t>м</a:t>
            </a:r>
            <a:r>
              <a:rPr lang="ru-RU" dirty="0" smtClean="0"/>
              <a:t>естности</a:t>
            </a:r>
            <a:r>
              <a:rPr lang="ru-RU" dirty="0"/>
              <a:t>. 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 smtClean="0"/>
              <a:t>С 1924 г.</a:t>
            </a:r>
          </a:p>
          <a:p>
            <a:pPr marL="0" indent="0">
              <a:buNone/>
            </a:pPr>
            <a:r>
              <a:rPr lang="ru-RU" dirty="0" smtClean="0"/>
              <a:t>1. отдача </a:t>
            </a:r>
            <a:r>
              <a:rPr lang="ru-RU" dirty="0"/>
              <a:t>несовершеннолетнего на поруки родителям, родственникам либо другим лицам при условии всестороннего ознакомления суда с образом жизни и личностью поручителя;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. лишение родительских прав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86416"/>
          </a:xfrm>
        </p:spPr>
        <p:txBody>
          <a:bodyPr/>
          <a:lstStyle/>
          <a:p>
            <a:r>
              <a:rPr lang="ru-RU" dirty="0" smtClean="0"/>
              <a:t>Уголовный кодекс 1922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879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332656"/>
            <a:ext cx="8352927" cy="612068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1924 г. – Исправительно-трудовой </a:t>
            </a:r>
            <a:r>
              <a:rPr lang="ru-RU" dirty="0" smtClean="0">
                <a:solidFill>
                  <a:schemeClr val="tx1"/>
                </a:solidFill>
              </a:rPr>
              <a:t>кодекс РСФСР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Исправительно-трудовой </a:t>
            </a:r>
            <a:r>
              <a:rPr lang="ru-RU" dirty="0">
                <a:solidFill>
                  <a:schemeClr val="tx1"/>
                </a:solidFill>
              </a:rPr>
              <a:t>кодекс БССР был утвержден </a:t>
            </a:r>
            <a:r>
              <a:rPr lang="ru-RU" dirty="0" smtClean="0">
                <a:solidFill>
                  <a:schemeClr val="tx1"/>
                </a:solidFill>
              </a:rPr>
              <a:t>2 </a:t>
            </a:r>
            <a:r>
              <a:rPr lang="ru-RU" dirty="0">
                <a:solidFill>
                  <a:schemeClr val="tx1"/>
                </a:solidFill>
              </a:rPr>
              <a:t>июля 1926 года и </a:t>
            </a:r>
            <a:r>
              <a:rPr lang="ru-RU" dirty="0" smtClean="0">
                <a:solidFill>
                  <a:schemeClr val="tx1"/>
                </a:solidFill>
              </a:rPr>
              <a:t>введен </a:t>
            </a:r>
            <a:r>
              <a:rPr lang="ru-RU" dirty="0">
                <a:solidFill>
                  <a:schemeClr val="tx1"/>
                </a:solidFill>
              </a:rPr>
              <a:t>в действие с 15 ноября 1926 года.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95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836712"/>
            <a:ext cx="8496943" cy="57606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1.</a:t>
            </a:r>
            <a:r>
              <a:rPr lang="ru-RU" dirty="0" smtClean="0">
                <a:solidFill>
                  <a:schemeClr val="tx1"/>
                </a:solidFill>
              </a:rPr>
              <a:t> Учреждения </a:t>
            </a:r>
            <a:r>
              <a:rPr lang="ru-RU" dirty="0">
                <a:solidFill>
                  <a:schemeClr val="tx1"/>
                </a:solidFill>
              </a:rPr>
              <a:t>для применения мер социальной защиты исправительного характера: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i="1" dirty="0" smtClean="0">
                <a:solidFill>
                  <a:schemeClr val="tx1"/>
                </a:solidFill>
              </a:rPr>
              <a:t>исправительно-трудовые </a:t>
            </a:r>
            <a:r>
              <a:rPr lang="ru-RU" b="1" i="1" dirty="0">
                <a:solidFill>
                  <a:schemeClr val="tx1"/>
                </a:solidFill>
              </a:rPr>
              <a:t>дома </a:t>
            </a:r>
            <a:r>
              <a:rPr lang="ru-RU" b="1" i="1" dirty="0" smtClean="0">
                <a:solidFill>
                  <a:schemeClr val="tx1"/>
                </a:solidFill>
              </a:rPr>
              <a:t>-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приговоренных на срок свыше шести месяцев;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i="1" dirty="0" smtClean="0">
                <a:solidFill>
                  <a:schemeClr val="tx1"/>
                </a:solidFill>
              </a:rPr>
              <a:t>дома заключения</a:t>
            </a:r>
            <a:r>
              <a:rPr lang="ru-RU" dirty="0" smtClean="0">
                <a:solidFill>
                  <a:schemeClr val="tx1"/>
                </a:solidFill>
              </a:rPr>
              <a:t>; 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chemeClr val="tx1"/>
                </a:solidFill>
              </a:rPr>
              <a:t>переходные </a:t>
            </a:r>
            <a:r>
              <a:rPr lang="ru-RU" b="1" i="1" dirty="0">
                <a:solidFill>
                  <a:schemeClr val="tx1"/>
                </a:solidFill>
              </a:rPr>
              <a:t>исправительно-трудовые </a:t>
            </a:r>
            <a:r>
              <a:rPr lang="ru-RU" b="1" i="1" dirty="0" smtClean="0">
                <a:solidFill>
                  <a:schemeClr val="tx1"/>
                </a:solidFill>
              </a:rPr>
              <a:t>дома -</a:t>
            </a:r>
            <a:r>
              <a:rPr lang="ru-RU" dirty="0" smtClean="0">
                <a:solidFill>
                  <a:schemeClr val="tx1"/>
                </a:solidFill>
              </a:rPr>
              <a:t> для </a:t>
            </a:r>
            <a:r>
              <a:rPr lang="ru-RU" dirty="0">
                <a:solidFill>
                  <a:schemeClr val="tx1"/>
                </a:solidFill>
              </a:rPr>
              <a:t>заключенных, </a:t>
            </a:r>
            <a:r>
              <a:rPr lang="ru-RU" dirty="0" smtClean="0">
                <a:solidFill>
                  <a:schemeClr val="tx1"/>
                </a:solidFill>
              </a:rPr>
              <a:t>признанных </a:t>
            </a:r>
            <a:r>
              <a:rPr lang="ru-RU" dirty="0">
                <a:solidFill>
                  <a:schemeClr val="tx1"/>
                </a:solidFill>
              </a:rPr>
              <a:t>подлежащими переводу в обстановку полусвободного режима</a:t>
            </a:r>
            <a:r>
              <a:rPr lang="ru-RU" i="1" dirty="0">
                <a:solidFill>
                  <a:schemeClr val="tx1"/>
                </a:solidFill>
              </a:rPr>
              <a:t>; </a:t>
            </a:r>
            <a:endParaRPr lang="ru-RU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i="1" dirty="0" smtClean="0">
                <a:solidFill>
                  <a:schemeClr val="tx1"/>
                </a:solidFill>
              </a:rPr>
              <a:t>трудовые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i="1" dirty="0">
                <a:solidFill>
                  <a:schemeClr val="tx1"/>
                </a:solidFill>
              </a:rPr>
              <a:t>колонии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для </a:t>
            </a:r>
            <a:r>
              <a:rPr lang="ru-RU" dirty="0">
                <a:solidFill>
                  <a:schemeClr val="tx1"/>
                </a:solidFill>
              </a:rPr>
              <a:t>осужденных к лишению свободы без строгой изоляции на срок до пяти лет;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i="1" dirty="0" smtClean="0">
                <a:solidFill>
                  <a:schemeClr val="tx1"/>
                </a:solidFill>
              </a:rPr>
              <a:t>изоляторы </a:t>
            </a:r>
            <a:r>
              <a:rPr lang="ru-RU" b="1" i="1" dirty="0">
                <a:solidFill>
                  <a:schemeClr val="tx1"/>
                </a:solidFill>
              </a:rPr>
              <a:t>специального назначения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для осужденных к лишению свободы со строгой изоляцией, не принадлежавшие к классу трудящихся и совершившие преступления в силу классовых привычек или переводимые в порядке дисциплинарного взыскания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570392"/>
          </a:xfrm>
        </p:spPr>
        <p:txBody>
          <a:bodyPr>
            <a:normAutofit fontScale="90000"/>
          </a:bodyPr>
          <a:lstStyle/>
          <a:p>
            <a:r>
              <a:rPr lang="ru-RU" dirty="0"/>
              <a:t>система мест заключения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861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836712"/>
            <a:ext cx="8496943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2.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Учреждения для применения мер социальной защиты медико-педагогического характера в отношении несовершеннолетних преступников из рабоче-крестьянской молодежи </a:t>
            </a:r>
            <a:r>
              <a:rPr lang="ru-RU" dirty="0" smtClean="0">
                <a:solidFill>
                  <a:schemeClr val="tx1"/>
                </a:solidFill>
              </a:rPr>
              <a:t>(трудовые дома для несовершеннолетних в возрасте от 14 до 16 лет и в возрасте от 16 до 20 лет).</a:t>
            </a:r>
          </a:p>
          <a:p>
            <a:pPr marL="0" indent="0"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3.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Учреждения для применения мер социальной защиты медицинского характера: </a:t>
            </a:r>
            <a:r>
              <a:rPr lang="ru-RU" dirty="0" smtClean="0">
                <a:solidFill>
                  <a:schemeClr val="tx1"/>
                </a:solidFill>
              </a:rPr>
              <a:t>колонии для больных туберкулезом и другими заболеваниями, психически неуравновешенных, институты психиатрической экспертизы, больницы.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570392"/>
          </a:xfrm>
        </p:spPr>
        <p:txBody>
          <a:bodyPr>
            <a:normAutofit fontScale="90000"/>
          </a:bodyPr>
          <a:lstStyle/>
          <a:p>
            <a:r>
              <a:rPr lang="ru-RU" dirty="0"/>
              <a:t>система мест заключения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125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268760"/>
            <a:ext cx="8640959" cy="5400600"/>
          </a:xfrm>
        </p:spPr>
        <p:txBody>
          <a:bodyPr/>
          <a:lstStyle/>
          <a:p>
            <a:r>
              <a:rPr lang="ru-RU" b="1" dirty="0" smtClean="0"/>
              <a:t>Лишение свободы: </a:t>
            </a:r>
          </a:p>
          <a:p>
            <a:r>
              <a:rPr lang="ru-RU" i="1" dirty="0"/>
              <a:t>лишение свободы в отдельных местностях СССР </a:t>
            </a:r>
            <a:r>
              <a:rPr lang="ru-RU" i="1" dirty="0" smtClean="0"/>
              <a:t>- </a:t>
            </a:r>
            <a:r>
              <a:rPr lang="ru-RU" i="1" dirty="0"/>
              <a:t>на срок от 3 до 10 лет </a:t>
            </a:r>
            <a:endParaRPr lang="ru-RU" i="1" dirty="0" smtClean="0"/>
          </a:p>
          <a:p>
            <a:r>
              <a:rPr lang="ru-RU" i="1" dirty="0" smtClean="0"/>
              <a:t>лишение </a:t>
            </a:r>
            <a:r>
              <a:rPr lang="ru-RU" i="1" dirty="0"/>
              <a:t>свободы в общих местах </a:t>
            </a:r>
            <a:r>
              <a:rPr lang="ru-RU" i="1" dirty="0" smtClean="0"/>
              <a:t>заключения - до </a:t>
            </a:r>
            <a:r>
              <a:rPr lang="ru-RU" i="1" dirty="0"/>
              <a:t>3 </a:t>
            </a:r>
            <a:r>
              <a:rPr lang="ru-RU" i="1" dirty="0" smtClean="0"/>
              <a:t>лет:</a:t>
            </a:r>
          </a:p>
          <a:p>
            <a:pPr marL="301943" lvl="1" indent="0">
              <a:buNone/>
            </a:pPr>
            <a:r>
              <a:rPr lang="ru-RU" dirty="0"/>
              <a:t> - исправительно-трудовые </a:t>
            </a:r>
            <a:r>
              <a:rPr lang="ru-RU" dirty="0" smtClean="0"/>
              <a:t>колонии;</a:t>
            </a:r>
            <a:endParaRPr lang="ru-RU" sz="1800" dirty="0"/>
          </a:p>
          <a:p>
            <a:pPr marL="301943" lvl="1" indent="0">
              <a:buNone/>
            </a:pPr>
            <a:r>
              <a:rPr lang="ru-RU" dirty="0"/>
              <a:t>- учреждения для </a:t>
            </a:r>
            <a:r>
              <a:rPr lang="ru-RU" dirty="0" smtClean="0"/>
              <a:t>несовершеннолетних.</a:t>
            </a:r>
            <a:endParaRPr lang="ru-RU" sz="1800" dirty="0"/>
          </a:p>
          <a:p>
            <a:pPr lvl="1"/>
            <a:endParaRPr lang="ru-RU" i="1" dirty="0"/>
          </a:p>
          <a:p>
            <a:endParaRPr lang="ru-RU" i="1" dirty="0" smtClean="0"/>
          </a:p>
          <a:p>
            <a:r>
              <a:rPr lang="ru-RU" dirty="0"/>
              <a:t>Исправительно-трудовые лагеря находились в ведении Объединенного государственного политического управления (ОГПУ) при </a:t>
            </a:r>
            <a:r>
              <a:rPr lang="ru-RU" dirty="0" err="1"/>
              <a:t>СНК</a:t>
            </a:r>
            <a:r>
              <a:rPr lang="ru-RU" dirty="0"/>
              <a:t> СССР</a:t>
            </a:r>
            <a:endParaRPr lang="ru-RU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8608"/>
            <a:ext cx="8229600" cy="125272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Апрель 1930 г. - </a:t>
            </a:r>
            <a:r>
              <a:rPr lang="ru-RU" sz="2800" dirty="0">
                <a:solidFill>
                  <a:schemeClr val="tx1"/>
                </a:solidFill>
              </a:rPr>
              <a:t>постановление </a:t>
            </a:r>
            <a:r>
              <a:rPr lang="ru-RU" sz="2800" dirty="0" smtClean="0">
                <a:solidFill>
                  <a:schemeClr val="tx1"/>
                </a:solidFill>
              </a:rPr>
              <a:t>«Об </a:t>
            </a:r>
            <a:r>
              <a:rPr lang="ru-RU" sz="2800" dirty="0">
                <a:solidFill>
                  <a:schemeClr val="tx1"/>
                </a:solidFill>
              </a:rPr>
              <a:t>утверждении Положения об исправительно-трудовых </a:t>
            </a:r>
            <a:r>
              <a:rPr lang="ru-RU" sz="2800" dirty="0" smtClean="0">
                <a:solidFill>
                  <a:schemeClr val="tx1"/>
                </a:solidFill>
              </a:rPr>
              <a:t>лагерях»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96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640959" cy="626469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В 1954 году Советом Министров СССР одобрено </a:t>
            </a:r>
            <a:r>
              <a:rPr lang="ru-RU" b="1" dirty="0"/>
              <a:t>Положение об исправительно-трудовых лагерях и колониях МВД </a:t>
            </a:r>
            <a:r>
              <a:rPr lang="ru-RU" b="1" dirty="0" smtClean="0"/>
              <a:t>СССР:</a:t>
            </a:r>
          </a:p>
          <a:p>
            <a:r>
              <a:rPr lang="ru-RU" dirty="0"/>
              <a:t>провозглашалось исправления и перевоспитания осужденных на основе приобщения к </a:t>
            </a:r>
            <a:r>
              <a:rPr lang="ru-RU" dirty="0" smtClean="0"/>
              <a:t>труду</a:t>
            </a:r>
          </a:p>
          <a:p>
            <a:r>
              <a:rPr lang="ru-RU" dirty="0" smtClean="0"/>
              <a:t>повышение </a:t>
            </a:r>
            <a:r>
              <a:rPr lang="ru-RU" dirty="0"/>
              <a:t>уровня политико-воспитательной работы в </a:t>
            </a:r>
            <a:r>
              <a:rPr lang="ru-RU" dirty="0" err="1"/>
              <a:t>ИТУ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профессионально-техническое обучение осужденных </a:t>
            </a:r>
          </a:p>
          <a:p>
            <a:endParaRPr lang="ru-RU" dirty="0"/>
          </a:p>
          <a:p>
            <a:r>
              <a:rPr lang="ru-RU" dirty="0" smtClean="0"/>
              <a:t>Исправительно-трудовые лагеря реорганизованы </a:t>
            </a:r>
            <a:r>
              <a:rPr lang="ru-RU" dirty="0"/>
              <a:t>в исправительно-трудовые </a:t>
            </a:r>
            <a:r>
              <a:rPr lang="ru-RU" dirty="0" smtClean="0"/>
              <a:t>колонии: </a:t>
            </a:r>
          </a:p>
          <a:p>
            <a:pPr lvl="1"/>
            <a:r>
              <a:rPr lang="ru-RU" dirty="0" smtClean="0"/>
              <a:t>общий</a:t>
            </a:r>
            <a:r>
              <a:rPr lang="ru-RU" dirty="0"/>
              <a:t>, </a:t>
            </a:r>
            <a:endParaRPr lang="ru-RU" dirty="0" smtClean="0"/>
          </a:p>
          <a:p>
            <a:pPr lvl="1"/>
            <a:r>
              <a:rPr lang="ru-RU" dirty="0" smtClean="0"/>
              <a:t>облегченный </a:t>
            </a:r>
          </a:p>
          <a:p>
            <a:pPr lvl="1"/>
            <a:r>
              <a:rPr lang="ru-RU" dirty="0" smtClean="0"/>
              <a:t>строгий</a:t>
            </a:r>
            <a:r>
              <a:rPr lang="ru-RU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979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908720"/>
            <a:ext cx="8712967" cy="56886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1) лишение свободы;</a:t>
            </a:r>
          </a:p>
          <a:p>
            <a:pPr marL="0" indent="0">
              <a:buNone/>
            </a:pPr>
            <a:r>
              <a:rPr lang="ru-RU" dirty="0"/>
              <a:t>2) ссылка;</a:t>
            </a:r>
          </a:p>
          <a:p>
            <a:pPr marL="0" indent="0">
              <a:buNone/>
            </a:pPr>
            <a:r>
              <a:rPr lang="ru-RU" dirty="0"/>
              <a:t>3) высылка;</a:t>
            </a:r>
          </a:p>
          <a:p>
            <a:pPr marL="0" indent="0">
              <a:buNone/>
            </a:pPr>
            <a:r>
              <a:rPr lang="ru-RU" dirty="0"/>
              <a:t>4) исправительные работы без лишения свободы;</a:t>
            </a:r>
          </a:p>
          <a:p>
            <a:pPr marL="0" indent="0">
              <a:buNone/>
            </a:pPr>
            <a:r>
              <a:rPr lang="ru-RU" dirty="0"/>
              <a:t>5) лишение права занимать определенные должности или заниматься определенной деятельностью;</a:t>
            </a:r>
          </a:p>
          <a:p>
            <a:pPr marL="0" indent="0">
              <a:buNone/>
            </a:pPr>
            <a:r>
              <a:rPr lang="ru-RU" dirty="0"/>
              <a:t>6) штраф;</a:t>
            </a:r>
          </a:p>
          <a:p>
            <a:pPr marL="0" indent="0">
              <a:buNone/>
            </a:pPr>
            <a:r>
              <a:rPr lang="ru-RU" dirty="0"/>
              <a:t>7) общественное порицание.</a:t>
            </a:r>
          </a:p>
          <a:p>
            <a:pPr marL="0" indent="0">
              <a:buNone/>
            </a:pPr>
            <a:r>
              <a:rPr lang="ru-RU" dirty="0" smtClean="0"/>
              <a:t>К военнослужащим </a:t>
            </a:r>
            <a:r>
              <a:rPr lang="ru-RU" dirty="0"/>
              <a:t>срочной службы может также применяться наказание в виде направления в дисциплинарный батальон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 smtClean="0"/>
              <a:t>Дополнительные </a:t>
            </a:r>
            <a:r>
              <a:rPr lang="ru-RU" b="1" dirty="0"/>
              <a:t>наказания:</a:t>
            </a:r>
          </a:p>
          <a:p>
            <a:pPr marL="0" lvl="0" indent="0">
              <a:buNone/>
            </a:pPr>
            <a:r>
              <a:rPr lang="ru-RU" dirty="0"/>
              <a:t>конфискация имущества;</a:t>
            </a:r>
          </a:p>
          <a:p>
            <a:pPr marL="0" lvl="0" indent="0">
              <a:buNone/>
            </a:pPr>
            <a:r>
              <a:rPr lang="ru-RU" dirty="0"/>
              <a:t>лишение воинского или специального звания.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338328"/>
            <a:ext cx="8892480" cy="570392"/>
          </a:xfrm>
        </p:spPr>
        <p:txBody>
          <a:bodyPr>
            <a:normAutofit/>
          </a:bodyPr>
          <a:lstStyle/>
          <a:p>
            <a:r>
              <a:rPr lang="ru-RU" sz="2600" dirty="0" smtClean="0">
                <a:solidFill>
                  <a:schemeClr val="tx1"/>
                </a:solidFill>
              </a:rPr>
              <a:t>Основы уголовного законодательства союзных республик:</a:t>
            </a:r>
            <a:endParaRPr lang="ru-RU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88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1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а)имущественные наказания, конфискация и штрафы;</a:t>
            </a:r>
          </a:p>
          <a:p>
            <a:pPr marL="0" indent="0">
              <a:buNone/>
            </a:pPr>
            <a:r>
              <a:rPr lang="ru-RU" dirty="0"/>
              <a:t>б)смертная казнь;</a:t>
            </a:r>
          </a:p>
          <a:p>
            <a:pPr marL="0" indent="0">
              <a:buNone/>
            </a:pPr>
            <a:r>
              <a:rPr lang="ru-RU" dirty="0"/>
              <a:t>в)телесные наказания;</a:t>
            </a:r>
          </a:p>
          <a:p>
            <a:pPr marL="0" indent="0">
              <a:buNone/>
            </a:pPr>
            <a:r>
              <a:rPr lang="ru-RU" dirty="0"/>
              <a:t>г)выдача преступника потерпевшему (для отработки долгов или для казни;</a:t>
            </a:r>
          </a:p>
          <a:p>
            <a:pPr marL="0" indent="0">
              <a:buNone/>
            </a:pPr>
            <a:r>
              <a:rPr lang="ru-RU" dirty="0"/>
              <a:t>д</a:t>
            </a:r>
            <a:r>
              <a:rPr lang="ru-RU" dirty="0" smtClean="0"/>
              <a:t>)изгнание </a:t>
            </a:r>
            <a:r>
              <a:rPr lang="ru-RU" dirty="0"/>
              <a:t>и объявление вне закона;</a:t>
            </a:r>
          </a:p>
          <a:p>
            <a:pPr marL="0" indent="0">
              <a:buNone/>
            </a:pPr>
            <a:r>
              <a:rPr lang="ru-RU" dirty="0" smtClean="0"/>
              <a:t>е)лишение </a:t>
            </a:r>
            <a:r>
              <a:rPr lang="ru-RU" dirty="0"/>
              <a:t>чести;</a:t>
            </a:r>
          </a:p>
          <a:p>
            <a:pPr marL="0" indent="0">
              <a:buNone/>
            </a:pPr>
            <a:r>
              <a:rPr lang="ru-RU" dirty="0" smtClean="0"/>
              <a:t>ж)покаяние;</a:t>
            </a:r>
          </a:p>
          <a:p>
            <a:pPr marL="0" indent="0">
              <a:buNone/>
            </a:pPr>
            <a:r>
              <a:rPr lang="ru-RU" dirty="0" smtClean="0"/>
              <a:t>з)тюремное заключение – 1 год и 6 месяцев</a:t>
            </a:r>
          </a:p>
          <a:p>
            <a:pPr marL="581343" lvl="2" indent="0">
              <a:buNone/>
            </a:pPr>
            <a:r>
              <a:rPr lang="ru-RU" dirty="0" smtClean="0"/>
              <a:t>временное задержание преступника до суда;</a:t>
            </a:r>
          </a:p>
          <a:p>
            <a:pPr marL="581343" lvl="2" indent="0">
              <a:buNone/>
            </a:pPr>
            <a:r>
              <a:rPr lang="ru-RU" dirty="0" smtClean="0"/>
              <a:t>содержание приговоренных к смертной казни;</a:t>
            </a:r>
          </a:p>
          <a:p>
            <a:pPr marL="581343" lvl="2" indent="0">
              <a:buNone/>
            </a:pPr>
            <a:r>
              <a:rPr lang="ru-RU" dirty="0" smtClean="0"/>
              <a:t>как </a:t>
            </a:r>
            <a:r>
              <a:rPr lang="ru-RU" dirty="0"/>
              <a:t>карательная мера </a:t>
            </a:r>
            <a:r>
              <a:rPr lang="ru-RU" dirty="0" smtClean="0"/>
              <a:t>за </a:t>
            </a:r>
            <a:r>
              <a:rPr lang="ru-RU" dirty="0"/>
              <a:t>менее тяжкие государственные преступления, преступления против правосудия, против личности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Тюрьмы: </a:t>
            </a:r>
            <a:r>
              <a:rPr lang="ru-RU" dirty="0"/>
              <a:t>обыкновенные, земляные и каменные.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8328"/>
            <a:ext cx="8147248" cy="426376"/>
          </a:xfrm>
        </p:spPr>
        <p:txBody>
          <a:bodyPr>
            <a:noAutofit/>
          </a:bodyPr>
          <a:lstStyle/>
          <a:p>
            <a:r>
              <a:rPr lang="ru-RU" sz="3600" dirty="0" smtClean="0"/>
              <a:t>Система наказаний по Статутам </a:t>
            </a:r>
            <a:r>
              <a:rPr lang="ru-RU" sz="3600" dirty="0" err="1" smtClean="0"/>
              <a:t>ВКЛ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40297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5" cy="561662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устанавливались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err="1" smtClean="0"/>
              <a:t>ИТК</a:t>
            </a:r>
            <a:r>
              <a:rPr lang="ru-RU" dirty="0" smtClean="0"/>
              <a:t> </a:t>
            </a:r>
            <a:r>
              <a:rPr lang="ru-RU" dirty="0"/>
              <a:t>общего, усиленного и  строгого режимов,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тюрьме два вида режима – общий и строгий. </a:t>
            </a:r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Положение </a:t>
            </a:r>
            <a:r>
              <a:rPr lang="ru-RU" dirty="0">
                <a:solidFill>
                  <a:schemeClr val="tx1"/>
                </a:solidFill>
              </a:rPr>
              <a:t>об исправительно-трудовых колониях и тюрьмах МВД </a:t>
            </a:r>
            <a:r>
              <a:rPr lang="ru-RU" dirty="0" smtClean="0">
                <a:solidFill>
                  <a:schemeClr val="tx1"/>
                </a:solidFill>
              </a:rPr>
              <a:t>БССР 1961 г.</a:t>
            </a:r>
          </a:p>
          <a:p>
            <a:r>
              <a:rPr lang="ru-RU" dirty="0" err="1" smtClean="0"/>
              <a:t>ИТК</a:t>
            </a:r>
            <a:r>
              <a:rPr lang="ru-RU" dirty="0" smtClean="0"/>
              <a:t> </a:t>
            </a:r>
            <a:r>
              <a:rPr lang="ru-RU" dirty="0"/>
              <a:t>четырех видов: общего, усиленного, строгого и </a:t>
            </a:r>
            <a:r>
              <a:rPr lang="ru-RU" dirty="0" smtClean="0"/>
              <a:t>особого</a:t>
            </a:r>
            <a:endParaRPr lang="ru-RU" dirty="0"/>
          </a:p>
          <a:p>
            <a:r>
              <a:rPr lang="ru-RU" dirty="0"/>
              <a:t>правило раздельного содержания осужденных в зависимости от тяжести совершенного преступления, количества </a:t>
            </a:r>
            <a:r>
              <a:rPr lang="ru-RU" dirty="0" smtClean="0"/>
              <a:t>судимостей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В 1964 г. – </a:t>
            </a:r>
          </a:p>
          <a:p>
            <a:r>
              <a:rPr lang="ru-RU" dirty="0" smtClean="0"/>
              <a:t>пятый вид </a:t>
            </a:r>
            <a:r>
              <a:rPr lang="ru-RU" dirty="0"/>
              <a:t>колоний – исправительно-трудовые </a:t>
            </a:r>
            <a:r>
              <a:rPr lang="ru-RU" dirty="0" smtClean="0"/>
              <a:t>колонии-поселения</a:t>
            </a:r>
          </a:p>
          <a:p>
            <a:r>
              <a:rPr lang="ru-RU" dirty="0"/>
              <a:t>введено условное освобождение осужденных </a:t>
            </a:r>
            <a:r>
              <a:rPr lang="ru-RU" dirty="0" smtClean="0"/>
              <a:t>с </a:t>
            </a:r>
            <a:r>
              <a:rPr lang="ru-RU" dirty="0"/>
              <a:t>направлением их на строительство предприятий народного </a:t>
            </a:r>
            <a:r>
              <a:rPr lang="ru-RU" dirty="0" smtClean="0"/>
              <a:t>хозяйства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8328"/>
            <a:ext cx="8219256" cy="858424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общесоюзное Положение об исправительно-трудовых колониях и тюрьмах МВД </a:t>
            </a:r>
            <a:r>
              <a:rPr lang="ru-RU" sz="2800" dirty="0" smtClean="0">
                <a:solidFill>
                  <a:schemeClr val="tx1"/>
                </a:solidFill>
              </a:rPr>
              <a:t>СССР 1958 г.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93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712967" cy="6408712"/>
          </a:xfrm>
        </p:spPr>
        <p:txBody>
          <a:bodyPr>
            <a:normAutofit/>
          </a:bodyPr>
          <a:lstStyle/>
          <a:p>
            <a:r>
              <a:rPr lang="ru-RU" b="1" dirty="0"/>
              <a:t>Исправительно-трудовой кодекс БССР был утвержден на сессии Верховного Совета БССР 16 июля 1971 года и вступил в действие 1 января 1972 года. </a:t>
            </a:r>
          </a:p>
          <a:p>
            <a:endParaRPr lang="ru-RU" dirty="0" smtClean="0"/>
          </a:p>
          <a:p>
            <a:r>
              <a:rPr lang="ru-RU" dirty="0"/>
              <a:t>1977 г. </a:t>
            </a:r>
            <a:r>
              <a:rPr lang="ru-RU" dirty="0" smtClean="0"/>
              <a:t>- колония-поселение </a:t>
            </a:r>
            <a:r>
              <a:rPr lang="ru-RU" dirty="0"/>
              <a:t>для лиц, совершивших преступления по неосторожности, осужденных к лишению свободы на срок не свыше 5 лет. </a:t>
            </a:r>
            <a:endParaRPr lang="ru-RU" dirty="0" smtClean="0"/>
          </a:p>
          <a:p>
            <a:r>
              <a:rPr lang="ru-RU" dirty="0" smtClean="0"/>
              <a:t>23 </a:t>
            </a:r>
            <a:r>
              <a:rPr lang="ru-RU" dirty="0"/>
              <a:t>декабря 1982 </a:t>
            </a:r>
            <a:r>
              <a:rPr lang="ru-RU" dirty="0" smtClean="0"/>
              <a:t>г. – наказание в виде направления </a:t>
            </a:r>
            <a:r>
              <a:rPr lang="ru-RU" dirty="0"/>
              <a:t>в </a:t>
            </a:r>
            <a:r>
              <a:rPr lang="ru-RU" dirty="0" err="1" smtClean="0"/>
              <a:t>воспитательно</a:t>
            </a:r>
            <a:r>
              <a:rPr lang="ru-RU" dirty="0" smtClean="0"/>
              <a:t>-трудовой </a:t>
            </a:r>
            <a:r>
              <a:rPr lang="ru-RU" dirty="0"/>
              <a:t>профилакторий.</a:t>
            </a:r>
          </a:p>
          <a:p>
            <a:r>
              <a:rPr lang="ru-RU" dirty="0"/>
              <a:t>В 1985 </a:t>
            </a:r>
            <a:r>
              <a:rPr lang="ru-RU" dirty="0" smtClean="0"/>
              <a:t>г. – </a:t>
            </a:r>
            <a:r>
              <a:rPr lang="ru-RU" dirty="0"/>
              <a:t>колония-поселение для лиц, совершивших умышленные преступления (впервые).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137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124744"/>
            <a:ext cx="8640959" cy="5472608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ru-RU" b="1" dirty="0" smtClean="0"/>
              <a:t>Уголовные наказания</a:t>
            </a:r>
          </a:p>
          <a:p>
            <a:pPr lvl="0"/>
            <a:r>
              <a:rPr lang="ru-RU" dirty="0" smtClean="0"/>
              <a:t>лишение </a:t>
            </a:r>
            <a:r>
              <a:rPr lang="ru-RU" dirty="0"/>
              <a:t>всех прав состояния и смертная казнь; </a:t>
            </a:r>
          </a:p>
          <a:p>
            <a:pPr lvl="0"/>
            <a:r>
              <a:rPr lang="ru-RU" dirty="0"/>
              <a:t>лишение всех прав состояния и ссылка на каторгу; </a:t>
            </a:r>
          </a:p>
          <a:p>
            <a:pPr lvl="0"/>
            <a:r>
              <a:rPr lang="ru-RU" dirty="0"/>
              <a:t>лишение всех прав состояния и ссылка на поселение в Сибирь; </a:t>
            </a:r>
          </a:p>
          <a:p>
            <a:pPr lvl="0"/>
            <a:r>
              <a:rPr lang="ru-RU" dirty="0"/>
              <a:t>лишение всех прав состояния и ссылка на поселение на Кавказ.</a:t>
            </a:r>
          </a:p>
          <a:p>
            <a:pPr marL="0" indent="0">
              <a:buNone/>
            </a:pPr>
            <a:r>
              <a:rPr lang="ru-RU" b="1" dirty="0" smtClean="0"/>
              <a:t>Исправительные наказания: </a:t>
            </a:r>
            <a:endParaRPr lang="ru-RU" b="1" dirty="0"/>
          </a:p>
          <a:p>
            <a:pPr lvl="0"/>
            <a:r>
              <a:rPr lang="ru-RU" dirty="0"/>
              <a:t>лишение всех особенных прав и </a:t>
            </a:r>
            <a:r>
              <a:rPr lang="ru-RU" dirty="0" smtClean="0"/>
              <a:t>преимуществ; </a:t>
            </a:r>
            <a:endParaRPr lang="ru-RU" dirty="0"/>
          </a:p>
          <a:p>
            <a:pPr lvl="0"/>
            <a:r>
              <a:rPr lang="ru-RU" dirty="0"/>
              <a:t>ссылка в отдаленные губернии, кроме сибирских; </a:t>
            </a:r>
          </a:p>
          <a:p>
            <a:pPr lvl="0"/>
            <a:r>
              <a:rPr lang="ru-RU" dirty="0"/>
              <a:t>отдача в исправительные арестантские роты; </a:t>
            </a:r>
          </a:p>
          <a:p>
            <a:pPr lvl="0"/>
            <a:r>
              <a:rPr lang="ru-RU" dirty="0"/>
              <a:t>заключение в тюрьме, крепости, смирительном или работном доме; </a:t>
            </a:r>
          </a:p>
          <a:p>
            <a:pPr lvl="0"/>
            <a:r>
              <a:rPr lang="ru-RU" dirty="0"/>
              <a:t>арест; </a:t>
            </a:r>
          </a:p>
          <a:p>
            <a:pPr lvl="0"/>
            <a:r>
              <a:rPr lang="ru-RU" dirty="0"/>
              <a:t>выговор в присутствии суда; </a:t>
            </a:r>
          </a:p>
          <a:p>
            <a:pPr lvl="0"/>
            <a:r>
              <a:rPr lang="ru-RU" dirty="0"/>
              <a:t>денежные взыскания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252728"/>
          </a:xfrm>
        </p:spPr>
        <p:txBody>
          <a:bodyPr>
            <a:noAutofit/>
          </a:bodyPr>
          <a:lstStyle/>
          <a:p>
            <a:r>
              <a:rPr lang="ru-RU" sz="3000" dirty="0"/>
              <a:t>Система наказаний по Уложению о наказаниях уголовных и исправительных 1845 года 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176254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42384"/>
            <a:ext cx="8712967" cy="66156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В 1882 г. местами лишения свободы являлись: </a:t>
            </a:r>
            <a:endParaRPr lang="ru-RU" dirty="0" smtClean="0"/>
          </a:p>
          <a:p>
            <a:r>
              <a:rPr lang="ru-RU" dirty="0" smtClean="0"/>
              <a:t>тюремные </a:t>
            </a:r>
            <a:r>
              <a:rPr lang="ru-RU" dirty="0"/>
              <a:t>замки и уголовные тюрьмы (579); </a:t>
            </a:r>
            <a:endParaRPr lang="ru-RU" dirty="0" smtClean="0"/>
          </a:p>
          <a:p>
            <a:r>
              <a:rPr lang="ru-RU" dirty="0" smtClean="0"/>
              <a:t>временные </a:t>
            </a:r>
            <a:r>
              <a:rPr lang="ru-RU" dirty="0"/>
              <a:t>дополнительные помещения при них (6); </a:t>
            </a:r>
            <a:endParaRPr lang="ru-RU" dirty="0" smtClean="0"/>
          </a:p>
          <a:p>
            <a:r>
              <a:rPr lang="ru-RU" dirty="0" smtClean="0"/>
              <a:t>смирительные </a:t>
            </a:r>
            <a:r>
              <a:rPr lang="ru-RU" dirty="0"/>
              <a:t>дома (5); </a:t>
            </a:r>
            <a:endParaRPr lang="ru-RU" dirty="0" smtClean="0"/>
          </a:p>
          <a:p>
            <a:r>
              <a:rPr lang="ru-RU" dirty="0" smtClean="0"/>
              <a:t>Санкт-Петербургская </a:t>
            </a:r>
            <a:r>
              <a:rPr lang="ru-RU" dirty="0"/>
              <a:t>и Московская исправительные тюрьмы (2); </a:t>
            </a:r>
            <a:endParaRPr lang="ru-RU" dirty="0" smtClean="0"/>
          </a:p>
          <a:p>
            <a:r>
              <a:rPr lang="ru-RU" dirty="0" smtClean="0"/>
              <a:t>дома </a:t>
            </a:r>
            <a:r>
              <a:rPr lang="ru-RU" dirty="0"/>
              <a:t>предварительного заключения в Санкт-Петербурге и Варшавская следственная тюрьма (6); </a:t>
            </a:r>
            <a:endParaRPr lang="ru-RU" dirty="0" smtClean="0"/>
          </a:p>
          <a:p>
            <a:r>
              <a:rPr lang="ru-RU" dirty="0" smtClean="0"/>
              <a:t>пересыльные </a:t>
            </a:r>
            <a:r>
              <a:rPr lang="ru-RU" dirty="0"/>
              <a:t>тюрьмы (11); </a:t>
            </a:r>
            <a:endParaRPr lang="ru-RU" dirty="0" smtClean="0"/>
          </a:p>
          <a:p>
            <a:r>
              <a:rPr lang="ru-RU" dirty="0" smtClean="0"/>
              <a:t>исправительные </a:t>
            </a:r>
            <a:r>
              <a:rPr lang="ru-RU" dirty="0"/>
              <a:t>арестантские отделения, роты и полуроты (32); </a:t>
            </a:r>
            <a:endParaRPr lang="ru-RU" dirty="0" smtClean="0"/>
          </a:p>
          <a:p>
            <a:r>
              <a:rPr lang="ru-RU" dirty="0" smtClean="0"/>
              <a:t>временные </a:t>
            </a:r>
            <a:r>
              <a:rPr lang="ru-RU" dirty="0"/>
              <a:t>арестантские каторжные тюрьмы (11); </a:t>
            </a:r>
            <a:endParaRPr lang="ru-RU" dirty="0" smtClean="0"/>
          </a:p>
          <a:p>
            <a:r>
              <a:rPr lang="ru-RU" dirty="0" smtClean="0"/>
              <a:t>подследственные </a:t>
            </a:r>
            <a:r>
              <a:rPr lang="ru-RU" dirty="0"/>
              <a:t>аресты в </a:t>
            </a:r>
            <a:r>
              <a:rPr lang="ru-RU" dirty="0" err="1"/>
              <a:t>Привисленских</a:t>
            </a:r>
            <a:r>
              <a:rPr lang="ru-RU" dirty="0"/>
              <a:t>  губерниях (75); </a:t>
            </a:r>
            <a:endParaRPr lang="ru-RU" dirty="0" smtClean="0"/>
          </a:p>
          <a:p>
            <a:r>
              <a:rPr lang="ru-RU" dirty="0" smtClean="0"/>
              <a:t>полицейские </a:t>
            </a:r>
            <a:r>
              <a:rPr lang="ru-RU" dirty="0"/>
              <a:t>дома в Москве (16).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Всего </a:t>
            </a:r>
            <a:r>
              <a:rPr lang="ru-RU" dirty="0"/>
              <a:t>учреждений - 767. Общее число содержащихся в местах лишения свободы на 1 января 1882 г. составляло 94797.</a:t>
            </a:r>
          </a:p>
        </p:txBody>
      </p:sp>
    </p:spTree>
    <p:extLst>
      <p:ext uri="{BB962C8B-B14F-4D97-AF65-F5344CB8AC3E}">
        <p14:creationId xmlns:p14="http://schemas.microsoft.com/office/powerpoint/2010/main" val="419485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908720"/>
            <a:ext cx="8964487" cy="568863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1) смертная казнь;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) каторга;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) ссылка на поселение;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</a:t>
            </a:r>
            <a:r>
              <a:rPr lang="ru-RU" dirty="0"/>
              <a:t>) заключение в исправительном доме;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5</a:t>
            </a:r>
            <a:r>
              <a:rPr lang="ru-RU" dirty="0"/>
              <a:t>) заключение в крепости;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6</a:t>
            </a:r>
            <a:r>
              <a:rPr lang="ru-RU" dirty="0"/>
              <a:t>) заключение в тюрьме;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7</a:t>
            </a:r>
            <a:r>
              <a:rPr lang="ru-RU" dirty="0"/>
              <a:t>) арест;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8</a:t>
            </a:r>
            <a:r>
              <a:rPr lang="ru-RU" dirty="0"/>
              <a:t>) денежная пеня (штраф).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363272" cy="7144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Наказания по Уложению </a:t>
            </a:r>
            <a:r>
              <a:rPr lang="ru-RU" dirty="0"/>
              <a:t>1903 года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310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132856"/>
            <a:ext cx="8496943" cy="44644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1) денежный штраф;</a:t>
            </a:r>
          </a:p>
          <a:p>
            <a:pPr marL="0" indent="0">
              <a:buNone/>
            </a:pPr>
            <a:r>
              <a:rPr lang="ru-RU" dirty="0"/>
              <a:t>2) лишение свободы;</a:t>
            </a:r>
          </a:p>
          <a:p>
            <a:pPr marL="0" indent="0">
              <a:buNone/>
            </a:pPr>
            <a:r>
              <a:rPr lang="ru-RU" dirty="0"/>
              <a:t>3) удаление из столиц, отдельных местностей или пределов Российской Республики;</a:t>
            </a:r>
          </a:p>
          <a:p>
            <a:pPr marL="0" indent="0">
              <a:buNone/>
            </a:pPr>
            <a:r>
              <a:rPr lang="ru-RU" dirty="0"/>
              <a:t>4) объявление общественного порицания;</a:t>
            </a:r>
          </a:p>
          <a:p>
            <a:pPr marL="0" indent="0">
              <a:buNone/>
            </a:pPr>
            <a:r>
              <a:rPr lang="ru-RU" dirty="0"/>
              <a:t> 5) объявление виновного врагом народа;</a:t>
            </a:r>
          </a:p>
          <a:p>
            <a:pPr marL="0" indent="0">
              <a:buNone/>
            </a:pPr>
            <a:r>
              <a:rPr lang="ru-RU" dirty="0"/>
              <a:t> 6) лишение виновного всех или некоторых политических прав;</a:t>
            </a:r>
          </a:p>
          <a:p>
            <a:pPr marL="0" indent="0">
              <a:buNone/>
            </a:pPr>
            <a:r>
              <a:rPr lang="ru-RU" dirty="0"/>
              <a:t>7) секвестр или конфискация (частичная или общая) имущест­ва виновного;</a:t>
            </a:r>
          </a:p>
          <a:p>
            <a:pPr marL="0" indent="0">
              <a:buNone/>
            </a:pPr>
            <a:r>
              <a:rPr lang="ru-RU" dirty="0"/>
              <a:t>8) присуждение к обязательным общественным работам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07288" cy="2082560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Инструкции </a:t>
            </a:r>
            <a:r>
              <a:rPr lang="ru-RU" sz="2800" dirty="0" err="1">
                <a:solidFill>
                  <a:srgbClr val="FF0000"/>
                </a:solidFill>
              </a:rPr>
              <a:t>НКЮ</a:t>
            </a:r>
            <a:r>
              <a:rPr lang="ru-RU" sz="2800" dirty="0">
                <a:solidFill>
                  <a:srgbClr val="FF0000"/>
                </a:solidFill>
              </a:rPr>
              <a:t> от 19 декабря 1917 г. «О революционном трибунале, его составе, делах, подлежащих его ведению, нала­гаемых им наказаниях и о порядке ведения его заседаний»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45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568951" cy="6264696"/>
          </a:xfrm>
        </p:spPr>
        <p:txBody>
          <a:bodyPr>
            <a:normAutofit/>
          </a:bodyPr>
          <a:lstStyle/>
          <a:p>
            <a:r>
              <a:rPr lang="ru-RU" sz="2800" dirty="0"/>
              <a:t>Декрета </a:t>
            </a:r>
            <a:r>
              <a:rPr lang="ru-RU" sz="2800" dirty="0" err="1" smtClean="0"/>
              <a:t>СНК</a:t>
            </a:r>
            <a:r>
              <a:rPr lang="ru-RU" sz="2800" dirty="0" smtClean="0"/>
              <a:t> № </a:t>
            </a:r>
            <a:r>
              <a:rPr lang="ru-RU" sz="2800" dirty="0"/>
              <a:t>3 «О суде» от 20 июля 1918 г. </a:t>
            </a:r>
            <a:r>
              <a:rPr lang="ru-RU" sz="2800" dirty="0" smtClean="0"/>
              <a:t>закреплялось: </a:t>
            </a:r>
          </a:p>
          <a:p>
            <a:r>
              <a:rPr lang="ru-RU" sz="2800" dirty="0" smtClean="0"/>
              <a:t>«</a:t>
            </a:r>
            <a:r>
              <a:rPr lang="ru-RU" sz="2800" dirty="0"/>
              <a:t>Лишение свободы на срок до 3 месяцев там, где организованы принудительные работы, применять в виде назначения на таковые без содержания под стражей». </a:t>
            </a:r>
            <a:endParaRPr lang="ru-RU" sz="2800" dirty="0" smtClean="0"/>
          </a:p>
          <a:p>
            <a:endParaRPr lang="ru-RU" sz="2800" dirty="0"/>
          </a:p>
          <a:p>
            <a:pPr marL="0" indent="0">
              <a:buNone/>
            </a:pPr>
            <a:r>
              <a:rPr lang="ru-RU" sz="2800" b="1" dirty="0" smtClean="0"/>
              <a:t>Виды принудительных работ:</a:t>
            </a:r>
          </a:p>
          <a:p>
            <a:r>
              <a:rPr lang="ru-RU" sz="2800" dirty="0"/>
              <a:t>принудительные работы без лишения свободы </a:t>
            </a:r>
            <a:endParaRPr lang="ru-RU" sz="2800" dirty="0" smtClean="0"/>
          </a:p>
          <a:p>
            <a:pPr lvl="3"/>
            <a:r>
              <a:rPr lang="ru-RU" sz="2400" dirty="0"/>
              <a:t>работы по специальности </a:t>
            </a:r>
            <a:endParaRPr lang="ru-RU" sz="2400" dirty="0" smtClean="0"/>
          </a:p>
          <a:p>
            <a:pPr lvl="3"/>
            <a:r>
              <a:rPr lang="ru-RU" sz="2400" dirty="0" smtClean="0"/>
              <a:t>неквалифицированные работы </a:t>
            </a:r>
          </a:p>
          <a:p>
            <a:r>
              <a:rPr lang="ru-RU" sz="2800" dirty="0" smtClean="0"/>
              <a:t>работы</a:t>
            </a:r>
            <a:r>
              <a:rPr lang="ru-RU" sz="2800" dirty="0"/>
              <a:t>, назначаемые дополнительно к лишению свободы.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8617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628800"/>
            <a:ext cx="8424935" cy="496855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- общие места заключения (тюрьмы);</a:t>
            </a:r>
          </a:p>
          <a:p>
            <a:pPr marL="0" indent="0">
              <a:buNone/>
            </a:pPr>
            <a:r>
              <a:rPr lang="ru-RU" dirty="0"/>
              <a:t> - воспитательные - карательные учреждения для молодых преступников – </a:t>
            </a:r>
            <a:r>
              <a:rPr lang="ru-RU" dirty="0" err="1"/>
              <a:t>реформатории</a:t>
            </a:r>
            <a:r>
              <a:rPr lang="ru-RU" dirty="0"/>
              <a:t> и сельскохозяйственные </a:t>
            </a:r>
            <a:r>
              <a:rPr lang="ru-RU" dirty="0" smtClean="0"/>
              <a:t>колонии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- испытательные заведения для лиц, по отношению к которым имеются основания для послабления режима или досрочного освобождения;</a:t>
            </a:r>
          </a:p>
          <a:p>
            <a:pPr marL="0" indent="0">
              <a:buNone/>
            </a:pPr>
            <a:r>
              <a:rPr lang="ru-RU" dirty="0"/>
              <a:t> - карательно-лечебные </a:t>
            </a:r>
            <a:r>
              <a:rPr lang="ru-RU" dirty="0" smtClean="0"/>
              <a:t>заведения;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 тюремные больницы.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23 июля 1918 года </a:t>
            </a:r>
            <a:r>
              <a:rPr lang="ru-RU" sz="2800" dirty="0" smtClean="0">
                <a:solidFill>
                  <a:srgbClr val="FF0000"/>
                </a:solidFill>
              </a:rPr>
              <a:t>- Временная </a:t>
            </a:r>
            <a:r>
              <a:rPr lang="ru-RU" sz="2800" dirty="0">
                <a:solidFill>
                  <a:srgbClr val="FF0000"/>
                </a:solidFill>
              </a:rPr>
              <a:t>инструкция «О лишении свободы как мере наказания и о порядке отбывания такового</a:t>
            </a:r>
            <a:r>
              <a:rPr lang="ru-RU" sz="2800" dirty="0" smtClean="0">
                <a:solidFill>
                  <a:srgbClr val="FF0000"/>
                </a:solidFill>
              </a:rPr>
              <a:t>» 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86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332656"/>
            <a:ext cx="8496943" cy="6192688"/>
          </a:xfrm>
        </p:spPr>
        <p:txBody>
          <a:bodyPr/>
          <a:lstStyle/>
          <a:p>
            <a:r>
              <a:rPr lang="ru-RU" dirty="0"/>
              <a:t>1919 г. </a:t>
            </a:r>
            <a:r>
              <a:rPr lang="ru-RU" dirty="0" smtClean="0"/>
              <a:t>- создание лагерей </a:t>
            </a:r>
            <a:r>
              <a:rPr lang="ru-RU" dirty="0"/>
              <a:t>принудительных работ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В НКВД </a:t>
            </a:r>
            <a:r>
              <a:rPr lang="ru-RU" dirty="0"/>
              <a:t>было образовано Главное управление лагерей принудительных работ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Типы </a:t>
            </a:r>
            <a:r>
              <a:rPr lang="ru-RU" b="1" dirty="0"/>
              <a:t>лагерей принудительных работ: </a:t>
            </a:r>
            <a:endParaRPr lang="ru-RU" b="1" dirty="0" smtClean="0"/>
          </a:p>
          <a:p>
            <a:r>
              <a:rPr lang="ru-RU" dirty="0" smtClean="0"/>
              <a:t>лагеря </a:t>
            </a:r>
            <a:r>
              <a:rPr lang="ru-RU" dirty="0"/>
              <a:t>особого назначения, </a:t>
            </a:r>
            <a:endParaRPr lang="ru-RU" dirty="0" smtClean="0"/>
          </a:p>
          <a:p>
            <a:r>
              <a:rPr lang="ru-RU" dirty="0" smtClean="0"/>
              <a:t>концентрационные </a:t>
            </a:r>
            <a:r>
              <a:rPr lang="ru-RU" dirty="0"/>
              <a:t>лагеря общего типа, </a:t>
            </a:r>
            <a:endParaRPr lang="ru-RU" dirty="0" smtClean="0"/>
          </a:p>
          <a:p>
            <a:r>
              <a:rPr lang="ru-RU" dirty="0" smtClean="0"/>
              <a:t>производственные </a:t>
            </a:r>
            <a:r>
              <a:rPr lang="ru-RU" dirty="0"/>
              <a:t>лагеря, </a:t>
            </a:r>
            <a:endParaRPr lang="ru-RU" dirty="0" smtClean="0"/>
          </a:p>
          <a:p>
            <a:r>
              <a:rPr lang="ru-RU" dirty="0"/>
              <a:t>л</a:t>
            </a:r>
            <a:r>
              <a:rPr lang="ru-RU" dirty="0" smtClean="0"/>
              <a:t>агеря </a:t>
            </a:r>
            <a:r>
              <a:rPr lang="ru-RU" dirty="0"/>
              <a:t>для военнопленных </a:t>
            </a:r>
            <a:endParaRPr lang="ru-RU" dirty="0" smtClean="0"/>
          </a:p>
          <a:p>
            <a:r>
              <a:rPr lang="ru-RU" dirty="0" smtClean="0"/>
              <a:t>лагеря-распределители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731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239</TotalTime>
  <Words>1337</Words>
  <Application>Microsoft Office PowerPoint</Application>
  <PresentationFormat>Экран (4:3)</PresentationFormat>
  <Paragraphs>186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Волна</vt:lpstr>
      <vt:lpstr>История развития уголовно-исполнительного права Республики Беларусь.</vt:lpstr>
      <vt:lpstr>Система наказаний по Статутам ВКЛ</vt:lpstr>
      <vt:lpstr>Система наказаний по Уложению о наказаниях уголовных и исправительных 1845 года </vt:lpstr>
      <vt:lpstr>Презентация PowerPoint</vt:lpstr>
      <vt:lpstr>Наказания по Уложению 1903 года </vt:lpstr>
      <vt:lpstr>Инструкции НКЮ от 19 декабря 1917 г. «О революционном трибунале, его составе, делах, подлежащих его ведению, нала­гаемых им наказаниях и о порядке ведения его заседаний»</vt:lpstr>
      <vt:lpstr>Презентация PowerPoint</vt:lpstr>
      <vt:lpstr>23 июля 1918 года - Временная инструкция «О лишении свободы как мере наказания и о порядке отбывания такового» </vt:lpstr>
      <vt:lpstr>Презентация PowerPoint</vt:lpstr>
      <vt:lpstr>Руководящие начала по уголовному праву РСФСР 1919 г.</vt:lpstr>
      <vt:lpstr>Презентация PowerPoint</vt:lpstr>
      <vt:lpstr>Уголовный кодекс 1922 г.</vt:lpstr>
      <vt:lpstr>Уголовный кодекс 1922 г.</vt:lpstr>
      <vt:lpstr>Презентация PowerPoint</vt:lpstr>
      <vt:lpstr>система мест заключения </vt:lpstr>
      <vt:lpstr>система мест заключения </vt:lpstr>
      <vt:lpstr>Апрель 1930 г. - постановление «Об утверждении Положения об исправительно-трудовых лагерях»</vt:lpstr>
      <vt:lpstr>Презентация PowerPoint</vt:lpstr>
      <vt:lpstr>Основы уголовного законодательства союзных республик:</vt:lpstr>
      <vt:lpstr>общесоюзное Положение об исправительно-трудовых колониях и тюрьмах МВД СССР 1958 г.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31</cp:revision>
  <dcterms:created xsi:type="dcterms:W3CDTF">2017-09-12T08:34:39Z</dcterms:created>
  <dcterms:modified xsi:type="dcterms:W3CDTF">2017-09-12T12:34:10Z</dcterms:modified>
</cp:coreProperties>
</file>