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54" d="100"/>
          <a:sy n="54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4B604B7-7C3B-439E-BAE5-D823F4F55BBD}" type="datetimeFigureOut">
              <a:rPr lang="ru-RU" smtClean="0"/>
              <a:pPr/>
              <a:t>26.09.2017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016B05-54BB-443E-A5C9-73A4B2B2D99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357430"/>
            <a:ext cx="8429684" cy="4286280"/>
          </a:xfrm>
        </p:spPr>
        <p:txBody>
          <a:bodyPr>
            <a:norm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ru-RU" sz="1800" dirty="0" smtClean="0"/>
              <a:t>Понятие правового положения осужденных. </a:t>
            </a:r>
            <a:endParaRPr lang="en-US" sz="1800" dirty="0" smtClean="0"/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 smtClean="0"/>
              <a:t>Основные обязанности осужденных. </a:t>
            </a:r>
            <a:endParaRPr lang="en-US" sz="1800" dirty="0" smtClean="0"/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 smtClean="0"/>
              <a:t>Основные права осужденных. </a:t>
            </a:r>
          </a:p>
          <a:p>
            <a:pPr marL="342900" indent="-342900" algn="l">
              <a:buFont typeface="+mj-lt"/>
              <a:buAutoNum type="arabicPeriod"/>
            </a:pPr>
            <a:r>
              <a:rPr lang="ru-RU" sz="1800" dirty="0" smtClean="0"/>
              <a:t>Система органов и учреждений, исполняющих наказания и иные меры уголовной ответственности.  </a:t>
            </a:r>
            <a:endParaRPr lang="en-US" sz="1800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8243918" cy="1762116"/>
          </a:xfrm>
        </p:spPr>
        <p:txBody>
          <a:bodyPr>
            <a:noAutofit/>
          </a:bodyPr>
          <a:lstStyle/>
          <a:p>
            <a:pPr algn="r"/>
            <a:r>
              <a:rPr lang="ru-RU" sz="2400" b="1" dirty="0" smtClean="0"/>
              <a:t>Тема 3. Правовое положение осужденных. Органы и учреждения, исполняющие наказания и иные меры уголовной ответственности, контроль за их деятельностью.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785818"/>
          </a:xfrm>
        </p:spPr>
        <p:txBody>
          <a:bodyPr>
            <a:noAutofit/>
          </a:bodyPr>
          <a:lstStyle/>
          <a:p>
            <a:r>
              <a:rPr lang="ru-RU" sz="2700" dirty="0" smtClean="0">
                <a:solidFill>
                  <a:srgbClr val="FF0000"/>
                </a:solidFill>
              </a:rPr>
              <a:t>Специальные права осужденных к лишению свободы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8715436" cy="58579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приобретать по безналичному расчету за счет средств, заработанных в период отбывания наказания продукты питания и предметы первой необходимости,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получать посылки, передачи, бандероли,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иметь свидания с близкими родственниками и иными лицами,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отправлять или получать денежные переводы,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вести переписку,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приобретать литературу через книготорговую сеть, подписываться на газеты и журналы, </a:t>
            </a:r>
          </a:p>
          <a:p>
            <a:pPr>
              <a:spcBef>
                <a:spcPts val="0"/>
              </a:spcBef>
            </a:pPr>
            <a:r>
              <a:rPr lang="ru-RU" dirty="0" smtClean="0"/>
              <a:t>иметь телефонные разговоры с близкими родственниками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86874" cy="571504"/>
          </a:xfrm>
        </p:spPr>
        <p:txBody>
          <a:bodyPr>
            <a:noAutofit/>
          </a:bodyPr>
          <a:lstStyle/>
          <a:p>
            <a:r>
              <a:rPr lang="ru-RU" sz="2700" dirty="0" smtClean="0">
                <a:solidFill>
                  <a:srgbClr val="FF0000"/>
                </a:solidFill>
              </a:rPr>
              <a:t>Специальные права осужденных к лишению свободы</a:t>
            </a:r>
            <a:endParaRPr lang="ru-RU" sz="27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715436" cy="6000792"/>
          </a:xfrm>
        </p:spPr>
        <p:txBody>
          <a:bodyPr>
            <a:noAutofit/>
          </a:bodyPr>
          <a:lstStyle/>
          <a:p>
            <a:r>
              <a:rPr lang="ru-RU" sz="3100" dirty="0" smtClean="0"/>
              <a:t>краткосрочные выезды за пределы исправительных и воспитательных учреждений </a:t>
            </a:r>
            <a:r>
              <a:rPr lang="ru-RU" sz="2800" dirty="0" smtClean="0"/>
              <a:t>(в связи с исключительными обстоятельствами)</a:t>
            </a:r>
            <a:r>
              <a:rPr lang="ru-RU" sz="3200" dirty="0" smtClean="0"/>
              <a:t>;</a:t>
            </a:r>
          </a:p>
          <a:p>
            <a:r>
              <a:rPr lang="ru-RU" sz="3100" dirty="0" smtClean="0"/>
              <a:t>краткосрочный выезд к близким родственникам </a:t>
            </a:r>
            <a:r>
              <a:rPr lang="ru-RU" sz="2800" dirty="0" smtClean="0"/>
              <a:t>(в порядке поощрения в колониях-поселениях)</a:t>
            </a:r>
            <a:r>
              <a:rPr lang="ru-RU" sz="3200" dirty="0" smtClean="0"/>
              <a:t>;</a:t>
            </a:r>
          </a:p>
          <a:p>
            <a:r>
              <a:rPr lang="ru-RU" sz="3100" dirty="0" smtClean="0"/>
              <a:t>передвижение за пределами исправительного учреждения без конвоя или сопровождения </a:t>
            </a:r>
            <a:r>
              <a:rPr lang="ru-RU" sz="2800" dirty="0" smtClean="0"/>
              <a:t>(ст. 90 </a:t>
            </a:r>
            <a:r>
              <a:rPr lang="ru-RU" sz="2800" dirty="0" err="1" smtClean="0"/>
              <a:t>УИК</a:t>
            </a:r>
            <a:r>
              <a:rPr lang="ru-RU" sz="2800" dirty="0" smtClean="0"/>
              <a:t>)</a:t>
            </a:r>
            <a:r>
              <a:rPr lang="ru-RU" sz="3100" dirty="0" smtClean="0"/>
              <a:t>;</a:t>
            </a:r>
          </a:p>
          <a:p>
            <a:r>
              <a:rPr lang="ru-RU" sz="3100" dirty="0" smtClean="0"/>
              <a:t>обеспечение необходимыми жилищно-бытовыми условиями</a:t>
            </a:r>
            <a:endParaRPr lang="ru-RU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836152" cy="485756"/>
          </a:xfrm>
        </p:spPr>
        <p:txBody>
          <a:bodyPr>
            <a:noAutofit/>
          </a:bodyPr>
          <a:lstStyle/>
          <a:p>
            <a:r>
              <a:rPr lang="ru-RU" sz="2700" u="sng" dirty="0" smtClean="0">
                <a:solidFill>
                  <a:srgbClr val="002060"/>
                </a:solidFill>
              </a:rPr>
              <a:t>Система органов и учреждений</a:t>
            </a:r>
            <a:endParaRPr lang="ru-RU" sz="2700" u="sng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715404" cy="592935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ru-RU" sz="3000" dirty="0" smtClean="0"/>
              <a:t>Департамент исполнения наказания МВД ;</a:t>
            </a:r>
          </a:p>
          <a:p>
            <a:pPr>
              <a:spcBef>
                <a:spcPts val="0"/>
              </a:spcBef>
            </a:pPr>
            <a:r>
              <a:rPr lang="ru-RU" sz="3000" dirty="0" smtClean="0"/>
              <a:t>управления Департамента по областям и по г. Минску;</a:t>
            </a:r>
          </a:p>
          <a:p>
            <a:pPr>
              <a:spcBef>
                <a:spcPts val="0"/>
              </a:spcBef>
            </a:pPr>
            <a:r>
              <a:rPr lang="ru-RU" sz="3000" dirty="0" smtClean="0"/>
              <a:t>учреждения, исполняющие наказания в виде ареста, лишения свободы, пожизненного заключения, смертной казни;</a:t>
            </a:r>
          </a:p>
          <a:p>
            <a:pPr>
              <a:spcBef>
                <a:spcPts val="0"/>
              </a:spcBef>
            </a:pPr>
            <a:r>
              <a:rPr lang="ru-RU" sz="3000" dirty="0" smtClean="0"/>
              <a:t>органы, исполняющие наказания в виде общественных работ, лишения права занимать определенные должности или заниматься определенной деятельностью, исправительных работ, ограничения свободы, а также иные меры уголовной ответственности.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21870" cy="758952"/>
          </a:xfrm>
        </p:spPr>
        <p:txBody>
          <a:bodyPr>
            <a:noAutofit/>
          </a:bodyPr>
          <a:lstStyle/>
          <a:p>
            <a:r>
              <a:rPr lang="ru-RU" sz="2400" u="sng" dirty="0" smtClean="0">
                <a:solidFill>
                  <a:srgbClr val="002060"/>
                </a:solidFill>
              </a:rPr>
              <a:t>Центральный орган управления уголовно-исполнительной системы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8929718" cy="5643602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ru-RU" dirty="0" smtClean="0"/>
              <a:t>Департамент исполнения наказаний МВД Республики Беларусь</a:t>
            </a:r>
          </a:p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r>
              <a:rPr lang="ru-RU" u="sng" dirty="0" smtClean="0"/>
              <a:t>Территориальные органы уголовно-исполнительной системы:</a:t>
            </a:r>
          </a:p>
          <a:p>
            <a:pPr marL="0">
              <a:buFontTx/>
              <a:buChar char="-"/>
            </a:pPr>
            <a:r>
              <a:rPr lang="ru-RU" dirty="0" smtClean="0"/>
              <a:t>управления Департамента по областям, </a:t>
            </a:r>
          </a:p>
          <a:p>
            <a:pPr marL="0">
              <a:buFontTx/>
              <a:buChar char="-"/>
            </a:pPr>
            <a:r>
              <a:rPr lang="ru-RU" dirty="0" smtClean="0"/>
              <a:t>управление Департамента по г. Минску и Минской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28600"/>
            <a:ext cx="8621870" cy="985822"/>
          </a:xfrm>
        </p:spPr>
        <p:txBody>
          <a:bodyPr>
            <a:noAutofit/>
          </a:bodyPr>
          <a:lstStyle/>
          <a:p>
            <a:r>
              <a:rPr lang="ru-RU" sz="2800" dirty="0" smtClean="0"/>
              <a:t>Органы и учреждения, исполняющие наказания и иные меры уголовной ответственности</a:t>
            </a:r>
            <a:r>
              <a:rPr lang="en-US" sz="2800" dirty="0" smtClean="0"/>
              <a:t> (</a:t>
            </a:r>
            <a:r>
              <a:rPr lang="ru-RU" sz="2800" dirty="0" smtClean="0"/>
              <a:t>ст.14)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28736"/>
            <a:ext cx="8448514" cy="4670312"/>
          </a:xfrm>
        </p:spPr>
        <p:txBody>
          <a:bodyPr>
            <a:normAutofit/>
          </a:bodyPr>
          <a:lstStyle/>
          <a:p>
            <a:r>
              <a:rPr lang="ru-RU" sz="3200" dirty="0"/>
              <a:t>уголовно-исполнительные инспекции, </a:t>
            </a:r>
          </a:p>
          <a:p>
            <a:r>
              <a:rPr lang="ru-RU" sz="3200" dirty="0"/>
              <a:t>исправительные учреждения открытого </a:t>
            </a:r>
            <a:r>
              <a:rPr lang="ru-RU" sz="3200" dirty="0" smtClean="0"/>
              <a:t>типа,</a:t>
            </a:r>
            <a:endParaRPr lang="ru-RU" sz="3200" dirty="0"/>
          </a:p>
          <a:p>
            <a:r>
              <a:rPr lang="ru-RU" sz="3200" dirty="0" smtClean="0"/>
              <a:t>исправительные </a:t>
            </a:r>
            <a:r>
              <a:rPr lang="ru-RU" sz="3200" dirty="0"/>
              <a:t>учреждения, </a:t>
            </a:r>
          </a:p>
          <a:p>
            <a:r>
              <a:rPr lang="ru-RU" sz="3200" dirty="0" smtClean="0"/>
              <a:t>арестные дома, </a:t>
            </a:r>
          </a:p>
          <a:p>
            <a:r>
              <a:rPr lang="ru-RU" sz="3200" dirty="0" smtClean="0"/>
              <a:t>следственные изоляторы</a:t>
            </a:r>
          </a:p>
          <a:p>
            <a:endParaRPr lang="ru-RU" sz="3200" dirty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7000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Уголовно-исполнительные инспекции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8519952" cy="467031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общественные работы, </a:t>
            </a:r>
          </a:p>
          <a:p>
            <a:r>
              <a:rPr lang="ru-RU" sz="3200" dirty="0" smtClean="0"/>
              <a:t>исправительные работы,</a:t>
            </a:r>
          </a:p>
          <a:p>
            <a:r>
              <a:rPr lang="ru-RU" sz="3200" dirty="0" smtClean="0"/>
              <a:t>ограничения свободы без направления в ИУ открытого типа,</a:t>
            </a:r>
          </a:p>
          <a:p>
            <a:r>
              <a:rPr lang="ru-RU" sz="3200" dirty="0" smtClean="0"/>
              <a:t>лишение права занимать определенные должности или заниматься определенной деятельностью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62863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Уголовно-исполнительные инспекции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715436" cy="578647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осуществляют контроль за поведением осужденных с отсрочкой исполнения наказания, осужденных с условным неприменением наказания и осужденных без назначения наказаний, осужденных беременных женщин и женщин, имеющих детей в возрасте до трех лет, к которым применена отсрочка отбывания наказания, освобожденными условно-досрочно, </a:t>
            </a:r>
          </a:p>
          <a:p>
            <a:r>
              <a:rPr lang="ru-RU" sz="2800" dirty="0" smtClean="0"/>
              <a:t>направляют к месту отбывания наказания осужденных к ограничению свободы, находящихся к моменту вступления приговора в законную силу на свободе.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536104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002060"/>
                </a:solidFill>
              </a:rPr>
              <a:t>Исправительные учреждения открытого типа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5976664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 smtClean="0"/>
              <a:t>ограничение свободы, </a:t>
            </a:r>
          </a:p>
          <a:p>
            <a:r>
              <a:rPr lang="ru-RU" sz="3200" dirty="0" smtClean="0"/>
              <a:t>лишения права занимать определенные должности или заниматься определенной деятельностью. </a:t>
            </a:r>
            <a:endParaRPr lang="ru-RU" sz="3200" dirty="0"/>
          </a:p>
          <a:p>
            <a:endParaRPr lang="ru-RU" sz="3200" dirty="0" smtClean="0"/>
          </a:p>
          <a:p>
            <a:pPr marL="0" indent="0">
              <a:buNone/>
            </a:pPr>
            <a:r>
              <a:rPr lang="ru-RU" sz="3200" i="1" dirty="0"/>
              <a:t>Ограничение свободы с направлением в исправительное учреждение открытого типа не может быть назначено:</a:t>
            </a:r>
          </a:p>
          <a:p>
            <a:pPr marL="0" indent="0">
              <a:buNone/>
            </a:pPr>
            <a:r>
              <a:rPr lang="ru-RU" sz="3200" dirty="0"/>
              <a:t>1) лицам, не достигшим восемнадцатилетнего возраста ко дню постановления приговора;</a:t>
            </a:r>
          </a:p>
          <a:p>
            <a:pPr marL="0" indent="0">
              <a:buNone/>
            </a:pPr>
            <a:r>
              <a:rPr lang="ru-RU" sz="3200" dirty="0"/>
              <a:t>2) лицам, достигшим общеустановленного пенсионного возраста;</a:t>
            </a:r>
          </a:p>
          <a:p>
            <a:pPr marL="0" indent="0">
              <a:buNone/>
            </a:pPr>
            <a:r>
              <a:rPr lang="ru-RU" sz="3200" dirty="0"/>
              <a:t>3) беременным женщинам;</a:t>
            </a:r>
          </a:p>
          <a:p>
            <a:pPr marL="0" indent="0">
              <a:buNone/>
            </a:pPr>
            <a:r>
              <a:rPr lang="ru-RU" sz="3200" dirty="0"/>
              <a:t>4) женщинам и одиноким мужчинам, воспитывающим детей в возрасте до четырнадцати лет или детей-инвалидов;</a:t>
            </a:r>
          </a:p>
          <a:p>
            <a:pPr marL="0" indent="0">
              <a:buNone/>
            </a:pPr>
            <a:r>
              <a:rPr lang="ru-RU" sz="3200" dirty="0"/>
              <a:t>5) инвалидам;</a:t>
            </a:r>
          </a:p>
          <a:p>
            <a:pPr marL="0" indent="0">
              <a:buNone/>
            </a:pPr>
            <a:r>
              <a:rPr lang="ru-RU" sz="3200" dirty="0"/>
              <a:t>6) лицам, которым назначены принудительные меры безопасности и лечения, лицам, больным активной формой туберкулеза, ВИЧ-инфицированным, больным СПИДом либо не прошедшим полного курса лечения венерического заболевания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400" i="1" dirty="0"/>
              <a:t>Ограничение свободы не может быть назначено:</a:t>
            </a:r>
          </a:p>
          <a:p>
            <a:pPr marL="0" indent="0">
              <a:buNone/>
            </a:pPr>
            <a:r>
              <a:rPr lang="ru-RU" sz="3400" dirty="0"/>
              <a:t>1) военнослужащим срочной военной службы;</a:t>
            </a:r>
          </a:p>
          <a:p>
            <a:pPr marL="0" indent="0">
              <a:buNone/>
            </a:pPr>
            <a:r>
              <a:rPr lang="ru-RU" sz="3400" dirty="0"/>
              <a:t>2) иностранным гражданам и не проживающим постоянно в Республике Беларусь лицам без гражданства</a:t>
            </a:r>
            <a:r>
              <a:rPr lang="ru-RU" sz="3400" dirty="0" smtClean="0"/>
              <a:t>.</a:t>
            </a:r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600"/>
            <a:ext cx="8407556" cy="700070"/>
          </a:xfrm>
        </p:spPr>
        <p:txBody>
          <a:bodyPr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8410136" cy="53343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Арестные дома </a:t>
            </a:r>
            <a:r>
              <a:rPr lang="ru-RU" sz="3600" dirty="0" smtClean="0"/>
              <a:t>– арест</a:t>
            </a:r>
          </a:p>
          <a:p>
            <a:pPr marL="0" indent="0">
              <a:buNone/>
            </a:pPr>
            <a:r>
              <a:rPr lang="ru-RU" sz="3600" i="1" dirty="0"/>
              <a:t>Арест не может быть назначен:</a:t>
            </a:r>
          </a:p>
          <a:p>
            <a:pPr marL="0" indent="0">
              <a:buNone/>
            </a:pPr>
            <a:r>
              <a:rPr lang="ru-RU" sz="3600" dirty="0" smtClean="0"/>
              <a:t>1)</a:t>
            </a:r>
            <a:r>
              <a:rPr lang="ru-RU" sz="3600" dirty="0"/>
              <a:t> беременным женщинам;</a:t>
            </a:r>
          </a:p>
          <a:p>
            <a:pPr marL="0" indent="0">
              <a:buNone/>
            </a:pPr>
            <a:r>
              <a:rPr lang="ru-RU" sz="3600" dirty="0" smtClean="0"/>
              <a:t>2)</a:t>
            </a:r>
            <a:r>
              <a:rPr lang="ru-RU" sz="3600" dirty="0"/>
              <a:t> женщинам и одиноким мужчинам, имеющим детей в возрасте до четырнадцати лет или детей-инвалидов;</a:t>
            </a:r>
          </a:p>
          <a:p>
            <a:pPr marL="0" indent="0">
              <a:buNone/>
            </a:pPr>
            <a:r>
              <a:rPr lang="ru-RU" sz="3600" dirty="0" smtClean="0"/>
              <a:t>3)</a:t>
            </a:r>
            <a:r>
              <a:rPr lang="ru-RU" sz="3600" dirty="0"/>
              <a:t> инвалидам I и </a:t>
            </a:r>
            <a:r>
              <a:rPr lang="ru-RU" sz="3600" dirty="0" err="1"/>
              <a:t>II</a:t>
            </a:r>
            <a:r>
              <a:rPr lang="ru-RU" sz="3600" dirty="0"/>
              <a:t> группы.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endParaRPr lang="ru-RU" sz="36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Исправительные </a:t>
            </a:r>
            <a:r>
              <a:rPr lang="ru-RU" sz="3600" dirty="0">
                <a:solidFill>
                  <a:srgbClr val="0070C0"/>
                </a:solidFill>
              </a:rPr>
              <a:t>учреждения </a:t>
            </a:r>
          </a:p>
          <a:p>
            <a:r>
              <a:rPr lang="ru-RU" sz="3600" dirty="0" smtClean="0"/>
              <a:t>лишение свободы</a:t>
            </a:r>
          </a:p>
          <a:p>
            <a:r>
              <a:rPr lang="ru-RU" sz="3600" dirty="0" smtClean="0"/>
              <a:t>пожизненное заключение</a:t>
            </a:r>
          </a:p>
          <a:p>
            <a:r>
              <a:rPr lang="ru-RU" sz="3600" dirty="0" smtClean="0"/>
              <a:t>смертная казнь</a:t>
            </a:r>
          </a:p>
          <a:p>
            <a:r>
              <a:rPr lang="ru-RU" sz="3600" dirty="0"/>
              <a:t>лишения права занимать определенные должности или заниматься определенной деятельностью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Исправительные учреждения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исправительные колонии, </a:t>
            </a:r>
          </a:p>
          <a:p>
            <a:r>
              <a:rPr lang="ru-RU" sz="3600" dirty="0" smtClean="0"/>
              <a:t>воспитательные колонии, </a:t>
            </a:r>
          </a:p>
          <a:p>
            <a:r>
              <a:rPr lang="ru-RU" sz="3600" dirty="0" smtClean="0"/>
              <a:t>тюрьмы, </a:t>
            </a:r>
          </a:p>
          <a:p>
            <a:r>
              <a:rPr lang="ru-RU" sz="3600" dirty="0" smtClean="0"/>
              <a:t>лечебные исправительные учреждения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100" u="sng" dirty="0" smtClean="0">
                <a:solidFill>
                  <a:srgbClr val="002060"/>
                </a:solidFill>
              </a:rPr>
              <a:t>Понятие правового положения осужденных</a:t>
            </a:r>
            <a:endParaRPr lang="ru-RU" sz="31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ru-RU" sz="3200" u="sng" dirty="0" smtClean="0"/>
              <a:t>Правовое положение осужденных </a:t>
            </a:r>
            <a:r>
              <a:rPr lang="ru-RU" sz="3200" dirty="0" smtClean="0"/>
              <a:t>- совокупность конституционных, гражданских и иных специальных прав и обязанностей, которыми обладают осужденные.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55719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Исправительные колонии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858280" cy="5857916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ru-RU" dirty="0" smtClean="0"/>
              <a:t>Отбывают наказания осужденные к лишению свободы, достигшие совершеннолетия.</a:t>
            </a:r>
          </a:p>
          <a:p>
            <a:pPr marL="0">
              <a:buNone/>
            </a:pPr>
            <a:endParaRPr lang="ru-RU" sz="1050" dirty="0" smtClean="0"/>
          </a:p>
          <a:p>
            <a:pPr marL="0"/>
            <a:r>
              <a:rPr lang="ru-RU" dirty="0" smtClean="0"/>
              <a:t>Колонии общего режима,</a:t>
            </a:r>
          </a:p>
          <a:p>
            <a:pPr marL="0"/>
            <a:r>
              <a:rPr lang="ru-RU" dirty="0" smtClean="0"/>
              <a:t>Колонии усиленного режима,</a:t>
            </a:r>
          </a:p>
          <a:p>
            <a:pPr marL="0"/>
            <a:r>
              <a:rPr lang="ru-RU" dirty="0" smtClean="0"/>
              <a:t>Колонии строгого режима,</a:t>
            </a:r>
          </a:p>
          <a:p>
            <a:pPr marL="0"/>
            <a:r>
              <a:rPr lang="ru-RU" dirty="0" smtClean="0"/>
              <a:t>Колонии особого режима, </a:t>
            </a:r>
          </a:p>
          <a:p>
            <a:pPr marL="0"/>
            <a:r>
              <a:rPr lang="ru-RU" dirty="0" smtClean="0"/>
              <a:t>Колонии-поселения. </a:t>
            </a:r>
          </a:p>
          <a:p>
            <a:pPr marL="548640" lvl="2"/>
            <a:r>
              <a:rPr lang="ru-RU" sz="2400" dirty="0" smtClean="0"/>
              <a:t>Колонии-поселения для лиц, совершивших преступления по неосторожности </a:t>
            </a:r>
          </a:p>
          <a:p>
            <a:pPr marL="548640" lvl="2"/>
            <a:r>
              <a:rPr lang="ru-RU" sz="2400" dirty="0" smtClean="0"/>
              <a:t>Колонии-поселения для лиц, твердо вставших на путь исправления и переведенных из колоний общего, усиленного и строгого режимов.</a:t>
            </a:r>
          </a:p>
          <a:p>
            <a:pPr marL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628632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002060"/>
                </a:solidFill>
              </a:rPr>
              <a:t>Колонии общего режима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857232"/>
            <a:ext cx="8432482" cy="528638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Мужчины</a:t>
            </a:r>
          </a:p>
          <a:p>
            <a:pPr lvl="1"/>
            <a:r>
              <a:rPr lang="ru-RU" sz="3200" dirty="0">
                <a:solidFill>
                  <a:schemeClr val="tx1"/>
                </a:solidFill>
              </a:rPr>
              <a:t>осуждаемым впервые к лишению свободы за умышленные преступления, не представляющие большой общественной опасности, либо менее тяжкие </a:t>
            </a:r>
            <a:r>
              <a:rPr lang="ru-RU" sz="3200" dirty="0" smtClean="0">
                <a:solidFill>
                  <a:schemeClr val="tx1"/>
                </a:solidFill>
              </a:rPr>
              <a:t>преступления</a:t>
            </a:r>
          </a:p>
          <a:p>
            <a:pPr lvl="1"/>
            <a:r>
              <a:rPr lang="ru-RU" sz="3200" b="1" dirty="0" smtClean="0">
                <a:solidFill>
                  <a:schemeClr val="tx1"/>
                </a:solidFill>
              </a:rPr>
              <a:t>Женщины</a:t>
            </a:r>
          </a:p>
          <a:p>
            <a:pPr lvl="1"/>
            <a:r>
              <a:rPr lang="ru-RU" sz="3200" dirty="0" smtClean="0">
                <a:solidFill>
                  <a:schemeClr val="tx1"/>
                </a:solidFill>
              </a:rPr>
              <a:t>осужденные за умышленные преступления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Колонии усиленного режима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мужчины, осужденные впервые к лишению свободы за тяжкие  либо особо тяжкие преступления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Колонии строгого режима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142984"/>
            <a:ext cx="8627966" cy="5429288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Мужчины</a:t>
            </a:r>
          </a:p>
          <a:p>
            <a:pPr lvl="1"/>
            <a:r>
              <a:rPr lang="ru-RU" sz="3200" dirty="0">
                <a:solidFill>
                  <a:schemeClr val="tx1"/>
                </a:solidFill>
              </a:rPr>
              <a:t>при рецидиве преступлений, если осужденный ранее отбывал лишение </a:t>
            </a:r>
            <a:r>
              <a:rPr lang="ru-RU" sz="3200" dirty="0" smtClean="0">
                <a:solidFill>
                  <a:schemeClr val="tx1"/>
                </a:solidFill>
              </a:rPr>
              <a:t>свободы</a:t>
            </a:r>
          </a:p>
          <a:p>
            <a:pPr marL="274320" lvl="1" indent="0">
              <a:buNone/>
            </a:pPr>
            <a:endParaRPr lang="ru-RU" sz="3200" b="1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ru-RU" sz="3000" b="1" dirty="0" smtClean="0">
                <a:solidFill>
                  <a:schemeClr val="tx1"/>
                </a:solidFill>
              </a:rPr>
              <a:t>Женщины</a:t>
            </a:r>
            <a:r>
              <a:rPr lang="ru-RU" sz="3000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ru-RU" sz="3000" dirty="0" smtClean="0">
                <a:solidFill>
                  <a:schemeClr val="tx1"/>
                </a:solidFill>
              </a:rPr>
              <a:t>при особо опасном рецидиве преступлений</a:t>
            </a:r>
            <a:endParaRPr lang="ru-RU" sz="3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Исправительные колонии особого режима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71546"/>
            <a:ext cx="8429684" cy="5357850"/>
          </a:xfrm>
        </p:spPr>
        <p:txBody>
          <a:bodyPr>
            <a:normAutofit fontScale="92500" lnSpcReduction="10000"/>
          </a:bodyPr>
          <a:lstStyle/>
          <a:p>
            <a:r>
              <a:rPr lang="ru-RU" sz="2800" u="sng" dirty="0" smtClean="0"/>
              <a:t>Мужчины </a:t>
            </a:r>
          </a:p>
          <a:p>
            <a:pPr lvl="1"/>
            <a:r>
              <a:rPr lang="ru-RU" sz="3200" dirty="0">
                <a:solidFill>
                  <a:schemeClr val="tx1"/>
                </a:solidFill>
              </a:rPr>
              <a:t>осуждаемым к лишению свободы при особо опасном </a:t>
            </a:r>
            <a:r>
              <a:rPr lang="ru-RU" sz="3200" dirty="0" smtClean="0">
                <a:solidFill>
                  <a:schemeClr val="tx1"/>
                </a:solidFill>
              </a:rPr>
              <a:t>рецидиве,</a:t>
            </a:r>
          </a:p>
          <a:p>
            <a:pPr lvl="1"/>
            <a:r>
              <a:rPr lang="ru-RU" sz="3200" dirty="0" smtClean="0">
                <a:solidFill>
                  <a:schemeClr val="tx1"/>
                </a:solidFill>
              </a:rPr>
              <a:t>осужденные, которым смертная казнь в порядке помилования заменена пожизненным заключением,</a:t>
            </a:r>
          </a:p>
          <a:p>
            <a:pPr lvl="1"/>
            <a:r>
              <a:rPr lang="ru-RU" sz="3200" dirty="0" smtClean="0">
                <a:solidFill>
                  <a:schemeClr val="tx1"/>
                </a:solidFill>
              </a:rPr>
              <a:t>осужденные к пожизненному заключению, </a:t>
            </a:r>
          </a:p>
          <a:p>
            <a:pPr lvl="1"/>
            <a:r>
              <a:rPr lang="ru-RU" sz="3200" dirty="0" smtClean="0">
                <a:solidFill>
                  <a:schemeClr val="tx1"/>
                </a:solidFill>
              </a:rPr>
              <a:t>осужденные, которым смертная казнь или пожизненное заключение заменены лишением свободы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368608" cy="46409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Тюрьма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620688"/>
            <a:ext cx="8715436" cy="571504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при </a:t>
            </a:r>
            <a:r>
              <a:rPr lang="ru-RU" sz="3200" dirty="0"/>
              <a:t>особо опасном рецидиве;</a:t>
            </a:r>
          </a:p>
          <a:p>
            <a:r>
              <a:rPr lang="ru-RU" sz="3200" dirty="0" smtClean="0"/>
              <a:t>за особо </a:t>
            </a:r>
            <a:r>
              <a:rPr lang="ru-RU" sz="3200" dirty="0"/>
              <a:t>тяжкие преступления, </a:t>
            </a:r>
            <a:r>
              <a:rPr lang="ru-RU" sz="3200" dirty="0" smtClean="0"/>
              <a:t>осуждаемые </a:t>
            </a:r>
            <a:r>
              <a:rPr lang="ru-RU" sz="3200" dirty="0"/>
              <a:t>к лишению свободы на срок свыше </a:t>
            </a:r>
            <a:r>
              <a:rPr lang="ru-RU" sz="3200" dirty="0" smtClean="0"/>
              <a:t>5 </a:t>
            </a:r>
            <a:r>
              <a:rPr lang="ru-RU" sz="3200" dirty="0"/>
              <a:t>лет.</a:t>
            </a:r>
          </a:p>
          <a:p>
            <a:r>
              <a:rPr lang="ru-RU" sz="2900" dirty="0" smtClean="0"/>
              <a:t>осужденные, которым смертная казнь в порядке помилования заменена пожизненным заключением, </a:t>
            </a:r>
          </a:p>
          <a:p>
            <a:r>
              <a:rPr lang="ru-RU" sz="2900" dirty="0" smtClean="0"/>
              <a:t>осужденные к пожизненному заключению, </a:t>
            </a:r>
          </a:p>
          <a:p>
            <a:r>
              <a:rPr lang="ru-RU" sz="2900" dirty="0" smtClean="0"/>
              <a:t>осужденные, переведенные в тюрьму из исправительных колоний за злостное нарушение установленного порядка отбывания наказания</a:t>
            </a: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Лечебные исправительные учреждениях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482144" cy="4830288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осужденные к </a:t>
            </a:r>
            <a:r>
              <a:rPr lang="ru-RU" sz="3200" dirty="0"/>
              <a:t>аресту, лишению свободы, пожизненному </a:t>
            </a:r>
            <a:r>
              <a:rPr lang="ru-RU" sz="3200" dirty="0" smtClean="0"/>
              <a:t>заключению:</a:t>
            </a:r>
          </a:p>
          <a:p>
            <a:r>
              <a:rPr lang="ru-RU" sz="3200" dirty="0" smtClean="0"/>
              <a:t>больные </a:t>
            </a:r>
            <a:r>
              <a:rPr lang="ru-RU" sz="3200" dirty="0"/>
              <a:t>активной формой туберкулеза, </a:t>
            </a:r>
            <a:endParaRPr lang="ru-RU" sz="3200" dirty="0" smtClean="0"/>
          </a:p>
          <a:p>
            <a:r>
              <a:rPr lang="ru-RU" sz="3200" dirty="0" smtClean="0"/>
              <a:t>ВИЧ-инфицированные, </a:t>
            </a:r>
          </a:p>
          <a:p>
            <a:r>
              <a:rPr lang="ru-RU" sz="3200" dirty="0" smtClean="0"/>
              <a:t>больные </a:t>
            </a:r>
            <a:r>
              <a:rPr lang="ru-RU" sz="3200" dirty="0"/>
              <a:t>СПИДом или не </a:t>
            </a:r>
            <a:r>
              <a:rPr lang="ru-RU" sz="3200" dirty="0" smtClean="0"/>
              <a:t>прошедшие </a:t>
            </a:r>
            <a:r>
              <a:rPr lang="ru-RU" sz="3200" dirty="0"/>
              <a:t>полного курса лечения венерического заболевания</a:t>
            </a:r>
            <a:r>
              <a:rPr lang="ru-RU" sz="3200" dirty="0" smtClean="0"/>
              <a:t> (ч. 5 ст. 16 УИК).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85728"/>
            <a:ext cx="8534400" cy="75895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Воспитательные колонии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несовершеннолетние, осужденные к лишению свободы, </a:t>
            </a:r>
          </a:p>
          <a:p>
            <a:r>
              <a:rPr lang="ru-RU" sz="3600" dirty="0" smtClean="0"/>
              <a:t>осужденные, оставленные в воспитательных колониях после достижения ими восемнадцатилетнего возраста в соответствии со ст. 132 УИК.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u="sng" dirty="0" smtClean="0">
                <a:solidFill>
                  <a:srgbClr val="002060"/>
                </a:solidFill>
              </a:rPr>
              <a:t>Следственные изоляторы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142984"/>
            <a:ext cx="8627966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Статья 67 УИК – условия оставления:</a:t>
            </a:r>
          </a:p>
          <a:p>
            <a:pPr marL="0"/>
            <a:r>
              <a:rPr lang="ru-RU" sz="3200" dirty="0" smtClean="0"/>
              <a:t>осуждены </a:t>
            </a:r>
            <a:r>
              <a:rPr lang="ru-RU" sz="3200" dirty="0"/>
              <a:t>к лишению свободы на срок не свыше семи лет </a:t>
            </a:r>
            <a:endParaRPr lang="ru-RU" sz="3200" dirty="0" smtClean="0"/>
          </a:p>
          <a:p>
            <a:pPr marL="0"/>
            <a:r>
              <a:rPr lang="ru-RU" sz="3200" dirty="0" smtClean="0"/>
              <a:t>отбывание </a:t>
            </a:r>
            <a:r>
              <a:rPr lang="ru-RU" sz="3200" dirty="0"/>
              <a:t>наказания в условиях общего или усиленного режимов, </a:t>
            </a:r>
            <a:endParaRPr lang="ru-RU" sz="3200" dirty="0" smtClean="0"/>
          </a:p>
          <a:p>
            <a:pPr marL="0"/>
            <a:r>
              <a:rPr lang="ru-RU" sz="3200" dirty="0" smtClean="0"/>
              <a:t>ранее </a:t>
            </a:r>
            <a:r>
              <a:rPr lang="ru-RU" sz="3200" dirty="0"/>
              <a:t>не </a:t>
            </a:r>
            <a:r>
              <a:rPr lang="ru-RU" sz="3200" dirty="0" smtClean="0"/>
              <a:t>отбывали </a:t>
            </a:r>
            <a:r>
              <a:rPr lang="ru-RU" sz="3200" dirty="0"/>
              <a:t>наказание в виде лишения свободы, </a:t>
            </a:r>
            <a:endParaRPr lang="ru-RU" sz="3200" dirty="0" smtClean="0"/>
          </a:p>
          <a:p>
            <a:pPr marL="0"/>
            <a:r>
              <a:rPr lang="ru-RU" sz="3200" smtClean="0"/>
              <a:t>согласие осужденных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Виды правового статуса личности: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>
              <a:buFontTx/>
              <a:buChar char="-"/>
            </a:pPr>
            <a:r>
              <a:rPr lang="ru-RU" sz="3200" dirty="0" smtClean="0"/>
              <a:t>общегражданский (или общий правовой статус граждан);</a:t>
            </a:r>
          </a:p>
          <a:p>
            <a:pPr marL="0">
              <a:buFontTx/>
              <a:buChar char="-"/>
            </a:pPr>
            <a:r>
              <a:rPr lang="ru-RU" sz="3200" dirty="0" smtClean="0"/>
              <a:t>специальный (видоизмененный статус какой-либо категории граждан);</a:t>
            </a:r>
          </a:p>
          <a:p>
            <a:pPr marL="0">
              <a:buFontTx/>
              <a:buChar char="-"/>
            </a:pPr>
            <a:r>
              <a:rPr lang="ru-RU" sz="3200" dirty="0" smtClean="0"/>
              <a:t>индивидуальный (правовое положение конкретного лица).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Специальный правовой статус осужденного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715436" cy="550072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214422"/>
            <a:ext cx="350046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dirty="0" smtClean="0"/>
              <a:t>Правовые  </a:t>
            </a:r>
            <a:r>
              <a:rPr lang="ru-RU" sz="2300" dirty="0"/>
              <a:t>статусы   лиц,   отбывающих   отдельные   виды уголовного  наказания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1357298"/>
            <a:ext cx="3429024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Иные основания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928794" y="278605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57158" y="3000372"/>
            <a:ext cx="3786214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500" dirty="0" smtClean="0"/>
              <a:t>Правовой статус осужденного к лишению свободы;</a:t>
            </a:r>
          </a:p>
          <a:p>
            <a:pPr>
              <a:buFont typeface="Arial" pitchFamily="34" charset="0"/>
              <a:buChar char="•"/>
            </a:pPr>
            <a:r>
              <a:rPr lang="ru-RU" sz="2500" dirty="0" smtClean="0"/>
              <a:t>Правовой статус осужденного к аресту;</a:t>
            </a:r>
          </a:p>
          <a:p>
            <a:pPr>
              <a:buFont typeface="Arial" pitchFamily="34" charset="0"/>
              <a:buChar char="•"/>
            </a:pPr>
            <a:r>
              <a:rPr lang="ru-RU" sz="2500" dirty="0" smtClean="0"/>
              <a:t>Правовой статус осужденного к ограничению свободы</a:t>
            </a:r>
            <a:endParaRPr lang="ru-RU" sz="25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2428868"/>
            <a:ext cx="4000528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ru-RU" sz="2000" dirty="0"/>
              <a:t>специальный правовой статус осужденных,  отбывающих  лишение  свободы  в  исправительной колонии, 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специальный </a:t>
            </a:r>
            <a:r>
              <a:rPr lang="ru-RU" sz="2000" dirty="0"/>
              <a:t>правовой статус осужденных, отбывающих лишение  свободы в  колонии-поселении,   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специальный   </a:t>
            </a:r>
            <a:r>
              <a:rPr lang="ru-RU" sz="2000" dirty="0"/>
              <a:t>правовой   статус осужденных-женщин, </a:t>
            </a:r>
            <a:endParaRPr lang="ru-RU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специальный </a:t>
            </a:r>
            <a:r>
              <a:rPr lang="ru-RU" sz="2000" dirty="0"/>
              <a:t>правовой статус несовершеннолетних осужденны</a:t>
            </a:r>
            <a:r>
              <a:rPr lang="ru-RU" dirty="0"/>
              <a:t>х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7000892" y="2285992"/>
            <a:ext cx="14287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143372" y="3429000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2869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Виды прав и обязанностей осужденного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27966" cy="51881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права и обязанности, общие для всех граждан Республики Беларусь; </a:t>
            </a:r>
          </a:p>
          <a:p>
            <a:r>
              <a:rPr lang="ru-RU" sz="3200" dirty="0" smtClean="0"/>
              <a:t>специальные права и обязанности</a:t>
            </a:r>
          </a:p>
          <a:p>
            <a:endParaRPr lang="ru-RU" sz="3200" dirty="0" smtClean="0"/>
          </a:p>
          <a:p>
            <a:pPr marL="0">
              <a:buNone/>
            </a:pPr>
            <a:r>
              <a:rPr lang="ru-RU" sz="3200" u="sng" dirty="0" smtClean="0"/>
              <a:t>Формы выражения гражданских прав и обязанностей:</a:t>
            </a:r>
          </a:p>
          <a:p>
            <a:pPr marL="0"/>
            <a:r>
              <a:rPr lang="ru-RU" sz="3200" dirty="0" smtClean="0"/>
              <a:t>дублирование – п. 7 ст. 10 </a:t>
            </a:r>
            <a:r>
              <a:rPr lang="ru-RU" sz="3200" dirty="0" err="1" smtClean="0"/>
              <a:t>УИК</a:t>
            </a:r>
            <a:r>
              <a:rPr lang="ru-RU" sz="3200" dirty="0" smtClean="0"/>
              <a:t>  </a:t>
            </a:r>
          </a:p>
          <a:p>
            <a:pPr marL="0"/>
            <a:r>
              <a:rPr lang="ru-RU" sz="3200" dirty="0" smtClean="0"/>
              <a:t>конкретизация – ст. 109, п. 10 ст. 47, п. 5-1 ст. 173 </a:t>
            </a:r>
            <a:r>
              <a:rPr lang="ru-RU" sz="3200" dirty="0" err="1" smtClean="0"/>
              <a:t>УИК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Основные обязанности осужденных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8715436" cy="5357850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ru-RU" sz="3200" dirty="0" smtClean="0"/>
              <a:t>установленная  в  обязывающих  и запрещающих нормах права мера необходимого  поведения  осужденных  во  время отбывания наказания, обеспечивающая достижение целей  уголовного  наказания, поддержание правопорядка во время его отбывания, соблюдение прав и  законных интересов как самого обязанного лица, так и иных лиц.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534400" cy="50006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Основные обязанности осужденных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858280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Статья 9 УИК Республики Беларусь:</a:t>
            </a:r>
          </a:p>
          <a:p>
            <a:pPr marL="0"/>
            <a:r>
              <a:rPr lang="ru-RU" sz="3200" dirty="0" smtClean="0"/>
              <a:t>выполнение обязанностей, установленных законодательством, определяющим порядок и условия отбывания наказания, </a:t>
            </a:r>
          </a:p>
          <a:p>
            <a:pPr marL="0"/>
            <a:r>
              <a:rPr lang="ru-RU" sz="3200" dirty="0" smtClean="0"/>
              <a:t>выполнение законных требований администрации учреждений и органов, исполняющих наказания,</a:t>
            </a:r>
          </a:p>
          <a:p>
            <a:pPr marL="0"/>
            <a:r>
              <a:rPr lang="ru-RU" sz="3200" dirty="0" smtClean="0"/>
              <a:t>являться по их вызову и давать объяснения по вопросам исполнения приговора,</a:t>
            </a:r>
          </a:p>
          <a:p>
            <a:pPr marL="0"/>
            <a:r>
              <a:rPr lang="ru-RU" sz="3200" dirty="0" smtClean="0"/>
              <a:t>вежливо относиться к работникам органов и учреждений, исполняющих наказание и др.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34400" cy="758952"/>
          </a:xfrm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</a:rPr>
              <a:t>Основные права осужденных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929718" cy="6143644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ru-RU" sz="2600" dirty="0" smtClean="0"/>
              <a:t>право на получение информации о своих правах и обязанностях, порядке и условиях отбывания назначенного судом наказания;</a:t>
            </a:r>
          </a:p>
          <a:p>
            <a:pPr marL="0">
              <a:spcBef>
                <a:spcPts val="0"/>
              </a:spcBef>
            </a:pPr>
            <a:r>
              <a:rPr lang="ru-RU" sz="2600" dirty="0" smtClean="0"/>
              <a:t>право на вежливое обращение;</a:t>
            </a:r>
          </a:p>
          <a:p>
            <a:pPr marL="0">
              <a:spcBef>
                <a:spcPts val="0"/>
              </a:spcBef>
            </a:pPr>
            <a:r>
              <a:rPr lang="ru-RU" sz="2600" dirty="0" smtClean="0"/>
              <a:t>не могут быть подвергнуты медицинским опытам;</a:t>
            </a:r>
          </a:p>
          <a:p>
            <a:pPr marL="0">
              <a:spcBef>
                <a:spcPts val="0"/>
              </a:spcBef>
            </a:pPr>
            <a:r>
              <a:rPr lang="ru-RU" sz="2600" dirty="0" smtClean="0"/>
              <a:t>право вести переписку, обращаться к администрации, в суд, прокуратуру на белорусском, русском или других языках;</a:t>
            </a:r>
          </a:p>
          <a:p>
            <a:pPr>
              <a:spcBef>
                <a:spcPts val="0"/>
              </a:spcBef>
            </a:pPr>
            <a:r>
              <a:rPr lang="ru-RU" sz="2600" dirty="0" smtClean="0"/>
              <a:t>право на охрану здоровья;</a:t>
            </a:r>
          </a:p>
          <a:p>
            <a:pPr marL="180000">
              <a:spcBef>
                <a:spcPts val="0"/>
              </a:spcBef>
            </a:pPr>
            <a:r>
              <a:rPr lang="ru-RU" sz="2600" dirty="0" smtClean="0"/>
              <a:t>право на занятие физической культурой и спортом;</a:t>
            </a:r>
          </a:p>
          <a:p>
            <a:pPr marL="180000">
              <a:spcBef>
                <a:spcPts val="0"/>
              </a:spcBef>
            </a:pPr>
            <a:r>
              <a:rPr lang="ru-RU" sz="2600" dirty="0" smtClean="0"/>
              <a:t>право на социальное обеспечение,</a:t>
            </a:r>
          </a:p>
          <a:p>
            <a:pPr marL="180000">
              <a:spcBef>
                <a:spcPts val="0"/>
              </a:spcBef>
            </a:pPr>
            <a:r>
              <a:rPr lang="ru-RU" sz="2600" dirty="0" smtClean="0"/>
              <a:t>право пользоваться услугами адвокатов</a:t>
            </a:r>
          </a:p>
          <a:p>
            <a:pPr marL="180000">
              <a:spcBef>
                <a:spcPts val="0"/>
              </a:spcBef>
            </a:pPr>
            <a:r>
              <a:rPr lang="ru-RU" sz="2600" dirty="0" smtClean="0"/>
              <a:t>иностранные </a:t>
            </a:r>
            <a:r>
              <a:rPr lang="ru-RU" sz="2600" dirty="0"/>
              <a:t>граждане имеют право поддерживать связь с </a:t>
            </a:r>
            <a:r>
              <a:rPr lang="ru-RU" sz="2600" dirty="0" smtClean="0"/>
              <a:t>дипломатическими представительствами </a:t>
            </a:r>
            <a:r>
              <a:rPr lang="ru-RU" sz="2600" dirty="0"/>
              <a:t>и консульскими учреждениями своих государств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550432" cy="62863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Основные права осужденных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591390" cy="5643602"/>
          </a:xfrm>
        </p:spPr>
        <p:txBody>
          <a:bodyPr>
            <a:noAutofit/>
          </a:bodyPr>
          <a:lstStyle/>
          <a:p>
            <a:r>
              <a:rPr lang="ru-RU" sz="3200" dirty="0" smtClean="0"/>
              <a:t>Статья 11 УИК:</a:t>
            </a:r>
          </a:p>
          <a:p>
            <a:pPr marL="0">
              <a:buNone/>
            </a:pPr>
            <a:r>
              <a:rPr lang="ru-RU" sz="3200" dirty="0" smtClean="0"/>
              <a:t>Право осужденных на личную безопасность</a:t>
            </a:r>
          </a:p>
          <a:p>
            <a:pPr>
              <a:buNone/>
            </a:pPr>
            <a:endParaRPr lang="ru-RU" sz="1600" dirty="0" smtClean="0"/>
          </a:p>
          <a:p>
            <a:r>
              <a:rPr lang="ru-RU" sz="3200" dirty="0" smtClean="0"/>
              <a:t>Статья 12 УИК:</a:t>
            </a:r>
          </a:p>
          <a:p>
            <a:pPr marL="0">
              <a:buNone/>
            </a:pPr>
            <a:r>
              <a:rPr lang="ru-RU" sz="3200" dirty="0" smtClean="0"/>
              <a:t>Обеспечение свободы вероисповедания осужденных</a:t>
            </a:r>
          </a:p>
          <a:p>
            <a:pPr marL="0">
              <a:buNone/>
            </a:pPr>
            <a:endParaRPr lang="ru-RU" sz="1600" dirty="0" smtClean="0"/>
          </a:p>
          <a:p>
            <a:pPr marL="0"/>
            <a:r>
              <a:rPr lang="ru-RU" sz="3200" dirty="0" smtClean="0"/>
              <a:t>Статья 13 </a:t>
            </a:r>
            <a:r>
              <a:rPr lang="ru-RU" sz="3200" dirty="0" err="1" smtClean="0"/>
              <a:t>УИК</a:t>
            </a:r>
            <a:r>
              <a:rPr lang="ru-RU" sz="3200" dirty="0" smtClean="0"/>
              <a:t> + Глава 27 Правил </a:t>
            </a:r>
            <a:r>
              <a:rPr lang="ru-RU" sz="3200" dirty="0" err="1" smtClean="0"/>
              <a:t>ВР</a:t>
            </a:r>
            <a:r>
              <a:rPr lang="ru-RU" sz="3200" dirty="0" smtClean="0"/>
              <a:t> </a:t>
            </a:r>
            <a:r>
              <a:rPr lang="ru-RU" sz="3200" dirty="0" err="1" smtClean="0"/>
              <a:t>ИУ</a:t>
            </a:r>
            <a:endParaRPr lang="ru-RU" sz="3200" dirty="0" smtClean="0"/>
          </a:p>
          <a:p>
            <a:pPr marL="0">
              <a:buNone/>
            </a:pPr>
            <a:r>
              <a:rPr lang="ru-RU" sz="3200" dirty="0" smtClean="0"/>
              <a:t>Обращения осужденных и порядок их рассмотрения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946</TotalTime>
  <Words>1180</Words>
  <Application>Microsoft Office PowerPoint</Application>
  <PresentationFormat>Экран (4:3)</PresentationFormat>
  <Paragraphs>174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Официальная</vt:lpstr>
      <vt:lpstr>Тема 3. Правовое положение осужденных. Органы и учреждения, исполняющие наказания и иные меры уголовной ответственности, контроль за их деятельностью.</vt:lpstr>
      <vt:lpstr>Понятие правового положения осужденных</vt:lpstr>
      <vt:lpstr>Виды правового статуса личности:</vt:lpstr>
      <vt:lpstr>Специальный правовой статус осужденного</vt:lpstr>
      <vt:lpstr>Виды прав и обязанностей осужденного</vt:lpstr>
      <vt:lpstr>Основные обязанности осужденных</vt:lpstr>
      <vt:lpstr>Основные обязанности осужденных</vt:lpstr>
      <vt:lpstr>Основные права осужденных </vt:lpstr>
      <vt:lpstr>Основные права осужденных </vt:lpstr>
      <vt:lpstr>Специальные права осужденных к лишению свободы</vt:lpstr>
      <vt:lpstr>Специальные права осужденных к лишению свободы</vt:lpstr>
      <vt:lpstr>Система органов и учреждений</vt:lpstr>
      <vt:lpstr>Центральный орган управления уголовно-исполнительной системы </vt:lpstr>
      <vt:lpstr>Органы и учреждения, исполняющие наказания и иные меры уголовной ответственности (ст.14)</vt:lpstr>
      <vt:lpstr>Уголовно-исполнительные инспекции </vt:lpstr>
      <vt:lpstr>Уголовно-исполнительные инспекции </vt:lpstr>
      <vt:lpstr>Исправительные учреждения открытого типа </vt:lpstr>
      <vt:lpstr>Презентация PowerPoint</vt:lpstr>
      <vt:lpstr>Исправительные учреждения </vt:lpstr>
      <vt:lpstr>Исправительные колонии</vt:lpstr>
      <vt:lpstr>Колонии общего режима</vt:lpstr>
      <vt:lpstr>Колонии усиленного режима</vt:lpstr>
      <vt:lpstr>Колонии строгого режима</vt:lpstr>
      <vt:lpstr>Исправительные колонии особого режима</vt:lpstr>
      <vt:lpstr>Тюрьма</vt:lpstr>
      <vt:lpstr>Лечебные исправительные учреждениях</vt:lpstr>
      <vt:lpstr>Воспитательные колонии</vt:lpstr>
      <vt:lpstr>Следственные изоляторы</vt:lpstr>
    </vt:vector>
  </TitlesOfParts>
  <Company>HomeLab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Правовое положение осужденных. Органы и учреждения, исполняющие наказания и иные меры уголовной ответственности, контроль за их деятельностью.</dc:title>
  <dc:creator>User</dc:creator>
  <cp:lastModifiedBy>Пользователь</cp:lastModifiedBy>
  <cp:revision>92</cp:revision>
  <dcterms:created xsi:type="dcterms:W3CDTF">2010-09-09T12:15:07Z</dcterms:created>
  <dcterms:modified xsi:type="dcterms:W3CDTF">2017-09-26T13:42:00Z</dcterms:modified>
</cp:coreProperties>
</file>