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4" r:id="rId6"/>
    <p:sldId id="275" r:id="rId7"/>
    <p:sldId id="276" r:id="rId8"/>
    <p:sldId id="261" r:id="rId9"/>
    <p:sldId id="262" r:id="rId10"/>
    <p:sldId id="277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7E83-8554-4A37-87ED-3A58029A020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EF6E-E093-40FB-B613-2C221BFF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7E83-8554-4A37-87ED-3A58029A020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EF6E-E093-40FB-B613-2C221BFF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7E83-8554-4A37-87ED-3A58029A020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EF6E-E093-40FB-B613-2C221BFF91C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7E83-8554-4A37-87ED-3A58029A020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EF6E-E093-40FB-B613-2C221BFF91C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7E83-8554-4A37-87ED-3A58029A020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EF6E-E093-40FB-B613-2C221BFF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7E83-8554-4A37-87ED-3A58029A020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EF6E-E093-40FB-B613-2C221BFF91C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7E83-8554-4A37-87ED-3A58029A020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EF6E-E093-40FB-B613-2C221BFF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7E83-8554-4A37-87ED-3A58029A020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EF6E-E093-40FB-B613-2C221BFF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7E83-8554-4A37-87ED-3A58029A020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EF6E-E093-40FB-B613-2C221BFF9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7E83-8554-4A37-87ED-3A58029A020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EF6E-E093-40FB-B613-2C221BFF91C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7E83-8554-4A37-87ED-3A58029A020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EF6E-E093-40FB-B613-2C221BFF91C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3D97E83-8554-4A37-87ED-3A58029A020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D9EF6E-E093-40FB-B613-2C221BFF91C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Контроль и надзор за деятельностью органов и учреждений, исполняющих наказания и иные меры уголовной ответственности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892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568951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Контроль осуществляют:</a:t>
            </a:r>
          </a:p>
          <a:p>
            <a:r>
              <a:rPr lang="ru-RU" dirty="0" smtClean="0"/>
              <a:t>Департамент </a:t>
            </a:r>
            <a:r>
              <a:rPr lang="ru-RU" dirty="0"/>
              <a:t>исполнения наказаний </a:t>
            </a:r>
            <a:endParaRPr lang="ru-RU" dirty="0" smtClean="0"/>
          </a:p>
          <a:p>
            <a:r>
              <a:rPr lang="ru-RU" dirty="0" smtClean="0"/>
              <a:t>областные </a:t>
            </a:r>
            <a:r>
              <a:rPr lang="ru-RU" dirty="0"/>
              <a:t>управления </a:t>
            </a:r>
            <a:r>
              <a:rPr lang="ru-RU" dirty="0" smtClean="0"/>
              <a:t>ДИН, </a:t>
            </a:r>
            <a:r>
              <a:rPr lang="ru-RU" dirty="0" err="1" smtClean="0"/>
              <a:t>г.Минску</a:t>
            </a:r>
            <a:endParaRPr lang="ru-RU" dirty="0" smtClean="0"/>
          </a:p>
          <a:p>
            <a:r>
              <a:rPr lang="ru-RU" dirty="0"/>
              <a:t>управление </a:t>
            </a:r>
            <a:r>
              <a:rPr lang="ru-RU" dirty="0" err="1" smtClean="0"/>
              <a:t>НИД</a:t>
            </a:r>
            <a:r>
              <a:rPr lang="ru-RU" dirty="0"/>
              <a:t> </a:t>
            </a:r>
            <a:r>
              <a:rPr lang="ru-RU" dirty="0" smtClean="0"/>
              <a:t>МВД</a:t>
            </a:r>
          </a:p>
          <a:p>
            <a:r>
              <a:rPr lang="ru-RU" dirty="0"/>
              <a:t>отделы </a:t>
            </a:r>
            <a:r>
              <a:rPr lang="ru-RU" dirty="0" err="1" smtClean="0"/>
              <a:t>НИД</a:t>
            </a:r>
            <a:r>
              <a:rPr lang="ru-RU" dirty="0" smtClean="0"/>
              <a:t> УВД </a:t>
            </a:r>
            <a:r>
              <a:rPr lang="ru-RU" dirty="0"/>
              <a:t>облисполкомов и ГУВД г. Минска</a:t>
            </a: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Задачи </a:t>
            </a:r>
            <a:r>
              <a:rPr lang="ru-RU" b="1" dirty="0">
                <a:solidFill>
                  <a:schemeClr val="tx1"/>
                </a:solidFill>
              </a:rPr>
              <a:t>ведомственного </a:t>
            </a:r>
            <a:r>
              <a:rPr lang="ru-RU" b="1" dirty="0" smtClean="0">
                <a:solidFill>
                  <a:schemeClr val="tx1"/>
                </a:solidFill>
              </a:rPr>
              <a:t>контроля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выявление </a:t>
            </a:r>
            <a:r>
              <a:rPr lang="ru-RU" dirty="0"/>
              <a:t>и устранение нарушений прав и законных интересов </a:t>
            </a:r>
            <a:r>
              <a:rPr lang="ru-RU" dirty="0" smtClean="0"/>
              <a:t>осужденных;</a:t>
            </a:r>
          </a:p>
          <a:p>
            <a:r>
              <a:rPr lang="ru-RU" dirty="0" smtClean="0"/>
              <a:t>выработка </a:t>
            </a:r>
            <a:r>
              <a:rPr lang="ru-RU" dirty="0"/>
              <a:t>мер, направленных на устранение и предупреждение нарушений прав человека, а также причин и условий, им способствующих; </a:t>
            </a:r>
            <a:endParaRPr lang="ru-RU" dirty="0" smtClean="0"/>
          </a:p>
          <a:p>
            <a:r>
              <a:rPr lang="ru-RU" dirty="0" smtClean="0"/>
              <a:t>подготовка </a:t>
            </a:r>
            <a:r>
              <a:rPr lang="ru-RU" dirty="0"/>
              <a:t>материалов по вопросам соблюдения прав человека при исполнении наказаний для информирования Президента </a:t>
            </a:r>
            <a:r>
              <a:rPr lang="ru-RU" dirty="0" smtClean="0"/>
              <a:t>и Правительства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013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820472" cy="63830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Цель</a:t>
            </a:r>
            <a:r>
              <a:rPr lang="ru-RU" sz="2800" dirty="0" smtClean="0"/>
              <a:t> </a:t>
            </a:r>
            <a:r>
              <a:rPr lang="ru-RU" sz="2800" dirty="0"/>
              <a:t>- изучения фактического исполнения </a:t>
            </a:r>
            <a:r>
              <a:rPr lang="ru-RU" sz="2800" dirty="0" err="1" smtClean="0"/>
              <a:t>НПА</a:t>
            </a:r>
            <a:r>
              <a:rPr lang="ru-RU" sz="2800" dirty="0" smtClean="0"/>
              <a:t> должностными </a:t>
            </a:r>
            <a:r>
              <a:rPr lang="ru-RU" sz="2800" dirty="0"/>
              <a:t>лицами </a:t>
            </a:r>
            <a:r>
              <a:rPr lang="ru-RU" sz="2800" dirty="0" smtClean="0"/>
              <a:t>и </a:t>
            </a:r>
            <a:r>
              <a:rPr lang="ru-RU" sz="2800" dirty="0"/>
              <a:t>осужденными, а также оперативного реагирования на любые нару­шения законов.</a:t>
            </a:r>
          </a:p>
          <a:p>
            <a:pPr>
              <a:buNone/>
            </a:pPr>
            <a:endParaRPr lang="ru-RU" sz="2800" u="sng" dirty="0" smtClean="0"/>
          </a:p>
          <a:p>
            <a:pPr>
              <a:buNone/>
            </a:pPr>
            <a:r>
              <a:rPr lang="ru-RU" sz="2800" u="sng" dirty="0" smtClean="0"/>
              <a:t>Направления</a:t>
            </a:r>
            <a:r>
              <a:rPr lang="ru-RU" sz="2800" u="sng" dirty="0" smtClean="0"/>
              <a:t>:</a:t>
            </a:r>
          </a:p>
          <a:p>
            <a:r>
              <a:rPr lang="ru-RU" sz="2800" dirty="0" smtClean="0"/>
              <a:t>организация режима </a:t>
            </a:r>
            <a:r>
              <a:rPr lang="ru-RU" sz="2800" dirty="0" smtClean="0"/>
              <a:t>отбывания </a:t>
            </a:r>
            <a:r>
              <a:rPr lang="ru-RU" sz="2800" dirty="0" smtClean="0"/>
              <a:t>наказания, </a:t>
            </a:r>
          </a:p>
          <a:p>
            <a:r>
              <a:rPr lang="ru-RU" sz="2800" dirty="0" smtClean="0"/>
              <a:t>организация воспитательной работы, </a:t>
            </a:r>
          </a:p>
          <a:p>
            <a:r>
              <a:rPr lang="ru-RU" sz="2800" dirty="0" smtClean="0"/>
              <a:t>организация общественно полезного труда, </a:t>
            </a:r>
          </a:p>
          <a:p>
            <a:r>
              <a:rPr lang="ru-RU" sz="2800" dirty="0" smtClean="0"/>
              <a:t>организация получения образования и профессиональной подготовки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2773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929718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Формы:</a:t>
            </a:r>
          </a:p>
          <a:p>
            <a:pPr marL="0"/>
            <a:r>
              <a:rPr lang="ru-RU" sz="2800" dirty="0" smtClean="0"/>
              <a:t>комплексные инспекторские проверки по всем направлениям деятельности;</a:t>
            </a:r>
          </a:p>
          <a:p>
            <a:pPr marL="0"/>
            <a:r>
              <a:rPr lang="ru-RU" sz="2800" dirty="0" smtClean="0"/>
              <a:t>проверки по конкретным сферам работы; </a:t>
            </a:r>
          </a:p>
          <a:p>
            <a:pPr marL="0"/>
            <a:r>
              <a:rPr lang="ru-RU" sz="2800" dirty="0" smtClean="0"/>
              <a:t>проверки деятельности тех или иных служб и частей; </a:t>
            </a:r>
          </a:p>
          <a:p>
            <a:pPr marL="0"/>
            <a:r>
              <a:rPr lang="ru-RU" sz="2800" dirty="0" smtClean="0"/>
              <a:t>проверки по недостаткам, указанным в письмах, жалобах и заявлениях граждан; </a:t>
            </a:r>
          </a:p>
          <a:p>
            <a:pPr marL="0"/>
            <a:r>
              <a:rPr lang="ru-RU" sz="2800" dirty="0" smtClean="0"/>
              <a:t>анализ поступающих в вышестоящий орган отчетов, донесений, справок, актов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621870" cy="6286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Ведомственный контроль вышестоящих органов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9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858280" cy="5929354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ru-RU" u="sng" dirty="0" smtClean="0"/>
              <a:t>Предмет наблюдения </a:t>
            </a:r>
            <a:r>
              <a:rPr lang="ru-RU" dirty="0" smtClean="0"/>
              <a:t>- соблюдение органами и учреждениями, исполняющими наказание и иные меры уголовной ответственности, учреждениями, исполняющими принудительные меры безопасности и лечения, принудительные меры воспитательного характера, администрациями мест содержания под стражей и лечебно-трудовых профилакториев:</a:t>
            </a:r>
          </a:p>
          <a:p>
            <a:pPr marL="0"/>
            <a:r>
              <a:rPr lang="ru-RU" dirty="0" smtClean="0"/>
              <a:t>законодательства, </a:t>
            </a:r>
          </a:p>
          <a:p>
            <a:pPr marL="0"/>
            <a:r>
              <a:rPr lang="ru-RU" dirty="0" smtClean="0"/>
              <a:t>прав осужденных, лиц, подвергнутых принудительным мерам безопасности и лечения, принудительным мерам воспитательного характера, лиц, содержащихся под стражей и в лечебно-трудовых профилакториях, </a:t>
            </a:r>
          </a:p>
          <a:p>
            <a:pPr marL="0"/>
            <a:r>
              <a:rPr lang="ru-RU" dirty="0" smtClean="0"/>
              <a:t>выполнение ими своих обязанностей.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50432" cy="48575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Прокурорский надзор (ст. 20 УИК)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0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929718" cy="6072206"/>
          </a:xfrm>
        </p:spPr>
        <p:txBody>
          <a:bodyPr>
            <a:normAutofit fontScale="92500"/>
          </a:bodyPr>
          <a:lstStyle/>
          <a:p>
            <a:pPr marL="0">
              <a:buNone/>
            </a:pPr>
            <a:r>
              <a:rPr lang="ru-RU" dirty="0" smtClean="0"/>
              <a:t>Полномочия прокурора (ст. 35 Закона о прокуратуре):</a:t>
            </a:r>
          </a:p>
          <a:p>
            <a:pPr lvl="0"/>
            <a:r>
              <a:rPr lang="ru-RU" dirty="0" smtClean="0"/>
              <a:t>посещать в любое время без личного досмотра органы и учреждения уголовно-исполнительной системы; </a:t>
            </a:r>
          </a:p>
          <a:p>
            <a:pPr lvl="0"/>
            <a:r>
              <a:rPr lang="ru-RU" dirty="0" smtClean="0"/>
              <a:t>знакомиться с документами, на основании которых лица содержатся под стражей и в лечебно-трудовых профилакториях, осуждены, подвергнуты принудительным мерам безопасности и лечения, принудительным мерам воспитательного характера;</a:t>
            </a:r>
          </a:p>
          <a:p>
            <a:pPr lvl="0"/>
            <a:r>
              <a:rPr lang="ru-RU" dirty="0" smtClean="0"/>
              <a:t>проверять соответствие законодательству актов должностных лиц органов и учреждений уголовно-исполнительной системы;</a:t>
            </a:r>
          </a:p>
          <a:p>
            <a:pPr lvl="0"/>
            <a:r>
              <a:rPr lang="ru-RU" dirty="0" smtClean="0"/>
              <a:t>требовать письменные объяснения от должностных лиц и иных граждан по фактам выявленных нарушений законодательства;</a:t>
            </a:r>
          </a:p>
          <a:p>
            <a:pPr lvl="0"/>
            <a:r>
              <a:rPr lang="ru-RU" dirty="0" smtClean="0"/>
              <a:t>требовать от должностных лиц устранения нарушений прав некоторых категорий лиц;</a:t>
            </a:r>
          </a:p>
          <a:p>
            <a:pPr lvl="0"/>
            <a:r>
              <a:rPr lang="ru-RU" dirty="0" smtClean="0"/>
              <a:t>санкционировать осуществление действий или давать согласие на их осуществление должностными лицами органов и учреждений уголовно-исполнительной системы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50432" cy="55719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Прокурорский надзор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62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857916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5600" dirty="0" smtClean="0"/>
              <a:t>отменяет своим постановлением взыскания, наложенные в нарушение законодательства на лиц, немедленно освобождает их своим постановлением из штрафного и дисциплинарного изоляторов, помещения камерного типа, одиночной камеры, карцера;</a:t>
            </a:r>
          </a:p>
          <a:p>
            <a:pPr lvl="0"/>
            <a:r>
              <a:rPr lang="ru-RU" sz="5600" dirty="0" smtClean="0"/>
              <a:t>отменяет незаконные постановления начальника </a:t>
            </a:r>
            <a:r>
              <a:rPr lang="ru-RU" sz="5600" dirty="0" err="1" smtClean="0"/>
              <a:t>ИУ</a:t>
            </a:r>
            <a:r>
              <a:rPr lang="ru-RU" sz="5600" dirty="0" smtClean="0"/>
              <a:t> </a:t>
            </a:r>
            <a:r>
              <a:rPr lang="ru-RU" sz="5600" dirty="0" smtClean="0"/>
              <a:t>о вводе режима особого положения;</a:t>
            </a:r>
          </a:p>
          <a:p>
            <a:pPr lvl="0"/>
            <a:r>
              <a:rPr lang="ru-RU" sz="5600" dirty="0" smtClean="0"/>
              <a:t>принимает акты прокурорского реагирования;</a:t>
            </a:r>
            <a:endParaRPr lang="ru-RU" sz="5600" dirty="0" smtClean="0"/>
          </a:p>
          <a:p>
            <a:pPr lvl="0"/>
            <a:r>
              <a:rPr lang="ru-RU" sz="5600" dirty="0" smtClean="0"/>
              <a:t>составляет протоколы об административных правонарушениях;</a:t>
            </a:r>
          </a:p>
          <a:p>
            <a:pPr lvl="0"/>
            <a:r>
              <a:rPr lang="ru-RU" sz="5600" dirty="0" smtClean="0"/>
              <a:t>выносит постановления о возбуждении дисциплинарного производства или о привлечении к материальной ответственности;</a:t>
            </a:r>
          </a:p>
          <a:p>
            <a:pPr lvl="0"/>
            <a:r>
              <a:rPr lang="ru-RU" sz="5600" dirty="0" smtClean="0"/>
              <a:t>выносит постановления о возбуждении уголовного дела.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50432" cy="485756"/>
          </a:xfrm>
        </p:spPr>
        <p:txBody>
          <a:bodyPr>
            <a:normAutofit fontScale="90000"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Меры прокурорского реагирования: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87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u="sng" dirty="0" smtClean="0"/>
              <a:t>Субъекты контроля:</a:t>
            </a:r>
          </a:p>
          <a:p>
            <a:pPr marL="0"/>
            <a:r>
              <a:rPr lang="ru-RU" sz="3200" dirty="0" smtClean="0"/>
              <a:t>наблюдательные комиссии при местных исполнительных и распорядительных органах, </a:t>
            </a:r>
          </a:p>
          <a:p>
            <a:pPr marL="0"/>
            <a:r>
              <a:rPr lang="ru-RU" sz="3200" dirty="0" smtClean="0"/>
              <a:t>комиссии по делам несовершеннолетних (в отношении несовершеннолетних осужденных)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929718" cy="57150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Контроль общественных объединений (ст. 21 УИК)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3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892480" cy="61206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600" b="1" dirty="0"/>
              <a:t>и</a:t>
            </a:r>
            <a:r>
              <a:rPr lang="ru-RU" sz="3600" b="1" dirty="0" smtClean="0"/>
              <a:t>меют </a:t>
            </a:r>
            <a:r>
              <a:rPr lang="ru-RU" sz="3600" b="1" dirty="0"/>
              <a:t>право:</a:t>
            </a:r>
            <a:endParaRPr lang="ru-RU" sz="3600" dirty="0"/>
          </a:p>
          <a:p>
            <a:r>
              <a:rPr lang="ru-RU" sz="3600" dirty="0"/>
              <a:t>посещать органы, исполняющие наказание, и организации, в которых работают </a:t>
            </a:r>
            <a:r>
              <a:rPr lang="ru-RU" sz="3600" dirty="0" smtClean="0"/>
              <a:t>лица;</a:t>
            </a:r>
            <a:endParaRPr lang="ru-RU" sz="3600" dirty="0"/>
          </a:p>
          <a:p>
            <a:r>
              <a:rPr lang="ru-RU" sz="3600" dirty="0"/>
              <a:t>проводить по согласованию с </a:t>
            </a:r>
            <a:r>
              <a:rPr lang="ru-RU" sz="3600" dirty="0" smtClean="0"/>
              <a:t>администрацией прием осужденных;</a:t>
            </a:r>
            <a:endParaRPr lang="ru-RU" sz="3600" dirty="0"/>
          </a:p>
          <a:p>
            <a:r>
              <a:rPr lang="ru-RU" sz="3600" dirty="0"/>
              <a:t>ходатайствовать </a:t>
            </a:r>
            <a:r>
              <a:rPr lang="ru-RU" sz="3600" dirty="0" smtClean="0"/>
              <a:t>о </a:t>
            </a:r>
            <a:r>
              <a:rPr lang="ru-RU" sz="3600" dirty="0"/>
              <a:t>помиловании осужденных;</a:t>
            </a:r>
          </a:p>
          <a:p>
            <a:r>
              <a:rPr lang="ru-RU" sz="3600" dirty="0"/>
              <a:t>изучать возможность </a:t>
            </a:r>
            <a:r>
              <a:rPr lang="ru-RU" sz="3600" dirty="0" smtClean="0"/>
              <a:t>трудоустройства;</a:t>
            </a:r>
            <a:endParaRPr lang="ru-RU" sz="3600" dirty="0"/>
          </a:p>
          <a:p>
            <a:r>
              <a:rPr lang="ru-RU" sz="3600" dirty="0"/>
              <a:t>обращаться </a:t>
            </a:r>
            <a:r>
              <a:rPr lang="ru-RU" sz="3600" dirty="0" smtClean="0"/>
              <a:t>с </a:t>
            </a:r>
            <a:r>
              <a:rPr lang="ru-RU" sz="3600" dirty="0"/>
              <a:t>представлением в суд об освобождении от наказания, смягчении наказания либо ином улучшении положения </a:t>
            </a:r>
            <a:r>
              <a:rPr lang="ru-RU" sz="3600" dirty="0" smtClean="0"/>
              <a:t>осужденного;</a:t>
            </a:r>
            <a:endParaRPr lang="ru-RU" sz="3600" dirty="0"/>
          </a:p>
          <a:p>
            <a:r>
              <a:rPr lang="ru-RU" sz="3600" dirty="0"/>
              <a:t>согласовывать представление </a:t>
            </a:r>
            <a:r>
              <a:rPr lang="ru-RU" sz="3600" dirty="0" smtClean="0"/>
              <a:t>в </a:t>
            </a:r>
            <a:r>
              <a:rPr lang="ru-RU" sz="3600" dirty="0"/>
              <a:t>суд об изменении </a:t>
            </a:r>
            <a:r>
              <a:rPr lang="ru-RU" sz="3600" dirty="0" smtClean="0"/>
              <a:t>вида </a:t>
            </a:r>
            <a:r>
              <a:rPr lang="ru-RU" sz="3600" dirty="0" err="1" smtClean="0"/>
              <a:t>ИУ</a:t>
            </a:r>
            <a:r>
              <a:rPr lang="ru-RU" sz="3600" dirty="0" smtClean="0"/>
              <a:t>;</a:t>
            </a:r>
            <a:endParaRPr lang="ru-RU" sz="3600" dirty="0"/>
          </a:p>
          <a:p>
            <a:r>
              <a:rPr lang="ru-RU" sz="3600" dirty="0"/>
              <a:t>давать согласие </a:t>
            </a:r>
            <a:r>
              <a:rPr lang="ru-RU" sz="3600" dirty="0" smtClean="0"/>
              <a:t>на </a:t>
            </a:r>
            <a:r>
              <a:rPr lang="ru-RU" sz="3600" dirty="0"/>
              <a:t>перевод осужденного, отбывающего наказание в тюрьме, с общего режима на строгий, а равно со строгого на общий;</a:t>
            </a:r>
          </a:p>
          <a:p>
            <a:r>
              <a:rPr lang="ru-RU" sz="3600" dirty="0"/>
              <a:t>согласовывать решение </a:t>
            </a:r>
            <a:r>
              <a:rPr lang="ru-RU" sz="3600" dirty="0" smtClean="0"/>
              <a:t>на </a:t>
            </a:r>
            <a:r>
              <a:rPr lang="ru-RU" sz="3600" dirty="0"/>
              <a:t>проживание вне колоний осужденных женщин на время освобождения их от работы по беременности и родам, а также до достижения ребенком трехлетнего возраста;</a:t>
            </a:r>
          </a:p>
          <a:p>
            <a:r>
              <a:rPr lang="ru-RU" sz="3600" dirty="0"/>
              <a:t>давать согласие администрации </a:t>
            </a:r>
            <a:r>
              <a:rPr lang="ru-RU" sz="3600" dirty="0" err="1" smtClean="0"/>
              <a:t>ЛИУ</a:t>
            </a:r>
            <a:r>
              <a:rPr lang="ru-RU" sz="3600" dirty="0" smtClean="0"/>
              <a:t> на </a:t>
            </a:r>
            <a:r>
              <a:rPr lang="ru-RU" sz="3600" dirty="0"/>
              <a:t>перевод осужденного </a:t>
            </a:r>
            <a:r>
              <a:rPr lang="ru-RU" sz="3600" dirty="0" smtClean="0"/>
              <a:t>в </a:t>
            </a:r>
            <a:r>
              <a:rPr lang="ru-RU" sz="3600" dirty="0"/>
              <a:t>специализированную </a:t>
            </a:r>
            <a:r>
              <a:rPr lang="ru-RU" sz="3600" dirty="0" smtClean="0"/>
              <a:t>палату;</a:t>
            </a:r>
            <a:endParaRPr lang="ru-RU" sz="3600" dirty="0"/>
          </a:p>
          <a:p>
            <a:r>
              <a:rPr lang="ru-RU" sz="3600" dirty="0"/>
              <a:t>участвовать </a:t>
            </a:r>
            <a:r>
              <a:rPr lang="ru-RU" sz="3600" dirty="0" smtClean="0"/>
              <a:t>при </a:t>
            </a:r>
            <a:r>
              <a:rPr lang="ru-RU" sz="3600" dirty="0"/>
              <a:t>рассмотрении судами вопросов об условно-досрочном </a:t>
            </a:r>
            <a:r>
              <a:rPr lang="ru-RU" sz="3600" dirty="0" smtClean="0"/>
              <a:t>освобождении, </a:t>
            </a:r>
            <a:r>
              <a:rPr lang="ru-RU" sz="3600" dirty="0"/>
              <a:t>о замене </a:t>
            </a:r>
            <a:r>
              <a:rPr lang="ru-RU" sz="3600" dirty="0" err="1" smtClean="0"/>
              <a:t>неотбытой</a:t>
            </a:r>
            <a:r>
              <a:rPr lang="ru-RU" sz="3600" dirty="0" smtClean="0"/>
              <a:t> </a:t>
            </a:r>
            <a:r>
              <a:rPr lang="ru-RU" sz="3600" dirty="0"/>
              <a:t>части наказания более мягким наказанием, об изменении осужденному к лишению свободы вида исправительного учреждения;</a:t>
            </a:r>
          </a:p>
          <a:p>
            <a:r>
              <a:rPr lang="ru-RU" sz="3600" dirty="0"/>
              <a:t>оказывать помощь </a:t>
            </a:r>
            <a:r>
              <a:rPr lang="ru-RU" sz="3600" dirty="0" err="1" smtClean="0"/>
              <a:t>УИИ</a:t>
            </a:r>
            <a:r>
              <a:rPr lang="ru-RU" sz="3600" dirty="0" smtClean="0"/>
              <a:t> в осуществлении </a:t>
            </a:r>
            <a:r>
              <a:rPr lang="ru-RU" sz="3600" dirty="0"/>
              <a:t>превентивного </a:t>
            </a:r>
            <a:r>
              <a:rPr lang="ru-RU" sz="3600" dirty="0" smtClean="0"/>
              <a:t>надзора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41568" cy="43204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Наблюдательные комиссии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59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643998" cy="5857916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ru-RU" u="sng" dirty="0" smtClean="0"/>
              <a:t>Цель - </a:t>
            </a:r>
            <a:r>
              <a:rPr lang="ru-RU" dirty="0" smtClean="0"/>
              <a:t>оказание помощи администрации исправительных учреждений в:</a:t>
            </a:r>
          </a:p>
          <a:p>
            <a:pPr marL="0"/>
            <a:r>
              <a:rPr lang="ru-RU" dirty="0" smtClean="0"/>
              <a:t>организации исправительного процесса, образования и профессиональной подготовки осужденных, </a:t>
            </a:r>
          </a:p>
          <a:p>
            <a:pPr marL="0"/>
            <a:r>
              <a:rPr lang="ru-RU" dirty="0" smtClean="0"/>
              <a:t>укреплении материальной базы исправительного учреждения, </a:t>
            </a:r>
          </a:p>
          <a:p>
            <a:pPr marL="0"/>
            <a:r>
              <a:rPr lang="ru-RU" dirty="0" smtClean="0"/>
              <a:t>осуществлении социальной защиты осужденных, трудового и бытового устройства освобождаемых из мест лишения свободы, </a:t>
            </a:r>
          </a:p>
          <a:p>
            <a:pPr marL="0"/>
            <a:r>
              <a:rPr lang="ru-RU" smtClean="0"/>
              <a:t>решении </a:t>
            </a:r>
            <a:r>
              <a:rPr lang="ru-RU" dirty="0" smtClean="0"/>
              <a:t>вопросов социальной защиты работников исправительных учреждений, повышения их профессионального уровня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21870" cy="642942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Попечительские советы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15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554152" cy="532859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Изучить </a:t>
            </a:r>
            <a:r>
              <a:rPr lang="ru-RU" sz="3200" b="1" dirty="0" smtClean="0"/>
              <a:t>самостоятельно Положение о наблюдательных комиссиях!!!!!</a:t>
            </a:r>
          </a:p>
          <a:p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48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7" y="2204865"/>
            <a:ext cx="7524824" cy="2376264"/>
          </a:xfrm>
        </p:spPr>
        <p:txBody>
          <a:bodyPr>
            <a:normAutofit fontScale="85000" lnSpcReduction="20000"/>
          </a:bodyPr>
          <a:lstStyle/>
          <a:p>
            <a:pPr marL="0">
              <a:buNone/>
            </a:pPr>
            <a:r>
              <a:rPr lang="ru-RU" sz="3600" dirty="0" smtClean="0"/>
              <a:t>система наблюдения и проверки соответствия их деятельности требованиям уголовно-исполнительного законодательства с целью выявления и устранения имеющихся нарушений и их предупреждения в будущем.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621870" cy="1200136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</a:rPr>
              <a:t>Контроль за деятельностью органов и учреждений, исполняющих наказания и иные меры уголовной ответственности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22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572560" cy="6000792"/>
          </a:xfrm>
        </p:spPr>
        <p:txBody>
          <a:bodyPr>
            <a:noAutofit/>
          </a:bodyPr>
          <a:lstStyle/>
          <a:p>
            <a:r>
              <a:rPr lang="ru-RU" sz="2800" u="sng" dirty="0" smtClean="0"/>
              <a:t>международный контроль, </a:t>
            </a:r>
          </a:p>
          <a:p>
            <a:r>
              <a:rPr lang="ru-RU" sz="2800" u="sng" dirty="0" smtClean="0"/>
              <a:t>государственный контроль:</a:t>
            </a: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контроль государственных органов, </a:t>
            </a: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судебный контроль, </a:t>
            </a: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ведомственный контроль вышестоящих органов </a:t>
            </a: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прокурорский надзор </a:t>
            </a:r>
          </a:p>
          <a:p>
            <a:endParaRPr lang="ru-RU" sz="1000" u="sng" dirty="0"/>
          </a:p>
          <a:p>
            <a:r>
              <a:rPr lang="ru-RU" sz="2800" u="sng" dirty="0" smtClean="0"/>
              <a:t>общественный контроль:</a:t>
            </a: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контроль государственных организаций и общественных объединений, </a:t>
            </a: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контроль правозащитных организаций и СМИ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50432" cy="50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Виды контроля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99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u="sng" dirty="0" smtClean="0"/>
              <a:t>Субъекты контроля:</a:t>
            </a:r>
          </a:p>
          <a:p>
            <a:r>
              <a:rPr lang="ru-RU" sz="3200" dirty="0"/>
              <a:t>Президент Республики Беларусь;</a:t>
            </a:r>
          </a:p>
          <a:p>
            <a:r>
              <a:rPr lang="ru-RU" sz="3200" dirty="0" smtClean="0"/>
              <a:t>Парламент </a:t>
            </a:r>
            <a:r>
              <a:rPr lang="ru-RU" sz="3200" dirty="0" smtClean="0"/>
              <a:t>Республики Беларусь;</a:t>
            </a:r>
          </a:p>
          <a:p>
            <a:r>
              <a:rPr lang="ru-RU" sz="3200" dirty="0" smtClean="0"/>
              <a:t>Совет </a:t>
            </a:r>
            <a:r>
              <a:rPr lang="ru-RU" sz="3200" dirty="0" smtClean="0"/>
              <a:t>Министров Республики Беларусь;</a:t>
            </a:r>
          </a:p>
          <a:p>
            <a:r>
              <a:rPr lang="ru-RU" sz="3200" dirty="0" smtClean="0"/>
              <a:t>Исполнительные </a:t>
            </a:r>
            <a:r>
              <a:rPr lang="ru-RU" sz="3200" dirty="0" smtClean="0"/>
              <a:t>и распорядительные органы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100244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Контроль государственных органов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3502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Президент </a:t>
            </a:r>
          </a:p>
          <a:p>
            <a:r>
              <a:rPr lang="ru-RU" dirty="0" smtClean="0"/>
              <a:t>осу­ществляет </a:t>
            </a:r>
            <a:r>
              <a:rPr lang="ru-RU" dirty="0"/>
              <a:t>контроль за деятельностью органов исполнительной власти, в систему которой входят государственные органы, осу­ществляющие управление органами и учреждениями, исполняю­щими </a:t>
            </a:r>
            <a:r>
              <a:rPr lang="ru-RU" dirty="0" smtClean="0"/>
              <a:t>наказания;</a:t>
            </a:r>
          </a:p>
          <a:p>
            <a:r>
              <a:rPr lang="ru-RU" dirty="0" smtClean="0"/>
              <a:t>определяет основные </a:t>
            </a:r>
            <a:r>
              <a:rPr lang="ru-RU" dirty="0"/>
              <a:t>направле­ния внутренней политики </a:t>
            </a:r>
            <a:r>
              <a:rPr lang="ru-RU" dirty="0" smtClean="0"/>
              <a:t>государства; </a:t>
            </a:r>
          </a:p>
          <a:p>
            <a:r>
              <a:rPr lang="ru-RU" dirty="0" smtClean="0"/>
              <a:t>наделен </a:t>
            </a:r>
            <a:r>
              <a:rPr lang="ru-RU" dirty="0"/>
              <a:t>правом издавать указы и </a:t>
            </a:r>
            <a:r>
              <a:rPr lang="ru-RU" dirty="0" smtClean="0"/>
              <a:t>распоряжения;</a:t>
            </a:r>
            <a:endParaRPr lang="ru-RU" dirty="0"/>
          </a:p>
          <a:p>
            <a:r>
              <a:rPr lang="ru-RU" dirty="0" smtClean="0"/>
              <a:t>осу­ществляет </a:t>
            </a:r>
            <a:r>
              <a:rPr lang="ru-RU" dirty="0"/>
              <a:t>помилование в отношении индивидуально определенного лица.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Парламент </a:t>
            </a:r>
          </a:p>
          <a:p>
            <a:r>
              <a:rPr lang="ru-RU" dirty="0" smtClean="0"/>
              <a:t>депутат вправе обратиться с запросом к любому члену Правительства и руководителям государственных органов;</a:t>
            </a:r>
          </a:p>
          <a:p>
            <a:r>
              <a:rPr lang="ru-RU" dirty="0" smtClean="0"/>
              <a:t>принятие </a:t>
            </a:r>
            <a:r>
              <a:rPr lang="ru-RU" dirty="0"/>
              <a:t>актов об амнис­тии.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01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568951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Правительство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обеспечение финансовой и материальной базы УИС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принятие </a:t>
            </a:r>
            <a:r>
              <a:rPr lang="ru-RU" dirty="0">
                <a:solidFill>
                  <a:schemeClr val="tx1"/>
                </a:solidFill>
              </a:rPr>
              <a:t>нормативных правовых </a:t>
            </a:r>
            <a:r>
              <a:rPr lang="ru-RU" dirty="0" smtClean="0">
                <a:solidFill>
                  <a:schemeClr val="tx1"/>
                </a:solidFill>
              </a:rPr>
              <a:t>актов: 	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устанавливающих </a:t>
            </a:r>
            <a:r>
              <a:rPr lang="ru-RU" dirty="0">
                <a:solidFill>
                  <a:schemeClr val="tx1"/>
                </a:solidFill>
              </a:rPr>
              <a:t>нормы питания осужденным к лишению свободы (ч. 3 ст. </a:t>
            </a:r>
            <a:r>
              <a:rPr lang="ru-RU" dirty="0" smtClean="0">
                <a:solidFill>
                  <a:schemeClr val="tx1"/>
                </a:solidFill>
              </a:rPr>
              <a:t>94 – по согласованию с Президентом),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определяющих </a:t>
            </a:r>
            <a:r>
              <a:rPr lang="ru-RU" dirty="0">
                <a:solidFill>
                  <a:schemeClr val="tx1"/>
                </a:solidFill>
              </a:rPr>
              <a:t>порядок оплаты проезда освобожденных 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ru-RU" dirty="0">
                <a:solidFill>
                  <a:schemeClr val="tx1"/>
                </a:solidFill>
              </a:rPr>
              <a:t>т отбывания наказания, обеспечения их продуктами питания или деньгами на время проезда; </a:t>
            </a:r>
            <a:endParaRPr lang="ru-RU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обеспечения </a:t>
            </a:r>
            <a:r>
              <a:rPr lang="ru-RU" dirty="0">
                <a:solidFill>
                  <a:schemeClr val="tx1"/>
                </a:solidFill>
              </a:rPr>
              <a:t>необходимой по сезону одеждой или средствами на ее приобретение осужденных, освобож­даемых из мест лишения свободы, если таковая у них отсутствует (</a:t>
            </a:r>
            <a:r>
              <a:rPr lang="ru-RU" dirty="0" err="1">
                <a:solidFill>
                  <a:schemeClr val="tx1"/>
                </a:solidFill>
              </a:rPr>
              <a:t>ч.ч</a:t>
            </a:r>
            <a:r>
              <a:rPr lang="ru-RU" dirty="0">
                <a:solidFill>
                  <a:schemeClr val="tx1"/>
                </a:solidFill>
              </a:rPr>
              <a:t>. 1-3 ст. </a:t>
            </a:r>
            <a:r>
              <a:rPr lang="ru-RU" dirty="0" smtClean="0">
                <a:solidFill>
                  <a:schemeClr val="tx1"/>
                </a:solidFill>
              </a:rPr>
              <a:t>193 </a:t>
            </a:r>
            <a:r>
              <a:rPr lang="ru-RU" dirty="0">
                <a:solidFill>
                  <a:schemeClr val="tx1"/>
                </a:solidFill>
              </a:rPr>
              <a:t>– по согласованию с Президентом</a:t>
            </a:r>
            <a:r>
              <a:rPr lang="ru-RU" dirty="0" smtClean="0">
                <a:solidFill>
                  <a:schemeClr val="tx1"/>
                </a:solidFill>
              </a:rPr>
              <a:t>).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определение </a:t>
            </a:r>
            <a:r>
              <a:rPr lang="ru-RU" dirty="0">
                <a:solidFill>
                  <a:schemeClr val="tx1"/>
                </a:solidFill>
              </a:rPr>
              <a:t>размера повышения должностного оклада </a:t>
            </a:r>
            <a:r>
              <a:rPr lang="ru-RU" dirty="0" smtClean="0">
                <a:solidFill>
                  <a:schemeClr val="tx1"/>
                </a:solidFill>
              </a:rPr>
              <a:t>работникам образовательных </a:t>
            </a:r>
            <a:r>
              <a:rPr lang="ru-RU" dirty="0">
                <a:solidFill>
                  <a:schemeClr val="tx1"/>
                </a:solidFill>
              </a:rPr>
              <a:t>учреждений, создан­ных в </a:t>
            </a:r>
            <a:r>
              <a:rPr lang="ru-RU" dirty="0" smtClean="0">
                <a:solidFill>
                  <a:schemeClr val="tx1"/>
                </a:solidFill>
              </a:rPr>
              <a:t>УИС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2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496943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местные </a:t>
            </a:r>
            <a:r>
              <a:rPr lang="ru-RU" b="1" dirty="0">
                <a:solidFill>
                  <a:schemeClr val="tx1"/>
                </a:solidFill>
              </a:rPr>
              <a:t>исполнительные и распорядительные органы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главы </a:t>
            </a:r>
            <a:r>
              <a:rPr lang="ru-RU" dirty="0">
                <a:solidFill>
                  <a:schemeClr val="tx1"/>
                </a:solidFill>
              </a:rPr>
              <a:t>местных ад­министраций </a:t>
            </a:r>
            <a:r>
              <a:rPr lang="ru-RU" dirty="0" smtClean="0">
                <a:solidFill>
                  <a:schemeClr val="tx1"/>
                </a:solidFill>
              </a:rPr>
              <a:t>без </a:t>
            </a:r>
            <a:r>
              <a:rPr lang="ru-RU" dirty="0">
                <a:solidFill>
                  <a:schemeClr val="tx1"/>
                </a:solidFill>
              </a:rPr>
              <a:t>специ­ального </a:t>
            </a:r>
            <a:r>
              <a:rPr lang="ru-RU" dirty="0" smtClean="0">
                <a:solidFill>
                  <a:schemeClr val="tx1"/>
                </a:solidFill>
              </a:rPr>
              <a:t>разрешения </a:t>
            </a:r>
            <a:r>
              <a:rPr lang="ru-RU" dirty="0">
                <a:solidFill>
                  <a:schemeClr val="tx1"/>
                </a:solidFill>
              </a:rPr>
              <a:t>могут посещать органы и учреждения, исполняющие наказания (п. 5 ч. 1 ст. 22 </a:t>
            </a:r>
            <a:r>
              <a:rPr lang="ru-RU" dirty="0" err="1">
                <a:solidFill>
                  <a:schemeClr val="tx1"/>
                </a:solidFill>
              </a:rPr>
              <a:t>УИК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>
                <a:solidFill>
                  <a:schemeClr val="tx1"/>
                </a:solidFill>
              </a:rPr>
              <a:t>согла­сованию с </a:t>
            </a:r>
            <a:r>
              <a:rPr lang="ru-RU" dirty="0" err="1" smtClean="0">
                <a:solidFill>
                  <a:schemeClr val="tx1"/>
                </a:solidFill>
              </a:rPr>
              <a:t>УИИ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определяют </a:t>
            </a:r>
            <a:r>
              <a:rPr lang="ru-RU" dirty="0">
                <a:solidFill>
                  <a:schemeClr val="tx1"/>
                </a:solidFill>
              </a:rPr>
              <a:t>объек­ты исполнения наказания </a:t>
            </a:r>
            <a:r>
              <a:rPr lang="ru-RU" dirty="0" smtClean="0">
                <a:solidFill>
                  <a:schemeClr val="tx1"/>
                </a:solidFill>
              </a:rPr>
              <a:t>в виде общественных работ </a:t>
            </a:r>
            <a:r>
              <a:rPr lang="ru-RU" dirty="0">
                <a:solidFill>
                  <a:schemeClr val="tx1"/>
                </a:solidFill>
              </a:rPr>
              <a:t>(ст. 23 </a:t>
            </a:r>
            <a:r>
              <a:rPr lang="ru-RU" dirty="0" err="1">
                <a:solidFill>
                  <a:schemeClr val="tx1"/>
                </a:solidFill>
              </a:rPr>
              <a:t>УИК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обязаны </a:t>
            </a:r>
            <a:r>
              <a:rPr lang="ru-RU" dirty="0">
                <a:solidFill>
                  <a:schemeClr val="tx1"/>
                </a:solidFill>
              </a:rPr>
              <a:t>содей­ствовать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трудовом и бытовом устройстве </a:t>
            </a:r>
            <a:r>
              <a:rPr lang="ru-RU" dirty="0" smtClean="0">
                <a:solidFill>
                  <a:schemeClr val="tx1"/>
                </a:solidFill>
              </a:rPr>
              <a:t>осужденных к ограничению свободы с направлением в </a:t>
            </a:r>
            <a:r>
              <a:rPr lang="ru-RU" dirty="0" err="1" smtClean="0">
                <a:solidFill>
                  <a:schemeClr val="tx1"/>
                </a:solidFill>
              </a:rPr>
              <a:t>ИУ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ОТ (ч</a:t>
            </a:r>
            <a:r>
              <a:rPr lang="ru-RU" dirty="0">
                <a:solidFill>
                  <a:schemeClr val="tx1"/>
                </a:solidFill>
              </a:rPr>
              <a:t>. 3 ст. 44 </a:t>
            </a:r>
            <a:r>
              <a:rPr lang="ru-RU" dirty="0" err="1">
                <a:solidFill>
                  <a:schemeClr val="tx1"/>
                </a:solidFill>
              </a:rPr>
              <a:t>УИК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могут </a:t>
            </a:r>
            <a:r>
              <a:rPr lang="ru-RU" dirty="0">
                <a:solidFill>
                  <a:schemeClr val="tx1"/>
                </a:solidFill>
              </a:rPr>
              <a:t>принимать участие в работе комиссии </a:t>
            </a:r>
            <a:r>
              <a:rPr lang="ru-RU" dirty="0" err="1" smtClean="0">
                <a:solidFill>
                  <a:schemeClr val="tx1"/>
                </a:solidFill>
              </a:rPr>
              <a:t>ИУ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>
                <a:solidFill>
                  <a:schemeClr val="tx1"/>
                </a:solidFill>
              </a:rPr>
              <a:t>переводу осужденных из одних условий отбывания наказания в другие (ст. 69 </a:t>
            </a:r>
            <a:r>
              <a:rPr lang="ru-RU" dirty="0" err="1">
                <a:solidFill>
                  <a:schemeClr val="tx1"/>
                </a:solidFill>
              </a:rPr>
              <a:t>УИК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совместно </a:t>
            </a:r>
            <a:r>
              <a:rPr lang="ru-RU" dirty="0">
                <a:solidFill>
                  <a:schemeClr val="tx1"/>
                </a:solidFill>
              </a:rPr>
              <a:t>с администрацией </a:t>
            </a:r>
            <a:r>
              <a:rPr lang="ru-RU" dirty="0" err="1" smtClean="0">
                <a:solidFill>
                  <a:schemeClr val="tx1"/>
                </a:solidFill>
              </a:rPr>
              <a:t>ИУ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создают необходимые условия осужденным к лишению свободы для получения ими </a:t>
            </a:r>
            <a:r>
              <a:rPr lang="ru-RU" dirty="0" smtClean="0">
                <a:solidFill>
                  <a:schemeClr val="tx1"/>
                </a:solidFill>
              </a:rPr>
              <a:t>образования </a:t>
            </a:r>
            <a:r>
              <a:rPr lang="ru-RU" dirty="0">
                <a:solidFill>
                  <a:schemeClr val="tx1"/>
                </a:solidFill>
              </a:rPr>
              <a:t>(ч. 1 ст. 109 </a:t>
            </a:r>
            <a:r>
              <a:rPr lang="ru-RU" dirty="0" err="1">
                <a:solidFill>
                  <a:schemeClr val="tx1"/>
                </a:solidFill>
              </a:rPr>
              <a:t>УИК</a:t>
            </a:r>
            <a:r>
              <a:rPr lang="ru-RU" dirty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88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606190" cy="5951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1) условно-досрочного освобождения от наказания или замены </a:t>
            </a:r>
            <a:r>
              <a:rPr lang="ru-RU" dirty="0" err="1" smtClean="0"/>
              <a:t>неотбытой</a:t>
            </a:r>
            <a:r>
              <a:rPr lang="ru-RU" dirty="0" smtClean="0"/>
              <a:t> части наказания более мягким наказанием;</a:t>
            </a:r>
          </a:p>
          <a:p>
            <a:pPr marL="0" indent="0">
              <a:buNone/>
            </a:pPr>
            <a:r>
              <a:rPr lang="ru-RU" dirty="0" smtClean="0"/>
              <a:t>2) изменения вида исправительного учреждения осужденному, отбывающему наказание в виде лишения свободы;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baseline="30000" dirty="0" smtClean="0"/>
              <a:t>1</a:t>
            </a:r>
            <a:r>
              <a:rPr lang="ru-RU" dirty="0" smtClean="0"/>
              <a:t>) перевода осужденного к наказанию в виде ограничения свободы с направлением в </a:t>
            </a:r>
            <a:r>
              <a:rPr lang="ru-RU" dirty="0" err="1" smtClean="0"/>
              <a:t>ИУ</a:t>
            </a:r>
            <a:r>
              <a:rPr lang="en-US" dirty="0" smtClean="0"/>
              <a:t> </a:t>
            </a:r>
            <a:r>
              <a:rPr lang="ru-RU" dirty="0" smtClean="0"/>
              <a:t>открытого типа для отбывания наказания в виде ограничения свободы без направления в </a:t>
            </a:r>
            <a:r>
              <a:rPr lang="ru-RU" dirty="0" err="1" smtClean="0"/>
              <a:t>ИУ</a:t>
            </a:r>
            <a:r>
              <a:rPr lang="en-US" dirty="0" smtClean="0"/>
              <a:t> </a:t>
            </a:r>
            <a:r>
              <a:rPr lang="ru-RU" dirty="0" smtClean="0"/>
              <a:t>открытого типа;</a:t>
            </a:r>
          </a:p>
          <a:p>
            <a:pPr marL="0" indent="0">
              <a:buNone/>
            </a:pPr>
            <a:r>
              <a:rPr lang="ru-RU" dirty="0" smtClean="0"/>
              <a:t>3) замены несовершеннолетнему принудительной меры воспитательного характера на более строгую;</a:t>
            </a:r>
          </a:p>
          <a:p>
            <a:pPr marL="0" indent="0">
              <a:buNone/>
            </a:pPr>
            <a:r>
              <a:rPr lang="ru-RU" dirty="0" smtClean="0"/>
              <a:t>4) установления дополнительных запретов для несовершеннолетнего, которому назначена принудительная мера воспитательного характера в виде ограничения свободы досуга;</a:t>
            </a:r>
          </a:p>
          <a:p>
            <a:pPr marL="0" indent="0">
              <a:buNone/>
            </a:pPr>
            <a:r>
              <a:rPr lang="ru-RU" dirty="0" smtClean="0"/>
              <a:t>5) досрочного прекращения пребывания несовершеннолетнего в специальном </a:t>
            </a:r>
            <a:r>
              <a:rPr lang="ru-RU" dirty="0" smtClean="0"/>
              <a:t>учебно-воспитательном, специальном лечебно-воспитательном </a:t>
            </a:r>
            <a:r>
              <a:rPr lang="ru-RU" dirty="0" smtClean="0"/>
              <a:t>учреждении;</a:t>
            </a:r>
          </a:p>
          <a:p>
            <a:pPr marL="0" indent="0">
              <a:buNone/>
            </a:pPr>
            <a:r>
              <a:rPr lang="ru-RU" dirty="0" smtClean="0"/>
              <a:t>6) установления, продления, приостановления, возобновления, прекращения превентивного надзора, а также изменения требований превентивного надзора;</a:t>
            </a:r>
          </a:p>
          <a:p>
            <a:pPr marL="0" indent="0">
              <a:buNone/>
            </a:pPr>
            <a:r>
              <a:rPr lang="ru-RU" dirty="0" smtClean="0"/>
              <a:t>7) отмены отсрочки исполнения наказания или условного неприменения </a:t>
            </a:r>
            <a:r>
              <a:rPr lang="ru-RU" dirty="0" smtClean="0"/>
              <a:t>наказания;</a:t>
            </a:r>
          </a:p>
          <a:p>
            <a:pPr marL="0" indent="0">
              <a:buNone/>
            </a:pPr>
            <a:r>
              <a:rPr lang="be-BY" dirty="0"/>
              <a:t>8) </a:t>
            </a:r>
            <a:r>
              <a:rPr lang="ru-RU" dirty="0"/>
              <a:t>применения сроков давности исполнения обвинительного приговора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4640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Судебный контроль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01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572560" cy="59293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b="1" dirty="0" smtClean="0"/>
              <a:t>Стадии судебного контроля:</a:t>
            </a:r>
          </a:p>
          <a:p>
            <a:pPr lvl="0"/>
            <a:r>
              <a:rPr lang="ru-RU" sz="3600" dirty="0" smtClean="0"/>
              <a:t>судебный контроль на стадии приведения приговора в исполнение;</a:t>
            </a:r>
          </a:p>
          <a:p>
            <a:pPr lvl="0"/>
            <a:r>
              <a:rPr lang="ru-RU" sz="3600" dirty="0" smtClean="0"/>
              <a:t>судебный контроль в процессе исполнения наказания:</a:t>
            </a:r>
          </a:p>
          <a:p>
            <a:pPr lvl="1"/>
            <a:r>
              <a:rPr lang="ru-RU" sz="2900" dirty="0" smtClean="0">
                <a:solidFill>
                  <a:schemeClr val="tx1"/>
                </a:solidFill>
              </a:rPr>
              <a:t>изменение вида исправительного учреждения и условий режима;</a:t>
            </a:r>
          </a:p>
          <a:p>
            <a:pPr lvl="1"/>
            <a:r>
              <a:rPr lang="ru-RU" sz="2900" dirty="0" smtClean="0">
                <a:solidFill>
                  <a:schemeClr val="tx1"/>
                </a:solidFill>
              </a:rPr>
              <a:t>исполнение приговора в части применения принудительных мер безопасности и лечения в отношении больных алкоголизмом или наркоманией, а также страдающих психическими расстройствами;</a:t>
            </a:r>
          </a:p>
          <a:p>
            <a:pPr lvl="1"/>
            <a:r>
              <a:rPr lang="ru-RU" sz="2900" dirty="0" smtClean="0">
                <a:solidFill>
                  <a:schemeClr val="tx1"/>
                </a:solidFill>
              </a:rPr>
              <a:t>при рассмотрении предложений, жалоб и заявлений осужденных о нарушении их прав;</a:t>
            </a:r>
          </a:p>
          <a:p>
            <a:pPr lvl="1"/>
            <a:r>
              <a:rPr lang="ru-RU" sz="2900" dirty="0" smtClean="0">
                <a:solidFill>
                  <a:schemeClr val="tx1"/>
                </a:solidFill>
              </a:rPr>
              <a:t>рассмотрение материалов о привлечении к уголовной ответственности осужденных, совершивших новые преступления</a:t>
            </a:r>
          </a:p>
          <a:p>
            <a:pPr lvl="0"/>
            <a:r>
              <a:rPr lang="ru-RU" sz="3600" dirty="0" smtClean="0"/>
              <a:t>судебный контроль при разрешении вопросов досрочного освобождения осужденных от отбывания </a:t>
            </a:r>
            <a:r>
              <a:rPr lang="ru-RU" sz="3600" dirty="0" smtClean="0"/>
              <a:t>наказания</a:t>
            </a:r>
          </a:p>
          <a:p>
            <a:pPr lvl="1"/>
            <a:r>
              <a:rPr lang="ru-RU" sz="2900" dirty="0">
                <a:solidFill>
                  <a:schemeClr val="tx1"/>
                </a:solidFill>
              </a:rPr>
              <a:t>в связи </a:t>
            </a:r>
            <a:r>
              <a:rPr lang="ru-RU" sz="2900" dirty="0" smtClean="0">
                <a:solidFill>
                  <a:schemeClr val="tx1"/>
                </a:solidFill>
              </a:rPr>
              <a:t>с исправлением лица;</a:t>
            </a:r>
            <a:endParaRPr lang="ru-RU" sz="2900" dirty="0">
              <a:solidFill>
                <a:schemeClr val="tx1"/>
              </a:solidFill>
            </a:endParaRPr>
          </a:p>
          <a:p>
            <a:pPr lvl="1"/>
            <a:r>
              <a:rPr lang="ru-RU" sz="2900" dirty="0" smtClean="0">
                <a:solidFill>
                  <a:schemeClr val="tx1"/>
                </a:solidFill>
              </a:rPr>
              <a:t>в связи с болезнью, наступлением психического расстройства;</a:t>
            </a:r>
          </a:p>
          <a:p>
            <a:pPr lvl="1"/>
            <a:endParaRPr lang="ru-RU" sz="29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50432" cy="55719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Судебный контроль (ст. 18 УИК)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89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378</TotalTime>
  <Words>1055</Words>
  <Application>Microsoft Office PowerPoint</Application>
  <PresentationFormat>Экран (4:3)</PresentationFormat>
  <Paragraphs>132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Контроль и надзор за деятельностью органов и учреждений, исполняющих наказания и иные меры уголовной ответственности</vt:lpstr>
      <vt:lpstr>Контроль за деятельностью органов и учреждений, исполняющих наказания и иные меры уголовной ответственности</vt:lpstr>
      <vt:lpstr>Виды контроля</vt:lpstr>
      <vt:lpstr>Контроль государственных органов</vt:lpstr>
      <vt:lpstr>Презентация PowerPoint</vt:lpstr>
      <vt:lpstr>Презентация PowerPoint</vt:lpstr>
      <vt:lpstr>Презентация PowerPoint</vt:lpstr>
      <vt:lpstr>Судебный контроль</vt:lpstr>
      <vt:lpstr>Судебный контроль (ст. 18 УИК)</vt:lpstr>
      <vt:lpstr>Презентация PowerPoint</vt:lpstr>
      <vt:lpstr>Презентация PowerPoint</vt:lpstr>
      <vt:lpstr>Ведомственный контроль вышестоящих органов</vt:lpstr>
      <vt:lpstr>Прокурорский надзор (ст. 20 УИК)</vt:lpstr>
      <vt:lpstr>Прокурорский надзор</vt:lpstr>
      <vt:lpstr>Меры прокурорского реагирования:</vt:lpstr>
      <vt:lpstr>Контроль общественных объединений (ст. 21 УИК)</vt:lpstr>
      <vt:lpstr>Наблюдательные комиссии</vt:lpstr>
      <vt:lpstr>Попечительские советы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20</cp:revision>
  <dcterms:created xsi:type="dcterms:W3CDTF">2017-09-19T07:38:54Z</dcterms:created>
  <dcterms:modified xsi:type="dcterms:W3CDTF">2017-10-03T16:11:08Z</dcterms:modified>
</cp:coreProperties>
</file>