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8" r:id="rId5"/>
    <p:sldId id="259" r:id="rId6"/>
    <p:sldId id="299" r:id="rId7"/>
    <p:sldId id="300" r:id="rId8"/>
    <p:sldId id="261" r:id="rId9"/>
    <p:sldId id="301" r:id="rId10"/>
    <p:sldId id="302" r:id="rId11"/>
    <p:sldId id="262" r:id="rId12"/>
    <p:sldId id="263" r:id="rId13"/>
    <p:sldId id="264" r:id="rId14"/>
    <p:sldId id="303" r:id="rId15"/>
    <p:sldId id="304" r:id="rId16"/>
    <p:sldId id="305" r:id="rId17"/>
    <p:sldId id="265" r:id="rId18"/>
    <p:sldId id="306" r:id="rId19"/>
    <p:sldId id="307" r:id="rId20"/>
    <p:sldId id="308" r:id="rId21"/>
    <p:sldId id="309" r:id="rId22"/>
    <p:sldId id="311" r:id="rId23"/>
    <p:sldId id="31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54" d="100"/>
          <a:sy n="54" d="100"/>
        </p:scale>
        <p:origin x="-10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8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74B0DE7-7964-4B31-9564-781E1DFE2E2A}" type="datetimeFigureOut">
              <a:rPr lang="ru-RU" smtClean="0"/>
              <a:t>10.10.2017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27BCD3-A7F7-4033-8053-A910F37553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533400"/>
            <a:ext cx="6357982" cy="2868168"/>
          </a:xfrm>
        </p:spPr>
        <p:txBody>
          <a:bodyPr>
            <a:normAutofit/>
          </a:bodyPr>
          <a:lstStyle/>
          <a:p>
            <a:r>
              <a:rPr lang="ru-RU" sz="2800" dirty="0"/>
              <a:t>Тема 4. Исполнение </a:t>
            </a:r>
            <a:r>
              <a:rPr lang="ru-RU" sz="2800" dirty="0" smtClean="0"/>
              <a:t>наказаний в виде общественных работ, штрафа и конфискации имущества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7444680" cy="612308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Ответственность осужденных </a:t>
            </a:r>
            <a:endParaRPr lang="ru-RU" dirty="0" smtClean="0">
              <a:latin typeface="Times New Roman"/>
              <a:ea typeface="Times New Roman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Нарушение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порядка и условий отбывания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наказания:</a:t>
            </a:r>
            <a:endParaRPr lang="ru-RU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1) невыполнение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 без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уважительных причин;</a:t>
            </a:r>
            <a:endParaRPr lang="ru-RU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2) отказ от выполнения определенного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вида ОР или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неявка в установленный срок для выполнения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 без уважительных причин;</a:t>
            </a:r>
            <a:endParaRPr lang="ru-RU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3) иное нарушение трудовой дисциплины во время выполнения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ОР;</a:t>
            </a:r>
            <a:endParaRPr lang="ru-RU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4) неявка в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УИИ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без уважительных причин.</a:t>
            </a:r>
            <a:endParaRPr lang="ru-RU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нарушение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УИИ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выносит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официальное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предупреждение об уголовной ответственности за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злостное уклонение от отбывания наказания в виде общественных работ. </a:t>
            </a:r>
            <a:endParaRPr lang="ru-RU" i="1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462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0034" y="-142900"/>
            <a:ext cx="7196166" cy="4629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7715304" cy="671514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u="sng" dirty="0" smtClean="0"/>
              <a:t>Злостно уклоняющимся от отбывания наказания признается осужденный: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1) не вышедший на общественные работы без уважительных причин более 2 раз после </a:t>
            </a:r>
            <a:r>
              <a:rPr lang="ru-RU" sz="2800" dirty="0" smtClean="0"/>
              <a:t>официального предупреждения;</a:t>
            </a:r>
            <a:endParaRPr lang="ru-RU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2) совершивший более 2 раз после </a:t>
            </a:r>
            <a:r>
              <a:rPr lang="ru-RU" sz="2800" dirty="0" smtClean="0"/>
              <a:t>официального предупреждения иные </a:t>
            </a:r>
            <a:r>
              <a:rPr lang="ru-RU" sz="2800" dirty="0" smtClean="0"/>
              <a:t>нарушения трудовой дисциплины во время выполнения общественных работ;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3) скрывшийся с целью уклонения от отбывания наказания.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7715304" cy="820122"/>
          </a:xfrm>
        </p:spPr>
        <p:txBody>
          <a:bodyPr>
            <a:normAutofit fontScale="90000"/>
          </a:bodyPr>
          <a:lstStyle/>
          <a:p>
            <a:r>
              <a:rPr lang="ru-RU" sz="2800" b="0" u="sng" dirty="0" smtClean="0"/>
              <a:t>2. Порядок и условия исполнения наказания в виде штрафа</a:t>
            </a:r>
            <a:endParaRPr lang="ru-RU" sz="2800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7572428" cy="5572164"/>
          </a:xfrm>
        </p:spPr>
        <p:txBody>
          <a:bodyPr>
            <a:normAutofit/>
          </a:bodyPr>
          <a:lstStyle/>
          <a:p>
            <a:r>
              <a:rPr lang="ru-RU" sz="2800" u="sng" dirty="0" smtClean="0"/>
              <a:t>штраф -</a:t>
            </a:r>
            <a:r>
              <a:rPr lang="ru-RU" sz="2800" dirty="0" smtClean="0"/>
              <a:t> денежное взыскание назначенное судом в </a:t>
            </a:r>
            <a:r>
              <a:rPr lang="ru-RU" sz="2800" dirty="0" smtClean="0"/>
              <a:t>случаях, </a:t>
            </a:r>
            <a:r>
              <a:rPr lang="ru-RU" sz="2800" dirty="0" smtClean="0"/>
              <a:t>предусмотренных уголовным </a:t>
            </a:r>
            <a:r>
              <a:rPr lang="ru-RU" sz="2800" dirty="0" smtClean="0"/>
              <a:t>законом</a:t>
            </a:r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28596" y="0"/>
            <a:ext cx="7267604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52"/>
            <a:ext cx="7929618" cy="671514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Срок – 30 дней</a:t>
            </a:r>
          </a:p>
          <a:p>
            <a:endParaRPr lang="ru-RU" sz="1000" dirty="0" smtClean="0"/>
          </a:p>
          <a:p>
            <a:r>
              <a:rPr lang="ru-RU" sz="2800" u="sng" dirty="0" smtClean="0"/>
              <a:t>Отсрочка</a:t>
            </a:r>
            <a:r>
              <a:rPr lang="ru-RU" sz="2800" dirty="0" smtClean="0"/>
              <a:t> предполагает разрешение начать выплату штрафа спустя определенное время, которое не может превышать одного года. </a:t>
            </a:r>
          </a:p>
          <a:p>
            <a:r>
              <a:rPr lang="ru-RU" sz="2800" u="sng" dirty="0" smtClean="0"/>
              <a:t>Рассрочка</a:t>
            </a:r>
            <a:r>
              <a:rPr lang="ru-RU" sz="2800" dirty="0" smtClean="0"/>
              <a:t> представляет собой разрешение заплатить штраф </a:t>
            </a:r>
            <a:r>
              <a:rPr lang="ru-RU" sz="2800" dirty="0" smtClean="0"/>
              <a:t>частями в пределах года</a:t>
            </a:r>
          </a:p>
          <a:p>
            <a:endParaRPr lang="ru-RU" sz="2800" dirty="0"/>
          </a:p>
          <a:p>
            <a:endParaRPr lang="ru-RU" sz="1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7372672" cy="6123080"/>
          </a:xfrm>
        </p:spPr>
        <p:txBody>
          <a:bodyPr/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взыскание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про­изводится судебным исполнителем </a:t>
            </a:r>
            <a:r>
              <a:rPr lang="ru-RU" u="sng" dirty="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</a:rPr>
              <a:t>принудительно.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Порядок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при­нудительного взыскания штрафа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BatangChe" panose="02030609000101010101" pitchFamily="49" charset="-127"/>
                <a:cs typeface="Times New Roman" panose="02020603050405020304" pitchFamily="18" charset="0"/>
              </a:rPr>
              <a:t>регулируется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разд.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IX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ГПК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 также Законом об исполни­тельном производстве.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>
              <a:solidFill>
                <a:srgbClr val="000000"/>
              </a:solidFill>
              <a:latin typeface="Times New Roman"/>
            </a:endParaRPr>
          </a:p>
          <a:p>
            <a:r>
              <a:rPr lang="ru-RU" i="1" dirty="0" smtClean="0">
                <a:solidFill>
                  <a:srgbClr val="000000"/>
                </a:solidFill>
                <a:latin typeface="Times New Roman"/>
              </a:rPr>
              <a:t>Штраф может быть заменен на общественные работы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36784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7848872" cy="64807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Меры </a:t>
            </a:r>
            <a:r>
              <a:rPr lang="ru-RU" b="1" dirty="0"/>
              <a:t>по </a:t>
            </a:r>
            <a:r>
              <a:rPr lang="ru-RU" b="1" dirty="0" smtClean="0"/>
              <a:t>обес­печению исполнения штрафа:</a:t>
            </a:r>
            <a:endParaRPr lang="ru-RU" b="1" dirty="0"/>
          </a:p>
          <a:p>
            <a:pPr fontAlgn="base"/>
            <a:r>
              <a:rPr lang="ru-RU" dirty="0"/>
              <a:t>арест наличных денежных средств и иного имущества должника, принадлежащих ему и находящихся у него и (или) третьих лиц;</a:t>
            </a:r>
          </a:p>
          <a:p>
            <a:pPr fontAlgn="base"/>
            <a:r>
              <a:rPr lang="ru-RU" dirty="0" smtClean="0"/>
              <a:t>арест </a:t>
            </a:r>
            <a:r>
              <a:rPr lang="ru-RU" dirty="0"/>
              <a:t>денежных средств и иного имущества должника, находящихся на его счетах;</a:t>
            </a:r>
          </a:p>
          <a:p>
            <a:pPr fontAlgn="base"/>
            <a:r>
              <a:rPr lang="ru-RU" dirty="0" smtClean="0"/>
              <a:t>опись </a:t>
            </a:r>
            <a:r>
              <a:rPr lang="ru-RU" dirty="0"/>
              <a:t>или изъятие имущества </a:t>
            </a:r>
            <a:r>
              <a:rPr lang="ru-RU" dirty="0" smtClean="0"/>
              <a:t>должника и </a:t>
            </a:r>
            <a:r>
              <a:rPr lang="ru-RU" dirty="0"/>
              <a:t>передача этого имущества на хранение;</a:t>
            </a:r>
          </a:p>
          <a:p>
            <a:pPr fontAlgn="base"/>
            <a:r>
              <a:rPr lang="ru-RU" dirty="0" smtClean="0"/>
              <a:t>запрещение </a:t>
            </a:r>
            <a:r>
              <a:rPr lang="ru-RU" dirty="0"/>
              <a:t>должнику пользоваться принадлежащим ему имуществом или установление пределов пользования этим имуществом;</a:t>
            </a:r>
          </a:p>
          <a:p>
            <a:pPr fontAlgn="base"/>
            <a:r>
              <a:rPr lang="ru-RU" dirty="0" smtClean="0"/>
              <a:t>запрещение должнику или иным </a:t>
            </a:r>
            <a:r>
              <a:rPr lang="ru-RU" dirty="0"/>
              <a:t>лицам совершать определенные действия, препятствующие исполнению исполнительного документа, передавать имущество должнику или исполнять другие обязательства в отношении этого должника;</a:t>
            </a:r>
          </a:p>
          <a:p>
            <a:pPr fontAlgn="base"/>
            <a:r>
              <a:rPr lang="ru-RU" dirty="0" smtClean="0"/>
              <a:t>временное </a:t>
            </a:r>
            <a:r>
              <a:rPr lang="ru-RU" dirty="0"/>
              <a:t>ограничение права должника на выезд из Республики Беларусь;</a:t>
            </a:r>
          </a:p>
          <a:p>
            <a:pPr fontAlgn="base"/>
            <a:r>
              <a:rPr lang="ru-RU" dirty="0" smtClean="0"/>
              <a:t>временное </a:t>
            </a:r>
            <a:r>
              <a:rPr lang="ru-RU" dirty="0"/>
              <a:t>ограничение права должника на управление механическими транспортными средствами, права на охоту, за исключением случаев, когда пользование указанными правами необходимо должнику в связи с инвалидностью либо в качестве единственного средства получения дохода;</a:t>
            </a:r>
          </a:p>
          <a:p>
            <a:pPr fontAlgn="base"/>
            <a:r>
              <a:rPr lang="ru-RU" dirty="0" smtClean="0"/>
              <a:t>временное </a:t>
            </a:r>
            <a:r>
              <a:rPr lang="ru-RU" dirty="0"/>
              <a:t>ограничение должника в посещении игорных заведений</a:t>
            </a:r>
          </a:p>
        </p:txBody>
      </p:sp>
    </p:spTree>
    <p:extLst>
      <p:ext uri="{BB962C8B-B14F-4D97-AF65-F5344CB8AC3E}">
        <p14:creationId xmlns:p14="http://schemas.microsoft.com/office/powerpoint/2010/main" val="3331902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7516688" cy="6123080"/>
          </a:xfrm>
        </p:spPr>
        <p:txBody>
          <a:bodyPr>
            <a:normAutofit lnSpcReduction="10000"/>
          </a:bodyPr>
          <a:lstStyle/>
          <a:p>
            <a:pPr marL="0" indent="0" fontAlgn="base">
              <a:spcAft>
                <a:spcPts val="0"/>
              </a:spcAft>
              <a:buNone/>
            </a:pPr>
            <a:r>
              <a:rPr lang="ru-RU" b="1" dirty="0" smtClean="0">
                <a:latin typeface="Arial"/>
                <a:ea typeface="Times New Roman"/>
              </a:rPr>
              <a:t>Меры </a:t>
            </a:r>
            <a:r>
              <a:rPr lang="ru-RU" b="1" dirty="0">
                <a:latin typeface="Arial"/>
                <a:ea typeface="Times New Roman"/>
              </a:rPr>
              <a:t>принудительного исполнения </a:t>
            </a:r>
            <a:r>
              <a:rPr lang="ru-RU" b="1" dirty="0" smtClean="0">
                <a:latin typeface="Arial"/>
                <a:ea typeface="Times New Roman"/>
              </a:rPr>
              <a:t>штрафа:</a:t>
            </a:r>
            <a:endParaRPr lang="ru-RU" dirty="0">
              <a:latin typeface="Times New Roman"/>
              <a:ea typeface="Times New Roman"/>
            </a:endParaRPr>
          </a:p>
          <a:p>
            <a:pPr fontAlgn="base"/>
            <a:r>
              <a:rPr lang="ru-RU" dirty="0" smtClean="0">
                <a:latin typeface="Arial"/>
                <a:ea typeface="Times New Roman"/>
              </a:rPr>
              <a:t>обращение </a:t>
            </a:r>
            <a:r>
              <a:rPr lang="ru-RU" dirty="0">
                <a:latin typeface="Arial"/>
                <a:ea typeface="Times New Roman"/>
              </a:rPr>
              <a:t>взыскания на наличные денежные средства </a:t>
            </a:r>
            <a:r>
              <a:rPr lang="ru-RU" dirty="0" smtClean="0">
                <a:latin typeface="Arial"/>
                <a:ea typeface="Times New Roman"/>
              </a:rPr>
              <a:t>должника;</a:t>
            </a:r>
            <a:endParaRPr lang="ru-RU" dirty="0">
              <a:latin typeface="Times New Roman"/>
              <a:ea typeface="Times New Roman"/>
            </a:endParaRPr>
          </a:p>
          <a:p>
            <a:pPr fontAlgn="base"/>
            <a:r>
              <a:rPr lang="ru-RU" dirty="0">
                <a:latin typeface="Arial"/>
                <a:ea typeface="Times New Roman"/>
              </a:rPr>
              <a:t> </a:t>
            </a:r>
            <a:r>
              <a:rPr lang="ru-RU" dirty="0" smtClean="0">
                <a:latin typeface="Arial"/>
                <a:ea typeface="Times New Roman"/>
              </a:rPr>
              <a:t>обращение </a:t>
            </a:r>
            <a:r>
              <a:rPr lang="ru-RU" dirty="0">
                <a:latin typeface="Arial"/>
                <a:ea typeface="Times New Roman"/>
              </a:rPr>
              <a:t>взыскания на денежные средства и иное имущество </a:t>
            </a:r>
            <a:r>
              <a:rPr lang="ru-RU" dirty="0" smtClean="0">
                <a:latin typeface="Arial"/>
                <a:ea typeface="Times New Roman"/>
              </a:rPr>
              <a:t>должника;</a:t>
            </a:r>
            <a:endParaRPr lang="ru-RU" dirty="0">
              <a:latin typeface="Times New Roman"/>
              <a:ea typeface="Times New Roman"/>
            </a:endParaRPr>
          </a:p>
          <a:p>
            <a:pPr fontAlgn="base"/>
            <a:r>
              <a:rPr lang="ru-RU" dirty="0">
                <a:latin typeface="Arial"/>
                <a:ea typeface="Times New Roman"/>
              </a:rPr>
              <a:t> </a:t>
            </a:r>
            <a:r>
              <a:rPr lang="ru-RU" dirty="0" smtClean="0">
                <a:latin typeface="Arial"/>
                <a:ea typeface="Times New Roman"/>
              </a:rPr>
              <a:t>обращение </a:t>
            </a:r>
            <a:r>
              <a:rPr lang="ru-RU" dirty="0">
                <a:latin typeface="Arial"/>
                <a:ea typeface="Times New Roman"/>
              </a:rPr>
              <a:t>взыскания на причитающиеся должнику денежные средства, находящиеся на счетах третьих лиц в банках;</a:t>
            </a:r>
            <a:endParaRPr lang="ru-RU" dirty="0">
              <a:latin typeface="Times New Roman"/>
              <a:ea typeface="Times New Roman"/>
            </a:endParaRPr>
          </a:p>
          <a:p>
            <a:pPr fontAlgn="base"/>
            <a:r>
              <a:rPr lang="ru-RU" dirty="0">
                <a:latin typeface="Arial"/>
                <a:ea typeface="Times New Roman"/>
              </a:rPr>
              <a:t> </a:t>
            </a:r>
            <a:r>
              <a:rPr lang="ru-RU" dirty="0" smtClean="0">
                <a:latin typeface="Arial"/>
                <a:ea typeface="Times New Roman"/>
              </a:rPr>
              <a:t>обращение </a:t>
            </a:r>
            <a:r>
              <a:rPr lang="ru-RU" dirty="0">
                <a:latin typeface="Arial"/>
                <a:ea typeface="Times New Roman"/>
              </a:rPr>
              <a:t>взыскания на заработную плату должника и приравненные к ней доходы;</a:t>
            </a:r>
            <a:endParaRPr lang="ru-RU" dirty="0">
              <a:latin typeface="Times New Roman"/>
              <a:ea typeface="Times New Roman"/>
            </a:endParaRPr>
          </a:p>
          <a:p>
            <a:pPr fontAlgn="base"/>
            <a:r>
              <a:rPr lang="ru-RU" dirty="0">
                <a:latin typeface="Arial"/>
                <a:ea typeface="Times New Roman"/>
              </a:rPr>
              <a:t> </a:t>
            </a:r>
            <a:r>
              <a:rPr lang="ru-RU" dirty="0" smtClean="0">
                <a:latin typeface="Arial"/>
                <a:ea typeface="Times New Roman"/>
              </a:rPr>
              <a:t>обращение </a:t>
            </a:r>
            <a:r>
              <a:rPr lang="ru-RU" dirty="0">
                <a:latin typeface="Arial"/>
                <a:ea typeface="Times New Roman"/>
              </a:rPr>
              <a:t>взыскания на имущество должника, в том числе на имущественные права, а также на исключительные права на результаты интеллектуальной </a:t>
            </a:r>
            <a:r>
              <a:rPr lang="ru-RU" dirty="0" smtClean="0">
                <a:latin typeface="Arial"/>
                <a:ea typeface="Times New Roman"/>
              </a:rPr>
              <a:t>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442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500034" y="0"/>
            <a:ext cx="7196166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7887250" cy="6572272"/>
          </a:xfrm>
        </p:spPr>
        <p:txBody>
          <a:bodyPr>
            <a:normAutofit/>
          </a:bodyPr>
          <a:lstStyle/>
          <a:p>
            <a:endParaRPr lang="ru-RU" sz="1200" dirty="0" smtClean="0"/>
          </a:p>
          <a:p>
            <a:r>
              <a:rPr lang="ru-RU" dirty="0" smtClean="0"/>
              <a:t>При неуплате штрафа в срок без уважительных причин и уклонением от его уплаты при наличии реальной возможности исполнения судебный исполнитель официально предупреждает осужденного </a:t>
            </a:r>
          </a:p>
          <a:p>
            <a:endParaRPr lang="ru-RU" sz="1200" dirty="0" smtClean="0"/>
          </a:p>
          <a:p>
            <a:r>
              <a:rPr lang="ru-RU" dirty="0" smtClean="0"/>
              <a:t>Если осужденный после официального предупреждения продолжает уклоняться от уплаты штрафа при возможности его уплаты, судебный исполнитель направляет в орган предварительного расследования материалы </a:t>
            </a:r>
            <a:r>
              <a:rPr lang="ru-RU" dirty="0"/>
              <a:t>для возбуждения уголовного дела по ст. 418 УК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Bookman Old Style"/>
                <a:cs typeface="Bookman Old Style"/>
              </a:rPr>
              <a:t>Конфискация </a:t>
            </a:r>
            <a:r>
              <a:rPr lang="ru-RU" dirty="0" smtClean="0">
                <a:latin typeface="Times New Roman"/>
                <a:ea typeface="Bookman Old Style"/>
                <a:cs typeface="Bookman Old Style"/>
              </a:rPr>
              <a:t>имущества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7848872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/>
                <a:ea typeface="Times New Roman"/>
              </a:rPr>
              <a:t>состоит в принудительном безвоз­мездном изъятии в собственность государства всего или части </a:t>
            </a:r>
            <a:r>
              <a:rPr lang="ru-RU" dirty="0" smtClean="0">
                <a:latin typeface="Times New Roman"/>
                <a:ea typeface="Times New Roman"/>
              </a:rPr>
              <a:t>имущества</a:t>
            </a:r>
            <a:r>
              <a:rPr lang="ru-RU" dirty="0">
                <a:latin typeface="Times New Roman"/>
                <a:ea typeface="Times New Roman"/>
              </a:rPr>
              <a:t>, являющегося собственностью осужденного, и устанавли­вается за тяжкие и особо тяжкие преступления, совершенные из корыстных </a:t>
            </a:r>
            <a:r>
              <a:rPr lang="ru-RU" dirty="0" smtClean="0">
                <a:latin typeface="Times New Roman"/>
                <a:ea typeface="Times New Roman"/>
              </a:rPr>
              <a:t>побуждений</a:t>
            </a:r>
          </a:p>
          <a:p>
            <a:pPr marL="0" indent="0">
              <a:buNone/>
            </a:pPr>
            <a:endParaRPr lang="ru-RU" dirty="0">
              <a:latin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737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7444680" cy="619508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Конфискации подлежит </a:t>
            </a:r>
            <a:r>
              <a:rPr lang="ru-RU" dirty="0" smtClean="0"/>
              <a:t>имущество </a:t>
            </a:r>
            <a:r>
              <a:rPr lang="ru-RU" dirty="0"/>
              <a:t>осужденного, включая </a:t>
            </a:r>
            <a:endParaRPr lang="ru-RU" dirty="0" smtClean="0"/>
          </a:p>
          <a:p>
            <a:r>
              <a:rPr lang="ru-RU" dirty="0" smtClean="0"/>
              <a:t>его </a:t>
            </a:r>
            <a:r>
              <a:rPr lang="ru-RU" dirty="0"/>
              <a:t>долю в общей собственности, </a:t>
            </a:r>
            <a:r>
              <a:rPr lang="ru-RU" dirty="0" smtClean="0"/>
              <a:t>уставном </a:t>
            </a:r>
            <a:r>
              <a:rPr lang="ru-RU" dirty="0"/>
              <a:t>фонде предприятий и организаций, </a:t>
            </a:r>
            <a:endParaRPr lang="ru-RU" dirty="0" smtClean="0"/>
          </a:p>
          <a:p>
            <a:r>
              <a:rPr lang="ru-RU" dirty="0" smtClean="0"/>
              <a:t>денежные </a:t>
            </a:r>
            <a:r>
              <a:rPr lang="ru-RU" dirty="0"/>
              <a:t>средства, </a:t>
            </a:r>
            <a:r>
              <a:rPr lang="ru-RU" dirty="0" smtClean="0"/>
              <a:t>ценные </a:t>
            </a:r>
            <a:r>
              <a:rPr lang="ru-RU" dirty="0"/>
              <a:t>бумаги, иные ценности, в том числе находящиеся на счетах и во вкладах или на хранении в банках и других финансово-кредитных организациях, </a:t>
            </a:r>
            <a:endParaRPr lang="ru-RU" dirty="0" smtClean="0"/>
          </a:p>
          <a:p>
            <a:r>
              <a:rPr lang="ru-RU" dirty="0" smtClean="0"/>
              <a:t>имущество</a:t>
            </a:r>
            <a:r>
              <a:rPr lang="ru-RU" dirty="0"/>
              <a:t>, переданное осужденным в доверительное управление. </a:t>
            </a:r>
          </a:p>
        </p:txBody>
      </p:sp>
    </p:spTree>
    <p:extLst>
      <p:ext uri="{BB962C8B-B14F-4D97-AF65-F5344CB8AC3E}">
        <p14:creationId xmlns:p14="http://schemas.microsoft.com/office/powerpoint/2010/main" val="199863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615262" cy="1143000"/>
          </a:xfrm>
        </p:spPr>
        <p:txBody>
          <a:bodyPr>
            <a:noAutofit/>
          </a:bodyPr>
          <a:lstStyle/>
          <a:p>
            <a:r>
              <a:rPr lang="ru-RU" sz="2800" b="0" u="sng" dirty="0"/>
              <a:t>1. Порядок и условия исполнения наказания в виде общественных </a:t>
            </a:r>
            <a:r>
              <a:rPr lang="ru-RU" sz="2800" b="0" u="sng" dirty="0" smtClean="0"/>
              <a:t>работ</a:t>
            </a:r>
            <a:endParaRPr lang="ru-RU" sz="2800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7858180" cy="5500726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выполнение </a:t>
            </a:r>
            <a:r>
              <a:rPr lang="ru-RU" dirty="0" smtClean="0"/>
              <a:t>осужденным в свободное от основной работы или учебы время </a:t>
            </a:r>
            <a:r>
              <a:rPr lang="ru-RU" dirty="0" smtClean="0"/>
              <a:t>установленного </a:t>
            </a:r>
            <a:r>
              <a:rPr lang="ru-RU" dirty="0" smtClean="0"/>
              <a:t>приговором </a:t>
            </a:r>
            <a:r>
              <a:rPr lang="ru-RU" dirty="0" smtClean="0"/>
              <a:t>определенного количества </a:t>
            </a:r>
            <a:r>
              <a:rPr lang="ru-RU" dirty="0" smtClean="0"/>
              <a:t>часов бесплатного труда в пользу </a:t>
            </a:r>
            <a:r>
              <a:rPr lang="ru-RU" dirty="0" smtClean="0"/>
              <a:t>общества</a:t>
            </a:r>
            <a:endParaRPr lang="ru-RU" dirty="0" smtClean="0"/>
          </a:p>
          <a:p>
            <a:r>
              <a:rPr lang="ru-RU" dirty="0" smtClean="0"/>
              <a:t>для совершеннолетних - на срок от 60 до 240 </a:t>
            </a:r>
            <a:r>
              <a:rPr lang="ru-RU" dirty="0" smtClean="0"/>
              <a:t>ч.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достигших ко дню постановления приговора </a:t>
            </a:r>
            <a:r>
              <a:rPr lang="ru-RU" dirty="0" smtClean="0"/>
              <a:t>шестнадцати лет </a:t>
            </a:r>
            <a:r>
              <a:rPr lang="ru-RU" dirty="0" smtClean="0"/>
              <a:t>- </a:t>
            </a:r>
            <a:r>
              <a:rPr lang="ru-RU" dirty="0" smtClean="0"/>
              <a:t>от </a:t>
            </a:r>
            <a:r>
              <a:rPr lang="ru-RU" dirty="0" smtClean="0"/>
              <a:t>30 до 180 </a:t>
            </a:r>
            <a:r>
              <a:rPr lang="ru-RU" dirty="0" smtClean="0"/>
              <a:t>ч.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7444680" cy="619508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Положение о порядке учета, хранения и реализации имущества, изъятого, арестованного или обращенного в доход государства: утв. Указом Президента Республики Беларусь от 19.02.2016 </a:t>
            </a:r>
            <a:r>
              <a:rPr lang="ru-RU" dirty="0"/>
              <a:t>N 63</a:t>
            </a:r>
          </a:p>
          <a:p>
            <a:r>
              <a:rPr lang="ru-RU" dirty="0" smtClean="0"/>
              <a:t>Инструкция </a:t>
            </a:r>
            <a:r>
              <a:rPr lang="ru-RU" dirty="0"/>
              <a:t>по исполнительному </a:t>
            </a:r>
            <a:r>
              <a:rPr lang="ru-RU" dirty="0" smtClean="0"/>
              <a:t>производству : утв. Постановлением </a:t>
            </a:r>
            <a:r>
              <a:rPr lang="ru-RU" dirty="0"/>
              <a:t>Минюста Республики Беларусь от </a:t>
            </a:r>
            <a:r>
              <a:rPr lang="ru-RU" dirty="0" smtClean="0"/>
              <a:t>07.04.2017 № 67 </a:t>
            </a:r>
          </a:p>
          <a:p>
            <a:r>
              <a:rPr lang="ru-RU" dirty="0" smtClean="0"/>
              <a:t>Закон</a:t>
            </a:r>
            <a:r>
              <a:rPr lang="ru-RU" dirty="0"/>
              <a:t> Республики Беларусь Об исполнительном производстве </a:t>
            </a:r>
            <a:r>
              <a:rPr lang="ru-RU" dirty="0"/>
              <a:t>от </a:t>
            </a:r>
            <a:r>
              <a:rPr lang="ru-RU" dirty="0" smtClean="0"/>
              <a:t>24.10.2016 № 439-З</a:t>
            </a:r>
            <a:r>
              <a:rPr lang="ru-RU" dirty="0"/>
              <a:t> </a:t>
            </a:r>
            <a:endParaRPr lang="ru-RU" dirty="0" smtClean="0"/>
          </a:p>
          <a:p>
            <a:pPr lvl="0"/>
            <a:r>
              <a:rPr lang="ru-RU" dirty="0"/>
              <a:t>ИНСТРУКЦИЯ о порядке реализации транспортных средств, изъятых, арестованных или обращенных в доход государства, на аукционе : утв. Постановлением Управления делами Президента Республики Беларусь 15.08.2016 № 7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410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7444680" cy="6051072"/>
          </a:xfrm>
        </p:spPr>
        <p:txBody>
          <a:bodyPr/>
          <a:lstStyle/>
          <a:p>
            <a:pPr marL="0" indent="0">
              <a:buNone/>
            </a:pPr>
            <a:r>
              <a:rPr lang="ru-RU" i="1" dirty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Суд в органы принудительного исполнения направляет: </a:t>
            </a: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копию приговора, </a:t>
            </a: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исполнительный лист для исполнения </a:t>
            </a: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копии решений об изъятии и (или) аресте имущества, описи имущества, </a:t>
            </a:r>
          </a:p>
          <a:p>
            <a:pPr lvl="1"/>
            <a:r>
              <a:rPr lang="ru-RU" dirty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при отсутствии описи имущества осужденного - справка о том, что опись имущества не проводилась</a:t>
            </a: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документ, содержащий информацию о месте нахождения имущества.</a:t>
            </a:r>
            <a:r>
              <a:rPr lang="ru-RU" dirty="0">
                <a:latin typeface="Times New Roman"/>
                <a:ea typeface="Times New Roman"/>
                <a:cs typeface="Bookman Old Style"/>
              </a:rPr>
              <a:t> 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126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7704856" cy="6192688"/>
          </a:xfrm>
        </p:spPr>
        <p:txBody>
          <a:bodyPr>
            <a:normAutofit fontScale="92500" lnSpcReduction="20000"/>
          </a:bodyPr>
          <a:lstStyle/>
          <a:p>
            <a:pPr indent="450215" algn="just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latin typeface="Times New Roman"/>
                <a:ea typeface="Bookman Old Style"/>
                <a:cs typeface="Bookman Old Style"/>
              </a:rPr>
              <a:t>осуществляют опись на бланке с определенной степенью </a:t>
            </a:r>
            <a:r>
              <a:rPr lang="ru-RU" b="1" dirty="0" smtClean="0">
                <a:latin typeface="Times New Roman"/>
                <a:ea typeface="Bookman Old Style"/>
                <a:cs typeface="Bookman Old Style"/>
              </a:rPr>
              <a:t>защиты:</a:t>
            </a:r>
            <a:endParaRPr lang="ru-RU" b="1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Bookman Old Style"/>
                <a:cs typeface="Bookman Old Style"/>
              </a:rPr>
              <a:t>наименование материала, из которого изготовлен каждый предмет;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Bookman Old Style"/>
                <a:cs typeface="Bookman Old Style"/>
              </a:rPr>
              <a:t>вес, цвет, размеры, единица измерения предмета;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Bookman Old Style"/>
                <a:cs typeface="Bookman Old Style"/>
              </a:rPr>
              <a:t>количество, цена единицы </a:t>
            </a:r>
            <a:r>
              <a:rPr lang="ru-RU" dirty="0" smtClean="0">
                <a:latin typeface="Times New Roman"/>
                <a:ea typeface="Bookman Old Style"/>
                <a:cs typeface="Bookman Old Style"/>
              </a:rPr>
              <a:t>предмета;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Bookman Old Style"/>
                <a:cs typeface="Bookman Old Style"/>
              </a:rPr>
              <a:t>общая стоимость </a:t>
            </a:r>
            <a:r>
              <a:rPr lang="ru-RU" dirty="0" smtClean="0">
                <a:latin typeface="Times New Roman"/>
                <a:ea typeface="Bookman Old Style"/>
                <a:cs typeface="Bookman Old Style"/>
              </a:rPr>
              <a:t>всего </a:t>
            </a:r>
            <a:r>
              <a:rPr lang="ru-RU" dirty="0">
                <a:latin typeface="Times New Roman"/>
                <a:ea typeface="Bookman Old Style"/>
                <a:cs typeface="Bookman Old Style"/>
              </a:rPr>
              <a:t>количества однородных равноценных предметов, </a:t>
            </a:r>
            <a:endParaRPr lang="ru-RU" dirty="0" smtClean="0">
              <a:latin typeface="Times New Roman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 smtClean="0">
                <a:latin typeface="Times New Roman"/>
                <a:ea typeface="Bookman Old Style"/>
                <a:cs typeface="Bookman Old Style"/>
              </a:rPr>
              <a:t>общая </a:t>
            </a:r>
            <a:r>
              <a:rPr lang="ru-RU" dirty="0">
                <a:latin typeface="Times New Roman"/>
                <a:ea typeface="Bookman Old Style"/>
                <a:cs typeface="Bookman Old Style"/>
              </a:rPr>
              <a:t>стоимость всего описанного имущества.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  <a:tabLst>
                <a:tab pos="630555" algn="l"/>
              </a:tabLst>
            </a:pPr>
            <a:endParaRPr lang="ru-RU" dirty="0" smtClean="0">
              <a:latin typeface="Times New Roman"/>
              <a:ea typeface="Bookman Old Style"/>
              <a:cs typeface="Bookman Old Style"/>
            </a:endParaRPr>
          </a:p>
          <a:p>
            <a:pPr indent="450215" algn="just">
              <a:spcBef>
                <a:spcPts val="0"/>
              </a:spcBef>
              <a:spcAft>
                <a:spcPts val="0"/>
              </a:spcAft>
              <a:tabLst>
                <a:tab pos="630555" algn="l"/>
              </a:tabLst>
            </a:pPr>
            <a:r>
              <a:rPr lang="ru-RU" b="1" dirty="0" smtClean="0">
                <a:latin typeface="Times New Roman"/>
                <a:ea typeface="Bookman Old Style"/>
                <a:cs typeface="Bookman Old Style"/>
              </a:rPr>
              <a:t>Далее </a:t>
            </a:r>
            <a:r>
              <a:rPr lang="ru-RU" b="1" dirty="0">
                <a:latin typeface="Times New Roman"/>
                <a:ea typeface="Bookman Old Style"/>
                <a:cs typeface="Bookman Old Style"/>
              </a:rPr>
              <a:t>не позднее 2 рабочих </a:t>
            </a:r>
            <a:r>
              <a:rPr lang="ru-RU" b="1" dirty="0" smtClean="0">
                <a:latin typeface="Times New Roman"/>
                <a:ea typeface="Bookman Old Style"/>
                <a:cs typeface="Bookman Old Style"/>
              </a:rPr>
              <a:t>дней </a:t>
            </a:r>
            <a:r>
              <a:rPr lang="ru-RU" b="1" dirty="0">
                <a:latin typeface="Times New Roman"/>
                <a:ea typeface="Bookman Old Style"/>
                <a:cs typeface="Bookman Old Style"/>
              </a:rPr>
              <a:t>в книгу учета имущества вносят информацию:</a:t>
            </a:r>
            <a:endParaRPr lang="ru-RU" b="1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Bookman Old Style"/>
                <a:cs typeface="Bookman Old Style"/>
              </a:rPr>
              <a:t>сведения о владельце имущества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Bookman Old Style"/>
                <a:cs typeface="Bookman Old Style"/>
              </a:rPr>
              <a:t>основания для ареста и изъятия имущества;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Bookman Old Style"/>
                <a:cs typeface="Bookman Old Style"/>
              </a:rPr>
              <a:t>номер и дата решения и описи имущества на бумажном носителе;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Bookman Old Style"/>
                <a:cs typeface="Bookman Old Style"/>
              </a:rPr>
              <a:t>наименование имущества;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dirty="0">
                <a:latin typeface="Times New Roman"/>
                <a:ea typeface="Bookman Old Style"/>
                <a:cs typeface="Bookman Old Style"/>
              </a:rPr>
              <a:t>количество имущества, предварительная стоимость (за единицу и общая).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5563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7776864" cy="6408712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 течение 5 рабочих дней органы принудительного исполнения представляют в подразделения Департамента все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материалы:</a:t>
            </a: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sz="2000" dirty="0">
                <a:latin typeface="Times New Roman"/>
                <a:ea typeface="Bookman Old Style"/>
                <a:cs typeface="Bookman Old Style"/>
              </a:rPr>
              <a:t>опись имущества на бумажном носителе и в электронном виде; </a:t>
            </a:r>
            <a:endParaRPr lang="ru-RU" sz="2000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sz="2000" dirty="0">
                <a:latin typeface="Times New Roman"/>
                <a:ea typeface="Bookman Old Style"/>
                <a:cs typeface="Bookman Old Style"/>
              </a:rPr>
              <a:t>заверенное решение суда о конфискации имущества; </a:t>
            </a:r>
            <a:endParaRPr lang="ru-RU" sz="2000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sz="2000" dirty="0">
                <a:latin typeface="Times New Roman"/>
                <a:ea typeface="Bookman Old Style"/>
                <a:cs typeface="Bookman Old Style"/>
              </a:rPr>
              <a:t>в отношении транспортного средства – акт осмотра ТС справка о нахождении ТС в розыске; </a:t>
            </a:r>
            <a:endParaRPr lang="ru-RU" sz="2000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sz="2000" dirty="0">
                <a:latin typeface="Times New Roman"/>
                <a:ea typeface="Bookman Old Style"/>
                <a:cs typeface="Bookman Old Style"/>
              </a:rPr>
              <a:t>заверенные судом копии документов, определяющих местонахождение имущества;</a:t>
            </a:r>
            <a:endParaRPr lang="ru-RU" sz="2000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r>
              <a:rPr lang="ru-RU" sz="2000" dirty="0">
                <a:latin typeface="Times New Roman"/>
                <a:ea typeface="Bookman Old Style"/>
                <a:cs typeface="Bookman Old Style"/>
              </a:rPr>
              <a:t>документы, подтверждающие качество и безопасность имущества и иные</a:t>
            </a:r>
            <a:r>
              <a:rPr lang="ru-RU" sz="2000" dirty="0" smtClean="0">
                <a:latin typeface="Times New Roman"/>
                <a:ea typeface="Bookman Old Style"/>
                <a:cs typeface="Bookman Old Style"/>
              </a:rPr>
              <a:t>.</a:t>
            </a: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/>
              <a:buChar char=""/>
              <a:tabLst>
                <a:tab pos="630555" algn="l"/>
              </a:tabLst>
            </a:pPr>
            <a:endParaRPr lang="ru-RU" sz="2000" dirty="0">
              <a:latin typeface="Times New Roman"/>
              <a:ea typeface="Bookman Old Style"/>
              <a:cs typeface="Bookman Old Style"/>
            </a:endParaRPr>
          </a:p>
          <a:p>
            <a:r>
              <a:rPr lang="ru-RU" smtClean="0">
                <a:solidFill>
                  <a:srgbClr val="000000"/>
                </a:solidFill>
                <a:latin typeface="Times New Roman"/>
                <a:ea typeface="Times New Roman"/>
              </a:rPr>
              <a:t>Составляется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акт передачи материалов для постановки имущества на последующий учет.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подразделение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Департамента не позднее 1 рабочего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дня организует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проведение приемки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приемка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осуществляется в течение 5 рабочих дней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668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714348" y="214290"/>
            <a:ext cx="6981852" cy="1057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7528350" cy="624144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u="sng" dirty="0" smtClean="0"/>
              <a:t>Не назначаются:</a:t>
            </a:r>
          </a:p>
          <a:p>
            <a:pPr marL="0" indent="0">
              <a:buNone/>
            </a:pPr>
            <a:r>
              <a:rPr lang="ru-RU" sz="2800" dirty="0"/>
              <a:t>1) лицам, не достигшим шестнадцатилетнего возраста;</a:t>
            </a:r>
          </a:p>
          <a:p>
            <a:pPr marL="0" indent="0">
              <a:buNone/>
            </a:pPr>
            <a:r>
              <a:rPr lang="ru-RU" sz="2800" dirty="0"/>
              <a:t>2) лицам, достигшим общеустановленного пенсионного возраста;</a:t>
            </a:r>
          </a:p>
          <a:p>
            <a:pPr marL="0" indent="0">
              <a:buNone/>
            </a:pPr>
            <a:r>
              <a:rPr lang="ru-RU" sz="2800" dirty="0"/>
              <a:t>3) беременным женщинам;</a:t>
            </a:r>
          </a:p>
          <a:p>
            <a:pPr marL="0" indent="0">
              <a:buNone/>
            </a:pPr>
            <a:r>
              <a:rPr lang="ru-RU" sz="2800" dirty="0"/>
              <a:t>4) лицам, находящимся в отпуске по уходу за ребенком;</a:t>
            </a:r>
          </a:p>
          <a:p>
            <a:pPr marL="0" indent="0">
              <a:buNone/>
            </a:pPr>
            <a:r>
              <a:rPr lang="ru-RU" sz="2800" dirty="0"/>
              <a:t>5) инвалидам I и </a:t>
            </a:r>
            <a:r>
              <a:rPr lang="ru-RU" sz="2800" dirty="0" err="1"/>
              <a:t>II</a:t>
            </a:r>
            <a:r>
              <a:rPr lang="ru-RU" sz="2800" dirty="0"/>
              <a:t> группы;</a:t>
            </a:r>
          </a:p>
          <a:p>
            <a:pPr marL="0" indent="0">
              <a:buNone/>
            </a:pPr>
            <a:r>
              <a:rPr lang="ru-RU" sz="2800" dirty="0"/>
              <a:t>6) военнослужащим;</a:t>
            </a:r>
          </a:p>
          <a:p>
            <a:pPr marL="0" indent="0">
              <a:buNone/>
            </a:pPr>
            <a:r>
              <a:rPr lang="ru-RU" sz="2800" dirty="0"/>
              <a:t>7) иностранным гражданам и не проживающим постоянно в Республике Беларусь лицам без гражданства;</a:t>
            </a:r>
          </a:p>
          <a:p>
            <a:pPr marL="0" indent="0">
              <a:buNone/>
            </a:pPr>
            <a:r>
              <a:rPr lang="ru-RU" sz="2800" dirty="0"/>
              <a:t>8) лицам, больным активной формой туберкулеза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/>
              <a:t>Срок привлечения к общественным работам - </a:t>
            </a:r>
            <a:r>
              <a:rPr lang="ru-RU" dirty="0"/>
              <a:t>не позднее </a:t>
            </a:r>
            <a:r>
              <a:rPr lang="ru-RU" b="1" dirty="0"/>
              <a:t>пятнадцати дней </a:t>
            </a:r>
            <a:r>
              <a:rPr lang="ru-RU" dirty="0"/>
              <a:t>со дня поступления в </a:t>
            </a:r>
            <a:r>
              <a:rPr lang="ru-RU" dirty="0" err="1" smtClean="0"/>
              <a:t>УИИ</a:t>
            </a:r>
            <a:r>
              <a:rPr lang="en-US" dirty="0" smtClean="0"/>
              <a:t> </a:t>
            </a:r>
            <a:r>
              <a:rPr lang="ru-RU" dirty="0" smtClean="0"/>
              <a:t>распоряжения </a:t>
            </a:r>
            <a:r>
              <a:rPr lang="ru-RU" dirty="0"/>
              <a:t>суда с копией приговора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367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28596" y="0"/>
            <a:ext cx="7267604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001056" cy="6241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Обязанности </a:t>
            </a:r>
            <a:r>
              <a:rPr lang="ru-RU" b="1" dirty="0" err="1">
                <a:latin typeface="Times New Roman"/>
                <a:ea typeface="Bookman Old Style"/>
                <a:cs typeface="Bookman Old Style"/>
              </a:rPr>
              <a:t>УИИ</a:t>
            </a:r>
            <a:r>
              <a:rPr lang="ru-RU" b="1" dirty="0">
                <a:latin typeface="Times New Roman"/>
                <a:ea typeface="Bookman Old Style"/>
                <a:cs typeface="Bookman Old Style"/>
              </a:rPr>
              <a:t>: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r>
              <a:rPr lang="ru-RU" b="1" dirty="0" smtClean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ведут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учет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осужденных </a:t>
            </a:r>
            <a:r>
              <a:rPr lang="ru-RU" dirty="0" smtClean="0">
                <a:latin typeface="Times New Roman"/>
                <a:ea typeface="Times New Roman"/>
              </a:rPr>
              <a:t>посредством: 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журнала учета</a:t>
            </a:r>
          </a:p>
          <a:p>
            <a:pPr lvl="1"/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личного дела осужденного </a:t>
            </a:r>
            <a:endParaRPr lang="ru-RU" dirty="0">
              <a:solidFill>
                <a:srgbClr val="000000"/>
              </a:solidFill>
              <a:latin typeface="Times New Roman"/>
              <a:ea typeface="Bookman Old Style"/>
              <a:cs typeface="Bookman Old Style"/>
            </a:endParaRPr>
          </a:p>
          <a:p>
            <a:pPr lvl="1"/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учетной карточки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осужденного (в двух экземплярах)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разъясняют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порядок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и условия отбывания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наказания</a:t>
            </a:r>
          </a:p>
          <a:p>
            <a:pPr lvl="1"/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отбирается подписка о том, что он будет выполнять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обязанности и соблюдать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условия отбывания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наказания</a:t>
            </a:r>
          </a:p>
          <a:p>
            <a:pPr lvl="1"/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информируется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об ответственности за нарушение порядка и условий отбывания наказания и об уголовной ответственности за злостное уклонение от его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отбывания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7992888" cy="65973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</a:t>
            </a:r>
            <a:r>
              <a:rPr lang="ru-RU" b="1" dirty="0" smtClean="0"/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Times New Roman"/>
              </a:rPr>
              <a:t>УИИ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контролируют поведение осужденных, </a:t>
            </a:r>
            <a:endParaRPr lang="ru-RU" dirty="0">
              <a:latin typeface="Bookman Old Style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ведут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суммарный учет отработанного осужденными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Bookman Old Style"/>
                <a:cs typeface="Bookman Old Style"/>
              </a:rPr>
              <a:t>времени</a:t>
            </a:r>
            <a:endParaRPr lang="en-US" b="1" dirty="0">
              <a:solidFill>
                <a:srgbClr val="000000"/>
              </a:solidFill>
              <a:latin typeface="Times New Roman"/>
              <a:ea typeface="Bookman Old Style"/>
              <a:cs typeface="Bookman Old Style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</a:pPr>
            <a:endParaRPr lang="en-US" sz="1100" b="1" dirty="0" smtClean="0">
              <a:solidFill>
                <a:srgbClr val="000000"/>
              </a:solidFill>
              <a:latin typeface="Times New Roman"/>
              <a:ea typeface="Bookman Old Style"/>
              <a:cs typeface="Bookman Old Style"/>
            </a:endParaRPr>
          </a:p>
          <a:p>
            <a:pPr marR="304800" indent="487045" algn="just">
              <a:spcAft>
                <a:spcPts val="0"/>
              </a:spcAft>
            </a:pP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УИИ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направляет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нанимателю: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304800" lvl="1" indent="487045" algn="just"/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извещение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 указанием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данных осужденного; сведений о наказании; обязанности осуществлять контроль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за выполнением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осужденным работ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уведомлять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УИИ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о количестве ежедневно отработанных осужденными часов или об уклонении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отбывания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наказания.</a:t>
            </a:r>
          </a:p>
          <a:p>
            <a:pPr marR="304800" lvl="1" indent="487045" algn="just"/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учетную 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</a:rPr>
              <a:t>карточку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 осужденного.</a:t>
            </a: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Symbol"/>
              <a:buChar char=""/>
            </a:pPr>
            <a:endParaRPr lang="ru-RU" sz="1100" dirty="0">
              <a:latin typeface="Bookman Old Style"/>
              <a:ea typeface="Bookman Old Style"/>
              <a:cs typeface="Bookman Old Style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Организация после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прибытия осужденного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высылает в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3дн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срок в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УИИ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подтверждение с указанием вида общественных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работ, </a:t>
            </a: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ежемесячно – табель раб. времени</a:t>
            </a:r>
          </a:p>
          <a:p>
            <a:pPr marL="0" indent="0">
              <a:buNone/>
            </a:pPr>
            <a:endParaRPr lang="ru-RU" sz="11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/>
                <a:ea typeface="Times New Roman"/>
              </a:rPr>
              <a:t>УИИ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обязана проверять правильность исполнения </a:t>
            </a:r>
            <a:r>
              <a:rPr lang="ru-RU" dirty="0" smtClean="0">
                <a:latin typeface="Times New Roman"/>
                <a:ea typeface="Times New Roman"/>
              </a:rPr>
              <a:t>приговора - </a:t>
            </a:r>
            <a:r>
              <a:rPr lang="ru-RU" dirty="0">
                <a:latin typeface="Times New Roman"/>
                <a:ea typeface="Times New Roman"/>
              </a:rPr>
              <a:t>не </a:t>
            </a:r>
            <a:r>
              <a:rPr lang="ru-RU" dirty="0" smtClean="0">
                <a:latin typeface="Times New Roman"/>
                <a:ea typeface="Times New Roman"/>
              </a:rPr>
              <a:t>реже </a:t>
            </a:r>
            <a:r>
              <a:rPr lang="ru-RU" dirty="0">
                <a:latin typeface="Times New Roman"/>
                <a:ea typeface="Times New Roman"/>
              </a:rPr>
              <a:t>одного раза </a:t>
            </a:r>
            <a:r>
              <a:rPr lang="ru-RU" dirty="0" smtClean="0">
                <a:latin typeface="Times New Roman"/>
                <a:ea typeface="Times New Roman"/>
              </a:rPr>
              <a:t>за </a:t>
            </a:r>
            <a:r>
              <a:rPr lang="ru-RU" dirty="0">
                <a:latin typeface="Times New Roman"/>
                <a:ea typeface="Times New Roman"/>
              </a:rPr>
              <a:t>весь период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1678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7848872" cy="64087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Осужденные обязаны: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работать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 определяемых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объектах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отработать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установленный срок, 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соблюдать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правила внутреннего трудового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распорядка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добросовестно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относиться к труду,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являться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 вызову 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ОВД в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указанный срок для проведения бесед, посещения воспитательных мероприятий,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дачи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письменных объяснений по вопросам, связанным с отбыванием наказания,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ставить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 известность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УИИ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об изменении места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жительства</a:t>
            </a:r>
          </a:p>
          <a:p>
            <a:endParaRPr lang="ru-RU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Предоставление отпуска: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Трудового – ОР не приостанавливаются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Социального – ОР приостанавливаются на период отпуска</a:t>
            </a:r>
          </a:p>
        </p:txBody>
      </p:sp>
    </p:spTree>
    <p:extLst>
      <p:ext uri="{BB962C8B-B14F-4D97-AF65-F5344CB8AC3E}">
        <p14:creationId xmlns:p14="http://schemas.microsoft.com/office/powerpoint/2010/main" val="46516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28596" y="0"/>
            <a:ext cx="7267604" cy="32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14290"/>
            <a:ext cx="8036396" cy="6311054"/>
          </a:xfrm>
        </p:spPr>
        <p:txBody>
          <a:bodyPr>
            <a:normAutofit fontScale="92500" lnSpcReduction="10000"/>
          </a:bodyPr>
          <a:lstStyle/>
          <a:p>
            <a:r>
              <a:rPr lang="ru-RU" sz="2700" dirty="0" smtClean="0"/>
              <a:t>Не </a:t>
            </a:r>
            <a:r>
              <a:rPr lang="ru-RU" sz="2700" dirty="0" smtClean="0"/>
              <a:t>может превышать 4 часов в выходные дни и дни, когда осужденный не занят на основной работе или учебе; </a:t>
            </a:r>
          </a:p>
          <a:p>
            <a:r>
              <a:rPr lang="ru-RU" sz="2700" dirty="0" smtClean="0"/>
              <a:t>в рабочие дни — </a:t>
            </a:r>
            <a:r>
              <a:rPr lang="ru-RU" sz="2700" dirty="0" smtClean="0"/>
              <a:t>2 ч. </a:t>
            </a:r>
            <a:r>
              <a:rPr lang="ru-RU" sz="2700" dirty="0" smtClean="0"/>
              <a:t>до или </a:t>
            </a:r>
            <a:r>
              <a:rPr lang="ru-RU" sz="2700" dirty="0" smtClean="0"/>
              <a:t>после окончания </a:t>
            </a:r>
            <a:r>
              <a:rPr lang="ru-RU" sz="2700" dirty="0" smtClean="0"/>
              <a:t>работы или учебы, </a:t>
            </a:r>
            <a:r>
              <a:rPr lang="ru-RU" sz="2700" dirty="0" smtClean="0"/>
              <a:t>по </a:t>
            </a:r>
            <a:r>
              <a:rPr lang="ru-RU" sz="2700" dirty="0" smtClean="0"/>
              <a:t>просьбе осужденного — </a:t>
            </a:r>
            <a:r>
              <a:rPr lang="ru-RU" sz="2700" dirty="0" smtClean="0"/>
              <a:t>4 ч. </a:t>
            </a:r>
            <a:endParaRPr lang="ru-RU" sz="2700" dirty="0" smtClean="0"/>
          </a:p>
          <a:p>
            <a:r>
              <a:rPr lang="ru-RU" sz="2700" dirty="0" smtClean="0"/>
              <a:t>Осужденными, не обучающимися и не имеющими постоянного места работы, </a:t>
            </a:r>
            <a:r>
              <a:rPr lang="ru-RU" sz="2700" dirty="0" smtClean="0"/>
              <a:t>с </a:t>
            </a:r>
            <a:r>
              <a:rPr lang="ru-RU" sz="2700" dirty="0" smtClean="0"/>
              <a:t>их согласия </a:t>
            </a:r>
            <a:r>
              <a:rPr lang="ru-RU" sz="2700" dirty="0" smtClean="0"/>
              <a:t>- свыше </a:t>
            </a:r>
            <a:r>
              <a:rPr lang="ru-RU" sz="2700" dirty="0" smtClean="0"/>
              <a:t>4, но не более 8 </a:t>
            </a:r>
            <a:r>
              <a:rPr lang="ru-RU" sz="2700" dirty="0" smtClean="0"/>
              <a:t>ч. </a:t>
            </a:r>
            <a:r>
              <a:rPr lang="ru-RU" sz="2700" dirty="0" smtClean="0"/>
              <a:t>в день. </a:t>
            </a:r>
          </a:p>
          <a:p>
            <a:r>
              <a:rPr lang="ru-RU" sz="2700" dirty="0" smtClean="0"/>
              <a:t>В </a:t>
            </a:r>
            <a:r>
              <a:rPr lang="ru-RU" sz="2700" dirty="0" smtClean="0"/>
              <a:t>течение недели не может быть менее 12 </a:t>
            </a:r>
            <a:r>
              <a:rPr lang="ru-RU" sz="2700" dirty="0" smtClean="0"/>
              <a:t>ч.</a:t>
            </a:r>
          </a:p>
          <a:p>
            <a:endParaRPr lang="ru-RU" sz="2700" dirty="0"/>
          </a:p>
          <a:p>
            <a:pPr marL="0" indent="0">
              <a:buNone/>
            </a:pPr>
            <a:r>
              <a:rPr lang="ru-RU" sz="2700" dirty="0" smtClean="0"/>
              <a:t>Несовершеннолетние</a:t>
            </a:r>
          </a:p>
          <a:p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3 ч.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в дни, когда осужденный не обучается или не занят на основной работе, </a:t>
            </a:r>
            <a:endParaRPr lang="ru-RU" sz="28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рабочие дни, дни проведения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занятий не более 2 ч., но не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более трех дней в неделю.</a:t>
            </a:r>
          </a:p>
          <a:p>
            <a:endParaRPr lang="ru-RU" sz="27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7444680" cy="6123080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Times New Roman"/>
                <a:ea typeface="Times New Roman"/>
              </a:rPr>
              <a:t>Обязанности администрации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осуществлять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контроль за выполнением осужденным определенных для него работ,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ежемесячно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представлять в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УИИ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сведения о количестве часов, в течение которых осужденный отбывал наказание в виде общественных работ,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уведомлять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УИИ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о нарушении осужденным порядка и условий отбывания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наказания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145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1360</TotalTime>
  <Words>1177</Words>
  <Application>Microsoft Office PowerPoint</Application>
  <PresentationFormat>Экран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Изящная</vt:lpstr>
      <vt:lpstr>Тема 4. Исполнение наказаний в виде общественных работ, штрафа и конфискации имущества</vt:lpstr>
      <vt:lpstr>1. Порядок и условия исполнения наказания в виде общественных работ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Порядок и условия исполнения наказания в виде штрафа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Конфискация имущества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DreamLair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Loner-XP</dc:creator>
  <cp:lastModifiedBy>Пользователь</cp:lastModifiedBy>
  <cp:revision>84</cp:revision>
  <dcterms:created xsi:type="dcterms:W3CDTF">2011-03-17T18:13:56Z</dcterms:created>
  <dcterms:modified xsi:type="dcterms:W3CDTF">2017-10-10T19:27:05Z</dcterms:modified>
</cp:coreProperties>
</file>