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8" r:id="rId3"/>
    <p:sldId id="300" r:id="rId4"/>
    <p:sldId id="299" r:id="rId5"/>
    <p:sldId id="301" r:id="rId6"/>
    <p:sldId id="302" r:id="rId7"/>
    <p:sldId id="267" r:id="rId8"/>
    <p:sldId id="303" r:id="rId9"/>
    <p:sldId id="270" r:id="rId10"/>
    <p:sldId id="271" r:id="rId11"/>
    <p:sldId id="272" r:id="rId12"/>
    <p:sldId id="304" r:id="rId13"/>
    <p:sldId id="273" r:id="rId14"/>
    <p:sldId id="274" r:id="rId15"/>
    <p:sldId id="275" r:id="rId16"/>
    <p:sldId id="30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4" d="100"/>
          <a:sy n="54" d="100"/>
        </p:scale>
        <p:origin x="-10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8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1988840"/>
            <a:ext cx="6357982" cy="286816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Тема 8-9. Исполнение наказаний в виде лишения права занимать определенные должности или заниматься определен­ной деятельностью и исправительных работ. </a:t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01056" cy="928694"/>
          </a:xfrm>
        </p:spPr>
        <p:txBody>
          <a:bodyPr>
            <a:noAutofit/>
          </a:bodyPr>
          <a:lstStyle/>
          <a:p>
            <a:r>
              <a:rPr lang="ru-RU" sz="2800" b="0" u="sng" dirty="0" smtClean="0"/>
              <a:t>Порядок и условия исполнения наказания в виде исправительных работ</a:t>
            </a:r>
            <a:endParaRPr lang="ru-RU" sz="28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102704" cy="5572140"/>
          </a:xfrm>
        </p:spPr>
        <p:txBody>
          <a:bodyPr/>
          <a:lstStyle/>
          <a:p>
            <a:r>
              <a:rPr lang="ru-RU" u="sng" dirty="0" smtClean="0"/>
              <a:t>срок о</a:t>
            </a:r>
            <a:r>
              <a:rPr lang="ru-RU" dirty="0" smtClean="0"/>
              <a:t>т 6 месяцев до 2 лет (несовершеннолетним — от 2 месяцев до 1 года) </a:t>
            </a:r>
          </a:p>
          <a:p>
            <a:r>
              <a:rPr lang="ru-RU" dirty="0" smtClean="0"/>
              <a:t>отбываются на основании приговора суда по месту работы осужденного.</a:t>
            </a:r>
          </a:p>
          <a:p>
            <a:endParaRPr lang="ru-RU" dirty="0" smtClean="0"/>
          </a:p>
          <a:p>
            <a:r>
              <a:rPr lang="ru-RU" dirty="0" smtClean="0"/>
              <a:t>из заработка </a:t>
            </a:r>
            <a:r>
              <a:rPr lang="ru-RU" dirty="0" smtClean="0"/>
              <a:t>производится </a:t>
            </a:r>
            <a:r>
              <a:rPr lang="ru-RU" dirty="0" smtClean="0"/>
              <a:t>удержание в доход государства </a:t>
            </a:r>
            <a:r>
              <a:rPr lang="ru-RU" dirty="0" smtClean="0"/>
              <a:t>в </a:t>
            </a:r>
            <a:r>
              <a:rPr lang="ru-RU" dirty="0" smtClean="0"/>
              <a:t>пределах от 10 до 25% (несовершеннолетним — от 5 до 15</a:t>
            </a:r>
            <a:r>
              <a:rPr lang="ru-RU" dirty="0" smtClean="0"/>
              <a:t>%).</a:t>
            </a:r>
          </a:p>
          <a:p>
            <a:endParaRPr lang="ru-RU" dirty="0"/>
          </a:p>
          <a:p>
            <a:r>
              <a:rPr lang="ru-RU" dirty="0" smtClean="0"/>
              <a:t>Только основное наказание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71472" y="0"/>
            <a:ext cx="7124728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7786742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не может быть назначен: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1) лицам, не достигшим 16-летнего возраста;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2) </a:t>
            </a:r>
            <a:r>
              <a:rPr lang="ru-RU" dirty="0" smtClean="0"/>
              <a:t>лицам, достигшим пенсионного возраста;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3) беременным женщинам;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4)лицам, находящимся в отпуске по уходу за ребенком;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5) инвалидам I и 2 группы;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6) иностранным гражданам и не проживающим постоянно в РБ лицам без гражданства;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7) </a:t>
            </a:r>
            <a:r>
              <a:rPr lang="ru-RU" dirty="0" smtClean="0"/>
              <a:t>военнослужащим и резервистам;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8) больным открытой формой туберкулеза, </a:t>
            </a:r>
            <a:r>
              <a:rPr lang="ru-RU" dirty="0" smtClean="0"/>
              <a:t>не имеющим постоянного места работы.</a:t>
            </a:r>
          </a:p>
          <a:p>
            <a:endParaRPr lang="ru-RU" dirty="0" smtClean="0"/>
          </a:p>
          <a:p>
            <a:r>
              <a:rPr lang="ru-RU" dirty="0" smtClean="0"/>
              <a:t>возложено на </a:t>
            </a:r>
            <a:r>
              <a:rPr lang="ru-RU" u="sng" dirty="0" smtClean="0"/>
              <a:t>уголовно-исполнительную </a:t>
            </a:r>
            <a:r>
              <a:rPr lang="ru-RU" u="sng" dirty="0" smtClean="0"/>
              <a:t>инспекцию по месту работы осужденного</a:t>
            </a:r>
          </a:p>
          <a:p>
            <a:r>
              <a:rPr lang="ru-RU" dirty="0"/>
              <a:t>Осужденные состоят на учете в </a:t>
            </a:r>
            <a:r>
              <a:rPr lang="ru-RU" dirty="0" smtClean="0"/>
              <a:t>УИИ, </a:t>
            </a:r>
            <a:r>
              <a:rPr lang="ru-RU" dirty="0"/>
              <a:t>а несовершеннолетние осужденные — </a:t>
            </a:r>
            <a:r>
              <a:rPr lang="ru-RU" dirty="0" smtClean="0"/>
              <a:t>и в </a:t>
            </a:r>
            <a:r>
              <a:rPr lang="ru-RU" dirty="0" err="1"/>
              <a:t>ИДН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444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Обязанности </a:t>
            </a:r>
            <a:r>
              <a:rPr lang="ru-RU" dirty="0" err="1" smtClean="0"/>
              <a:t>УиИ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064896" cy="61653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ведут учет осужденных, </a:t>
            </a:r>
            <a:endParaRPr lang="ru-RU" dirty="0" smtClean="0"/>
          </a:p>
          <a:p>
            <a:r>
              <a:rPr lang="ru-RU" dirty="0" smtClean="0"/>
              <a:t>разъясняют </a:t>
            </a:r>
            <a:r>
              <a:rPr lang="ru-RU" dirty="0"/>
              <a:t>порядок и условия отбывания наказания, </a:t>
            </a:r>
            <a:endParaRPr lang="ru-RU" dirty="0" smtClean="0"/>
          </a:p>
          <a:p>
            <a:r>
              <a:rPr lang="ru-RU" dirty="0" smtClean="0"/>
              <a:t>контролируют </a:t>
            </a:r>
            <a:r>
              <a:rPr lang="ru-RU" dirty="0"/>
              <a:t>соблюдение условий отбывания наказания осужденными и выполнение предписаний приговора администрацией организаций, в которых работают осужденные, </a:t>
            </a:r>
            <a:endParaRPr lang="ru-RU" dirty="0" smtClean="0"/>
          </a:p>
          <a:p>
            <a:r>
              <a:rPr lang="ru-RU" dirty="0" smtClean="0"/>
              <a:t>контролируют </a:t>
            </a:r>
            <a:r>
              <a:rPr lang="ru-RU" dirty="0"/>
              <a:t>правильность и своевременность удержаний из заработной платы осужденных и перечисление удержанных сумм в </a:t>
            </a:r>
            <a:r>
              <a:rPr lang="ru-RU" dirty="0" smtClean="0"/>
              <a:t>бюджет,</a:t>
            </a:r>
          </a:p>
          <a:p>
            <a:r>
              <a:rPr lang="ru-RU" dirty="0" smtClean="0"/>
              <a:t>организуют </a:t>
            </a:r>
            <a:r>
              <a:rPr lang="ru-RU" dirty="0"/>
              <a:t>и проводят с осужденными воспитательную работу, </a:t>
            </a:r>
            <a:endParaRPr lang="ru-RU" dirty="0" smtClean="0"/>
          </a:p>
          <a:p>
            <a:r>
              <a:rPr lang="ru-RU" dirty="0" smtClean="0"/>
              <a:t>контролируют </a:t>
            </a:r>
            <a:r>
              <a:rPr lang="ru-RU" dirty="0"/>
              <a:t>поведение осужденных,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необходимости направляют их в комитет по труду, занятости и социальной защите </a:t>
            </a:r>
            <a:r>
              <a:rPr lang="ru-RU" dirty="0" smtClean="0"/>
              <a:t>для </a:t>
            </a:r>
            <a:r>
              <a:rPr lang="ru-RU" dirty="0"/>
              <a:t>трудоустройства, </a:t>
            </a:r>
            <a:endParaRPr lang="ru-RU" dirty="0" smtClean="0"/>
          </a:p>
          <a:p>
            <a:r>
              <a:rPr lang="ru-RU" dirty="0" smtClean="0"/>
              <a:t>принимают </a:t>
            </a:r>
            <a:r>
              <a:rPr lang="ru-RU" dirty="0"/>
              <a:t>решение о приводе осужденных, не являющихся по их вызову, </a:t>
            </a:r>
            <a:endParaRPr lang="ru-RU" dirty="0" smtClean="0"/>
          </a:p>
          <a:p>
            <a:r>
              <a:rPr lang="ru-RU" dirty="0" smtClean="0"/>
              <a:t>проводят </a:t>
            </a:r>
            <a:r>
              <a:rPr lang="ru-RU" dirty="0"/>
              <a:t>первоначальные мероприятия по розыску осужденных, </a:t>
            </a:r>
            <a:endParaRPr lang="ru-RU" dirty="0" smtClean="0"/>
          </a:p>
          <a:p>
            <a:r>
              <a:rPr lang="ru-RU" dirty="0" smtClean="0"/>
              <a:t>готовят </a:t>
            </a:r>
            <a:r>
              <a:rPr lang="ru-RU" dirty="0"/>
              <a:t>и передают </a:t>
            </a:r>
            <a:r>
              <a:rPr lang="ru-RU" dirty="0" smtClean="0"/>
              <a:t>материалы </a:t>
            </a:r>
            <a:r>
              <a:rPr lang="ru-RU" dirty="0"/>
              <a:t>об осужденных, местонахождение которых неизвестно, </a:t>
            </a:r>
            <a:endParaRPr lang="ru-RU" dirty="0" smtClean="0"/>
          </a:p>
          <a:p>
            <a:r>
              <a:rPr lang="ru-RU" dirty="0" smtClean="0"/>
              <a:t>применяют </a:t>
            </a:r>
            <a:r>
              <a:rPr lang="ru-RU" dirty="0"/>
              <a:t>меры поощрения и взыскания, </a:t>
            </a:r>
            <a:endParaRPr lang="ru-RU" dirty="0" smtClean="0"/>
          </a:p>
          <a:p>
            <a:r>
              <a:rPr lang="ru-RU" dirty="0" smtClean="0"/>
              <a:t>выдают </a:t>
            </a:r>
            <a:r>
              <a:rPr lang="ru-RU" dirty="0"/>
              <a:t>письменные разрешения на прекращение трудового договора </a:t>
            </a:r>
            <a:r>
              <a:rPr lang="ru-RU" dirty="0" smtClean="0"/>
              <a:t>в </a:t>
            </a:r>
            <a:r>
              <a:rPr lang="ru-RU" dirty="0"/>
              <a:t>период отбывания наказания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851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67544" y="260648"/>
            <a:ext cx="7196166" cy="320040"/>
          </a:xfrm>
        </p:spPr>
        <p:txBody>
          <a:bodyPr>
            <a:noAutofit/>
          </a:bodyPr>
          <a:lstStyle/>
          <a:p>
            <a:r>
              <a:rPr lang="ru-RU" sz="2400" dirty="0" smtClean="0"/>
              <a:t>Условия отбывания наказания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7704856" cy="6048672"/>
          </a:xfrm>
        </p:spPr>
        <p:txBody>
          <a:bodyPr>
            <a:normAutofit/>
          </a:bodyPr>
          <a:lstStyle/>
          <a:p>
            <a:r>
              <a:rPr lang="ru-RU" dirty="0" smtClean="0"/>
              <a:t>общие </a:t>
            </a:r>
          </a:p>
          <a:p>
            <a:r>
              <a:rPr lang="ru-RU" dirty="0" smtClean="0"/>
              <a:t>специфические:</a:t>
            </a:r>
          </a:p>
          <a:p>
            <a:pPr lvl="1"/>
            <a:r>
              <a:rPr lang="ru-RU" dirty="0">
                <a:latin typeface="Times New Roman"/>
                <a:ea typeface="Times New Roman"/>
              </a:rPr>
              <a:t>запрет прекращать трудовой договор без письмен­ного разрешения </a:t>
            </a:r>
            <a:r>
              <a:rPr lang="ru-RU" dirty="0" smtClean="0">
                <a:latin typeface="Times New Roman"/>
                <a:ea typeface="Times New Roman"/>
              </a:rPr>
              <a:t>УИИ</a:t>
            </a:r>
          </a:p>
          <a:p>
            <a:pPr lvl="1"/>
            <a:r>
              <a:rPr lang="ru-RU" dirty="0" smtClean="0">
                <a:latin typeface="Times New Roman"/>
              </a:rPr>
              <a:t>обязанность неработающего осужденного трудоустроится либо стать на учет в </a:t>
            </a:r>
            <a:r>
              <a:rPr lang="ru-RU" dirty="0" err="1" smtClean="0">
                <a:latin typeface="Times New Roman"/>
              </a:rPr>
              <a:t>15дн</a:t>
            </a:r>
            <a:r>
              <a:rPr lang="ru-RU" dirty="0" smtClean="0">
                <a:latin typeface="Times New Roman"/>
              </a:rPr>
              <a:t>. срок</a:t>
            </a:r>
          </a:p>
          <a:p>
            <a:pPr lvl="1"/>
            <a:r>
              <a:rPr lang="ru-RU" dirty="0">
                <a:latin typeface="Times New Roman"/>
              </a:rPr>
              <a:t>обязанность </a:t>
            </a:r>
            <a:r>
              <a:rPr lang="ru-RU" dirty="0" smtClean="0">
                <a:latin typeface="Times New Roman"/>
              </a:rPr>
              <a:t>осужденного сообщить в </a:t>
            </a:r>
            <a:r>
              <a:rPr lang="ru-RU" dirty="0" err="1" smtClean="0">
                <a:latin typeface="Times New Roman"/>
              </a:rPr>
              <a:t>5дн</a:t>
            </a:r>
            <a:r>
              <a:rPr lang="ru-RU" dirty="0" smtClean="0">
                <a:latin typeface="Times New Roman"/>
              </a:rPr>
              <a:t>. срок об изменении места работы или места жительства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рудовые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отпуска предоставляются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осужденным на общих основаниях.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0034" y="0"/>
            <a:ext cx="7196166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7643866" cy="64294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Срок</a:t>
            </a:r>
            <a:r>
              <a:rPr lang="ru-RU" u="sng" dirty="0" smtClean="0"/>
              <a:t> исчисляется </a:t>
            </a:r>
            <a:r>
              <a:rPr lang="ru-RU" dirty="0" smtClean="0"/>
              <a:t>годами, месяцами и днями, в течение которых осужденный работал, и из его заработка производились удержания.</a:t>
            </a:r>
          </a:p>
          <a:p>
            <a:endParaRPr lang="ru-RU" dirty="0" smtClean="0"/>
          </a:p>
          <a:p>
            <a:r>
              <a:rPr lang="ru-RU" b="1" dirty="0">
                <a:latin typeface="Times New Roman"/>
                <a:ea typeface="Bookman Old Style"/>
                <a:cs typeface="Bookman Old Style"/>
              </a:rPr>
              <a:t>Число дней, отработанных осужденным, должно быть не менее числа рабочих дней, приходящихся на каждый месяц установленного судом срока наказания</a:t>
            </a:r>
            <a:r>
              <a:rPr lang="ru-RU" dirty="0">
                <a:latin typeface="Times New Roman"/>
                <a:ea typeface="Bookman Old Style"/>
                <a:cs typeface="Bookman Old Style"/>
              </a:rPr>
              <a:t>. 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endParaRPr lang="ru-RU" dirty="0" smtClean="0"/>
          </a:p>
          <a:p>
            <a:r>
              <a:rPr lang="ru-RU" dirty="0" smtClean="0"/>
              <a:t>Началом </a:t>
            </a:r>
            <a:r>
              <a:rPr lang="ru-RU" dirty="0" smtClean="0"/>
              <a:t>срока отбывания наказания является день получения администрацией организации, где работает осужденный, </a:t>
            </a:r>
            <a:r>
              <a:rPr lang="ru-RU" dirty="0" smtClean="0"/>
              <a:t>документов </a:t>
            </a:r>
            <a:r>
              <a:rPr lang="ru-RU" dirty="0" smtClean="0"/>
              <a:t>из УИИ.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срок наказания не засчитывается время, в течение которого осужденный официально был признан безработным.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0034" y="0"/>
            <a:ext cx="7196166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858180" cy="6286544"/>
          </a:xfrm>
        </p:spPr>
        <p:txBody>
          <a:bodyPr>
            <a:normAutofit fontScale="92500"/>
          </a:bodyPr>
          <a:lstStyle/>
          <a:p>
            <a:r>
              <a:rPr lang="ru-RU" sz="2800" u="sng" dirty="0" smtClean="0"/>
              <a:t>В срок отбывания наказания не засчитываются:</a:t>
            </a:r>
          </a:p>
          <a:p>
            <a:pPr>
              <a:buNone/>
            </a:pPr>
            <a:r>
              <a:rPr lang="ru-RU" sz="2800" dirty="0" smtClean="0"/>
              <a:t>1) время, в течение которого осужденный не работал по неуважительным причинам;</a:t>
            </a:r>
          </a:p>
          <a:p>
            <a:pPr>
              <a:buNone/>
            </a:pPr>
            <a:r>
              <a:rPr lang="ru-RU" sz="2800" dirty="0" smtClean="0"/>
              <a:t>2) время заболевания, вызванного алкогольным, наркотическим или токсическим опьянением либо действиями, связанными с ним;</a:t>
            </a:r>
          </a:p>
          <a:p>
            <a:pPr>
              <a:buNone/>
            </a:pPr>
            <a:r>
              <a:rPr lang="ru-RU" sz="2800" dirty="0" smtClean="0"/>
              <a:t>3) время отбывания административного взыскания в виде ареста или исправительных работ, а также содержания под стражей в качестве меры пресечения по другому делу в период отбывания </a:t>
            </a:r>
            <a:r>
              <a:rPr lang="ru-RU" sz="2800" dirty="0" smtClean="0"/>
              <a:t>наказания</a:t>
            </a:r>
            <a:endParaRPr lang="ru-RU" sz="2800" dirty="0"/>
          </a:p>
          <a:p>
            <a:pPr>
              <a:buNone/>
            </a:pPr>
            <a:r>
              <a:rPr lang="ru-RU" sz="2800" dirty="0" smtClean="0"/>
              <a:t>4) время нахождения в отпуске без сохранения заработно</a:t>
            </a:r>
            <a:r>
              <a:rPr lang="ru-RU" sz="2800" dirty="0" smtClean="0"/>
              <a:t>й платы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848872" cy="37265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/>
                <a:ea typeface="Times New Roman"/>
              </a:rPr>
              <a:t>Статья 40 Обязанности </a:t>
            </a:r>
            <a:r>
              <a:rPr lang="ru-RU" sz="2800" dirty="0" smtClean="0">
                <a:latin typeface="Times New Roman"/>
                <a:ea typeface="Times New Roman"/>
              </a:rPr>
              <a:t>администрации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7704856" cy="583264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правильное и своевременное удержание из заработка осужденных и перечисление </a:t>
            </a:r>
            <a:r>
              <a:rPr lang="ru-RU" dirty="0" smtClean="0"/>
              <a:t>удержанных </a:t>
            </a:r>
            <a:r>
              <a:rPr lang="ru-RU" dirty="0"/>
              <a:t>сумм в </a:t>
            </a:r>
            <a:r>
              <a:rPr lang="ru-RU" dirty="0" smtClean="0"/>
              <a:t>бюджет </a:t>
            </a:r>
            <a:r>
              <a:rPr lang="ru-RU" dirty="0"/>
              <a:t>и ежемесячное представление в </a:t>
            </a:r>
            <a:r>
              <a:rPr lang="ru-RU" dirty="0" smtClean="0"/>
              <a:t>УИИ расчетных </a:t>
            </a:r>
            <a:r>
              <a:rPr lang="ru-RU" dirty="0"/>
              <a:t>сведений, </a:t>
            </a:r>
            <a:endParaRPr lang="ru-RU" dirty="0" smtClean="0"/>
          </a:p>
          <a:p>
            <a:r>
              <a:rPr lang="ru-RU" dirty="0" smtClean="0"/>
              <a:t>контроль </a:t>
            </a:r>
            <a:r>
              <a:rPr lang="ru-RU" dirty="0"/>
              <a:t>за поведением осужденных по месту работы и содействие </a:t>
            </a:r>
            <a:r>
              <a:rPr lang="ru-RU" dirty="0"/>
              <a:t> УИИ </a:t>
            </a:r>
            <a:r>
              <a:rPr lang="ru-RU" dirty="0" smtClean="0"/>
              <a:t> </a:t>
            </a:r>
            <a:r>
              <a:rPr lang="ru-RU" dirty="0"/>
              <a:t>в проведении воспитательной работы с осужденными, </a:t>
            </a:r>
            <a:endParaRPr lang="ru-RU" dirty="0" smtClean="0"/>
          </a:p>
          <a:p>
            <a:r>
              <a:rPr lang="ru-RU" dirty="0" smtClean="0"/>
              <a:t>соблюдение </a:t>
            </a:r>
            <a:r>
              <a:rPr lang="ru-RU" dirty="0"/>
              <a:t>условий отбывания </a:t>
            </a:r>
            <a:r>
              <a:rPr lang="ru-RU" dirty="0" smtClean="0"/>
              <a:t>наказания, </a:t>
            </a:r>
            <a:r>
              <a:rPr lang="ru-RU" dirty="0"/>
              <a:t>уведомление </a:t>
            </a:r>
            <a:r>
              <a:rPr lang="ru-RU" dirty="0"/>
              <a:t> УИИ </a:t>
            </a:r>
            <a:r>
              <a:rPr lang="ru-RU" dirty="0" smtClean="0"/>
              <a:t>о </a:t>
            </a:r>
            <a:r>
              <a:rPr lang="ru-RU" dirty="0"/>
              <a:t>примененных к осужденным мерах поощрения и взыскания, об уклонении их от отбывания наказания, </a:t>
            </a:r>
            <a:endParaRPr lang="ru-RU" dirty="0" smtClean="0"/>
          </a:p>
          <a:p>
            <a:r>
              <a:rPr lang="ru-RU" dirty="0" smtClean="0"/>
              <a:t>предварительное </a:t>
            </a:r>
            <a:r>
              <a:rPr lang="ru-RU" dirty="0"/>
              <a:t>уведомление о переводе </a:t>
            </a:r>
            <a:r>
              <a:rPr lang="ru-RU" dirty="0" smtClean="0"/>
              <a:t>осужденных </a:t>
            </a:r>
            <a:r>
              <a:rPr lang="ru-RU" dirty="0"/>
              <a:t>на другую работу и об увольнении.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432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0034" y="0"/>
            <a:ext cx="7196166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7715304" cy="6286544"/>
          </a:xfrm>
        </p:spPr>
        <p:txBody>
          <a:bodyPr/>
          <a:lstStyle/>
          <a:p>
            <a:r>
              <a:rPr lang="ru-RU" dirty="0" smtClean="0"/>
              <a:t>Удержания производятся из заработной платы по основному месту работы осужденного за каждый отработанный месяц независимо от наличия к нему претензий по исполнительным документам. </a:t>
            </a:r>
          </a:p>
          <a:p>
            <a:r>
              <a:rPr lang="ru-RU" dirty="0" smtClean="0"/>
              <a:t>Удержания производятся со всей суммы заработка без исключения из этой суммы налогов и других платежей.</a:t>
            </a:r>
          </a:p>
          <a:p>
            <a:r>
              <a:rPr lang="ru-RU" dirty="0" smtClean="0"/>
              <a:t>Удержания не производятся из пособий, получаемых осужденным в порядке социального страхования и социального обеспечения, из выплат единовременного характера, не предусмотренных системой заработной платы.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28596" y="0"/>
            <a:ext cx="7267604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7929618" cy="6429420"/>
          </a:xfrm>
        </p:spPr>
        <p:txBody>
          <a:bodyPr/>
          <a:lstStyle/>
          <a:p>
            <a:r>
              <a:rPr lang="ru-RU" sz="2800" u="sng" dirty="0" smtClean="0"/>
              <a:t>поощрения:</a:t>
            </a:r>
          </a:p>
          <a:p>
            <a:pPr>
              <a:buNone/>
            </a:pPr>
            <a:r>
              <a:rPr lang="ru-RU" sz="2800" dirty="0" smtClean="0"/>
              <a:t>1) объявление благодарности;</a:t>
            </a:r>
          </a:p>
          <a:p>
            <a:pPr>
              <a:buNone/>
            </a:pPr>
            <a:r>
              <a:rPr lang="ru-RU" sz="2800" dirty="0" smtClean="0"/>
              <a:t>2) досрочное снятие ранее наложенного взыскания.</a:t>
            </a:r>
          </a:p>
          <a:p>
            <a:pPr>
              <a:buNone/>
            </a:pPr>
            <a:r>
              <a:rPr lang="ru-RU" sz="2800" dirty="0" smtClean="0"/>
              <a:t>Осужденные, твердо ставшие па путь исправления или доказавшие свое исправление, могут быть представлены к замене </a:t>
            </a:r>
            <a:r>
              <a:rPr lang="ru-RU" sz="2800" dirty="0" err="1" smtClean="0"/>
              <a:t>неотбытой</a:t>
            </a:r>
            <a:r>
              <a:rPr lang="ru-RU" sz="2800" dirty="0" smtClean="0"/>
              <a:t> части наказания более мягким наказанием или к условно-досрочному освобождению от наказания.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71472" y="0"/>
            <a:ext cx="7124728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929618" cy="6643710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нарушения: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1) </a:t>
            </a:r>
            <a:r>
              <a:rPr lang="ru-RU" dirty="0" err="1" smtClean="0"/>
              <a:t>непоступление</a:t>
            </a:r>
            <a:r>
              <a:rPr lang="ru-RU" dirty="0" smtClean="0"/>
              <a:t> без уважительных причин на работу в течение 15 дней со дня увольнения с прежнего места работы либо уклонение от постановки на учет, а также отказ от предложенной ему работы без уважительных причин;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2) неявка в УИИ без уважительных причин;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3) прогул без уважительных причин;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4) появление на работе в состоянии опьянения, а также распитие спиртных напитков, употребление наркотических или токсических средств на рабочем месте и в рабочее время;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5) прекращение трудового договора по соглашению сторон или по собственному желанию без </a:t>
            </a:r>
            <a:r>
              <a:rPr lang="ru-RU" dirty="0" smtClean="0"/>
              <a:t>письменного разрешения </a:t>
            </a:r>
            <a:r>
              <a:rPr lang="ru-RU" dirty="0" smtClean="0"/>
              <a:t>УИИ.</a:t>
            </a:r>
          </a:p>
          <a:p>
            <a:pPr marL="246888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1) выговор;</a:t>
            </a:r>
          </a:p>
          <a:p>
            <a:pPr marL="246888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2) установление на срок до 3 месяцев обязательной явки на регистрацию в УИИ не менее 2 раз в месяц.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7519736" cy="1080120"/>
          </a:xfrm>
        </p:spPr>
        <p:txBody>
          <a:bodyPr>
            <a:normAutofit fontScale="90000"/>
          </a:bodyPr>
          <a:lstStyle/>
          <a:p>
            <a:r>
              <a:rPr lang="ru-RU" sz="2000" b="0" dirty="0"/>
              <a:t>Лишение права занимать определенные должности или заниматься определенной </a:t>
            </a:r>
            <a:r>
              <a:rPr lang="ru-RU" sz="2000" b="0" dirty="0" smtClean="0"/>
              <a:t>деятельностью</a:t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rPr>
              <a:t>о</a:t>
            </a:r>
            <a:r>
              <a:rPr lang="ru-RU" sz="20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 1 </a:t>
            </a:r>
            <a:r>
              <a:rPr lang="ru-RU" sz="2000" b="0" dirty="0">
                <a:solidFill>
                  <a:srgbClr val="000000"/>
                </a:solidFill>
                <a:latin typeface="Times New Roman"/>
                <a:ea typeface="Times New Roman"/>
              </a:rPr>
              <a:t>года до </a:t>
            </a:r>
            <a:r>
              <a:rPr lang="ru-RU" sz="20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5 лет</a:t>
            </a:r>
            <a:br>
              <a:rPr lang="ru-RU" sz="2000" b="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000" b="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b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является </a:t>
            </a:r>
            <a:r>
              <a:rPr lang="ru-RU" sz="2000" b="0" dirty="0">
                <a:solidFill>
                  <a:srgbClr val="000000"/>
                </a:solidFill>
                <a:latin typeface="Times New Roman"/>
                <a:ea typeface="Times New Roman"/>
              </a:rPr>
              <a:t>как основным, так и дополни­тельным</a:t>
            </a:r>
            <a:endParaRPr lang="ru-RU" sz="2000" b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3960440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месту жительства: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наказание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отсрочке исполнения наказания и условном неприменением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наказания</a:t>
            </a: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месту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к ИР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1844824"/>
            <a:ext cx="3600400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Учреждением,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исполняющим основное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наказание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к аресту, ОС,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ЛС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месту жительства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отбытия основного наказания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006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20040"/>
            <a:ext cx="705329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7267604" cy="6241446"/>
          </a:xfrm>
        </p:spPr>
        <p:txBody>
          <a:bodyPr/>
          <a:lstStyle/>
          <a:p>
            <a:r>
              <a:rPr lang="ru-RU" sz="2800" u="sng" dirty="0" smtClean="0"/>
              <a:t>Злостно уклоняющийся от отбывания наказания в виде исправительных </a:t>
            </a:r>
            <a:r>
              <a:rPr lang="ru-RU" sz="2800" u="sng" smtClean="0"/>
              <a:t>работ </a:t>
            </a:r>
            <a:endParaRPr lang="ru-RU" sz="2800" u="sng" smtClean="0"/>
          </a:p>
          <a:p>
            <a:pPr marL="0" indent="0">
              <a:buNone/>
            </a:pPr>
            <a:r>
              <a:rPr lang="ru-RU" sz="2800" smtClean="0"/>
              <a:t>- </a:t>
            </a:r>
            <a:r>
              <a:rPr lang="ru-RU" sz="2800" dirty="0" smtClean="0"/>
              <a:t>осужденный, продолжающий нарушать порядок и условия отбывания наказания после объявления ему официального предупреждения,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- </a:t>
            </a:r>
            <a:r>
              <a:rPr lang="ru-RU" sz="2800" dirty="0" smtClean="0"/>
              <a:t>осужденный</a:t>
            </a:r>
            <a:r>
              <a:rPr lang="ru-RU" sz="2800" dirty="0" smtClean="0"/>
              <a:t>, скрывшийся с места жительства с целью уклонения от отбывания наказания.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228656" cy="516672"/>
          </a:xfrm>
        </p:spPr>
        <p:txBody>
          <a:bodyPr>
            <a:normAutofit/>
          </a:bodyPr>
          <a:lstStyle/>
          <a:p>
            <a:r>
              <a:rPr lang="ru-RU" sz="2800" b="0" dirty="0">
                <a:latin typeface="Times New Roman"/>
                <a:ea typeface="Times New Roman"/>
              </a:rPr>
              <a:t>Обязанности </a:t>
            </a:r>
            <a:r>
              <a:rPr lang="ru-RU" sz="2800" b="0" dirty="0" err="1">
                <a:latin typeface="Times New Roman"/>
                <a:ea typeface="Times New Roman"/>
              </a:rPr>
              <a:t>УИИ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136904" cy="6264696"/>
          </a:xfrm>
        </p:spPr>
        <p:txBody>
          <a:bodyPr>
            <a:noAutofit/>
          </a:bodyPr>
          <a:lstStyle/>
          <a:p>
            <a:r>
              <a:rPr lang="ru-RU" sz="1900" b="1" dirty="0" smtClean="0">
                <a:latin typeface="Times New Roman"/>
                <a:ea typeface="Times New Roman"/>
              </a:rPr>
              <a:t>учет </a:t>
            </a:r>
            <a:r>
              <a:rPr lang="ru-RU" sz="1900" b="1" dirty="0">
                <a:latin typeface="Times New Roman"/>
                <a:ea typeface="Times New Roman"/>
              </a:rPr>
              <a:t>осужденных; </a:t>
            </a:r>
          </a:p>
          <a:p>
            <a:r>
              <a:rPr lang="ru-RU" sz="1900" b="1" dirty="0" smtClean="0">
                <a:latin typeface="Times New Roman"/>
                <a:ea typeface="Times New Roman"/>
              </a:rPr>
              <a:t>контроль </a:t>
            </a:r>
            <a:r>
              <a:rPr lang="ru-RU" sz="1900" b="1" dirty="0">
                <a:latin typeface="Times New Roman"/>
                <a:ea typeface="Times New Roman"/>
              </a:rPr>
              <a:t>за соблюдением ими запретов, установленных пригово­ром суда в части занятия определенной должности или опреде­ленной </a:t>
            </a:r>
            <a:r>
              <a:rPr lang="ru-RU" sz="1900" b="1" dirty="0" smtClean="0">
                <a:latin typeface="Times New Roman"/>
                <a:ea typeface="Times New Roman"/>
              </a:rPr>
              <a:t>деятельностью</a:t>
            </a:r>
          </a:p>
          <a:p>
            <a:pPr marL="0" marR="1270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5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marR="1270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Журнал </a:t>
            </a:r>
            <a:r>
              <a:rPr lang="ru-RU" sz="1900" i="1" dirty="0">
                <a:solidFill>
                  <a:srgbClr val="000000"/>
                </a:solidFill>
                <a:latin typeface="Times New Roman"/>
                <a:ea typeface="Times New Roman"/>
              </a:rPr>
              <a:t>уче­та </a:t>
            </a:r>
            <a:r>
              <a:rPr lang="ru-RU" sz="19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осужденных:</a:t>
            </a:r>
          </a:p>
          <a:p>
            <a:pPr marR="12700"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данные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на осужденного </a:t>
            </a:r>
            <a:endParaRPr lang="ru-RU" sz="19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2700"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данные </a:t>
            </a:r>
            <a:r>
              <a:rPr lang="ru-RU" sz="1900" dirty="0" err="1">
                <a:solidFill>
                  <a:srgbClr val="000000"/>
                </a:solidFill>
                <a:latin typeface="Times New Roman"/>
                <a:ea typeface="Times New Roman"/>
              </a:rPr>
              <a:t>ИУ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 или </a:t>
            </a:r>
            <a:r>
              <a:rPr lang="ru-RU" sz="19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ИУОТ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вре­мя освобождения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(если осужденный оттуда поступил)</a:t>
            </a:r>
          </a:p>
          <a:p>
            <a:pPr marR="12700"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какие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должности запрещено занимать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(какими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вида­ми деятельности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запрещено заниматься)</a:t>
            </a:r>
          </a:p>
          <a:p>
            <a:pPr marR="12700"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место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работы (учебы) и занимаемая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осужденным, должность</a:t>
            </a:r>
          </a:p>
          <a:p>
            <a:pPr marR="12700"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отметки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о мероприятиях, проведенных УИИ </a:t>
            </a:r>
            <a:endParaRPr lang="ru-RU" sz="19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2700"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даты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: постановки осужденного на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учет;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направления извещения о запрете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адрес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администрации; поступления ответного сообщения об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исполнении требований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приговора; окончания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срока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наказания;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снятия с учета.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50" dirty="0" smtClean="0">
              <a:latin typeface="Times New Roman"/>
              <a:ea typeface="Times New Roman"/>
              <a:cs typeface="Bookman Old Style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i="1" dirty="0" smtClean="0">
                <a:latin typeface="Times New Roman"/>
                <a:ea typeface="Times New Roman"/>
                <a:cs typeface="Bookman Old Style"/>
              </a:rPr>
              <a:t>Личное </a:t>
            </a:r>
            <a:r>
              <a:rPr lang="ru-RU" sz="1900" i="1" dirty="0">
                <a:latin typeface="Times New Roman"/>
                <a:ea typeface="Times New Roman"/>
                <a:cs typeface="Bookman Old Style"/>
              </a:rPr>
              <a:t>дело </a:t>
            </a:r>
            <a:r>
              <a:rPr lang="ru-RU" sz="1900" i="1" dirty="0" smtClean="0">
                <a:latin typeface="Times New Roman"/>
                <a:ea typeface="Times New Roman"/>
                <a:cs typeface="Bookman Old Style"/>
              </a:rPr>
              <a:t>осужденного</a:t>
            </a:r>
            <a:endParaRPr lang="ru-RU" sz="1900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829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28656" cy="516672"/>
          </a:xfrm>
        </p:spPr>
        <p:txBody>
          <a:bodyPr>
            <a:normAutofit/>
          </a:bodyPr>
          <a:lstStyle/>
          <a:p>
            <a:r>
              <a:rPr lang="ru-RU" sz="2800" b="0" dirty="0">
                <a:latin typeface="Times New Roman"/>
                <a:ea typeface="Times New Roman"/>
              </a:rPr>
              <a:t>Обязанности </a:t>
            </a:r>
            <a:r>
              <a:rPr lang="ru-RU" sz="2800" b="0" dirty="0" err="1">
                <a:latin typeface="Times New Roman"/>
                <a:ea typeface="Times New Roman"/>
              </a:rPr>
              <a:t>УИИ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7848872" cy="5976664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>проверка </a:t>
            </a:r>
            <a:r>
              <a:rPr lang="ru-RU" b="1" dirty="0">
                <a:latin typeface="Times New Roman"/>
                <a:ea typeface="Times New Roman"/>
              </a:rPr>
              <a:t>выполнения предписаний при­говора суда администрацией организаций </a:t>
            </a:r>
            <a:r>
              <a:rPr lang="ru-RU" b="1" dirty="0" smtClean="0">
                <a:latin typeface="Times New Roman"/>
                <a:ea typeface="Times New Roman"/>
              </a:rPr>
              <a:t>либо органами</a:t>
            </a:r>
            <a:endParaRPr lang="ru-RU" b="1" dirty="0">
              <a:latin typeface="Times New Roman"/>
              <a:ea typeface="Times New Roman"/>
            </a:endParaRPr>
          </a:p>
          <a:p>
            <a:pPr marL="482600" marR="254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10дн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срок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устанавливает место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работы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осужденного</a:t>
            </a:r>
          </a:p>
          <a:p>
            <a:pPr marL="482600" marR="25400" indent="-45720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направляет </a:t>
            </a:r>
            <a:r>
              <a:rPr lang="ru-RU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копию приговора </a:t>
            </a: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</a:rPr>
              <a:t>суда и извещение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 указанием обязан­ностей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5400" marR="25400" indent="0" algn="just">
              <a:buNone/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админис­трации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организации (ст. 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32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УИК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 marL="25400" marR="2540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или </a:t>
            </a:r>
          </a:p>
          <a:p>
            <a:pPr marL="25400" marR="25400" indent="0" algn="just">
              <a:spcAft>
                <a:spcPts val="0"/>
              </a:spcAft>
              <a:buNone/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орган, правомочный аннулировать разрешение на занятие определенным видом 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деятельности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(ст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. 33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УИК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</a:p>
          <a:p>
            <a:pPr marL="482600" marR="254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5400" marR="2540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3дн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срок администрация организации или орган обязаны выполнить необходимые действия и уведомить об этом УИИ.</a:t>
            </a:r>
          </a:p>
          <a:p>
            <a:pPr marL="25400" marR="25400" indent="0" algn="just">
              <a:spcAft>
                <a:spcPts val="0"/>
              </a:spcAft>
              <a:buNone/>
            </a:pPr>
            <a:endParaRPr lang="ru-RU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87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28656" cy="516672"/>
          </a:xfrm>
        </p:spPr>
        <p:txBody>
          <a:bodyPr>
            <a:normAutofit/>
          </a:bodyPr>
          <a:lstStyle/>
          <a:p>
            <a:r>
              <a:rPr lang="ru-RU" sz="2800" b="0" dirty="0">
                <a:latin typeface="Times New Roman"/>
                <a:ea typeface="Times New Roman"/>
              </a:rPr>
              <a:t>Обязанности </a:t>
            </a:r>
            <a:r>
              <a:rPr lang="ru-RU" sz="2800" b="0" dirty="0" err="1">
                <a:latin typeface="Times New Roman"/>
                <a:ea typeface="Times New Roman"/>
              </a:rPr>
              <a:t>УИИ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7848872" cy="597666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>организация проведения воспитательной работы с осужденными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в </a:t>
            </a:r>
            <a:r>
              <a:rPr lang="ru-RU" dirty="0" err="1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10дн</a:t>
            </a: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 </a:t>
            </a:r>
            <a:r>
              <a:rPr lang="ru-RU" dirty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срок </a:t>
            </a: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вызывает </a:t>
            </a:r>
            <a:r>
              <a:rPr lang="ru-RU" dirty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осужденного для проведения с ним беседы о по­рядке и условиях отбывания </a:t>
            </a: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наказания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разъясняет обязанности (ст</a:t>
            </a:r>
            <a:r>
              <a:rPr lang="ru-RU" dirty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. 35 </a:t>
            </a:r>
            <a:r>
              <a:rPr lang="ru-RU" dirty="0" err="1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УИК</a:t>
            </a: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), </a:t>
            </a:r>
            <a:r>
              <a:rPr lang="ru-RU" dirty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правовые последствия невыполнения требо­ваний </a:t>
            </a: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приговора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отбирается подписка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к </a:t>
            </a:r>
            <a:r>
              <a:rPr lang="ru-RU" dirty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лично­му делу </a:t>
            </a: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приобщается </a:t>
            </a:r>
            <a:r>
              <a:rPr lang="ru-RU" dirty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справка о проведении беседы и подписка осужденного </a:t>
            </a:r>
            <a:endParaRPr lang="ru-RU" dirty="0" smtClean="0">
              <a:solidFill>
                <a:srgbClr val="000000"/>
              </a:solidFill>
              <a:latin typeface="Century Schoolbook"/>
              <a:ea typeface="Times New Roman"/>
              <a:cs typeface="Century Schoolbook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индивидуальные беседы и объяснения осужденных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Century Schoolbook"/>
                <a:ea typeface="Times New Roman"/>
                <a:cs typeface="Century Schoolbook"/>
              </a:rPr>
              <a:t>устанавливают контакт с родственниками</a:t>
            </a:r>
          </a:p>
        </p:txBody>
      </p:sp>
    </p:spTree>
    <p:extLst>
      <p:ext uri="{BB962C8B-B14F-4D97-AF65-F5344CB8AC3E}">
        <p14:creationId xmlns:p14="http://schemas.microsoft.com/office/powerpoint/2010/main" val="252696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28656" cy="516672"/>
          </a:xfrm>
        </p:spPr>
        <p:txBody>
          <a:bodyPr>
            <a:normAutofit/>
          </a:bodyPr>
          <a:lstStyle/>
          <a:p>
            <a:r>
              <a:rPr lang="ru-RU" sz="2800" b="0" dirty="0">
                <a:latin typeface="Times New Roman"/>
                <a:ea typeface="Times New Roman"/>
              </a:rPr>
              <a:t>Обязанности </a:t>
            </a:r>
            <a:r>
              <a:rPr lang="ru-RU" sz="2800" b="0" dirty="0" err="1">
                <a:latin typeface="Times New Roman"/>
                <a:ea typeface="Times New Roman"/>
              </a:rPr>
              <a:t>УИИ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7848872" cy="5976664"/>
          </a:xfrm>
        </p:spPr>
        <p:txBody>
          <a:bodyPr>
            <a:normAutofit/>
          </a:bodyPr>
          <a:lstStyle/>
          <a:p>
            <a:pPr marL="12700" marR="12700" indent="424815"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организа­ции </a:t>
            </a:r>
            <a:r>
              <a:rPr lang="ru-RU" b="1" dirty="0">
                <a:latin typeface="Times New Roman"/>
                <a:ea typeface="Times New Roman"/>
              </a:rPr>
              <a:t>проведения иных мероприятий, связанных с контролем за исполнением приговора суда</a:t>
            </a:r>
            <a:r>
              <a:rPr lang="ru-RU" b="1" dirty="0" smtClean="0">
                <a:latin typeface="Times New Roman"/>
                <a:ea typeface="Times New Roman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69900" marR="127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Разовый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контроль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после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постановки осужден­ного на учет УИИ обязана в месячный срок проверить фактическое выполнение предписаний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приговора (составляется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акт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провер­ки).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69900" marR="127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Периодический контроль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УИИ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 реже одного раза 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6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месяцев проверить состояние испол­нения приговора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(составляется справка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рапорт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4808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28596" y="0"/>
            <a:ext cx="7267604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929618" cy="650085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b="1" u="sng" dirty="0" smtClean="0"/>
              <a:t>Обязанности администрации организаций: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dirty="0" smtClean="0"/>
              <a:t>1) не позднее 3 дней после получения </a:t>
            </a:r>
            <a:r>
              <a:rPr lang="ru-RU" sz="3500" dirty="0" smtClean="0"/>
              <a:t>документов </a:t>
            </a:r>
            <a:r>
              <a:rPr lang="ru-RU" sz="3500" dirty="0" smtClean="0"/>
              <a:t>УИИ освободить осужденного от </a:t>
            </a:r>
            <a:r>
              <a:rPr lang="ru-RU" sz="3500" dirty="0" smtClean="0"/>
              <a:t>должности; </a:t>
            </a:r>
            <a:r>
              <a:rPr lang="ru-RU" sz="3500" dirty="0" smtClean="0"/>
              <a:t>внести </a:t>
            </a:r>
            <a:r>
              <a:rPr lang="ru-RU" sz="3500" dirty="0" smtClean="0"/>
              <a:t>запись в </a:t>
            </a:r>
            <a:r>
              <a:rPr lang="ru-RU" sz="3500" dirty="0" smtClean="0"/>
              <a:t>трудовую </a:t>
            </a:r>
            <a:r>
              <a:rPr lang="ru-RU" sz="3500" dirty="0" smtClean="0"/>
              <a:t>книжку; </a:t>
            </a:r>
            <a:r>
              <a:rPr lang="ru-RU" sz="3500" dirty="0" smtClean="0"/>
              <a:t>направить в УИИ сообщение о выполнении предписаний приговора;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dirty="0" smtClean="0"/>
              <a:t>2</a:t>
            </a:r>
            <a:r>
              <a:rPr lang="ru-RU" sz="3500" dirty="0" smtClean="0"/>
              <a:t>) представлять по требованию УИИ документы, связанные с исполнением наказания;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dirty="0" smtClean="0"/>
              <a:t>3</a:t>
            </a:r>
            <a:r>
              <a:rPr lang="ru-RU" sz="3500" dirty="0" smtClean="0"/>
              <a:t>) в случаях изменения или прекращения трудового договора с осужденным в трехдневный срок сообщить об этом в УИИ;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dirty="0" smtClean="0"/>
              <a:t>4</a:t>
            </a:r>
            <a:r>
              <a:rPr lang="ru-RU" sz="3500" dirty="0" smtClean="0"/>
              <a:t>) выдать лицу, отбывшему наказание либо освобожденному от него в установленном законом порядке, по его просьбе взамен трудовой книжки ее дубликат без внесения в него записи о наказании.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03712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 исполнения наказания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764704"/>
            <a:ext cx="3888432" cy="792088"/>
          </a:xfrm>
        </p:spPr>
        <p:txBody>
          <a:bodyPr>
            <a:noAutofit/>
          </a:bodyPr>
          <a:lstStyle/>
          <a:p>
            <a:r>
              <a:rPr lang="ru-RU" sz="2000" u="sng" dirty="0"/>
              <a:t>с момента вступления </a:t>
            </a:r>
            <a:r>
              <a:rPr lang="ru-RU" sz="2000" u="sng" dirty="0" smtClean="0"/>
              <a:t>приговора в </a:t>
            </a:r>
            <a:r>
              <a:rPr lang="ru-RU" sz="2000" u="sng" dirty="0"/>
              <a:t>законную </a:t>
            </a:r>
            <a:r>
              <a:rPr lang="ru-RU" sz="2000" u="sng" dirty="0" smtClean="0"/>
              <a:t>силу</a:t>
            </a:r>
            <a:endParaRPr lang="ru-RU" sz="2000" u="sng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39952" y="764704"/>
            <a:ext cx="3816424" cy="792088"/>
          </a:xfrm>
        </p:spPr>
        <p:txBody>
          <a:bodyPr>
            <a:noAutofit/>
          </a:bodyPr>
          <a:lstStyle/>
          <a:p>
            <a:r>
              <a:rPr lang="ru-RU" sz="2000" u="sng" dirty="0"/>
              <a:t>со дня освобождения </a:t>
            </a:r>
            <a:r>
              <a:rPr lang="ru-RU" sz="2000" u="sng" dirty="0" smtClean="0"/>
              <a:t>от основного наказания</a:t>
            </a: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51520" y="1711840"/>
            <a:ext cx="3726120" cy="48855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основное наказание</a:t>
            </a:r>
          </a:p>
          <a:p>
            <a:r>
              <a:rPr lang="ru-RU" dirty="0" smtClean="0"/>
              <a:t>дополнительное </a:t>
            </a:r>
          </a:p>
          <a:p>
            <a:pPr lvl="1"/>
            <a:r>
              <a:rPr lang="ru-RU" dirty="0" smtClean="0"/>
              <a:t>к ИР</a:t>
            </a:r>
          </a:p>
          <a:p>
            <a:pPr lvl="1"/>
            <a:r>
              <a:rPr lang="ru-RU" dirty="0" smtClean="0"/>
              <a:t>Ограничению по военной службе</a:t>
            </a:r>
          </a:p>
          <a:p>
            <a:pPr lvl="1"/>
            <a:r>
              <a:rPr lang="ru-RU" dirty="0" smtClean="0"/>
              <a:t>ОС без направления в </a:t>
            </a:r>
            <a:r>
              <a:rPr lang="ru-RU" dirty="0" err="1" smtClean="0"/>
              <a:t>ИУОТ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отсрочке исполнения наказания и условном неприменении наказания, если исполнение дополнительного наказания не отсрочено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669488"/>
          </a:xfrm>
        </p:spPr>
        <p:txBody>
          <a:bodyPr/>
          <a:lstStyle/>
          <a:p>
            <a:r>
              <a:rPr lang="ru-RU" dirty="0" smtClean="0"/>
              <a:t>дополнительное к:</a:t>
            </a:r>
          </a:p>
          <a:p>
            <a:pPr lvl="1"/>
            <a:r>
              <a:rPr lang="ru-RU" dirty="0" smtClean="0"/>
              <a:t>Аресту</a:t>
            </a:r>
          </a:p>
          <a:p>
            <a:pPr lvl="1"/>
            <a:r>
              <a:rPr lang="ru-RU" dirty="0" smtClean="0"/>
              <a:t>ОС с направлением в </a:t>
            </a:r>
            <a:r>
              <a:rPr lang="ru-RU" dirty="0" err="1" smtClean="0"/>
              <a:t>ИУОТ</a:t>
            </a:r>
            <a:endParaRPr lang="ru-RU" dirty="0" smtClean="0"/>
          </a:p>
          <a:p>
            <a:pPr lvl="1"/>
            <a:r>
              <a:rPr lang="ru-RU" dirty="0" smtClean="0"/>
              <a:t>Лишению свободы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705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714348" y="0"/>
            <a:ext cx="6981852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7500990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u="sng" dirty="0" smtClean="0"/>
              <a:t>Осужденные </a:t>
            </a:r>
            <a:r>
              <a:rPr lang="ru-RU" sz="2800" u="sng" dirty="0" smtClean="0"/>
              <a:t>обязаны</a:t>
            </a:r>
            <a:r>
              <a:rPr lang="ru-RU" sz="2800" u="sng" dirty="0" smtClean="0"/>
              <a:t>: </a:t>
            </a:r>
          </a:p>
          <a:p>
            <a:r>
              <a:rPr lang="ru-RU" sz="2800" dirty="0" smtClean="0"/>
              <a:t>выполнять предписания приговора; </a:t>
            </a:r>
          </a:p>
          <a:p>
            <a:r>
              <a:rPr lang="ru-RU" sz="2800" dirty="0" smtClean="0"/>
              <a:t>представлять по требованию </a:t>
            </a:r>
            <a:r>
              <a:rPr lang="ru-RU" sz="2800" dirty="0" smtClean="0"/>
              <a:t>УИИ </a:t>
            </a:r>
            <a:r>
              <a:rPr lang="ru-RU" sz="2800" dirty="0" smtClean="0"/>
              <a:t>документы, связанные с отбыванием указанного наказания; </a:t>
            </a:r>
          </a:p>
          <a:p>
            <a:r>
              <a:rPr lang="ru-RU" sz="2800" dirty="0" smtClean="0"/>
              <a:t>в письменной форме сообщать в УИИ о месте работы, его изменении или об увольнении с работы, об изменении места </a:t>
            </a:r>
            <a:r>
              <a:rPr lang="ru-RU" sz="2800" dirty="0" smtClean="0"/>
              <a:t>жительства</a:t>
            </a:r>
          </a:p>
          <a:p>
            <a:endParaRPr lang="ru-RU" sz="2800" dirty="0"/>
          </a:p>
          <a:p>
            <a:pPr marL="0" indent="0">
              <a:buNone/>
            </a:pPr>
            <a:r>
              <a:rPr lang="ru-RU" sz="2800" u="sng" dirty="0" smtClean="0"/>
              <a:t>Ответственность за неисполнение приговора:</a:t>
            </a:r>
          </a:p>
          <a:p>
            <a:r>
              <a:rPr lang="ru-RU" sz="2800" dirty="0" smtClean="0"/>
              <a:t>Организации и органы – ст. 423 УК</a:t>
            </a:r>
          </a:p>
          <a:p>
            <a:r>
              <a:rPr lang="ru-RU" sz="2800" dirty="0" smtClean="0"/>
              <a:t>Осужденный – ст. 417 УК.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887</TotalTime>
  <Words>1099</Words>
  <Application>Microsoft Office PowerPoint</Application>
  <PresentationFormat>Экран (4:3)</PresentationFormat>
  <Paragraphs>152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Тема 8-9. Исполнение наказаний в виде лишения права занимать определенные должности или заниматься определен­ной деятельностью и исправительных работ.  </vt:lpstr>
      <vt:lpstr>Лишение права занимать определенные должности или заниматься определенной деятельностью  от 1 года до 5 лет  является как основным, так и дополни­тельным</vt:lpstr>
      <vt:lpstr>Обязанности УИИ</vt:lpstr>
      <vt:lpstr>Обязанности УИИ</vt:lpstr>
      <vt:lpstr>Обязанности УИИ</vt:lpstr>
      <vt:lpstr>Обязанности УИИ</vt:lpstr>
      <vt:lpstr>Презентация PowerPoint</vt:lpstr>
      <vt:lpstr>Срок исполнения наказания</vt:lpstr>
      <vt:lpstr>Презентация PowerPoint</vt:lpstr>
      <vt:lpstr>Порядок и условия исполнения наказания в виде исправительных работ</vt:lpstr>
      <vt:lpstr>Презентация PowerPoint</vt:lpstr>
      <vt:lpstr>Обязанности УиИ</vt:lpstr>
      <vt:lpstr>Условия отбывания наказания</vt:lpstr>
      <vt:lpstr>Презентация PowerPoint</vt:lpstr>
      <vt:lpstr>Презентация PowerPoint</vt:lpstr>
      <vt:lpstr>Статья 40 Обязанности администрации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DreamLair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Loner-XP</dc:creator>
  <cp:lastModifiedBy>Пользователь</cp:lastModifiedBy>
  <cp:revision>66</cp:revision>
  <dcterms:created xsi:type="dcterms:W3CDTF">2011-03-17T18:13:56Z</dcterms:created>
  <dcterms:modified xsi:type="dcterms:W3CDTF">2017-10-17T12:26:28Z</dcterms:modified>
</cp:coreProperties>
</file>