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6" r:id="rId6"/>
    <p:sldId id="259" r:id="rId7"/>
    <p:sldId id="260" r:id="rId8"/>
    <p:sldId id="267" r:id="rId9"/>
    <p:sldId id="261" r:id="rId10"/>
    <p:sldId id="262" r:id="rId11"/>
    <p:sldId id="263" r:id="rId12"/>
    <p:sldId id="268" r:id="rId13"/>
    <p:sldId id="264" r:id="rId14"/>
    <p:sldId id="265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4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C13-FCBD-45C6-A7C0-6F751AB970C0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384C-7ADC-40C9-95C8-2010E73289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826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C13-FCBD-45C6-A7C0-6F751AB970C0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384C-7ADC-40C9-95C8-2010E73289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863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C13-FCBD-45C6-A7C0-6F751AB970C0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384C-7ADC-40C9-95C8-2010E73289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975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9E8C-9BFC-4F7E-902E-1A5CB273557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1963-5D19-4C53-AAC1-EFFE5368A5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732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9E8C-9BFC-4F7E-902E-1A5CB273557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1963-5D19-4C53-AAC1-EFFE5368A5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982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9E8C-9BFC-4F7E-902E-1A5CB273557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1963-5D19-4C53-AAC1-EFFE5368A5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4897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9E8C-9BFC-4F7E-902E-1A5CB273557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1963-5D19-4C53-AAC1-EFFE5368A5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670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9E8C-9BFC-4F7E-902E-1A5CB273557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1963-5D19-4C53-AAC1-EFFE5368A5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9499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9E8C-9BFC-4F7E-902E-1A5CB273557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1963-5D19-4C53-AAC1-EFFE5368A5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5634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9E8C-9BFC-4F7E-902E-1A5CB273557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1963-5D19-4C53-AAC1-EFFE5368A5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1443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9E8C-9BFC-4F7E-902E-1A5CB273557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1963-5D19-4C53-AAC1-EFFE5368A5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653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C13-FCBD-45C6-A7C0-6F751AB970C0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384C-7ADC-40C9-95C8-2010E73289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0065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9E8C-9BFC-4F7E-902E-1A5CB273557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1963-5D19-4C53-AAC1-EFFE5368A5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9760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9E8C-9BFC-4F7E-902E-1A5CB273557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1963-5D19-4C53-AAC1-EFFE5368A5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499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9E8C-9BFC-4F7E-902E-1A5CB273557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1963-5D19-4C53-AAC1-EFFE5368A5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391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C13-FCBD-45C6-A7C0-6F751AB970C0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384C-7ADC-40C9-95C8-2010E73289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499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C13-FCBD-45C6-A7C0-6F751AB970C0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384C-7ADC-40C9-95C8-2010E73289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197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C13-FCBD-45C6-A7C0-6F751AB970C0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384C-7ADC-40C9-95C8-2010E73289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327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C13-FCBD-45C6-A7C0-6F751AB970C0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384C-7ADC-40C9-95C8-2010E73289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21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C13-FCBD-45C6-A7C0-6F751AB970C0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384C-7ADC-40C9-95C8-2010E73289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517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C13-FCBD-45C6-A7C0-6F751AB970C0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384C-7ADC-40C9-95C8-2010E73289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999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9C13-FCBD-45C6-A7C0-6F751AB970C0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384C-7ADC-40C9-95C8-2010E73289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054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E9C13-FCBD-45C6-A7C0-6F751AB970C0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8384C-7ADC-40C9-95C8-2010E73289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816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69E8C-9BFC-4F7E-902E-1A5CB273557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11963-5D19-4C53-AAC1-EFFE5368A5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557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614863"/>
          </a:xfrm>
        </p:spPr>
        <p:txBody>
          <a:bodyPr>
            <a:normAutofit/>
          </a:bodyPr>
          <a:lstStyle/>
          <a:p>
            <a:r>
              <a:rPr lang="ru-RU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5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видов и жанров</a:t>
            </a:r>
            <a:b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журналистских текстов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" y="3080084"/>
            <a:ext cx="11983453" cy="3777916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Вопросы, рассматриваемые на лекции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 algn="l">
              <a:buAutoNum type="arabicPeriod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Родовые, видовые и жанровые различия в журналистике.</a:t>
            </a:r>
          </a:p>
          <a:p>
            <a:pPr marL="457200" indent="-457200" algn="l">
              <a:buAutoNum type="arabicPeriod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журналистских текстов и типы контекстов. Гипертекст. Мультимедиа.</a:t>
            </a:r>
          </a:p>
          <a:p>
            <a:pPr marL="457200" indent="-457200" algn="l">
              <a:buAutoNum type="arabicPeriod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Жанры журналистики. Информационные, аналитические и художественно-публицистические жанры журналистских публикаций.</a:t>
            </a:r>
          </a:p>
        </p:txBody>
      </p:sp>
    </p:spTree>
    <p:extLst>
      <p:ext uri="{BB962C8B-B14F-4D97-AF65-F5344CB8AC3E}">
        <p14:creationId xmlns:p14="http://schemas.microsoft.com/office/powerpoint/2010/main" val="416420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4753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Аналитические жанры: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корреспонденция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обозрение,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рецензия,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комментарий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7537"/>
            <a:ext cx="12192000" cy="55104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Отличительной чертой всех аналитических жанров является индивидуально проведенный автором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жизненных фактов, ситуаций, наблюдений. В публикациях преобладают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субъективные авторские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размышления, оценки, логические обобщения и выводы, что увеличивает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масштаб текста.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Факты действительности и художественные элементы текста играют второстепенную (вспомогательную) роль.</a:t>
            </a: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(лат.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articulus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основной аналитический жанр с объективной постановкой проблемы и её анализом.</a:t>
            </a: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Корреспонденция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статья «по поводу» с максимально проявляющимся субъективным авторским началом, пересказом произошедших событий.</a:t>
            </a: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Комментарий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специалист подробно комментирует уже произошедшее событие, уточняет детали и высказывает своё мнение.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Обозрение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автор-наблюдатель наглядно раскрывает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суть предмета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анализа.</a:t>
            </a: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Рецензия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аналитический отзыв на произведение кино, литературы и т.д.</a:t>
            </a:r>
          </a:p>
        </p:txBody>
      </p:sp>
    </p:spTree>
    <p:extLst>
      <p:ext uri="{BB962C8B-B14F-4D97-AF65-F5344CB8AC3E}">
        <p14:creationId xmlns:p14="http://schemas.microsoft.com/office/powerpoint/2010/main" val="202743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9566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Художественно-публицистические жанры: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очерк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эссе,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фельетон, памфлет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07958"/>
            <a:ext cx="12192000" cy="535004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 приближенные к литературным произведениям жанры из-за ярко выраженного эмоционально-образного контекста, насыщенного метафорами, сравнениями, эпитетами.</a:t>
            </a: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Очерк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«рисунок словом» постепенно раскрываемой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журналистском тексте проблемы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документальным эффектом.</a:t>
            </a: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Эссе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очерк-размышление автора «на тему», по конкретной проблеме.</a:t>
            </a: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Фельетон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сатирическое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произведение,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котором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журналист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высмеивает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общественные пороки.</a:t>
            </a: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Памфлет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греч. «всё испепеляю», гневное саркастическое произведение,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теме которого автор изобличает опасное общественное зло.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27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2564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вопросы: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46484"/>
            <a:ext cx="12192000" cy="5911515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Выберите самую «подвижную» форму текста: род – вид – жанр.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«журналистский жанр»?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виды журналистских текстов.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 тип контекста соответствует телевизионному вещанию?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 тип контекста соответствует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прессе?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Поясните, что такое гипертекст?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Раскройте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сущность феномена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мультимедиа.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Сгруппируйте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видовым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признакам жанры журналистики.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Охарактеризуйте информационные жанры.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Охарактеризуйте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аналитические жанры.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Охарактеризуйте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художественно-публицистические жанры.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чем сущность репортажа?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Дайте определение жанра «статьи».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очерк?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чем сущность памфлета?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52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"/>
            <a:ext cx="10515600" cy="49730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37937"/>
            <a:ext cx="12192000" cy="612006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Стральцоў, Б.В. Публіцыстыка. Жанры. Майстэрства / Б.В. Стральцоў. – Мінск : Выд-ва БДУ, 1977. – 336 с.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творческой деятельности журналиста: учебник/ ред.-сост.  С.Г. Корконосенко. – СПб. : Знание, 2000 г.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272 с.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ресурс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Режим доступа: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evartist.narod.ru/text5/58.htm</a:t>
            </a:r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Прохоров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Е.П. Введение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теорию журналистики.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М.,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2011,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351 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ресурс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– Режим доступа: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://www.twirpx.com/file/1260009/grant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Каптерев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А.И. Мультимедиа как социокультурный феномен: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пособие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М.: Изд. ИПО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Профиздат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2002. – 224 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Шлыкова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О.В. Культура мультимедиа: уч. пос. для студентов/ О.В.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Шлыкова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М. : ФАИР-ПРЕСС, 2004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Тертычный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А.А. Жанры периодической печати: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Пособие. – М. : Аспект Пресс, 2000.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ресурс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Режим доступа: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://evartist.narod.ru/text2/01.htm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Фихтелиус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Э. Десять заповедей журналистики/ Э. Фихтелиус: пер. со шведск. – Стокгольм, 1999,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155 с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9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753978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Особенности: родовые – видовые – жанровые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98359"/>
            <a:ext cx="12192000" cy="595964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Родовой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базовый и самый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устойчивый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(по передаваемым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пространстве и времени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качественным характеристикам элементов)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метауровень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иерархической системы в динамике. Род формирует виды, каждый из которых сохраняет его основные свойства. (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драма – род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театральных произведений; её виды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античная драма,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средневековая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драма и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элементов с одинаковыми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формальными и функциональными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свойствами; устойчивая единица системы.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Жанр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самая подвижная, фиксируемая в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конкретном пространстве и времени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текста (журналистского,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литературного, музыкального и т.д.).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Граница, разделяющая жанр, род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вид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отсутствовать или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условной.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4886" y="2855495"/>
            <a:ext cx="4897114" cy="4002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54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53979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категории журналистики: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53979"/>
            <a:ext cx="12192000" cy="610402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Журналистский текст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родовое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первичное) понятие,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которое охватывает все виды и жанры журналистских публикаций.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Обретает специфику в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прессе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радиовещании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телевизионном вещании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веб-изданиях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интернета. Их можно рассматривать абстрагировано (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как самостоятельные медиа – виды (роды) журналистики со своими собственными каналами и средствами передачи информации.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Журналистский жанр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устойчивая форма подачи разнообразной информации в СМИ. Ему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присущи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оперативность отражения в тексте фактов действительности;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особая форма организации журналистского текста со специфическими структурно-композиционными признаками, стилистическими приёмами и языковыми средствами (публицистики);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ориентация на запросы и менталитет читательской аудитории и другие.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Журналистские жанры группируется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по наиболее ярким особенностям.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13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023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Метафора «упадка и расцвета»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Картинки по запросу схема дерево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094" b="12531"/>
          <a:stretch/>
        </p:blipFill>
        <p:spPr bwMode="auto">
          <a:xfrm>
            <a:off x="838200" y="914958"/>
            <a:ext cx="10515600" cy="6007767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850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4648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журналистских текстов: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46485"/>
            <a:ext cx="12192000" cy="5911516"/>
          </a:xfrm>
        </p:spPr>
        <p:txBody>
          <a:bodyPr>
            <a:normAutofit/>
          </a:bodyPr>
          <a:lstStyle/>
          <a:p>
            <a:pPr lvl="1">
              <a:buFontTx/>
              <a:buChar char="-"/>
            </a:pP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Печатный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(газеты, журналы);</a:t>
            </a:r>
          </a:p>
          <a:p>
            <a:pPr lvl="1">
              <a:buFontTx/>
              <a:buChar char="-"/>
            </a:pP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Фотографический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(в прессе, ТВ, интернете); </a:t>
            </a:r>
          </a:p>
          <a:p>
            <a:pPr lvl="1">
              <a:buFontTx/>
              <a:buChar char="-"/>
            </a:pP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Звуковой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(радио);</a:t>
            </a:r>
          </a:p>
          <a:p>
            <a:pPr lvl="1">
              <a:buFontTx/>
              <a:buChar char="-"/>
            </a:pPr>
            <a:r>
              <a:rPr lang="ru-RU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Видеозвуковой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(телевидение, интернет);</a:t>
            </a:r>
          </a:p>
          <a:p>
            <a:pPr lvl="1">
              <a:buFontTx/>
              <a:buChar char="-"/>
            </a:pP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Гипертекстовый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(интернет).</a:t>
            </a:r>
          </a:p>
          <a:p>
            <a:pPr marL="457200" lvl="1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Каждому из видов текста соответствует свой 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 контента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>
              <a:buFontTx/>
              <a:buChar char="-"/>
            </a:pP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Визуальный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газеты,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журналы, в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фотографии);</a:t>
            </a:r>
          </a:p>
          <a:p>
            <a:pPr lvl="1">
              <a:buFontTx/>
              <a:buChar char="-"/>
            </a:pP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Аудиальный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(радио);</a:t>
            </a:r>
          </a:p>
          <a:p>
            <a:pPr lvl="1">
              <a:buFontTx/>
              <a:buChar char="-"/>
            </a:pP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Аудиовизуальный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(телевидение);</a:t>
            </a:r>
          </a:p>
          <a:p>
            <a:pPr lvl="1">
              <a:buFontTx/>
              <a:buChar char="-"/>
            </a:pP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Мультимедийный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(интернет).</a:t>
            </a:r>
          </a:p>
        </p:txBody>
      </p:sp>
    </p:spTree>
    <p:extLst>
      <p:ext uri="{BB962C8B-B14F-4D97-AF65-F5344CB8AC3E}">
        <p14:creationId xmlns:p14="http://schemas.microsoft.com/office/powerpoint/2010/main" val="29879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5954469" cy="1283367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Гипертекст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68716" y="0"/>
            <a:ext cx="5823284" cy="6858000"/>
          </a:xfrm>
        </p:spPr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be-BY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«разветвленный текст» или «ветвящийся как бы сам по себе и выполняющий действия по запросу». Понят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be-BY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ввёл </a:t>
            </a:r>
            <a:r>
              <a:rPr lang="be-BY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1965 г. американский </a:t>
            </a:r>
            <a:r>
              <a:rPr lang="be-BY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философ, социолог </a:t>
            </a:r>
            <a:r>
              <a:rPr lang="be-BY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Тед </a:t>
            </a:r>
            <a:r>
              <a:rPr lang="be-BY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Нельсон. </a:t>
            </a:r>
            <a:r>
              <a:rPr lang="be-BY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Сама </a:t>
            </a:r>
            <a:r>
              <a:rPr lang="be-BY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идея гипертекстовых технологий реализована в сети интернета.</a:t>
            </a:r>
          </a:p>
          <a:p>
            <a:pPr marL="0" indent="0">
              <a:buNone/>
            </a:pPr>
            <a:r>
              <a:rPr lang="be-BY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</a:t>
            </a:r>
            <a:r>
              <a:rPr lang="be-BY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be-BY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мышление читателя включается </a:t>
            </a:r>
            <a:r>
              <a:rPr lang="be-BY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be-BY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стихийный информационный </a:t>
            </a:r>
            <a:r>
              <a:rPr lang="be-BY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</a:t>
            </a:r>
            <a:r>
              <a:rPr lang="be-BY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Человек самостоятельно выбирает последовательность запросов, является активным участником создания самой </a:t>
            </a:r>
            <a:r>
              <a:rPr lang="be-BY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структуры гипертекста</a:t>
            </a:r>
            <a:r>
              <a:rPr lang="be-BY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026" name="Picture 2" descr="Картинки по запросу гипертекс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0688"/>
            <a:ext cx="5954469" cy="516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107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6252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Мультимедиа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лат.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multy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be-BY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много,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среда, средство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62526"/>
            <a:ext cx="12192000" cy="58954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полисреда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 продуктов и услуг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одновременно создающих информацию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разных типов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(визуальную, аудиальную) и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(текст, графика, анимация, видео, речь, музыка,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пение)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средство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предоставления информации с помощью объединения множества воспринимаемых  человеком сред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(аудиальной, визуальной,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кинестетической),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управляемых интерактивным программным обеспечением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Феномен мультимедиа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явление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человеческой культуры,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развивающееся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синтетических видов искусства (театр, балет, цирк, кино и т.д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мультимедиа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цифровые мультимедиа, созданные с помощью компьютерной техники и информационных технологий.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Объединяют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созданный на основе мультимедийных технологий; мультимедийную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программу-оболочку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компьютерное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оснащение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29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03157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жанры журналистских публикаций: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24000"/>
            <a:ext cx="12192000" cy="5333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Группируются </a:t>
            </a:r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видам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видовым признакам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жанры;</a:t>
            </a:r>
          </a:p>
          <a:p>
            <a:pPr marL="0" indent="0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Аналитические жанры;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Художественно-публицистические жанры.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Поскольку границы жанров «подвижны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выделяют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</a:t>
            </a:r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подвиды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Подвид включает черты как своего основного, так и другого вида жанров. Например, информационного и аналитического: оперативно-исследовательские жанры и т.п.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08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54004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жанры: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заметка, репортаж, интервью,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80676"/>
            <a:ext cx="12192000" cy="50773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всех информационных жанрах преобладает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«сухая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информация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(практически лишенная субъективного мнения автора) о конкретных событиях, идёт констатация фактов, оперативно подаются новости политической, идеологической, экономической, культурной жизни.</a:t>
            </a: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самая оперативная и краткая новость.</a:t>
            </a: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Заметка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расширенная информация с дополнительными сведениями, цифрами, ссылками на источники и т.п.</a:t>
            </a: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Репортаж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информация от первого лица о происходящем событии.</a:t>
            </a: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Интервью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структурированная «Вопрос-Ответ»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публикация-беседа.</a:t>
            </a: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детальное освещение всех актуальных вопросов какого-либо значимого мероприятия.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4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</TotalTime>
  <Words>1241</Words>
  <Application>Microsoft Office PowerPoint</Application>
  <PresentationFormat>Широкоэкранный</PresentationFormat>
  <Paragraphs>105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1_Тема Office</vt:lpstr>
      <vt:lpstr>Лекция 5: Система видов и жанров журналистских текстов</vt:lpstr>
      <vt:lpstr>Особенности: родовые – видовые – жанровые </vt:lpstr>
      <vt:lpstr>Основные категории журналистики:</vt:lpstr>
      <vt:lpstr>Метафора «упадка и расцвета»</vt:lpstr>
      <vt:lpstr>Виды журналистских текстов:</vt:lpstr>
      <vt:lpstr>Гипертекст </vt:lpstr>
      <vt:lpstr>Мультимедиа – лат. «multy» - много, «media» - среда, средство</vt:lpstr>
      <vt:lpstr>Основные жанры журналистских публикаций:</vt:lpstr>
      <vt:lpstr>Информационные жанры: информация, заметка, репортаж, интервью, отчет</vt:lpstr>
      <vt:lpstr>Аналитические жанры: статья, корреспонденция, обозрение, рецензия, комментарий</vt:lpstr>
      <vt:lpstr>Художественно-публицистические жанры: очерк, эссе, фельетон, памфлет </vt:lpstr>
      <vt:lpstr>Контрольные вопросы:</vt:lpstr>
      <vt:lpstr>Литература: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5: </dc:title>
  <dc:creator>Sveta</dc:creator>
  <cp:lastModifiedBy>Svetlana</cp:lastModifiedBy>
  <cp:revision>184</cp:revision>
  <dcterms:created xsi:type="dcterms:W3CDTF">2016-10-08T08:17:48Z</dcterms:created>
  <dcterms:modified xsi:type="dcterms:W3CDTF">2018-08-28T09:05:33Z</dcterms:modified>
</cp:coreProperties>
</file>