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59" r:id="rId5"/>
    <p:sldId id="260" r:id="rId6"/>
    <p:sldId id="258" r:id="rId7"/>
    <p:sldId id="266" r:id="rId8"/>
    <p:sldId id="262" r:id="rId9"/>
    <p:sldId id="269" r:id="rId10"/>
    <p:sldId id="271" r:id="rId11"/>
    <p:sldId id="268" r:id="rId12"/>
    <p:sldId id="265" r:id="rId13"/>
    <p:sldId id="261" r:id="rId14"/>
    <p:sldId id="263" r:id="rId15"/>
    <p:sldId id="264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120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213E4-A560-491E-805B-5E11BC147785}" type="datetimeFigureOut">
              <a:rPr lang="ru-RU" smtClean="0"/>
              <a:t>28.08.2018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10A50-5D85-49BF-BE94-32165867E5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1855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213E4-A560-491E-805B-5E11BC147785}" type="datetimeFigureOut">
              <a:rPr lang="ru-RU" smtClean="0"/>
              <a:t>28.08.2018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10A50-5D85-49BF-BE94-32165867E5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5217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213E4-A560-491E-805B-5E11BC147785}" type="datetimeFigureOut">
              <a:rPr lang="ru-RU" smtClean="0"/>
              <a:t>28.08.2018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10A50-5D85-49BF-BE94-32165867E5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924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213E4-A560-491E-805B-5E11BC147785}" type="datetimeFigureOut">
              <a:rPr lang="ru-RU" smtClean="0"/>
              <a:t>28.08.2018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10A50-5D85-49BF-BE94-32165867E5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2099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213E4-A560-491E-805B-5E11BC147785}" type="datetimeFigureOut">
              <a:rPr lang="ru-RU" smtClean="0"/>
              <a:t>28.08.2018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10A50-5D85-49BF-BE94-32165867E5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0961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213E4-A560-491E-805B-5E11BC147785}" type="datetimeFigureOut">
              <a:rPr lang="ru-RU" smtClean="0"/>
              <a:t>28.08.2018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10A50-5D85-49BF-BE94-32165867E5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2266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213E4-A560-491E-805B-5E11BC147785}" type="datetimeFigureOut">
              <a:rPr lang="ru-RU" smtClean="0"/>
              <a:t>28.08.2018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10A50-5D85-49BF-BE94-32165867E5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7122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213E4-A560-491E-805B-5E11BC147785}" type="datetimeFigureOut">
              <a:rPr lang="ru-RU" smtClean="0"/>
              <a:t>28.08.2018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10A50-5D85-49BF-BE94-32165867E5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0277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213E4-A560-491E-805B-5E11BC147785}" type="datetimeFigureOut">
              <a:rPr lang="ru-RU" smtClean="0"/>
              <a:t>28.08.2018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10A50-5D85-49BF-BE94-32165867E5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27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213E4-A560-491E-805B-5E11BC147785}" type="datetimeFigureOut">
              <a:rPr lang="ru-RU" smtClean="0"/>
              <a:t>28.08.2018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10A50-5D85-49BF-BE94-32165867E5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4204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213E4-A560-491E-805B-5E11BC147785}" type="datetimeFigureOut">
              <a:rPr lang="ru-RU" smtClean="0"/>
              <a:t>28.08.2018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10A50-5D85-49BF-BE94-32165867E5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4240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E213E4-A560-491E-805B-5E11BC147785}" type="datetimeFigureOut">
              <a:rPr lang="ru-RU" smtClean="0"/>
              <a:t>28.08.2018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10A50-5D85-49BF-BE94-32165867E5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8560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37937" y="465221"/>
            <a:ext cx="11165305" cy="1395663"/>
          </a:xfrm>
        </p:spPr>
        <p:txBody>
          <a:bodyPr>
            <a:normAutofit/>
          </a:bodyPr>
          <a:lstStyle/>
          <a:p>
            <a:r>
              <a:rPr lang="ru-RU" sz="31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2: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Журналистская деятельность</a:t>
            </a:r>
            <a:endParaRPr lang="ru-RU" sz="5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2117559"/>
            <a:ext cx="12192000" cy="4740442"/>
          </a:xfrm>
          <a:noFill/>
        </p:spPr>
        <p:txBody>
          <a:bodyPr>
            <a:normAutofit lnSpcReduction="10000"/>
          </a:bodyPr>
          <a:lstStyle/>
          <a:p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Вопросы, рассматриваемые на лекции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514350" indent="-514350" algn="l">
              <a:buAutoNum type="arabicPeriod"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Функциональные составляющие журналистской деятельности.</a:t>
            </a:r>
          </a:p>
          <a:p>
            <a:pPr marL="514350" indent="-514350" algn="l">
              <a:buAutoNum type="arabicPeriod"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Публицистика как социальный феномен.</a:t>
            </a:r>
          </a:p>
          <a:p>
            <a:pPr marL="514350" indent="-514350" algn="l">
              <a:buAutoNum type="arabicPeriod"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 журналистской информации: объективность, непредвзятость, достоверность, корректность и другие.</a:t>
            </a:r>
          </a:p>
          <a:p>
            <a:pPr marL="514350" indent="-514350" algn="l">
              <a:buAutoNum type="arabicPeriod"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Признание мастерства журналиста.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29823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090862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«Ничего лишнего», главное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второстепенное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251284"/>
            <a:ext cx="12192000" cy="56067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теории информации есть понятие </a:t>
            </a:r>
            <a:r>
              <a:rPr lang="ru-RU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достаточной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избыточной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информации.</a:t>
            </a:r>
          </a:p>
          <a:p>
            <a:pPr marL="0" indent="0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Публицистический текст будет «</a:t>
            </a:r>
            <a:r>
              <a:rPr lang="ru-R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читаемым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только в том случае, если он не содержит лишней (избыточной) информации, которая мешает логической структуре текста, уводит читателя в другое русло.</a:t>
            </a:r>
          </a:p>
          <a:p>
            <a:pPr marL="0" indent="0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то же время, информационно-публицистический текст должен содержать как основные сведения – </a:t>
            </a:r>
            <a:r>
              <a:rPr lang="ru-RU" sz="3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главные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так и </a:t>
            </a:r>
            <a:r>
              <a:rPr lang="ru-RU" sz="3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второстепенные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создающие контекст повествования.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87238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6753726" cy="1636294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Правильный ракурс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074568" y="1"/>
            <a:ext cx="5117432" cy="6857999"/>
          </a:xfrm>
        </p:spPr>
        <p:txBody>
          <a:bodyPr>
            <a:normAutofit/>
          </a:bodyPr>
          <a:lstStyle/>
          <a:p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Ракурс – это угол зрения, под которым журналист комментирует событие.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Журналист сам выбирает ракурс.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Одна и та же проблема/ событие могут освещаться в СМИ с разных точек зрения (политических, этических и т.д.).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Найти правильный ракурс – задача, которую ставит и решает Мастер.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СМ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21878"/>
            <a:ext cx="6894095" cy="4596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01637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59916" cy="882315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Признание журналистского мастерства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058778"/>
            <a:ext cx="7950632" cy="579922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Мастером журналиста признают читатели! Но не все известные журналисты – мастера… 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Официальные премии: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Золотое перо (Беларусь, Союз журналистов),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Belarus in Focus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(международная), премии БАЖ и др.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Золотое перо России, Золотой стилус, премия фонда Артема Боровика («Честь. Мужество. Мастерство»), «За свободу прессы» (Союза журналистов России) и другие.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Пулитцеровская премия США; и другие.</a:t>
            </a:r>
          </a:p>
          <a:p>
            <a:pPr>
              <a:buFontTx/>
              <a:buChar char="-"/>
            </a:pPr>
            <a:endParaRPr lang="ru-RU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Артем Генрихович Боровик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1960-2000, российский журналист, писатель, был президентом издательского холдинга «Совершенно секретно», лауреат Пулитцеровской премии за репортаж «Комната 19» о деятельности Института мозга.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100" name="Picture 4" descr="Картинки по запросу артем борови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9179" y="982978"/>
            <a:ext cx="4122821" cy="5875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00067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84758" y="1"/>
            <a:ext cx="5807242" cy="1844841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Пулитцеровская премия</a:t>
            </a:r>
            <a:endParaRPr lang="ru-RU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011" y="0"/>
            <a:ext cx="6140115" cy="6858000"/>
          </a:xfrm>
        </p:spPr>
        <p:txBody>
          <a:bodyPr/>
          <a:lstStyle/>
          <a:p>
            <a:pPr marL="0" indent="0">
              <a:buNone/>
            </a:pPr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Джозеф </a:t>
            </a:r>
            <a:r>
              <a:rPr lang="ru-RU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Пулитцер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1847-1911, газетный магнат, основатель одной из самых престижных в США наград в области литературы, журналистики, музыки и театра.</a:t>
            </a:r>
          </a:p>
          <a:p>
            <a:pPr marL="0" indent="0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Премия присуждается любому журналисту мира (не только американцу) за: выдающееся журналистское расследование, сенсационный материал, международный репортаж, очерк, новость, художественную фотографию и т.д.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6" name="Picture 4" descr="Картинки по запросу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4758" y="2170030"/>
            <a:ext cx="5807242" cy="4355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14757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05852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Контрольные вопросы: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898358"/>
            <a:ext cx="12192000" cy="5959642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Какие функции характерны для журналистской деятельности?</a:t>
            </a:r>
          </a:p>
          <a:p>
            <a:pPr marL="514350" indent="-514350"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Какая изначальная задача стоит перед каждым журналистом?</a:t>
            </a:r>
          </a:p>
          <a:p>
            <a:pPr marL="514350" indent="-514350"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Назовите функции СМИ демократического общества.</a:t>
            </a:r>
          </a:p>
          <a:p>
            <a:pPr marL="514350" indent="-514350"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 такое публицистика?</a:t>
            </a:r>
          </a:p>
          <a:p>
            <a:pPr marL="514350" indent="-514350"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Какие черты присущи публицистическому произведению?</a:t>
            </a:r>
          </a:p>
          <a:p>
            <a:pPr marL="514350" indent="-514350"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Назовите основные принципы журналистской информации.</a:t>
            </a:r>
          </a:p>
          <a:p>
            <a:pPr marL="514350" indent="-514350"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Каким должен быть «читаемый» текст?</a:t>
            </a:r>
          </a:p>
          <a:p>
            <a:pPr marL="514350" indent="-514350"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Можно ли перепечатать 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своей газете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статью какого-либо автора без его согласия? </a:t>
            </a:r>
          </a:p>
          <a:p>
            <a:pPr marL="514350" indent="-514350"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Будучи журналистом, какую премию за своё творчество Вы хотели бы получить?</a:t>
            </a:r>
          </a:p>
          <a:p>
            <a:pPr marL="514350" indent="-514350">
              <a:buAutoNum type="arabicPeriod"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37871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итература: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5032375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Корконосенко, С.Г. Основы творческой деятельности журналиста: учебник/ ред.-сост.  С.Г. Корконосенко. – СПб. : Знание, 2000 г. - 272 с.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Электронный ресурс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– Режим доступа: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http://evartist.narod.ru/text5/58.htm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</a:t>
            </a:r>
            <a:r>
              <a:rPr lang="be-BY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ральцоў, Б.В. Публіцыстыка. Жанры. Майстэрства/ Б.В. Стральцоў. – Мінск : БДУ, 1977, </a:t>
            </a:r>
            <a:r>
              <a:rPr lang="be-BY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be-BY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336 с.</a:t>
            </a:r>
          </a:p>
          <a:p>
            <a:pPr marL="514350" indent="-514350">
              <a:buAutoNum type="arabicPeriod"/>
            </a:pPr>
            <a:r>
              <a:rPr lang="be-BY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Фихтелиус, Э. Десять заповедей журналистики/ Э. Фихтелиус: пер. со шведск. – Стокгольм, 1999, </a:t>
            </a:r>
            <a:r>
              <a:rPr lang="be-BY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be-BY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155 с.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1894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15199" y="1"/>
            <a:ext cx="4876801" cy="1212515"/>
          </a:xfrm>
        </p:spPr>
        <p:txBody>
          <a:bodyPr>
            <a:normAutofit fontScale="90000"/>
          </a:bodyPr>
          <a:lstStyle/>
          <a:p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Владислав Николаевич Листьев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1956-1995, - журналист, первый генеральный директор ОРТ, автор-создатель, ведущий публицистических программ «Взгляд», «Час пик», «Поле чудес»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2" y="1235242"/>
            <a:ext cx="7170823" cy="5622758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Информационно-коммуникативная деятельность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Публицистическая и познавательная деятельность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Творческая и интеллектуальная деятельность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Социально-ориентирующая человека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 ведения массовой пропаганды и агитации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по формированию и отражению общественного мнения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" y="1"/>
            <a:ext cx="7058526" cy="10748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Журналистская деятельность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8" name="Picture 4" descr="Оливер Стоун может снять байопик о Владе Листьев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7916" y="1212516"/>
            <a:ext cx="4604083" cy="5645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5694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41170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Функции Средств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ассовой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нформации в демократическом обществе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3, с. 20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11705"/>
            <a:ext cx="12192000" cy="5446294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Информационная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СМИ должны предоставлять гражданам всю необходимую информацию, чтобы они могли самостоятельно определять свою гражданскую позицию по различных, в том числе политическим вопросам.</a:t>
            </a:r>
            <a:endParaRPr lang="ru-RU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Комментирующая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СМИ комментируют происходящие в стране и мире события как рупор организованных интересов общества, независимый от интересов того или иного социального слоя.</a:t>
            </a:r>
            <a:endParaRPr lang="ru-RU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Контрольная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Представляя интересы общественности, СМИ должны проверять и контролировать работу органов власти.</a:t>
            </a:r>
            <a:endParaRPr lang="ru-RU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Связующая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СМИ способствуют коммуникации внутри и между политическими, профсоюзными и общественными организациями страны.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8088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882315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Публицистика – это социальный феномен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026695"/>
            <a:ext cx="12192000" cy="583130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Публицистический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(лат. </a:t>
            </a:r>
            <a:r>
              <a:rPr lang="la-Latn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publicus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– общественный.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Публицистика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это специфическая 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 творчества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высший 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 общественно-политической литературы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направленный на оперативное осмысление действительности (Б.В. Стрельцов)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отражать 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настроения общественной мысли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Её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сфера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информационное пространство, отражающее все противоречия общественного мнения, возникающие острые и значимые проблемы жизни.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А.И. Герцен рассматривал публицистику как 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 литературы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которому присущи политическая направленность и эмоционально-образная насыщенность.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М.С. Черепахов (теоретик): публицистика – творчество непрофессионалов, творчество масс. М.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Грибачев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(журналист): это 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жанр литературы и журналистики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в котором острота постановки проблемы сочетается с энергичностью и свободой формы, полемичностью и эмоциональностью.</a:t>
            </a:r>
          </a:p>
        </p:txBody>
      </p:sp>
    </p:spTree>
    <p:extLst>
      <p:ext uri="{BB962C8B-B14F-4D97-AF65-F5344CB8AC3E}">
        <p14:creationId xmlns:p14="http://schemas.microsoft.com/office/powerpoint/2010/main" val="2047272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882315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черты публицистического произведения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38990"/>
            <a:ext cx="12192000" cy="571901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 и злободневность темы, которая акцентирует неразрешённые проблемы, конфликтные для общества ситуации;</a:t>
            </a:r>
          </a:p>
          <a:p>
            <a:pPr marL="0" indent="0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Эмоционально насыщенный и образно-метафорический стиль речи автора;</a:t>
            </a:r>
          </a:p>
          <a:p>
            <a:pPr>
              <a:buFontTx/>
              <a:buChar char="-"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Четкая логическая структура текста целенаправленно убеждает, доказывает, подводит читателя к конкретному результату (мысли);</a:t>
            </a:r>
          </a:p>
          <a:p>
            <a:pPr>
              <a:buFontTx/>
              <a:buChar char="-"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Ярко выраженная агитационно-пропагандистская направленность публикации, автор занимает чёткую, не нейтральную позицию в конфликте;</a:t>
            </a:r>
          </a:p>
          <a:p>
            <a:pPr>
              <a:buFontTx/>
              <a:buChar char="-"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Политизированность и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идеологизированность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3785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4916904" cy="1524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Журналист – </a:t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точка отсчета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36949" y="0"/>
            <a:ext cx="7155051" cy="68580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Любая информация (</a:t>
            </a: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симметричная или асимметричная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прежде, чем распространяться в СМИ, включена в сложный процесс: сбора, отбора, обработки, корректировки, верификации, публикации.</a:t>
            </a:r>
          </a:p>
          <a:p>
            <a:pPr marL="0" indent="0">
              <a:buNone/>
            </a:pPr>
            <a:r>
              <a:rPr lang="ru-RU" sz="3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Начало и центр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этого информационного процесса – </a:t>
            </a:r>
            <a:r>
              <a:rPr lang="ru-RU" sz="3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журналист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Его изначальная </a:t>
            </a: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3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найти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значимую новость, </a:t>
            </a:r>
            <a:r>
              <a:rPr lang="ru-RU" sz="3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увидеть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общезначимую сущность, </a:t>
            </a:r>
            <a:r>
              <a:rPr lang="ru-RU" sz="3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проверить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осмыслить факты, </a:t>
            </a:r>
            <a:r>
              <a:rPr lang="ru-RU" sz="3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изложить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максимально доступным языком, </a:t>
            </a:r>
            <a:r>
              <a:rPr lang="ru-RU" sz="3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прокомментировать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чтобы реально произошедшее событие дошло до читательской аудитории.</a:t>
            </a:r>
          </a:p>
          <a:p>
            <a:pPr marL="0" indent="0">
              <a:buNone/>
            </a:pP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Требуются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увлечённость, любопытство, знания и эрудиция, желание рассказывать интересно и умение это делать, мужество отстаивать правду.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Павел Григорьевич </a:t>
            </a: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Шеремет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1971-2016, белорусско-русско-украинский журналист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2" name="Picture 4" descr="Картинки по запросу шереме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941095"/>
            <a:ext cx="4916905" cy="4916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76681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05877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 журналистской информации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" y="1203158"/>
            <a:ext cx="7507704" cy="5611103"/>
          </a:xfrm>
        </p:spPr>
        <p:txBody>
          <a:bodyPr/>
          <a:lstStyle/>
          <a:p>
            <a:pPr>
              <a:buFontTx/>
              <a:buChar char="-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Объективность и непредвзятость;</a:t>
            </a:r>
          </a:p>
          <a:p>
            <a:pPr>
              <a:buFontTx/>
              <a:buChar char="-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Правдивость и корректность;</a:t>
            </a:r>
          </a:p>
          <a:p>
            <a:pPr>
              <a:buFontTx/>
              <a:buChar char="-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Деловитость и «ничего лишнего»;</a:t>
            </a:r>
          </a:p>
          <a:p>
            <a:pPr>
              <a:buFontTx/>
              <a:buChar char="-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Правильный ракурс;</a:t>
            </a:r>
          </a:p>
          <a:p>
            <a:pPr>
              <a:buFontTx/>
              <a:buChar char="-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Расстановка акцентов: главное и второстепенное.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Дмитрий Юрьевич Холодов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1967-1994, российский журналист, корреспондент «горячих точек» – Абхазия, Чечня и др.; погиб от взрыва бомбы в редакции газеты «Московский комсомолец».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Дмитрий Холодов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4427" y="1203158"/>
            <a:ext cx="4567573" cy="5611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67454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6106694" cy="1957136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Объективность журналиста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40379" y="0"/>
            <a:ext cx="595162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предполагает, что журналист хотя и участвует в событиях, которые комментирует, но одновременно он разделяет (демаркирует): личные эмоции (частное) и общественно-значимые интересы (общее); он в системе, события которых анализирует, и вне её – излагает происходящее 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непредвзято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как «сторонний наблюдатель».  (Обязанность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пожарника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тушить пожар, журналиста – сообщать о пожаре.)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Дмитрий Александрович Завадский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1972-2000, белорусский журналист, телеоператор ОРТ, пропал без вести.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Картинки по запросу дмитрий завадский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2277979"/>
            <a:ext cx="6106695" cy="4580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79768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042738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Правдивость и корректность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251284"/>
            <a:ext cx="12192000" cy="56067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Любая распространяемая в СМИ информация не должна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нарушать законодательство РБ, 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наносить ущерб государству, вред людям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порочить их репутацию. 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о СМИ РБ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(редакция 2014 г.):</a:t>
            </a:r>
          </a:p>
          <a:p>
            <a:pPr marL="0" indent="0">
              <a:buNone/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Журналист обязан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(п.4, ст.34, гл. 6):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уважать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права, свободы и законные интересы физических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юридических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лиц;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проверять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достоверность полученных им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распространяемых сведений;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указывать (по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желанию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лиц) авторство информации;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сохранять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конфиденциальность информации и источники ее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получения;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иметь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согласие на распространение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СМИ сведений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личной жизни физического лица от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него самого либо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его законного представителя, за исключением случаев, установленных законодательными актами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РБ; и др.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965884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669</TotalTime>
  <Words>1215</Words>
  <Application>Microsoft Office PowerPoint</Application>
  <PresentationFormat>Широкоэкранный</PresentationFormat>
  <Paragraphs>100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Тема Office</vt:lpstr>
      <vt:lpstr>Лекция 2: Журналистская деятельность</vt:lpstr>
      <vt:lpstr>Владислав Николаевич Листьев, 1956-1995, - журналист, первый генеральный директор ОРТ, автор-создатель, ведущий публицистических программ «Взгляд», «Час пик», «Поле чудес»</vt:lpstr>
      <vt:lpstr>Функции Средств Массовой Информации в демократическом обществе [3, с. 20]</vt:lpstr>
      <vt:lpstr>Публицистика – это социальный феномен</vt:lpstr>
      <vt:lpstr>Основные черты публицистического произведения:</vt:lpstr>
      <vt:lpstr>Журналист –  точка отсчета</vt:lpstr>
      <vt:lpstr>Принципы журналистской информации:</vt:lpstr>
      <vt:lpstr>Объективность журналиста</vt:lpstr>
      <vt:lpstr>Правдивость и корректность</vt:lpstr>
      <vt:lpstr>«Ничего лишнего», главное и второстепенное</vt:lpstr>
      <vt:lpstr>Правильный ракурс</vt:lpstr>
      <vt:lpstr>Признание журналистского мастерства</vt:lpstr>
      <vt:lpstr>Пулитцеровская премия</vt:lpstr>
      <vt:lpstr>Контрольные вопросы:</vt:lpstr>
      <vt:lpstr>Литература: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Sveta</dc:creator>
  <cp:lastModifiedBy>Svetlana</cp:lastModifiedBy>
  <cp:revision>135</cp:revision>
  <dcterms:created xsi:type="dcterms:W3CDTF">2016-09-11T13:45:43Z</dcterms:created>
  <dcterms:modified xsi:type="dcterms:W3CDTF">2018-08-28T07:27:50Z</dcterms:modified>
</cp:coreProperties>
</file>