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4" r:id="rId3"/>
    <p:sldId id="287" r:id="rId4"/>
    <p:sldId id="285" r:id="rId5"/>
    <p:sldId id="286"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77154" name="Group 2"/>
          <p:cNvGrpSpPr>
            <a:grpSpLocks/>
          </p:cNvGrpSpPr>
          <p:nvPr/>
        </p:nvGrpSpPr>
        <p:grpSpPr bwMode="auto">
          <a:xfrm>
            <a:off x="0" y="0"/>
            <a:ext cx="9144000" cy="6858000"/>
            <a:chOff x="0" y="0"/>
            <a:chExt cx="5760" cy="4320"/>
          </a:xfrm>
        </p:grpSpPr>
        <p:sp>
          <p:nvSpPr>
            <p:cNvPr id="17715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ru-RU" sz="2400">
                <a:latin typeface="Times New Roman" pitchFamily="18" charset="0"/>
              </a:endParaRPr>
            </a:p>
          </p:txBody>
        </p:sp>
        <p:sp>
          <p:nvSpPr>
            <p:cNvPr id="17715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grpSp>
          <p:nvGrpSpPr>
            <p:cNvPr id="177157" name="Group 5"/>
            <p:cNvGrpSpPr>
              <a:grpSpLocks/>
            </p:cNvGrpSpPr>
            <p:nvPr/>
          </p:nvGrpSpPr>
          <p:grpSpPr bwMode="auto">
            <a:xfrm>
              <a:off x="0" y="672"/>
              <a:ext cx="1806" cy="1989"/>
              <a:chOff x="0" y="672"/>
              <a:chExt cx="1806" cy="1989"/>
            </a:xfrm>
          </p:grpSpPr>
          <p:sp>
            <p:nvSpPr>
              <p:cNvPr id="17715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5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716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grpSp>
      </p:grpSp>
      <p:sp>
        <p:nvSpPr>
          <p:cNvPr id="177168" name="Rectangle 16"/>
          <p:cNvSpPr>
            <a:spLocks noGrp="1" noChangeArrowheads="1"/>
          </p:cNvSpPr>
          <p:nvPr>
            <p:ph type="dt" sz="half" idx="2"/>
          </p:nvPr>
        </p:nvSpPr>
        <p:spPr>
          <a:xfrm>
            <a:off x="457200" y="6248400"/>
            <a:ext cx="2133600" cy="457200"/>
          </a:xfrm>
        </p:spPr>
        <p:txBody>
          <a:bodyPr/>
          <a:lstStyle>
            <a:lvl1pPr>
              <a:defRPr/>
            </a:lvl1pPr>
          </a:lstStyle>
          <a:p>
            <a:fld id="{653F9A72-3EAD-4EF5-B0C8-65FBF5AAEACE}" type="datetimeFigureOut">
              <a:rPr lang="ru-RU" smtClean="0"/>
              <a:pPr/>
              <a:t>23.10.2017</a:t>
            </a:fld>
            <a:endParaRPr lang="ru-RU"/>
          </a:p>
        </p:txBody>
      </p:sp>
      <p:sp>
        <p:nvSpPr>
          <p:cNvPr id="177169" name="Rectangle 17"/>
          <p:cNvSpPr>
            <a:spLocks noGrp="1" noChangeArrowheads="1"/>
          </p:cNvSpPr>
          <p:nvPr>
            <p:ph type="ftr" sz="quarter" idx="3"/>
          </p:nvPr>
        </p:nvSpPr>
        <p:spPr/>
        <p:txBody>
          <a:bodyPr/>
          <a:lstStyle>
            <a:lvl1pPr>
              <a:defRPr/>
            </a:lvl1pPr>
          </a:lstStyle>
          <a:p>
            <a:endParaRPr lang="ru-RU"/>
          </a:p>
        </p:txBody>
      </p:sp>
      <p:sp>
        <p:nvSpPr>
          <p:cNvPr id="177170" name="Rectangle 18"/>
          <p:cNvSpPr>
            <a:spLocks noGrp="1" noChangeArrowheads="1"/>
          </p:cNvSpPr>
          <p:nvPr>
            <p:ph type="sldNum" sz="quarter" idx="4"/>
          </p:nvPr>
        </p:nvSpPr>
        <p:spPr/>
        <p:txBody>
          <a:bodyPr/>
          <a:lstStyle>
            <a:lvl1pPr>
              <a:defRPr/>
            </a:lvl1pPr>
          </a:lstStyle>
          <a:p>
            <a:fld id="{52E66258-8FFC-4B9F-813B-B3C4B641717F}" type="slidenum">
              <a:rPr lang="ru-RU" smtClean="0"/>
              <a:pPr/>
              <a:t>‹#›</a:t>
            </a:fld>
            <a:endParaRPr lang="ru-RU"/>
          </a:p>
        </p:txBody>
      </p:sp>
      <p:sp>
        <p:nvSpPr>
          <p:cNvPr id="17717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noProof="0" smtClean="0"/>
              <a:t>Образец заголовка</a:t>
            </a:r>
          </a:p>
        </p:txBody>
      </p:sp>
      <p:sp>
        <p:nvSpPr>
          <p:cNvPr id="17717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ru-RU" noProof="0" smtClean="0"/>
              <a:t>Образец подзаголовка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6" name="Дата 5"/>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91169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6" name="Дата 5"/>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1923645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981200"/>
            <a:ext cx="8229600" cy="3886200"/>
          </a:xfrm>
        </p:spPr>
        <p:txBody>
          <a:bodyPr/>
          <a:lstStyle/>
          <a:p>
            <a:r>
              <a:rPr lang="ru-RU" smtClean="0"/>
              <a:t>Вставка таблицы</a:t>
            </a:r>
            <a:endParaRPr lang="ru-RU"/>
          </a:p>
        </p:txBody>
      </p:sp>
      <p:sp>
        <p:nvSpPr>
          <p:cNvPr id="4" name="Нижний колонтитул 3"/>
          <p:cNvSpPr>
            <a:spLocks noGrp="1"/>
          </p:cNvSpPr>
          <p:nvPr>
            <p:ph type="ftr" sz="quarter" idx="10"/>
          </p:nvPr>
        </p:nvSpPr>
        <p:spPr>
          <a:xfrm>
            <a:off x="3124200" y="6248400"/>
            <a:ext cx="2895600" cy="457200"/>
          </a:xfrm>
        </p:spPr>
        <p:txBody>
          <a:bodyPr/>
          <a:lstStyle>
            <a:lvl1pPr>
              <a:defRPr/>
            </a:lvl1pPr>
          </a:lstStyle>
          <a:p>
            <a:endParaRPr lang="ru-RU"/>
          </a:p>
        </p:txBody>
      </p:sp>
      <p:sp>
        <p:nvSpPr>
          <p:cNvPr id="5" name="Номер слайда 4"/>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6" name="Дата 5"/>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549213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457200"/>
            <a:ext cx="82296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Нижний колонтитул 2"/>
          <p:cNvSpPr>
            <a:spLocks noGrp="1"/>
          </p:cNvSpPr>
          <p:nvPr>
            <p:ph type="ftr" sz="quarter" idx="10"/>
          </p:nvPr>
        </p:nvSpPr>
        <p:spPr>
          <a:xfrm>
            <a:off x="3124200" y="6248400"/>
            <a:ext cx="2895600" cy="457200"/>
          </a:xfrm>
        </p:spPr>
        <p:txBody>
          <a:bodyPr/>
          <a:lstStyle>
            <a:lvl1pPr>
              <a:defRPr/>
            </a:lvl1pPr>
          </a:lstStyle>
          <a:p>
            <a:endParaRPr lang="ru-RU"/>
          </a:p>
        </p:txBody>
      </p:sp>
      <p:sp>
        <p:nvSpPr>
          <p:cNvPr id="4" name="Номер слайда 3"/>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5" name="Дата 4"/>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2256928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a:xfrm>
            <a:off x="3124200" y="6248400"/>
            <a:ext cx="2895600" cy="457200"/>
          </a:xfrm>
        </p:spPr>
        <p:txBody>
          <a:bodyPr/>
          <a:lstStyle>
            <a:lvl1pPr>
              <a:defRPr/>
            </a:lvl1pPr>
          </a:lstStyle>
          <a:p>
            <a:endParaRPr lang="ru-RU"/>
          </a:p>
        </p:txBody>
      </p:sp>
      <p:sp>
        <p:nvSpPr>
          <p:cNvPr id="6" name="Номер слайда 5"/>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7" name="Дата 6"/>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2925412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648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10"/>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8" name="Дата 7"/>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3464757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AndObj" preserve="1">
  <p:cSld name="Заголовок, 2 маленьких объекта и 1 большой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57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half" idx="3"/>
          </p:nvPr>
        </p:nvSpPr>
        <p:spPr>
          <a:xfrm>
            <a:off x="4648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10"/>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8" name="Дата 7"/>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11556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81200"/>
            <a:ext cx="4038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648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10"/>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8" name="Дата 7"/>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10654271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981200"/>
            <a:ext cx="8229600" cy="3886200"/>
          </a:xfrm>
        </p:spPr>
        <p:txBody>
          <a:bodyPr/>
          <a:lstStyle/>
          <a:p>
            <a:r>
              <a:rPr lang="ru-RU" smtClean="0"/>
              <a:t>Вставка диаграммы</a:t>
            </a:r>
            <a:endParaRPr lang="ru-RU"/>
          </a:p>
        </p:txBody>
      </p:sp>
      <p:sp>
        <p:nvSpPr>
          <p:cNvPr id="4" name="Нижний колонтитул 3"/>
          <p:cNvSpPr>
            <a:spLocks noGrp="1"/>
          </p:cNvSpPr>
          <p:nvPr>
            <p:ph type="ftr" sz="quarter" idx="10"/>
          </p:nvPr>
        </p:nvSpPr>
        <p:spPr>
          <a:xfrm>
            <a:off x="3124200" y="6248400"/>
            <a:ext cx="2895600" cy="457200"/>
          </a:xfrm>
        </p:spPr>
        <p:txBody>
          <a:bodyPr/>
          <a:lstStyle>
            <a:lvl1pPr>
              <a:defRPr/>
            </a:lvl1pPr>
          </a:lstStyle>
          <a:p>
            <a:endParaRPr lang="ru-RU"/>
          </a:p>
        </p:txBody>
      </p:sp>
      <p:sp>
        <p:nvSpPr>
          <p:cNvPr id="5" name="Номер слайда 4"/>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6" name="Дата 5"/>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2898555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457200"/>
            <a:ext cx="8229600" cy="13716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9812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57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Объект 5"/>
          <p:cNvSpPr>
            <a:spLocks noGrp="1"/>
          </p:cNvSpPr>
          <p:nvPr>
            <p:ph sz="quarter" idx="4"/>
          </p:nvPr>
        </p:nvSpPr>
        <p:spPr>
          <a:xfrm>
            <a:off x="4648200" y="4000500"/>
            <a:ext cx="4038600" cy="1866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a:xfrm>
            <a:off x="3124200" y="6248400"/>
            <a:ext cx="2895600" cy="457200"/>
          </a:xfrm>
        </p:spPr>
        <p:txBody>
          <a:bodyPr/>
          <a:lstStyle>
            <a:lvl1pPr>
              <a:defRPr/>
            </a:lvl1pPr>
          </a:lstStyle>
          <a:p>
            <a:endParaRPr lang="ru-RU"/>
          </a:p>
        </p:txBody>
      </p:sp>
      <p:sp>
        <p:nvSpPr>
          <p:cNvPr id="8" name="Номер слайда 7"/>
          <p:cNvSpPr>
            <a:spLocks noGrp="1"/>
          </p:cNvSpPr>
          <p:nvPr>
            <p:ph type="sldNum" sz="quarter" idx="11"/>
          </p:nvPr>
        </p:nvSpPr>
        <p:spPr>
          <a:xfrm>
            <a:off x="6553200" y="6248400"/>
            <a:ext cx="2133600" cy="457200"/>
          </a:xfrm>
        </p:spPr>
        <p:txBody>
          <a:bodyPr/>
          <a:lstStyle>
            <a:lvl1pPr>
              <a:defRPr/>
            </a:lvl1pPr>
          </a:lstStyle>
          <a:p>
            <a:fld id="{52E66258-8FFC-4B9F-813B-B3C4B641717F}" type="slidenum">
              <a:rPr lang="ru-RU" smtClean="0"/>
              <a:pPr/>
              <a:t>‹#›</a:t>
            </a:fld>
            <a:endParaRPr lang="ru-RU"/>
          </a:p>
        </p:txBody>
      </p:sp>
      <p:sp>
        <p:nvSpPr>
          <p:cNvPr id="9" name="Дата 8"/>
          <p:cNvSpPr>
            <a:spLocks noGrp="1"/>
          </p:cNvSpPr>
          <p:nvPr>
            <p:ph type="dt" sz="half" idx="12"/>
          </p:nvPr>
        </p:nvSpPr>
        <p:spPr>
          <a:xfrm>
            <a:off x="457200" y="6245225"/>
            <a:ext cx="2133600" cy="476250"/>
          </a:xfrm>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253050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6" name="Дата 5"/>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388595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ижний колонтитул 3"/>
          <p:cNvSpPr>
            <a:spLocks noGrp="1"/>
          </p:cNvSpPr>
          <p:nvPr>
            <p:ph type="ftr" sz="quarter" idx="10"/>
          </p:nvPr>
        </p:nvSpPr>
        <p:spPr/>
        <p:txBody>
          <a:bodyPr/>
          <a:lstStyle>
            <a:lvl1pPr>
              <a:defRPr/>
            </a:lvl1pPr>
          </a:lstStyle>
          <a:p>
            <a:endParaRPr lang="ru-RU"/>
          </a:p>
        </p:txBody>
      </p:sp>
      <p:sp>
        <p:nvSpPr>
          <p:cNvPr id="5" name="Номер слайда 4"/>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6" name="Дата 5"/>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13924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7" name="Дата 6"/>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110865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p:txBody>
          <a:bodyPr/>
          <a:lstStyle>
            <a:lvl1pPr>
              <a:defRPr/>
            </a:lvl1pPr>
          </a:lstStyle>
          <a:p>
            <a:endParaRPr lang="ru-RU"/>
          </a:p>
        </p:txBody>
      </p:sp>
      <p:sp>
        <p:nvSpPr>
          <p:cNvPr id="8" name="Номер слайда 7"/>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9" name="Дата 8"/>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374541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lvl1pPr>
              <a:defRPr/>
            </a:lvl1pPr>
          </a:lstStyle>
          <a:p>
            <a:endParaRPr lang="ru-RU"/>
          </a:p>
        </p:txBody>
      </p:sp>
      <p:sp>
        <p:nvSpPr>
          <p:cNvPr id="4" name="Номер слайда 3"/>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5" name="Дата 4"/>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205923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endParaRPr lang="ru-RU"/>
          </a:p>
        </p:txBody>
      </p:sp>
      <p:sp>
        <p:nvSpPr>
          <p:cNvPr id="3" name="Номер слайда 2"/>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4" name="Дата 3"/>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210279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7" name="Дата 6"/>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4174585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endParaRPr lang="ru-RU"/>
          </a:p>
        </p:txBody>
      </p:sp>
      <p:sp>
        <p:nvSpPr>
          <p:cNvPr id="6" name="Номер слайда 5"/>
          <p:cNvSpPr>
            <a:spLocks noGrp="1"/>
          </p:cNvSpPr>
          <p:nvPr>
            <p:ph type="sldNum" sz="quarter" idx="11"/>
          </p:nvPr>
        </p:nvSpPr>
        <p:spPr/>
        <p:txBody>
          <a:bodyPr/>
          <a:lstStyle>
            <a:lvl1pPr>
              <a:defRPr/>
            </a:lvl1pPr>
          </a:lstStyle>
          <a:p>
            <a:fld id="{52E66258-8FFC-4B9F-813B-B3C4B641717F}" type="slidenum">
              <a:rPr lang="ru-RU" smtClean="0"/>
              <a:pPr/>
              <a:t>‹#›</a:t>
            </a:fld>
            <a:endParaRPr lang="ru-RU"/>
          </a:p>
        </p:txBody>
      </p:sp>
      <p:sp>
        <p:nvSpPr>
          <p:cNvPr id="7" name="Дата 6"/>
          <p:cNvSpPr>
            <a:spLocks noGrp="1"/>
          </p:cNvSpPr>
          <p:nvPr>
            <p:ph type="dt" sz="half" idx="12"/>
          </p:nvPr>
        </p:nvSpPr>
        <p:spPr/>
        <p:txBody>
          <a:bodyPr/>
          <a:lstStyle>
            <a:lvl1pPr>
              <a:defRPr/>
            </a:lvl1pPr>
          </a:lstStyle>
          <a:p>
            <a:fld id="{653F9A72-3EAD-4EF5-B0C8-65FBF5AAEACE}" type="datetimeFigureOut">
              <a:rPr lang="ru-RU" smtClean="0"/>
              <a:pPr/>
              <a:t>23.10.2017</a:t>
            </a:fld>
            <a:endParaRPr lang="ru-RU"/>
          </a:p>
        </p:txBody>
      </p:sp>
    </p:spTree>
    <p:extLst>
      <p:ext uri="{BB962C8B-B14F-4D97-AF65-F5344CB8AC3E}">
        <p14:creationId xmlns:p14="http://schemas.microsoft.com/office/powerpoint/2010/main" xmlns="" val="152751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ru-RU"/>
          </a:p>
        </p:txBody>
      </p:sp>
      <p:sp>
        <p:nvSpPr>
          <p:cNvPr id="176131"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52E66258-8FFC-4B9F-813B-B3C4B641717F}" type="slidenum">
              <a:rPr lang="ru-RU" smtClean="0"/>
              <a:pPr/>
              <a:t>‹#›</a:t>
            </a:fld>
            <a:endParaRPr lang="ru-RU"/>
          </a:p>
        </p:txBody>
      </p:sp>
      <p:grpSp>
        <p:nvGrpSpPr>
          <p:cNvPr id="176132" name="Group 4"/>
          <p:cNvGrpSpPr>
            <a:grpSpLocks/>
          </p:cNvGrpSpPr>
          <p:nvPr/>
        </p:nvGrpSpPr>
        <p:grpSpPr bwMode="auto">
          <a:xfrm>
            <a:off x="0" y="0"/>
            <a:ext cx="9144000" cy="546100"/>
            <a:chOff x="0" y="0"/>
            <a:chExt cx="5760" cy="344"/>
          </a:xfrm>
        </p:grpSpPr>
        <p:sp>
          <p:nvSpPr>
            <p:cNvPr id="1761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ru-RU" sz="2400">
                <a:latin typeface="Times New Roman" pitchFamily="18" charset="0"/>
              </a:endParaRPr>
            </a:p>
          </p:txBody>
        </p:sp>
        <p:sp>
          <p:nvSpPr>
            <p:cNvPr id="1761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6135"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a:solidFill>
                  <a:schemeClr val="hlink"/>
                </a:solidFill>
              </a:endParaRPr>
            </a:p>
          </p:txBody>
        </p:sp>
        <p:sp>
          <p:nvSpPr>
            <p:cNvPr id="176136"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a:solidFill>
                  <a:schemeClr val="hlink"/>
                </a:solidFill>
              </a:endParaRPr>
            </a:p>
          </p:txBody>
        </p:sp>
        <p:sp>
          <p:nvSpPr>
            <p:cNvPr id="176137"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a:solidFill>
                  <a:schemeClr val="accent2"/>
                </a:solidFill>
              </a:endParaRPr>
            </a:p>
          </p:txBody>
        </p:sp>
        <p:sp>
          <p:nvSpPr>
            <p:cNvPr id="176138"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a:solidFill>
                  <a:schemeClr val="hlink"/>
                </a:solidFill>
              </a:endParaRPr>
            </a:p>
          </p:txBody>
        </p:sp>
        <p:sp>
          <p:nvSpPr>
            <p:cNvPr id="176139"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sz="2400">
                <a:latin typeface="Times New Roman" pitchFamily="18" charset="0"/>
              </a:endParaRPr>
            </a:p>
          </p:txBody>
        </p:sp>
        <p:sp>
          <p:nvSpPr>
            <p:cNvPr id="176140"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a:solidFill>
                  <a:schemeClr val="accent2"/>
                </a:solidFill>
              </a:endParaRPr>
            </a:p>
          </p:txBody>
        </p:sp>
        <p:sp>
          <p:nvSpPr>
            <p:cNvPr id="176141"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ru-RU">
                <a:solidFill>
                  <a:schemeClr val="accent2"/>
                </a:solidFill>
              </a:endParaRPr>
            </a:p>
          </p:txBody>
        </p:sp>
      </p:grpSp>
      <p:sp>
        <p:nvSpPr>
          <p:cNvPr id="176142"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76143"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76144"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653F9A72-3EAD-4EF5-B0C8-65FBF5AAEACE}" type="datetimeFigureOut">
              <a:rPr lang="ru-RU" smtClean="0"/>
              <a:pPr/>
              <a:t>23.10.2017</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2714620"/>
          </a:xfrm>
        </p:spPr>
        <p:txBody>
          <a:bodyPr/>
          <a:lstStyle/>
          <a:p>
            <a:pPr algn="ctr"/>
            <a:r>
              <a:rPr lang="ru-RU" sz="3200" b="1" dirty="0" smtClean="0"/>
              <a:t>ТЕМА 7</a:t>
            </a:r>
            <a:br>
              <a:rPr lang="ru-RU" sz="3200" b="1" dirty="0" smtClean="0"/>
            </a:br>
            <a:r>
              <a:rPr lang="ru-RU" sz="3200" b="1" dirty="0" smtClean="0"/>
              <a:t>УПРАВЛЕНИЕ </a:t>
            </a:r>
            <a:r>
              <a:rPr lang="ru-RU" sz="3200" b="1" dirty="0" smtClean="0"/>
              <a:t>ЗАПАСАМИ В УСЛОВИЯХ ЗАВИСИМОГО СПРОСА</a:t>
            </a:r>
            <a:endParaRPr lang="ru-RU" sz="3200" dirty="0"/>
          </a:p>
        </p:txBody>
      </p:sp>
      <p:sp>
        <p:nvSpPr>
          <p:cNvPr id="29697" name="Rectangle 1"/>
          <p:cNvSpPr>
            <a:spLocks noChangeArrowheads="1"/>
          </p:cNvSpPr>
          <p:nvPr/>
        </p:nvSpPr>
        <p:spPr bwMode="auto">
          <a:xfrm>
            <a:off x="0" y="2214554"/>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7.1 Сущность системы MRP.</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7.2 Основная логика работы и результаты применения системы MRP.</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7.3Технологическая карта MRP.</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7.4 Недостатки MRP I.</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7.5 Преимущества MRP II.</a:t>
            </a: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7.6 Системы ERP.</a:t>
            </a:r>
            <a:r>
              <a:rPr kumimoji="0" lang="ru-RU"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74345"/>
            <a:ext cx="9144000" cy="5693866"/>
          </a:xfrm>
          <a:prstGeom prst="rect">
            <a:avLst/>
          </a:prstGeom>
        </p:spPr>
        <p:txBody>
          <a:bodyPr wrap="square">
            <a:spAutoFit/>
          </a:bodyPr>
          <a:lstStyle/>
          <a:p>
            <a:pPr algn="just"/>
            <a:r>
              <a:rPr lang="ru-RU" sz="2800" b="1" i="1" dirty="0" smtClean="0"/>
              <a:t>Использование стратегического планирования</a:t>
            </a:r>
            <a:r>
              <a:rPr lang="ru-RU" sz="2800" dirty="0" smtClean="0"/>
              <a:t>. Стратегическое планирование является важным элементом в работе каждой компании, но оно предлагает лишь возможный исход при условии совпадения ряда условий. Система </a:t>
            </a:r>
            <a:r>
              <a:rPr lang="en-US" sz="2800" dirty="0" smtClean="0"/>
              <a:t>MRP</a:t>
            </a:r>
            <a:r>
              <a:rPr lang="ru-RU" sz="2800" dirty="0" smtClean="0"/>
              <a:t> 1 же </a:t>
            </a:r>
            <a:r>
              <a:rPr lang="ru-RU" sz="2800" dirty="0" smtClean="0"/>
              <a:t>предлагает планировать на длительный срок, что является неразумным на исследуемом рынке. Построение плана больше, чем на год заставит недооценить покупательскую способность, пропустить колебания спроса, создать излишки запасов, которые уже оплачены потребителю, пропустить технологический скачок, потерять свою долю рынка. </a:t>
            </a:r>
            <a:endParaRPr lang="ru-RU"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571480"/>
            <a:ext cx="9144000" cy="2677656"/>
          </a:xfrm>
          <a:prstGeom prst="rect">
            <a:avLst/>
          </a:prstGeom>
        </p:spPr>
        <p:txBody>
          <a:bodyPr wrap="square">
            <a:spAutoFit/>
          </a:bodyPr>
          <a:lstStyle/>
          <a:p>
            <a:pPr algn="just"/>
            <a:r>
              <a:rPr lang="ru-RU" sz="2800" b="1" i="1" dirty="0" smtClean="0"/>
              <a:t>Увеличение статей затрат на содержание</a:t>
            </a:r>
            <a:r>
              <a:rPr lang="ru-RU" sz="2800" dirty="0" smtClean="0"/>
              <a:t>. Внедряя систему </a:t>
            </a:r>
            <a:r>
              <a:rPr lang="en-US" sz="2800" dirty="0" smtClean="0"/>
              <a:t>MRP</a:t>
            </a:r>
            <a:r>
              <a:rPr lang="ru-RU" sz="2800" dirty="0" smtClean="0"/>
              <a:t>1 невозможно </a:t>
            </a:r>
            <a:r>
              <a:rPr lang="ru-RU" sz="2800" dirty="0" smtClean="0"/>
              <a:t>предугадать, когда она окупится, соответственно, в купе с пунктами 1 и 2 увеличится объем денежных вливаний на содержание системы, что не является разумным для </a:t>
            </a:r>
            <a:r>
              <a:rPr lang="ru-RU" sz="2800" dirty="0" smtClean="0"/>
              <a:t>организации</a:t>
            </a:r>
            <a:r>
              <a:rPr lang="ru-RU" sz="2800" dirty="0" smtClean="0"/>
              <a:t>.</a:t>
            </a:r>
            <a:endParaRPr lang="ru-RU" sz="2800" dirty="0"/>
          </a:p>
        </p:txBody>
      </p:sp>
      <p:sp>
        <p:nvSpPr>
          <p:cNvPr id="5" name="Прямоугольник 4"/>
          <p:cNvSpPr/>
          <p:nvPr/>
        </p:nvSpPr>
        <p:spPr>
          <a:xfrm>
            <a:off x="0" y="3214686"/>
            <a:ext cx="9144000" cy="3046988"/>
          </a:xfrm>
          <a:prstGeom prst="rect">
            <a:avLst/>
          </a:prstGeom>
        </p:spPr>
        <p:txBody>
          <a:bodyPr wrap="square">
            <a:spAutoFit/>
          </a:bodyPr>
          <a:lstStyle/>
          <a:p>
            <a:pPr algn="just"/>
            <a:r>
              <a:rPr lang="ru-RU" sz="2400" b="1" i="1" dirty="0" smtClean="0"/>
              <a:t>Ухудшение финансовой статистики</a:t>
            </a:r>
            <a:r>
              <a:rPr lang="ru-RU" sz="2400" dirty="0" smtClean="0"/>
              <a:t>. </a:t>
            </a:r>
            <a:r>
              <a:rPr lang="ru-RU" sz="2400" dirty="0" smtClean="0"/>
              <a:t>В организации </a:t>
            </a:r>
            <a:r>
              <a:rPr lang="ru-RU" sz="2400" dirty="0" smtClean="0"/>
              <a:t>будут огромные запасы невостребованного товара, неконкурентоспособность, ощутимые затраты на содержание системы планирования, уменьшение продаж и выручки, а значит необходимо восполнять потери, ведь будет надежда, что ставка на систему пока ещё не сыграла. Кредиторская задолженность лишь ухудшит общее состояние организации, что может привести к прямому банкротству.</a:t>
            </a: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28605"/>
            <a:ext cx="9144000" cy="4401205"/>
          </a:xfrm>
          <a:prstGeom prst="rect">
            <a:avLst/>
          </a:prstGeom>
        </p:spPr>
        <p:txBody>
          <a:bodyPr wrap="square">
            <a:spAutoFit/>
          </a:bodyPr>
          <a:lstStyle/>
          <a:p>
            <a:pPr algn="just"/>
            <a:r>
              <a:rPr lang="ru-RU" sz="2800" b="1" i="1" dirty="0" smtClean="0"/>
              <a:t>Узкая временная направленность</a:t>
            </a:r>
            <a:r>
              <a:rPr lang="ru-RU" sz="2800" dirty="0" smtClean="0"/>
              <a:t>. В момент, когда данная система планирования была разработана она имела во многих случаях практическое применение при совпадении географических, политических факторов, подходящей атмосферы на рынке, внезапно возросший спрос на тот или иной вид продукции. Но долгосрочное планирование не позволило рассмотреть изменения рынка, который перестраивался и изменялся. </a:t>
            </a:r>
            <a:endParaRPr lang="ru-RU"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828660"/>
          </a:xfrm>
        </p:spPr>
        <p:txBody>
          <a:bodyPr/>
          <a:lstStyle/>
          <a:p>
            <a:pPr algn="ctr"/>
            <a:r>
              <a:rPr lang="ru-RU" b="1" dirty="0" smtClean="0"/>
              <a:t>7.5 Преимущества MRP II.</a:t>
            </a:r>
            <a:endParaRPr lang="ru-RU" dirty="0"/>
          </a:p>
        </p:txBody>
      </p:sp>
      <p:sp>
        <p:nvSpPr>
          <p:cNvPr id="4" name="Прямоугольник 3"/>
          <p:cNvSpPr/>
          <p:nvPr/>
        </p:nvSpPr>
        <p:spPr>
          <a:xfrm>
            <a:off x="0" y="1285860"/>
            <a:ext cx="9144000" cy="3970318"/>
          </a:xfrm>
          <a:prstGeom prst="rect">
            <a:avLst/>
          </a:prstGeom>
        </p:spPr>
        <p:txBody>
          <a:bodyPr wrap="square">
            <a:spAutoFit/>
          </a:bodyPr>
          <a:lstStyle/>
          <a:p>
            <a:pPr>
              <a:buFont typeface="Wingdings" pitchFamily="2" charset="2"/>
              <a:buChar char="ü"/>
            </a:pPr>
            <a:r>
              <a:rPr lang="ru-RU" sz="2800" dirty="0" smtClean="0"/>
              <a:t>более полное удовлетворение потребительского спроса, достигаемое путем сокращения продолжительности производственных </a:t>
            </a:r>
            <a:r>
              <a:rPr lang="ru-RU" sz="2800" dirty="0" smtClean="0"/>
              <a:t>циклов,</a:t>
            </a:r>
          </a:p>
          <a:p>
            <a:pPr>
              <a:buFont typeface="Wingdings" pitchFamily="2" charset="2"/>
              <a:buChar char="ü"/>
            </a:pPr>
            <a:r>
              <a:rPr lang="ru-RU" sz="2800" dirty="0" smtClean="0"/>
              <a:t>уменьшения запасов,</a:t>
            </a:r>
          </a:p>
          <a:p>
            <a:pPr>
              <a:buFont typeface="Wingdings" pitchFamily="2" charset="2"/>
              <a:buChar char="ü"/>
            </a:pPr>
            <a:r>
              <a:rPr lang="ru-RU" sz="2800" dirty="0" smtClean="0"/>
              <a:t>лучшая организация поставок,</a:t>
            </a:r>
          </a:p>
          <a:p>
            <a:pPr>
              <a:buFont typeface="Wingdings" pitchFamily="2" charset="2"/>
              <a:buChar char="ü"/>
            </a:pPr>
            <a:r>
              <a:rPr lang="ru-RU" sz="2800" dirty="0" smtClean="0"/>
              <a:t>быстрая реакция </a:t>
            </a:r>
            <a:r>
              <a:rPr lang="ru-RU" sz="2800" dirty="0" smtClean="0"/>
              <a:t>на изменения спроса, </a:t>
            </a:r>
            <a:endParaRPr lang="ru-RU" sz="2800" dirty="0" smtClean="0"/>
          </a:p>
          <a:p>
            <a:pPr>
              <a:buFont typeface="Wingdings" pitchFamily="2" charset="2"/>
              <a:buChar char="ü"/>
            </a:pPr>
            <a:r>
              <a:rPr lang="ru-RU" sz="2800" dirty="0" smtClean="0"/>
              <a:t>большая гибкость </a:t>
            </a:r>
            <a:r>
              <a:rPr lang="ru-RU" sz="2800" dirty="0" smtClean="0"/>
              <a:t>планирования, что способствует уменьшению </a:t>
            </a:r>
            <a:r>
              <a:rPr lang="ru-RU" sz="2800" dirty="0" err="1" smtClean="0"/>
              <a:t>логистических</a:t>
            </a:r>
            <a:r>
              <a:rPr lang="ru-RU" sz="2800" dirty="0" smtClean="0"/>
              <a:t> издержек по управлению запасами.</a:t>
            </a:r>
            <a:endParaRPr lang="ru-RU" sz="2800" dirty="0"/>
          </a:p>
        </p:txBody>
      </p:sp>
      <p:sp>
        <p:nvSpPr>
          <p:cNvPr id="5" name="Прямоугольник 4"/>
          <p:cNvSpPr/>
          <p:nvPr/>
        </p:nvSpPr>
        <p:spPr>
          <a:xfrm>
            <a:off x="0" y="5103674"/>
            <a:ext cx="9144000" cy="1815882"/>
          </a:xfrm>
          <a:prstGeom prst="rect">
            <a:avLst/>
          </a:prstGeom>
        </p:spPr>
        <p:txBody>
          <a:bodyPr wrap="square">
            <a:spAutoFit/>
          </a:bodyPr>
          <a:lstStyle/>
          <a:p>
            <a:pPr algn="just"/>
            <a:r>
              <a:rPr lang="ru-RU" sz="2800" dirty="0" smtClean="0"/>
              <a:t>Стандарт MRPII был разработан в США и поддерживается Американским обществом по управлению производством и запасами — </a:t>
            </a:r>
            <a:r>
              <a:rPr lang="ru-RU" sz="2800" dirty="0" err="1" smtClean="0"/>
              <a:t>American</a:t>
            </a:r>
            <a:r>
              <a:rPr lang="ru-RU" sz="2800" dirty="0" smtClean="0"/>
              <a:t> </a:t>
            </a:r>
            <a:r>
              <a:rPr lang="ru-RU" sz="2800" dirty="0" err="1" smtClean="0"/>
              <a:t>Productionand</a:t>
            </a:r>
            <a:r>
              <a:rPr lang="ru-RU" sz="2800" dirty="0" smtClean="0"/>
              <a:t> </a:t>
            </a:r>
            <a:r>
              <a:rPr lang="ru-RU" sz="2800" dirty="0" err="1" smtClean="0"/>
              <a:t>Inventory</a:t>
            </a:r>
            <a:r>
              <a:rPr lang="ru-RU" sz="2800" dirty="0" smtClean="0"/>
              <a:t> </a:t>
            </a:r>
            <a:r>
              <a:rPr lang="ru-RU" sz="2800" dirty="0" err="1" smtClean="0"/>
              <a:t>Control</a:t>
            </a:r>
            <a:r>
              <a:rPr lang="ru-RU" sz="2800" dirty="0" smtClean="0"/>
              <a:t> </a:t>
            </a:r>
            <a:r>
              <a:rPr lang="ru-RU" sz="2800" dirty="0" err="1" smtClean="0"/>
              <a:t>Society</a:t>
            </a:r>
            <a:r>
              <a:rPr lang="ru-RU" sz="2800" dirty="0" smtClean="0"/>
              <a:t> (APICS).</a:t>
            </a:r>
            <a:endParaRPr lang="ru-RU"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500042"/>
            <a:ext cx="9144000" cy="2677656"/>
          </a:xfrm>
          <a:prstGeom prst="rect">
            <a:avLst/>
          </a:prstGeom>
        </p:spPr>
        <p:txBody>
          <a:bodyPr wrap="square">
            <a:spAutoFit/>
          </a:bodyPr>
          <a:lstStyle/>
          <a:p>
            <a:pPr algn="just">
              <a:buFont typeface="Wingdings" pitchFamily="2" charset="2"/>
              <a:buChar char="ü"/>
            </a:pPr>
            <a:r>
              <a:rPr lang="ru-RU" sz="2800" dirty="0" smtClean="0"/>
              <a:t>Использование </a:t>
            </a:r>
            <a:r>
              <a:rPr lang="ru-RU" sz="2800" dirty="0" err="1" smtClean="0"/>
              <a:t>логистической</a:t>
            </a:r>
            <a:r>
              <a:rPr lang="ru-RU" sz="2800" dirty="0" smtClean="0"/>
              <a:t> системы MRP-II позволяет сократить товарно-материальные запасы в среднем на 17 %, повысить рентабельность производства на 10 %, уменьшить закупки сырья и оборудования на 7 %. При этом на 16 % возрастает объем предоставляемых потребителям услуг.</a:t>
            </a:r>
            <a:endParaRPr lang="ru-RU" sz="2800" dirty="0"/>
          </a:p>
        </p:txBody>
      </p:sp>
      <p:sp>
        <p:nvSpPr>
          <p:cNvPr id="57345" name="Rectangle 1"/>
          <p:cNvSpPr>
            <a:spLocks noChangeArrowheads="1"/>
          </p:cNvSpPr>
          <p:nvPr/>
        </p:nvSpPr>
        <p:spPr bwMode="auto">
          <a:xfrm>
            <a:off x="285720" y="3318570"/>
            <a:ext cx="8858280" cy="35394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Это система совместного планирования запасов и производственных ресурсов, характеризующаяся:</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бизнес планированием;</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планированием продаж;</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планированием производства;</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планированием материальных потребностей;</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планированием производственных мощностей; различными системами управления.</a:t>
            </a:r>
            <a:r>
              <a:rPr kumimoji="0" lang="ru-RU"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0" y="500042"/>
            <a:ext cx="9144000" cy="489364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Функции:</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 продаж и производства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Salesand</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Operation</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Управление спросом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Demand</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Management</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Составление плана производства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Master</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Production</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Scheduling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 материальных потребностей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Material</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Requirements</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Спецификациипродуктов</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(Bill of Materials).</a:t>
            </a:r>
            <a:r>
              <a:rPr kumimoji="0" lang="en-US"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Управлениескладом</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(Inventory Transaction Subsystem).</a:t>
            </a:r>
            <a:r>
              <a:rPr kumimoji="0" lang="en-US"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Плановыепоставки</a:t>
            </a: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(Scheduled Receipts Subsystem).</a:t>
            </a:r>
            <a:r>
              <a:rPr kumimoji="0" lang="en-US"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5397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Управление на уровне производственного цеха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Shop</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Flow</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Control</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285720" y="571480"/>
            <a:ext cx="8858280" cy="415498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l" defTabSz="914400" rtl="0" eaLnBrk="1" fontAlgn="base" latinLnBrk="0" hangingPunct="1">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 производственных мощностей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Capacity</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Requirement</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Входной / выходной контроль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Input</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outputcontrol</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Материально техническое снабжение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Purchasing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 распределения ресурсов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Distribution</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Recourse</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 и контроль производственных операций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Tooling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Planningand</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Control</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Управление финансами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Financial</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Planning</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l"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Моделирование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Simulation</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Оценка результатов деятельности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Performance</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Measurement</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685784"/>
          </a:xfrm>
        </p:spPr>
        <p:txBody>
          <a:bodyPr/>
          <a:lstStyle/>
          <a:p>
            <a:pPr algn="ctr"/>
            <a:r>
              <a:rPr lang="ru-RU" sz="3200" b="1" dirty="0" smtClean="0"/>
              <a:t>результат </a:t>
            </a:r>
            <a:r>
              <a:rPr lang="ru-RU" sz="3200" b="1" dirty="0" smtClean="0"/>
              <a:t>применения MRPII-систем </a:t>
            </a:r>
            <a:endParaRPr lang="ru-RU" sz="3200" b="1" dirty="0"/>
          </a:p>
        </p:txBody>
      </p:sp>
      <p:sp>
        <p:nvSpPr>
          <p:cNvPr id="66561" name="Rectangle 1"/>
          <p:cNvSpPr>
            <a:spLocks noChangeArrowheads="1"/>
          </p:cNvSpPr>
          <p:nvPr/>
        </p:nvSpPr>
        <p:spPr bwMode="auto">
          <a:xfrm>
            <a:off x="0" y="1428736"/>
            <a:ext cx="9144000" cy="569386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оперативное получение информации о текущих результатах деятельности предприятия как в целом, так и с полной детализацией по отдельным заказам, видам ресурсов, выполнению планов;</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долгосрочное, оперативное и детальное планирование деятельности предприятия с возможностью корректировки плановых данных на основе оперативной информации;</a:t>
            </a:r>
            <a:r>
              <a:rPr kumimoji="0" lang="ru-RU" sz="28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53975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оптимизация производственных и материальных потоков со значительным сокращением непроизводственных затрат и реальным сокращением материальных ресурсов на складах; отражение финансовой деятельности предприятия в целом</a:t>
            </a:r>
            <a:r>
              <a:rPr kumimoji="0" lang="ru-RU"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614346"/>
          </a:xfrm>
        </p:spPr>
        <p:txBody>
          <a:bodyPr/>
          <a:lstStyle/>
          <a:p>
            <a:pPr algn="ctr"/>
            <a:r>
              <a:rPr lang="ru-RU" b="1" dirty="0" smtClean="0"/>
              <a:t>7.6 Системы ERP.</a:t>
            </a:r>
            <a:endParaRPr lang="ru-RU" dirty="0"/>
          </a:p>
        </p:txBody>
      </p:sp>
      <p:sp>
        <p:nvSpPr>
          <p:cNvPr id="4" name="Прямоугольник 3"/>
          <p:cNvSpPr/>
          <p:nvPr/>
        </p:nvSpPr>
        <p:spPr>
          <a:xfrm>
            <a:off x="0" y="1305342"/>
            <a:ext cx="9144000" cy="4401205"/>
          </a:xfrm>
          <a:prstGeom prst="rect">
            <a:avLst/>
          </a:prstGeom>
        </p:spPr>
        <p:txBody>
          <a:bodyPr wrap="square">
            <a:spAutoFit/>
          </a:bodyPr>
          <a:lstStyle/>
          <a:p>
            <a:pPr algn="just"/>
            <a:r>
              <a:rPr lang="ru-RU" sz="2800" b="1" dirty="0" smtClean="0"/>
              <a:t>ERP (</a:t>
            </a:r>
            <a:r>
              <a:rPr lang="ru-RU" sz="2800" b="1" dirty="0" err="1" smtClean="0"/>
              <a:t>Enterprise</a:t>
            </a:r>
            <a:r>
              <a:rPr lang="ru-RU" sz="2800" b="1" dirty="0" smtClean="0"/>
              <a:t> </a:t>
            </a:r>
            <a:r>
              <a:rPr lang="ru-RU" sz="2800" b="1" dirty="0" err="1" smtClean="0"/>
              <a:t>Resource</a:t>
            </a:r>
            <a:r>
              <a:rPr lang="ru-RU" sz="2800" b="1" dirty="0" smtClean="0"/>
              <a:t> </a:t>
            </a:r>
            <a:r>
              <a:rPr lang="ru-RU" sz="2800" b="1" dirty="0" err="1" smtClean="0"/>
              <a:t>Planning</a:t>
            </a:r>
            <a:r>
              <a:rPr lang="ru-RU" sz="2800" b="1" dirty="0" smtClean="0"/>
              <a:t>) </a:t>
            </a:r>
            <a:r>
              <a:rPr lang="ru-RU" sz="2800" dirty="0" smtClean="0"/>
              <a:t>— организационная стратегия интеграции производства и операций, управления трудовыми ресурсами, финансового менеджмента и управления активами, ориентированная на непрерывную балансировку и оптимизацию ресурсов предприятия посредством специализированного интегрированного пакета прикладного программного обеспечения, обеспечивающего общую модель данных и процессов для всех сфер деятельности. </a:t>
            </a:r>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685784"/>
          </a:xfrm>
        </p:spPr>
        <p:txBody>
          <a:bodyPr/>
          <a:lstStyle/>
          <a:p>
            <a:pPr algn="ctr"/>
            <a:r>
              <a:rPr lang="ru-RU" b="1" dirty="0" smtClean="0">
                <a:latin typeface="Times New Roman" pitchFamily="18" charset="0"/>
                <a:ea typeface="Calibri" pitchFamily="34" charset="0"/>
                <a:cs typeface="Times New Roman" pitchFamily="18" charset="0"/>
              </a:rPr>
              <a:t>7.1 Сущность системы MRP</a:t>
            </a:r>
            <a:endParaRPr lang="ru-RU" dirty="0"/>
          </a:p>
        </p:txBody>
      </p:sp>
      <p:sp>
        <p:nvSpPr>
          <p:cNvPr id="51201" name="Rectangle 1"/>
          <p:cNvSpPr>
            <a:spLocks noChangeArrowheads="1"/>
          </p:cNvSpPr>
          <p:nvPr/>
        </p:nvSpPr>
        <p:spPr bwMode="auto">
          <a:xfrm>
            <a:off x="0" y="1142984"/>
            <a:ext cx="9144000" cy="563231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Система класса MRP </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основана на планировании материальных потребностей отдела предприятия, организации в целом.</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Главной задачей MRP </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является обеспечение гарантии наличия необходимого количества требуемых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материалов-комплектующих</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в любой момент времени в рамках срока планирования, наряду с возможным уменьшением постоянных запасов, а, следовательно, разгрузкой склада.</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Цели использования стандарта MPR</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планирование поставок всех комплектующих, чтобы исключить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простоипроизводства</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и минимизировать запасы на складе;</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539750" algn="just" defTabSz="914400" rtl="0" eaLnBrk="0" fontAlgn="base" latinLnBrk="0" hangingPunct="0">
              <a:lnSpc>
                <a:spcPct val="100000"/>
              </a:lnSpc>
              <a:spcBef>
                <a:spcPct val="0"/>
              </a:spcBef>
              <a:spcAft>
                <a:spcPct val="0"/>
              </a:spcAft>
              <a:buClrTx/>
              <a:buSzTx/>
              <a:buFontTx/>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уменьшение запасов </a:t>
            </a:r>
            <a:r>
              <a:rPr kumimoji="0" lang="ru-RU" sz="2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материалов-комплектующих</a:t>
            </a: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кроме очевидной разгрузки складов;</a:t>
            </a:r>
            <a:r>
              <a:rPr kumimoji="0" lang="ru-RU" sz="24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5397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уменьшения затрат на хранение дает ряд неоспоримых преимуществ, главное из которых — минимизация замороженных средств, вложенных в закупку материалов.</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428604"/>
            <a:ext cx="9144000" cy="3539430"/>
          </a:xfrm>
          <a:prstGeom prst="rect">
            <a:avLst/>
          </a:prstGeom>
        </p:spPr>
        <p:txBody>
          <a:bodyPr wrap="square">
            <a:spAutoFit/>
          </a:bodyPr>
          <a:lstStyle/>
          <a:p>
            <a:pPr algn="just"/>
            <a:r>
              <a:rPr lang="ru-RU" sz="2800" b="1" dirty="0" smtClean="0"/>
              <a:t>Система класса MRP (</a:t>
            </a:r>
            <a:r>
              <a:rPr lang="ru-RU" sz="2800" b="1" dirty="0" err="1" smtClean="0"/>
              <a:t>MaterialRequirementsPlanning</a:t>
            </a:r>
            <a:r>
              <a:rPr lang="ru-RU" sz="2800" b="1" dirty="0" smtClean="0"/>
              <a:t>) </a:t>
            </a:r>
            <a:endParaRPr lang="ru-RU" sz="2800" b="1" dirty="0" smtClean="0"/>
          </a:p>
          <a:p>
            <a:pPr algn="just"/>
            <a:r>
              <a:rPr lang="ru-RU" sz="2800" dirty="0" smtClean="0"/>
              <a:t>— </a:t>
            </a:r>
            <a:r>
              <a:rPr lang="ru-RU" sz="2800" dirty="0" smtClean="0"/>
              <a:t>система работающая по алгоритму, регламентированному MRP методологией, </a:t>
            </a:r>
            <a:r>
              <a:rPr lang="ru-RU" sz="2800" dirty="0" smtClean="0"/>
              <a:t>позволяющая </a:t>
            </a:r>
            <a:r>
              <a:rPr lang="ru-RU" sz="2800" dirty="0" smtClean="0"/>
              <a:t>оптимально регулировать поставки комплектующих в производственный процесс, контролируя запасы на складе и саму технологию производства.</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229600" cy="1371600"/>
          </a:xfrm>
        </p:spPr>
        <p:txBody>
          <a:bodyPr/>
          <a:lstStyle/>
          <a:p>
            <a:pPr algn="ctr"/>
            <a:r>
              <a:rPr lang="ru-RU" b="1" dirty="0" smtClean="0">
                <a:latin typeface="Times New Roman" pitchFamily="18" charset="0"/>
                <a:cs typeface="Times New Roman" pitchFamily="18" charset="0"/>
              </a:rPr>
              <a:t>7.2 Основная логика работы и результаты применения системы MRP</a:t>
            </a:r>
            <a:endParaRPr lang="ru-RU" dirty="0">
              <a:latin typeface="Times New Roman" pitchFamily="18" charset="0"/>
              <a:cs typeface="Times New Roman" pitchFamily="18" charset="0"/>
            </a:endParaRPr>
          </a:p>
        </p:txBody>
      </p:sp>
      <p:sp>
        <p:nvSpPr>
          <p:cNvPr id="4" name="Прямоугольник 3"/>
          <p:cNvSpPr/>
          <p:nvPr/>
        </p:nvSpPr>
        <p:spPr>
          <a:xfrm>
            <a:off x="0" y="2690336"/>
            <a:ext cx="9144000" cy="1569660"/>
          </a:xfrm>
          <a:prstGeom prst="rect">
            <a:avLst/>
          </a:prstGeom>
        </p:spPr>
        <p:txBody>
          <a:bodyPr wrap="square">
            <a:spAutoFit/>
          </a:bodyPr>
          <a:lstStyle/>
          <a:p>
            <a:pPr algn="just"/>
            <a:r>
              <a:rPr lang="ru-RU" sz="3200" b="1" dirty="0" smtClean="0">
                <a:latin typeface="Times New Roman" pitchFamily="18" charset="0"/>
                <a:cs typeface="Times New Roman" pitchFamily="18" charset="0"/>
              </a:rPr>
              <a:t>Система MRP-1 </a:t>
            </a:r>
            <a:r>
              <a:rPr lang="ru-RU" sz="3200" dirty="0" smtClean="0">
                <a:latin typeface="Times New Roman" pitchFamily="18" charset="0"/>
                <a:cs typeface="Times New Roman" pitchFamily="18" charset="0"/>
              </a:rPr>
              <a:t>- одна из наиболее популярных в мире, основанная на </a:t>
            </a:r>
            <a:r>
              <a:rPr lang="ru-RU" sz="3200" dirty="0" err="1" smtClean="0">
                <a:latin typeface="Times New Roman" pitchFamily="18" charset="0"/>
                <a:cs typeface="Times New Roman" pitchFamily="18" charset="0"/>
              </a:rPr>
              <a:t>логистической</a:t>
            </a:r>
            <a:r>
              <a:rPr lang="ru-RU" sz="3200" dirty="0" smtClean="0">
                <a:latin typeface="Times New Roman" pitchFamily="18" charset="0"/>
                <a:cs typeface="Times New Roman" pitchFamily="18" charset="0"/>
              </a:rPr>
              <a:t> концепции «планирования потребностей в ресурсах»</a:t>
            </a:r>
            <a:endParaRPr lang="ru-RU" sz="3200" dirty="0">
              <a:latin typeface="Times New Roman" pitchFamily="18" charset="0"/>
              <a:cs typeface="Times New Roman" pitchFamily="18" charset="0"/>
            </a:endParaRPr>
          </a:p>
        </p:txBody>
      </p:sp>
      <p:sp>
        <p:nvSpPr>
          <p:cNvPr id="5" name="Прямоугольник 4"/>
          <p:cNvSpPr/>
          <p:nvPr/>
        </p:nvSpPr>
        <p:spPr>
          <a:xfrm>
            <a:off x="0" y="4143380"/>
            <a:ext cx="9144000" cy="2677656"/>
          </a:xfrm>
          <a:prstGeom prst="rect">
            <a:avLst/>
          </a:prstGeom>
        </p:spPr>
        <p:txBody>
          <a:bodyPr wrap="square">
            <a:spAutoFit/>
          </a:bodyPr>
          <a:lstStyle/>
          <a:p>
            <a:pPr algn="just"/>
            <a:r>
              <a:rPr lang="ru-RU" sz="2400" b="1" dirty="0" smtClean="0"/>
              <a:t>Основные цели этой системы </a:t>
            </a:r>
            <a:r>
              <a:rPr lang="ru-RU" sz="2400" dirty="0" smtClean="0"/>
              <a:t>– </a:t>
            </a:r>
          </a:p>
          <a:p>
            <a:pPr algn="just">
              <a:buFont typeface="Arial" pitchFamily="34" charset="0"/>
              <a:buChar char="•"/>
            </a:pPr>
            <a:r>
              <a:rPr lang="ru-RU" sz="2400" dirty="0" smtClean="0"/>
              <a:t>удовлетворение </a:t>
            </a:r>
            <a:r>
              <a:rPr lang="ru-RU" sz="2400" dirty="0" smtClean="0"/>
              <a:t>потребности в материальных ресурсах для планирования производства и доставки </a:t>
            </a:r>
            <a:r>
              <a:rPr lang="ru-RU" sz="2400" dirty="0" smtClean="0"/>
              <a:t>потребителям,</a:t>
            </a:r>
          </a:p>
          <a:p>
            <a:pPr algn="just">
              <a:buFont typeface="Arial" pitchFamily="34" charset="0"/>
              <a:buChar char="•"/>
            </a:pPr>
            <a:r>
              <a:rPr lang="ru-RU" sz="2400" dirty="0" smtClean="0"/>
              <a:t>поддержание </a:t>
            </a:r>
            <a:r>
              <a:rPr lang="ru-RU" sz="2400" dirty="0" smtClean="0"/>
              <a:t>низкого уровня запасов материальных ресурсов, незавершенного производства, готовой продукции</a:t>
            </a:r>
            <a:r>
              <a:rPr lang="ru-RU" sz="2400" dirty="0" smtClean="0"/>
              <a:t>,</a:t>
            </a:r>
          </a:p>
          <a:p>
            <a:pPr algn="just">
              <a:buFont typeface="Arial" pitchFamily="34" charset="0"/>
              <a:buChar char="•"/>
            </a:pPr>
            <a:r>
              <a:rPr lang="ru-RU" sz="2400" dirty="0" smtClean="0"/>
              <a:t> </a:t>
            </a:r>
            <a:r>
              <a:rPr lang="ru-RU" sz="2400" dirty="0" smtClean="0"/>
              <a:t>планирование производственных операций, графиков доставки, закупочных операций.</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500042"/>
            <a:ext cx="9144000" cy="2677656"/>
          </a:xfrm>
          <a:prstGeom prst="rect">
            <a:avLst/>
          </a:prstGeom>
        </p:spPr>
        <p:txBody>
          <a:bodyPr wrap="square">
            <a:spAutoFit/>
          </a:bodyPr>
          <a:lstStyle/>
          <a:p>
            <a:pPr algn="just"/>
            <a:r>
              <a:rPr lang="ru-RU" sz="2800" b="1" dirty="0" smtClean="0"/>
              <a:t>Система MRP-II </a:t>
            </a:r>
            <a:r>
              <a:rPr lang="ru-RU" sz="2800" dirty="0" smtClean="0"/>
              <a:t>- система планирования потребностей в ресурсах второго поколения, представляет собой интегрированную </a:t>
            </a:r>
            <a:r>
              <a:rPr lang="ru-RU" sz="2800" dirty="0" err="1" smtClean="0"/>
              <a:t>микрологистическую</a:t>
            </a:r>
            <a:r>
              <a:rPr lang="ru-RU" sz="2800" dirty="0" smtClean="0"/>
              <a:t> систему, в которой объединены финансовое планирование и </a:t>
            </a:r>
            <a:r>
              <a:rPr lang="ru-RU" sz="2800" dirty="0" err="1" smtClean="0"/>
              <a:t>логистические</a:t>
            </a:r>
            <a:r>
              <a:rPr lang="ru-RU" sz="2800" dirty="0" smtClean="0"/>
              <a:t> операции.</a:t>
            </a:r>
            <a:endParaRPr lang="ru-RU" sz="2800" dirty="0"/>
          </a:p>
        </p:txBody>
      </p:sp>
      <p:sp>
        <p:nvSpPr>
          <p:cNvPr id="5" name="Прямоугольник 4"/>
          <p:cNvSpPr/>
          <p:nvPr/>
        </p:nvSpPr>
        <p:spPr>
          <a:xfrm>
            <a:off x="0" y="3214686"/>
            <a:ext cx="9144000" cy="2308324"/>
          </a:xfrm>
          <a:prstGeom prst="rect">
            <a:avLst/>
          </a:prstGeom>
        </p:spPr>
        <p:txBody>
          <a:bodyPr wrap="square">
            <a:spAutoFit/>
          </a:bodyPr>
          <a:lstStyle/>
          <a:p>
            <a:pPr algn="just"/>
            <a:r>
              <a:rPr lang="ru-RU" sz="2400" b="1" dirty="0" smtClean="0"/>
              <a:t>Предназначена для </a:t>
            </a:r>
            <a:r>
              <a:rPr lang="ru-RU" sz="2400" dirty="0" smtClean="0"/>
              <a:t>планирования и </a:t>
            </a:r>
            <a:r>
              <a:rPr lang="ru-RU" sz="2400" dirty="0" smtClean="0"/>
              <a:t>реализации стратегических целей предприятия в логистике, маркетинге, производстве, финансах, планировании и управлении организационными ресурсами предприятия с целью достижения минимального уровня запасов в процессе контроля над всеми стадиями производственного процесса.</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42908"/>
          </a:xfrm>
        </p:spPr>
        <p:txBody>
          <a:bodyPr/>
          <a:lstStyle/>
          <a:p>
            <a:pPr algn="ctr"/>
            <a:r>
              <a:rPr lang="ru-RU" sz="2800" b="1" dirty="0" smtClean="0"/>
              <a:t>Принцип работы MRP-модуля</a:t>
            </a:r>
            <a:endParaRPr lang="ru-RU" sz="2800" b="1" dirty="0"/>
          </a:p>
        </p:txBody>
      </p:sp>
      <p:sp>
        <p:nvSpPr>
          <p:cNvPr id="4" name="Прямоугольник 3"/>
          <p:cNvSpPr/>
          <p:nvPr/>
        </p:nvSpPr>
        <p:spPr>
          <a:xfrm>
            <a:off x="0" y="1028343"/>
            <a:ext cx="9144000" cy="4893647"/>
          </a:xfrm>
          <a:prstGeom prst="rect">
            <a:avLst/>
          </a:prstGeom>
        </p:spPr>
        <p:txBody>
          <a:bodyPr wrap="square">
            <a:spAutoFit/>
          </a:bodyPr>
          <a:lstStyle/>
          <a:p>
            <a:pPr marL="514350" indent="-514350" algn="just">
              <a:buFont typeface="+mj-lt"/>
              <a:buAutoNum type="arabicPeriod"/>
            </a:pPr>
            <a:r>
              <a:rPr lang="ru-RU" sz="2400" dirty="0" smtClean="0"/>
              <a:t>Для каждого отрезка времени создаётся полная потребность в материалах. </a:t>
            </a:r>
            <a:endParaRPr lang="ru-RU" sz="2400" dirty="0" smtClean="0"/>
          </a:p>
          <a:p>
            <a:pPr marL="514350" indent="-514350" algn="just">
              <a:buFont typeface="+mj-lt"/>
              <a:buAutoNum type="arabicPeriod"/>
            </a:pPr>
            <a:r>
              <a:rPr lang="ru-RU" sz="2400" dirty="0" smtClean="0"/>
              <a:t>Она </a:t>
            </a:r>
            <a:r>
              <a:rPr lang="ru-RU" sz="2400" dirty="0" smtClean="0"/>
              <a:t>представляет собой интегрированную таблицу, выражающую потребность в каждом материале, в каждый конкретный момент времени. </a:t>
            </a:r>
            <a:endParaRPr lang="ru-RU" sz="2400" dirty="0" smtClean="0"/>
          </a:p>
          <a:p>
            <a:pPr marL="514350" indent="-514350" algn="just">
              <a:buFont typeface="+mj-lt"/>
              <a:buAutoNum type="arabicPeriod"/>
            </a:pPr>
            <a:r>
              <a:rPr lang="ru-RU" sz="2400" dirty="0" smtClean="0"/>
              <a:t>Вычисляется </a:t>
            </a:r>
            <a:r>
              <a:rPr lang="ru-RU" sz="2400" dirty="0" smtClean="0"/>
              <a:t>чистая потребность (какое количество материалов нужно заказать (или произвести, в случае внутреннего производства комплектующих) в каждый конкретный момент времени. </a:t>
            </a:r>
            <a:endParaRPr lang="ru-RU" sz="2400" dirty="0" smtClean="0"/>
          </a:p>
          <a:p>
            <a:pPr marL="514350" indent="-514350" algn="just">
              <a:buFont typeface="+mj-lt"/>
              <a:buAutoNum type="arabicPeriod"/>
            </a:pPr>
            <a:r>
              <a:rPr lang="ru-RU" sz="2400" dirty="0" smtClean="0"/>
              <a:t>Чистая </a:t>
            </a:r>
            <a:r>
              <a:rPr lang="ru-RU" sz="2400" dirty="0" smtClean="0"/>
              <a:t>потребность в материалах конвертируется в соответствующий план заказов на требуемые материалы и, в случае необходимости, вносятся поправки в уже действующие планы.</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t>Результатами работы MRP-модуля являются:</a:t>
            </a:r>
            <a:endParaRPr lang="ru-RU" sz="3200" b="1" dirty="0"/>
          </a:p>
        </p:txBody>
      </p:sp>
      <p:sp>
        <p:nvSpPr>
          <p:cNvPr id="52225" name="Rectangle 1"/>
          <p:cNvSpPr>
            <a:spLocks noChangeArrowheads="1"/>
          </p:cNvSpPr>
          <p:nvPr/>
        </p:nvSpPr>
        <p:spPr bwMode="auto">
          <a:xfrm>
            <a:off x="0" y="1643050"/>
            <a:ext cx="9144000" cy="35394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00000"/>
              </a:lnSpc>
              <a:spcBef>
                <a:spcPct val="0"/>
              </a:spcBef>
              <a:spcAft>
                <a:spcPct val="0"/>
              </a:spcAft>
              <a:buClrTx/>
              <a:buSzTx/>
              <a:buFontTx/>
              <a:buChar char="•"/>
              <a:tabLst/>
            </a:pPr>
            <a:r>
              <a:rPr kumimoji="0" lang="ru-RU" sz="3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 Заказов (</a:t>
            </a:r>
            <a:r>
              <a:rPr kumimoji="0" lang="ru-RU" sz="32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PlannedOrderSchedule</a:t>
            </a:r>
            <a:r>
              <a:rPr kumimoji="0" lang="ru-RU" sz="3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32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какое количество каждого материала должно быть заказано в каждый рассматриваемый период времени в течение срока планирования.</a:t>
            </a:r>
            <a:r>
              <a:rPr kumimoji="0" lang="ru-RU" sz="3200" b="0" i="0" u="none" strike="noStrike" cap="none" normalizeH="0" baseline="0" dirty="0" smtClean="0">
                <a:ln>
                  <a:noFill/>
                </a:ln>
                <a:solidFill>
                  <a:srgbClr val="000000"/>
                </a:solidFill>
                <a:effectLst/>
                <a:latin typeface="Calibri"/>
                <a:ea typeface="Calibri" pitchFamily="34" charset="0"/>
                <a:cs typeface="Times New Roman" pitchFamily="18" charset="0"/>
              </a:rPr>
              <a:t> </a:t>
            </a:r>
            <a:endParaRPr kumimoji="0" lang="ru-RU"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53975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изменения к плану заказов (</a:t>
            </a:r>
            <a:r>
              <a:rPr kumimoji="0" lang="ru-RU" sz="3200" b="1"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Changesinplannedorders</a:t>
            </a:r>
            <a:r>
              <a:rPr kumimoji="0" lang="ru-RU" sz="3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модификации к ранее спланированным заказам.</a:t>
            </a:r>
            <a:r>
              <a:rPr kumimoji="0" lang="ru-RU" sz="32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757222"/>
          </a:xfrm>
        </p:spPr>
        <p:txBody>
          <a:bodyPr/>
          <a:lstStyle/>
          <a:p>
            <a:pPr algn="ctr"/>
            <a:r>
              <a:rPr lang="ru-RU" sz="4000" b="1" dirty="0" smtClean="0"/>
              <a:t>7.3Технологическая карта MRP.</a:t>
            </a:r>
            <a:endParaRPr lang="ru-RU" sz="4000" dirty="0"/>
          </a:p>
        </p:txBody>
      </p:sp>
      <p:pic>
        <p:nvPicPr>
          <p:cNvPr id="4" name="Рисунок 3"/>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571472" y="1071546"/>
            <a:ext cx="8072494" cy="514353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42908"/>
          </a:xfrm>
        </p:spPr>
        <p:txBody>
          <a:bodyPr/>
          <a:lstStyle/>
          <a:p>
            <a:pPr algn="ctr"/>
            <a:r>
              <a:rPr lang="ru-RU" b="1" dirty="0" smtClean="0"/>
              <a:t>7.4 Недостатки MRP I.</a:t>
            </a:r>
            <a:endParaRPr lang="ru-RU" dirty="0"/>
          </a:p>
        </p:txBody>
      </p:sp>
      <p:sp>
        <p:nvSpPr>
          <p:cNvPr id="4" name="Прямоугольник 3"/>
          <p:cNvSpPr/>
          <p:nvPr/>
        </p:nvSpPr>
        <p:spPr>
          <a:xfrm>
            <a:off x="0" y="1582341"/>
            <a:ext cx="9144000" cy="4401205"/>
          </a:xfrm>
          <a:prstGeom prst="rect">
            <a:avLst/>
          </a:prstGeom>
        </p:spPr>
        <p:txBody>
          <a:bodyPr wrap="square">
            <a:spAutoFit/>
          </a:bodyPr>
          <a:lstStyle/>
          <a:p>
            <a:pPr algn="just"/>
            <a:r>
              <a:rPr lang="ru-RU" sz="2800" b="1" i="1" dirty="0" smtClean="0"/>
              <a:t>Ориентация на толкающую систему</a:t>
            </a:r>
            <a:r>
              <a:rPr lang="ru-RU" sz="2800" dirty="0" smtClean="0"/>
              <a:t>. В условиях, когда большинство экономик мира пытается сделать скачок, использование толкающей системы нерационально. Сейчас главным на рынке является не продавец, а потребитель, он решает, что и в каком количестве он хочет приобрести, а значит использование системы </a:t>
            </a:r>
            <a:r>
              <a:rPr lang="en-US" sz="2800" dirty="0" smtClean="0"/>
              <a:t>MRP</a:t>
            </a:r>
            <a:r>
              <a:rPr lang="ru-RU" sz="2800" dirty="0" smtClean="0"/>
              <a:t> 1 не </a:t>
            </a:r>
            <a:r>
              <a:rPr lang="ru-RU" sz="2800" dirty="0" smtClean="0"/>
              <a:t>является целесообразным, так как он ориентирована на толкающую систему, главная задача которой производить, а не анализировать потребности.</a:t>
            </a:r>
            <a:endParaRPr lang="ru-RU" sz="2800" dirty="0"/>
          </a:p>
        </p:txBody>
      </p:sp>
    </p:spTree>
  </p:cSld>
  <p:clrMapOvr>
    <a:masterClrMapping/>
  </p:clrMapOvr>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Обобщенная лекция</Template>
  <TotalTime>260</TotalTime>
  <Words>808</Words>
  <Application>Microsoft Office PowerPoint</Application>
  <PresentationFormat>Экран (4:3)</PresentationFormat>
  <Paragraphs>76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Пиксел</vt:lpstr>
      <vt:lpstr>ТЕМА 7 УПРАВЛЕНИЕ ЗАПАСАМИ В УСЛОВИЯХ ЗАВИСИМОГО СПРОСА</vt:lpstr>
      <vt:lpstr>7.1 Сущность системы MRP</vt:lpstr>
      <vt:lpstr>Слайд 3</vt:lpstr>
      <vt:lpstr>7.2 Основная логика работы и результаты применения системы MRP</vt:lpstr>
      <vt:lpstr>Слайд 5</vt:lpstr>
      <vt:lpstr>Принцип работы MRP-модуля</vt:lpstr>
      <vt:lpstr>Результатами работы MRP-модуля являются:</vt:lpstr>
      <vt:lpstr>7.3Технологическая карта MRP.</vt:lpstr>
      <vt:lpstr>7.4 Недостатки MRP I.</vt:lpstr>
      <vt:lpstr>Слайд 10</vt:lpstr>
      <vt:lpstr>Слайд 11</vt:lpstr>
      <vt:lpstr>Слайд 12</vt:lpstr>
      <vt:lpstr>7.5 Преимущества MRP II.</vt:lpstr>
      <vt:lpstr>Слайд 14</vt:lpstr>
      <vt:lpstr>Слайд 15</vt:lpstr>
      <vt:lpstr>Слайд 16</vt:lpstr>
      <vt:lpstr>результат применения MRPII-систем </vt:lpstr>
      <vt:lpstr>7.6 Системы ERP.</vt:lpstr>
    </vt:vector>
  </TitlesOfParts>
  <Company>SPecialiST RePack, SanBuild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asus</cp:lastModifiedBy>
  <cp:revision>39</cp:revision>
  <dcterms:created xsi:type="dcterms:W3CDTF">2013-11-18T15:08:18Z</dcterms:created>
  <dcterms:modified xsi:type="dcterms:W3CDTF">2017-10-23T19:11:12Z</dcterms:modified>
</cp:coreProperties>
</file>