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23" r:id="rId3"/>
    <p:sldId id="268" r:id="rId4"/>
    <p:sldId id="322" r:id="rId5"/>
    <p:sldId id="274" r:id="rId6"/>
    <p:sldId id="271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75" r:id="rId16"/>
    <p:sldId id="264" r:id="rId17"/>
    <p:sldId id="265" r:id="rId18"/>
    <p:sldId id="266" r:id="rId19"/>
    <p:sldId id="267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21" r:id="rId50"/>
    <p:sldId id="316" r:id="rId51"/>
    <p:sldId id="317" r:id="rId52"/>
    <p:sldId id="318" r:id="rId53"/>
    <p:sldId id="319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7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77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77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77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7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77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177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7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7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77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25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0890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979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50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2A5A3E0-B19C-482D-9793-6A69D918D0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7577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AA5A3FB-45B0-4049-9D58-FD6C542FA4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252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26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5549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808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800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68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161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1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96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137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39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70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33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2663048-FE2E-4D80-8772-D2350976642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6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76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76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76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76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76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76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76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76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76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76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6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6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8A75040-8E0B-4F2F-BDCA-42C4B27C3A0B}" type="datetimeFigureOut">
              <a:rPr lang="ru-RU" smtClean="0"/>
              <a:pPr/>
              <a:t>15.08.2016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3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и прогнозирование спроса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74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r>
              <a:rPr lang="ru-RU" sz="3600"/>
              <a:t>Порядок проведения АВС анализа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Первый шаг:</a:t>
            </a:r>
            <a:r>
              <a:rPr lang="ru-RU" sz="2000" dirty="0"/>
              <a:t> Определить объекты анализа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Клиент, Поставщик, Товарная группа/подгруппа, Номенклатурная единица, и т.п.</a:t>
            </a:r>
            <a:endParaRPr 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Второй шаг:</a:t>
            </a:r>
            <a:r>
              <a:rPr lang="ru-RU" sz="2000" dirty="0"/>
              <a:t> Определить параметр, по которому будет проводиться анализ объекта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Средний товарный запас, руб.; Объем продаж, руб.; Доход, руб.; Количество единиц продаж, шт.; Количество заказов, шт. и т.п.</a:t>
            </a:r>
            <a:endParaRPr 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Третий шаг:</a:t>
            </a:r>
            <a:r>
              <a:rPr lang="ru-RU" sz="2000" dirty="0"/>
              <a:t> Сортировка объектов анализа в порядке убывания значения параметра.</a:t>
            </a:r>
            <a:endParaRPr 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Четвертый шаг:</a:t>
            </a:r>
            <a:r>
              <a:rPr lang="ru-RU" sz="2000" dirty="0"/>
              <a:t> Определение групп А, В и С.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Для определения принадлежности выбранного объекта к группе необходимо: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Рассчитать долю параметра от общей суммы параметров выбранных объектов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Рассчитать эту долю с накопительным итогом.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Присвоить значения групп выбранным объектам.</a:t>
            </a:r>
          </a:p>
        </p:txBody>
      </p:sp>
    </p:spTree>
    <p:extLst>
      <p:ext uri="{BB962C8B-B14F-4D97-AF65-F5344CB8AC3E}">
        <p14:creationId xmlns:p14="http://schemas.microsoft.com/office/powerpoint/2010/main" xmlns="" val="112676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1619250" y="1989138"/>
            <a:ext cx="5372100" cy="3886200"/>
            <a:chOff x="1020" y="1253"/>
            <a:chExt cx="3384" cy="2448"/>
          </a:xfrm>
        </p:grpSpPr>
        <p:graphicFrame>
          <p:nvGraphicFramePr>
            <p:cNvPr id="43011" name="Object 3"/>
            <p:cNvGraphicFramePr>
              <a:graphicFrameLocks noChangeAspect="1"/>
            </p:cNvGraphicFramePr>
            <p:nvPr/>
          </p:nvGraphicFramePr>
          <p:xfrm>
            <a:off x="1383" y="1253"/>
            <a:ext cx="3021" cy="2448"/>
          </p:xfrm>
          <a:graphic>
            <a:graphicData uri="http://schemas.openxmlformats.org/presentationml/2006/ole">
              <p:oleObj spid="_x0000_s1029" name="Точечный рисунок" r:id="rId3" imgW="5923810" imgH="4800000" progId="PBrush">
                <p:embed/>
              </p:oleObj>
            </a:graphicData>
          </a:graphic>
        </p:graphicFrame>
        <p:sp>
          <p:nvSpPr>
            <p:cNvPr id="43012" name="Line 4"/>
            <p:cNvSpPr>
              <a:spLocks noChangeShapeType="1"/>
            </p:cNvSpPr>
            <p:nvPr/>
          </p:nvSpPr>
          <p:spPr bwMode="auto">
            <a:xfrm flipV="1">
              <a:off x="2744" y="1389"/>
              <a:ext cx="0" cy="20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3013" name="Group 5"/>
            <p:cNvGrpSpPr>
              <a:grpSpLocks/>
            </p:cNvGrpSpPr>
            <p:nvPr/>
          </p:nvGrpSpPr>
          <p:grpSpPr bwMode="auto">
            <a:xfrm>
              <a:off x="3429" y="1912"/>
              <a:ext cx="272" cy="273"/>
              <a:chOff x="3170" y="1828"/>
              <a:chExt cx="272" cy="273"/>
            </a:xfrm>
          </p:grpSpPr>
          <p:sp>
            <p:nvSpPr>
              <p:cNvPr id="43014" name="Text Box 6"/>
              <p:cNvSpPr txBox="1">
                <a:spLocks noChangeArrowheads="1"/>
              </p:cNvSpPr>
              <p:nvPr/>
            </p:nvSpPr>
            <p:spPr bwMode="auto">
              <a:xfrm>
                <a:off x="3198" y="1842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  <a:endParaRPr lang="ru-RU"/>
              </a:p>
            </p:txBody>
          </p:sp>
          <p:sp>
            <p:nvSpPr>
              <p:cNvPr id="43015" name="Oval 7"/>
              <p:cNvSpPr>
                <a:spLocks noChangeArrowheads="1"/>
              </p:cNvSpPr>
              <p:nvPr/>
            </p:nvSpPr>
            <p:spPr bwMode="auto">
              <a:xfrm>
                <a:off x="3170" y="1828"/>
                <a:ext cx="272" cy="2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3016" name="Group 8"/>
            <p:cNvGrpSpPr>
              <a:grpSpLocks/>
            </p:cNvGrpSpPr>
            <p:nvPr/>
          </p:nvGrpSpPr>
          <p:grpSpPr bwMode="auto">
            <a:xfrm>
              <a:off x="2252" y="1919"/>
              <a:ext cx="272" cy="273"/>
              <a:chOff x="3170" y="1828"/>
              <a:chExt cx="272" cy="273"/>
            </a:xfrm>
          </p:grpSpPr>
          <p:sp>
            <p:nvSpPr>
              <p:cNvPr id="43017" name="Text Box 9"/>
              <p:cNvSpPr txBox="1">
                <a:spLocks noChangeArrowheads="1"/>
              </p:cNvSpPr>
              <p:nvPr/>
            </p:nvSpPr>
            <p:spPr bwMode="auto">
              <a:xfrm>
                <a:off x="3198" y="1842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  <a:endParaRPr lang="ru-RU"/>
              </a:p>
            </p:txBody>
          </p:sp>
          <p:sp>
            <p:nvSpPr>
              <p:cNvPr id="43018" name="Oval 10"/>
              <p:cNvSpPr>
                <a:spLocks noChangeArrowheads="1"/>
              </p:cNvSpPr>
              <p:nvPr/>
            </p:nvSpPr>
            <p:spPr bwMode="auto">
              <a:xfrm>
                <a:off x="3170" y="1828"/>
                <a:ext cx="272" cy="2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 flipV="1">
              <a:off x="2004" y="1497"/>
              <a:ext cx="0" cy="19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 flipV="1">
              <a:off x="1701" y="179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3021" name="Group 13"/>
            <p:cNvGrpSpPr>
              <a:grpSpLocks/>
            </p:cNvGrpSpPr>
            <p:nvPr/>
          </p:nvGrpSpPr>
          <p:grpSpPr bwMode="auto">
            <a:xfrm>
              <a:off x="1701" y="1916"/>
              <a:ext cx="272" cy="273"/>
              <a:chOff x="3170" y="1828"/>
              <a:chExt cx="272" cy="273"/>
            </a:xfrm>
          </p:grpSpPr>
          <p:sp>
            <p:nvSpPr>
              <p:cNvPr id="43022" name="Text Box 14"/>
              <p:cNvSpPr txBox="1">
                <a:spLocks noChangeArrowheads="1"/>
              </p:cNvSpPr>
              <p:nvPr/>
            </p:nvSpPr>
            <p:spPr bwMode="auto">
              <a:xfrm>
                <a:off x="3198" y="1842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  <a:endParaRPr lang="ru-RU"/>
              </a:p>
            </p:txBody>
          </p:sp>
          <p:sp>
            <p:nvSpPr>
              <p:cNvPr id="43023" name="Oval 15"/>
              <p:cNvSpPr>
                <a:spLocks noChangeArrowheads="1"/>
              </p:cNvSpPr>
              <p:nvPr/>
            </p:nvSpPr>
            <p:spPr bwMode="auto">
              <a:xfrm>
                <a:off x="3170" y="1828"/>
                <a:ext cx="272" cy="2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3024" name="Group 16"/>
            <p:cNvGrpSpPr>
              <a:grpSpLocks/>
            </p:cNvGrpSpPr>
            <p:nvPr/>
          </p:nvGrpSpPr>
          <p:grpSpPr bwMode="auto">
            <a:xfrm>
              <a:off x="1020" y="2251"/>
              <a:ext cx="272" cy="273"/>
              <a:chOff x="3170" y="1828"/>
              <a:chExt cx="272" cy="273"/>
            </a:xfrm>
          </p:grpSpPr>
          <p:sp>
            <p:nvSpPr>
              <p:cNvPr id="43025" name="Text Box 17"/>
              <p:cNvSpPr txBox="1">
                <a:spLocks noChangeArrowheads="1"/>
              </p:cNvSpPr>
              <p:nvPr/>
            </p:nvSpPr>
            <p:spPr bwMode="auto">
              <a:xfrm>
                <a:off x="3198" y="1842"/>
                <a:ext cx="2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  <a:endParaRPr lang="ru-RU"/>
              </a:p>
            </p:txBody>
          </p:sp>
          <p:sp>
            <p:nvSpPr>
              <p:cNvPr id="43026" name="Oval 18"/>
              <p:cNvSpPr>
                <a:spLocks noChangeArrowheads="1"/>
              </p:cNvSpPr>
              <p:nvPr/>
            </p:nvSpPr>
            <p:spPr bwMode="auto">
              <a:xfrm>
                <a:off x="3170" y="1828"/>
                <a:ext cx="272" cy="2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1247" y="2478"/>
              <a:ext cx="408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28" name="Rectangle 2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ABC-</a:t>
            </a:r>
            <a:r>
              <a:rPr lang="ru-RU"/>
              <a:t>классификация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24906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Такую классификацию объектов можно использовать в качестве основы для осуществления контроля запасов: наивысший уровень обслуживания и обеспечивается для товаров категории А, чуть меньший уровень — для товаров категории В и, наконец, самый низкий — для товаров категорий С.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i="1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 dirty="0"/>
              <a:t> Категория товара            Наличие запасов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/>
              <a:t>              А                                    99%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/>
              <a:t>              В                                    97%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/>
              <a:t>              С                                    90%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383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5175"/>
            <a:ext cx="8147050" cy="5102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Концепция приоритетов обслуживания товаров может быть расширена для учета приоритетности клиентов.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Поскольку то же самое правило 80/20 применимо к покупателям, так же как и к товарам, то имеет смысл сконцентрировать использование ресурсов на работе с ключевыми клиентами и с</a:t>
            </a:r>
            <a:r>
              <a:rPr lang="ru-RU" sz="2800" i="1" dirty="0"/>
              <a:t> </a:t>
            </a:r>
            <a:r>
              <a:rPr lang="ru-RU" sz="2800" dirty="0"/>
              <a:t>ключевыми товарами. 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7145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/>
              <a:t>Обслуживание покупателей и правило 80/20</a:t>
            </a: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1160463" y="1852613"/>
            <a:ext cx="7273925" cy="4927600"/>
            <a:chOff x="748" y="1026"/>
            <a:chExt cx="4582" cy="3104"/>
          </a:xfrm>
        </p:grpSpPr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>
              <a:off x="1066" y="1344"/>
              <a:ext cx="3628" cy="24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1066" y="1344"/>
              <a:ext cx="771" cy="680"/>
            </a:xfrm>
            <a:prstGeom prst="rect">
              <a:avLst/>
            </a:prstGeom>
            <a:solidFill>
              <a:schemeClr val="accent1">
                <a:alpha val="60001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1066" y="2024"/>
              <a:ext cx="771" cy="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>
                      <a:alpha val="53999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1" name="Rectangle 7"/>
            <p:cNvSpPr>
              <a:spLocks noChangeArrowheads="1"/>
            </p:cNvSpPr>
            <p:nvPr/>
          </p:nvSpPr>
          <p:spPr bwMode="auto">
            <a:xfrm>
              <a:off x="1837" y="1344"/>
              <a:ext cx="771" cy="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>
                      <a:alpha val="53999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2" name="Rectangle 8"/>
            <p:cNvSpPr>
              <a:spLocks noChangeArrowheads="1"/>
            </p:cNvSpPr>
            <p:nvPr/>
          </p:nvSpPr>
          <p:spPr bwMode="auto">
            <a:xfrm>
              <a:off x="1837" y="2024"/>
              <a:ext cx="771" cy="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>
                      <a:alpha val="53999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1066" y="2704"/>
              <a:ext cx="771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4" name="Rectangle 10"/>
            <p:cNvSpPr>
              <a:spLocks noChangeArrowheads="1"/>
            </p:cNvSpPr>
            <p:nvPr/>
          </p:nvSpPr>
          <p:spPr bwMode="auto">
            <a:xfrm>
              <a:off x="2608" y="1344"/>
              <a:ext cx="2086" cy="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5" name="Rectangle 11"/>
            <p:cNvSpPr>
              <a:spLocks noChangeArrowheads="1"/>
            </p:cNvSpPr>
            <p:nvPr/>
          </p:nvSpPr>
          <p:spPr bwMode="auto">
            <a:xfrm>
              <a:off x="1837" y="2704"/>
              <a:ext cx="771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auto">
            <a:xfrm>
              <a:off x="2608" y="2024"/>
              <a:ext cx="2086" cy="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auto">
            <a:xfrm>
              <a:off x="2608" y="2704"/>
              <a:ext cx="2086" cy="1089"/>
            </a:xfrm>
            <a:prstGeom prst="rect">
              <a:avLst/>
            </a:prstGeom>
            <a:solidFill>
              <a:schemeClr val="accent1">
                <a:alpha val="60001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748" y="14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А</a:t>
              </a:r>
            </a:p>
          </p:txBody>
        </p:sp>
        <p:sp>
          <p:nvSpPr>
            <p:cNvPr id="47119" name="Text Box 15"/>
            <p:cNvSpPr txBox="1">
              <a:spLocks noChangeArrowheads="1"/>
            </p:cNvSpPr>
            <p:nvPr/>
          </p:nvSpPr>
          <p:spPr bwMode="auto">
            <a:xfrm>
              <a:off x="748" y="225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В</a:t>
              </a:r>
            </a:p>
          </p:txBody>
        </p:sp>
        <p:sp>
          <p:nvSpPr>
            <p:cNvPr id="47120" name="Text Box 16"/>
            <p:cNvSpPr txBox="1">
              <a:spLocks noChangeArrowheads="1"/>
            </p:cNvSpPr>
            <p:nvPr/>
          </p:nvSpPr>
          <p:spPr bwMode="auto">
            <a:xfrm>
              <a:off x="748" y="315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С</a:t>
              </a:r>
            </a:p>
          </p:txBody>
        </p:sp>
        <p:sp>
          <p:nvSpPr>
            <p:cNvPr id="47121" name="Text Box 17"/>
            <p:cNvSpPr txBox="1">
              <a:spLocks noChangeArrowheads="1"/>
            </p:cNvSpPr>
            <p:nvPr/>
          </p:nvSpPr>
          <p:spPr bwMode="auto">
            <a:xfrm>
              <a:off x="1383" y="384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А</a:t>
              </a:r>
            </a:p>
          </p:txBody>
        </p:sp>
        <p:sp>
          <p:nvSpPr>
            <p:cNvPr id="47122" name="Text Box 18"/>
            <p:cNvSpPr txBox="1">
              <a:spLocks noChangeArrowheads="1"/>
            </p:cNvSpPr>
            <p:nvPr/>
          </p:nvSpPr>
          <p:spPr bwMode="auto">
            <a:xfrm>
              <a:off x="2109" y="383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В</a:t>
              </a:r>
            </a:p>
          </p:txBody>
        </p:sp>
        <p:sp>
          <p:nvSpPr>
            <p:cNvPr id="47123" name="Text Box 19"/>
            <p:cNvSpPr txBox="1">
              <a:spLocks noChangeArrowheads="1"/>
            </p:cNvSpPr>
            <p:nvPr/>
          </p:nvSpPr>
          <p:spPr bwMode="auto">
            <a:xfrm>
              <a:off x="3560" y="383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С</a:t>
              </a:r>
            </a:p>
          </p:txBody>
        </p:sp>
        <p:sp>
          <p:nvSpPr>
            <p:cNvPr id="47124" name="Text Box 20"/>
            <p:cNvSpPr txBox="1">
              <a:spLocks noChangeArrowheads="1"/>
            </p:cNvSpPr>
            <p:nvPr/>
          </p:nvSpPr>
          <p:spPr bwMode="auto">
            <a:xfrm>
              <a:off x="1202" y="1026"/>
              <a:ext cx="4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Ключевые товары, ключевые покупатели</a:t>
              </a:r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1338" y="1253"/>
              <a:ext cx="136" cy="3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26" name="Text Box 22"/>
            <p:cNvSpPr txBox="1">
              <a:spLocks noChangeArrowheads="1"/>
            </p:cNvSpPr>
            <p:nvPr/>
          </p:nvSpPr>
          <p:spPr bwMode="auto">
            <a:xfrm>
              <a:off x="1816" y="1560"/>
              <a:ext cx="8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Разработка</a:t>
              </a:r>
            </a:p>
          </p:txBody>
        </p:sp>
        <p:sp>
          <p:nvSpPr>
            <p:cNvPr id="47127" name="Text Box 23"/>
            <p:cNvSpPr txBox="1">
              <a:spLocks noChangeArrowheads="1"/>
            </p:cNvSpPr>
            <p:nvPr/>
          </p:nvSpPr>
          <p:spPr bwMode="auto">
            <a:xfrm>
              <a:off x="1055" y="2251"/>
              <a:ext cx="8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Разработка</a:t>
              </a:r>
            </a:p>
          </p:txBody>
        </p:sp>
        <p:sp>
          <p:nvSpPr>
            <p:cNvPr id="47128" name="Text Box 24"/>
            <p:cNvSpPr txBox="1">
              <a:spLocks noChangeArrowheads="1"/>
            </p:cNvSpPr>
            <p:nvPr/>
          </p:nvSpPr>
          <p:spPr bwMode="auto">
            <a:xfrm>
              <a:off x="1795" y="2251"/>
              <a:ext cx="8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Сохранение</a:t>
              </a:r>
            </a:p>
          </p:txBody>
        </p:sp>
        <p:sp>
          <p:nvSpPr>
            <p:cNvPr id="47129" name="Text Box 25"/>
            <p:cNvSpPr txBox="1">
              <a:spLocks noChangeArrowheads="1"/>
            </p:cNvSpPr>
            <p:nvPr/>
          </p:nvSpPr>
          <p:spPr bwMode="auto">
            <a:xfrm>
              <a:off x="3243" y="3113"/>
              <a:ext cx="8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Проверка</a:t>
              </a:r>
            </a:p>
          </p:txBody>
        </p:sp>
      </p:grpSp>
      <p:sp>
        <p:nvSpPr>
          <p:cNvPr id="47130" name="Text Box 26"/>
          <p:cNvSpPr txBox="1">
            <a:spLocks noChangeArrowheads="1"/>
          </p:cNvSpPr>
          <p:nvPr/>
        </p:nvSpPr>
        <p:spPr bwMode="auto">
          <a:xfrm rot="10800000" flipH="1">
            <a:off x="388938" y="3352800"/>
            <a:ext cx="549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Товары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 rot="16200000" flipH="1">
            <a:off x="7173119" y="5474494"/>
            <a:ext cx="549275" cy="202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Покупатели</a:t>
            </a:r>
          </a:p>
        </p:txBody>
      </p:sp>
    </p:spTree>
    <p:extLst>
      <p:ext uri="{BB962C8B-B14F-4D97-AF65-F5344CB8AC3E}">
        <p14:creationId xmlns:p14="http://schemas.microsoft.com/office/powerpoint/2010/main" xmlns="" val="390590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Распределение «цена-количество» для ассортиментных позиций группы А </a:t>
            </a:r>
          </a:p>
        </p:txBody>
      </p:sp>
      <p:graphicFrame>
        <p:nvGraphicFramePr>
          <p:cNvPr id="4464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82688" y="2239963"/>
          <a:ext cx="7772400" cy="3670300"/>
        </p:xfrm>
        <a:graphic>
          <a:graphicData uri="http://schemas.openxmlformats.org/presentationml/2006/ole">
            <p:oleObj spid="_x0000_s4101" name="Диаграмма" r:id="rId3" imgW="8229687" imgH="3886234" progId="MSGraph.Chart.8">
              <p:embed followColorScheme="full"/>
            </p:oleObj>
          </a:graphicData>
        </a:graphic>
      </p:graphicFrame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1809750" y="2663825"/>
            <a:ext cx="280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/>
              <a:t>Футбольный мяч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5435600" y="4437063"/>
            <a:ext cx="2808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/>
              <a:t>Астрономическая подзорная труба</a:t>
            </a:r>
          </a:p>
        </p:txBody>
      </p:sp>
    </p:spTree>
    <p:extLst>
      <p:ext uri="{BB962C8B-B14F-4D97-AF65-F5344CB8AC3E}">
        <p14:creationId xmlns:p14="http://schemas.microsoft.com/office/powerpoint/2010/main" xmlns="" val="27955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en-US" sz="4000" dirty="0"/>
              <a:t>XYZ-</a:t>
            </a:r>
            <a:r>
              <a:rPr lang="ru-RU" sz="4000" dirty="0"/>
              <a:t>классификация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3990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весь ассортимент (ресурсы) делят на три группы в зависимости от степени равномерности спроса и точности прогнозирования.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В группу </a:t>
            </a:r>
            <a:r>
              <a:rPr lang="ru-RU" sz="2400" b="1" i="1"/>
              <a:t>Х</a:t>
            </a:r>
            <a:r>
              <a:rPr lang="ru-RU" sz="2400"/>
              <a:t> включают товары, спрос на которые равномерен, либо подвержен незначительным колебаниям. Объем реализации по товарам, включенным в данную группу, хорошо предсказуем.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В группу </a:t>
            </a:r>
            <a:r>
              <a:rPr lang="ru-RU" sz="2400" b="1" i="1"/>
              <a:t>Y</a:t>
            </a:r>
            <a:r>
              <a:rPr lang="ru-RU" sz="2400"/>
              <a:t> включают товары, которые потребляются в колеблющихся объемах. В частности, в эту группу могут быть включены товары с сезонным характером спроса. Возможности прогнозирования спроса по товарам группы </a:t>
            </a:r>
            <a:r>
              <a:rPr lang="ru-RU" sz="2400" i="1"/>
              <a:t>Y</a:t>
            </a:r>
            <a:r>
              <a:rPr lang="ru-RU" sz="2400"/>
              <a:t> — средние.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В группу </a:t>
            </a:r>
            <a:r>
              <a:rPr lang="ru-RU" sz="2400" b="1" i="1"/>
              <a:t>Z</a:t>
            </a:r>
            <a:r>
              <a:rPr lang="ru-RU" sz="2400"/>
              <a:t> включают товары, спрос на которые возникает лишь эпизодически. Прогнозировать объемы реализации товаров группы Z сложно. </a:t>
            </a:r>
          </a:p>
        </p:txBody>
      </p:sp>
    </p:spTree>
    <p:extLst>
      <p:ext uri="{BB962C8B-B14F-4D97-AF65-F5344CB8AC3E}">
        <p14:creationId xmlns:p14="http://schemas.microsoft.com/office/powerpoint/2010/main" xmlns="" val="22883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549275"/>
            <a:ext cx="7561263" cy="2374900"/>
          </a:xfrm>
        </p:spPr>
        <p:txBody>
          <a:bodyPr/>
          <a:lstStyle/>
          <a:p>
            <a:pPr marL="0" indent="452438">
              <a:buFont typeface="Wingdings" pitchFamily="2" charset="2"/>
              <a:buNone/>
            </a:pPr>
            <a:r>
              <a:rPr lang="ru-RU" sz="2800"/>
              <a:t>Признаком, на основе которого конкретную позицию ассортимента относят к группе Х, </a:t>
            </a:r>
            <a:r>
              <a:rPr lang="ru-RU" sz="2800" i="1"/>
              <a:t>Y</a:t>
            </a:r>
            <a:r>
              <a:rPr lang="ru-RU" sz="2800"/>
              <a:t> или Z, является </a:t>
            </a:r>
            <a:r>
              <a:rPr lang="ru-RU" sz="2800" b="1"/>
              <a:t>коэффициент вариации спроса</a:t>
            </a:r>
            <a:r>
              <a:rPr lang="ru-RU" sz="2800"/>
              <a:t> по этой позиции. </a:t>
            </a:r>
          </a:p>
        </p:txBody>
      </p:sp>
      <p:graphicFrame>
        <p:nvGraphicFramePr>
          <p:cNvPr id="5018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00113" y="3357563"/>
          <a:ext cx="3241675" cy="1376362"/>
        </p:xfrm>
        <a:graphic>
          <a:graphicData uri="http://schemas.openxmlformats.org/presentationml/2006/ole">
            <p:oleObj spid="_x0000_s2056" name="Формула" r:id="rId3" imgW="926698" imgH="393529" progId="Equation.3">
              <p:embed/>
            </p:oleObj>
          </a:graphicData>
        </a:graphic>
      </p:graphicFrame>
      <p:graphicFrame>
        <p:nvGraphicFramePr>
          <p:cNvPr id="50183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27538" y="2636838"/>
          <a:ext cx="3670300" cy="2168525"/>
        </p:xfrm>
        <a:graphic>
          <a:graphicData uri="http://schemas.openxmlformats.org/presentationml/2006/ole">
            <p:oleObj spid="_x0000_s2057" name="Формула" r:id="rId4" imgW="1117600" imgH="660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056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549275"/>
            <a:ext cx="7777163" cy="4103688"/>
          </a:xfrm>
        </p:spPr>
        <p:txBody>
          <a:bodyPr/>
          <a:lstStyle/>
          <a:p>
            <a:pPr marL="0" indent="452438"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Возможный алгоритм дифференциации ассортимента на группы </a:t>
            </a:r>
            <a:r>
              <a:rPr lang="en-US"/>
              <a:t>XYZ:</a:t>
            </a:r>
          </a:p>
          <a:p>
            <a:pPr marL="0" indent="452438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0" indent="452438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X</a:t>
            </a:r>
            <a:r>
              <a:rPr lang="en-US" i="1"/>
              <a:t> – </a:t>
            </a:r>
            <a:r>
              <a:rPr lang="en-US" i="1">
                <a:cs typeface="Arial" charset="0"/>
              </a:rPr>
              <a:t>V&lt;</a:t>
            </a:r>
            <a:r>
              <a:rPr lang="en-US">
                <a:cs typeface="Arial" charset="0"/>
              </a:rPr>
              <a:t>10%</a:t>
            </a:r>
          </a:p>
          <a:p>
            <a:pPr marL="0" indent="452438">
              <a:lnSpc>
                <a:spcPct val="90000"/>
              </a:lnSpc>
              <a:buFont typeface="Wingdings" pitchFamily="2" charset="2"/>
              <a:buNone/>
            </a:pPr>
            <a:r>
              <a:rPr lang="en-US" b="1" i="1">
                <a:cs typeface="Arial" charset="0"/>
              </a:rPr>
              <a:t>Y</a:t>
            </a:r>
            <a:r>
              <a:rPr lang="en-US">
                <a:cs typeface="Arial" charset="0"/>
              </a:rPr>
              <a:t> – 1</a:t>
            </a:r>
            <a:r>
              <a:rPr lang="en-US"/>
              <a:t>0%</a:t>
            </a:r>
            <a:r>
              <a:rPr lang="en-US" i="1">
                <a:cs typeface="Arial" charset="0"/>
              </a:rPr>
              <a:t>≤V&lt;</a:t>
            </a:r>
            <a:r>
              <a:rPr lang="en-US">
                <a:cs typeface="Arial" charset="0"/>
              </a:rPr>
              <a:t>25%</a:t>
            </a:r>
          </a:p>
          <a:p>
            <a:pPr marL="0" indent="452438">
              <a:lnSpc>
                <a:spcPct val="90000"/>
              </a:lnSpc>
              <a:buFont typeface="Wingdings" pitchFamily="2" charset="2"/>
              <a:buNone/>
            </a:pPr>
            <a:r>
              <a:rPr lang="en-US" b="1" i="1">
                <a:cs typeface="Arial" charset="0"/>
              </a:rPr>
              <a:t>Z</a:t>
            </a:r>
            <a:r>
              <a:rPr lang="en-US">
                <a:cs typeface="Arial" charset="0"/>
              </a:rPr>
              <a:t> – 25</a:t>
            </a:r>
            <a:r>
              <a:rPr lang="en-US"/>
              <a:t>%</a:t>
            </a:r>
            <a:r>
              <a:rPr lang="en-US" i="1">
                <a:cs typeface="Arial" charset="0"/>
              </a:rPr>
              <a:t>≤V</a:t>
            </a: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53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Наложением результатов XYZ–анализа на данные ABC-метода получаем 9 групп ресурсов, для каждой из которых менеджеры фирмы должны разработать свои техники управления.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Группы AX, AY и AZ требуют наибольшего внимания с логистической точки зрения, для них необходимо тщательное планирование потребности, нормирование расхода, ежедневный учет и контроль, постоянный анализ отклонений от запланированных показателей. Причем для категории AX следует рассчитывать оптимальный размер закупок и использовать технологию «just in time». А для категории AZ эффективнее использовать систему снабжения по запросам с обязательным расчетом величины страхового запаса </a:t>
            </a:r>
          </a:p>
        </p:txBody>
      </p:sp>
    </p:spTree>
    <p:extLst>
      <p:ext uri="{BB962C8B-B14F-4D97-AF65-F5344CB8AC3E}">
        <p14:creationId xmlns:p14="http://schemas.microsoft.com/office/powerpoint/2010/main" xmlns="" val="25573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/>
          <a:lstStyle/>
          <a:p>
            <a:r>
              <a:rPr lang="ru-RU" b="1" dirty="0" smtClean="0"/>
              <a:t>2.1 Анализ спроса как оценка, позволяющая принять решение о способе управления запасами.</a:t>
            </a:r>
            <a:endParaRPr lang="ru-RU" dirty="0" smtClean="0"/>
          </a:p>
          <a:p>
            <a:r>
              <a:rPr lang="ru-RU" b="1" dirty="0" smtClean="0"/>
              <a:t>2.2 Применение ABC/XYZ – анализа в управлении запасами.</a:t>
            </a:r>
            <a:endParaRPr lang="ru-RU" dirty="0" smtClean="0"/>
          </a:p>
          <a:p>
            <a:r>
              <a:rPr lang="ru-RU" b="1" dirty="0" smtClean="0"/>
              <a:t>2.3 Графический анализ распределения частоты определенного размера спроса на товар за период.</a:t>
            </a:r>
            <a:endParaRPr lang="ru-RU" dirty="0" smtClean="0"/>
          </a:p>
          <a:p>
            <a:r>
              <a:rPr lang="ru-RU" b="1" dirty="0" smtClean="0"/>
              <a:t>2.4 Стандартное отклонение спроса.</a:t>
            </a:r>
            <a:endParaRPr lang="ru-RU" dirty="0" smtClean="0"/>
          </a:p>
          <a:p>
            <a:r>
              <a:rPr lang="ru-RU" b="1" dirty="0" smtClean="0"/>
              <a:t>2.5 Определение качества прогноза.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2285992"/>
            <a:ext cx="6019800" cy="2466988"/>
          </a:xfrm>
        </p:spPr>
        <p:txBody>
          <a:bodyPr/>
          <a:lstStyle/>
          <a:p>
            <a:r>
              <a:rPr lang="ru-RU" sz="4000" dirty="0" smtClean="0"/>
              <a:t> </a:t>
            </a:r>
            <a:r>
              <a:rPr lang="ru-RU" sz="4000" b="1" dirty="0" smtClean="0"/>
              <a:t>2.3 Графический анализ распределения частоты определенного размера спроса на товар за период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53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57200"/>
            <a:ext cx="8785225" cy="1371600"/>
          </a:xfrm>
        </p:spPr>
        <p:txBody>
          <a:bodyPr>
            <a:normAutofit/>
          </a:bodyPr>
          <a:lstStyle/>
          <a:p>
            <a:r>
              <a:rPr lang="ru-RU" sz="4000" b="1"/>
              <a:t>Скорость потребления (профиль потребления – спроса) 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Профиль спроса является основой выбора одного из основных теоретических распределений частоты объема спроса. </a:t>
            </a:r>
          </a:p>
        </p:txBody>
      </p:sp>
    </p:spTree>
    <p:extLst>
      <p:ext uri="{BB962C8B-B14F-4D97-AF65-F5344CB8AC3E}">
        <p14:creationId xmlns:p14="http://schemas.microsoft.com/office/powerpoint/2010/main" xmlns="" val="31921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57200"/>
            <a:ext cx="8785225" cy="1371600"/>
          </a:xfrm>
        </p:spPr>
        <p:txBody>
          <a:bodyPr/>
          <a:lstStyle/>
          <a:p>
            <a:pPr algn="ctr"/>
            <a:r>
              <a:rPr lang="ru-RU" sz="4000" b="1"/>
              <a:t>Динамика изменения дневного спроса  </a:t>
            </a:r>
          </a:p>
        </p:txBody>
      </p:sp>
      <p:pic>
        <p:nvPicPr>
          <p:cNvPr id="448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35163"/>
            <a:ext cx="889317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23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57200"/>
            <a:ext cx="8785225" cy="1371600"/>
          </a:xfrm>
        </p:spPr>
        <p:txBody>
          <a:bodyPr/>
          <a:lstStyle/>
          <a:p>
            <a:pPr algn="ctr"/>
            <a:r>
              <a:rPr lang="ru-RU" sz="4000" b="1"/>
              <a:t>Распределение размеров продаж (спроса)</a:t>
            </a:r>
            <a:endParaRPr lang="ru-RU" sz="4000"/>
          </a:p>
        </p:txBody>
      </p:sp>
      <p:pic>
        <p:nvPicPr>
          <p:cNvPr id="4495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2813" y="1974850"/>
            <a:ext cx="7991475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12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785926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Подгонка профиля спроса к теоретическим формам распределения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14686"/>
            <a:ext cx="8147050" cy="2652714"/>
          </a:xfrm>
        </p:spPr>
        <p:txBody>
          <a:bodyPr/>
          <a:lstStyle/>
          <a:p>
            <a:pPr marL="0" indent="365125">
              <a:buFont typeface="Wingdings" pitchFamily="2" charset="2"/>
              <a:buNone/>
            </a:pPr>
            <a:r>
              <a:rPr lang="ru-RU" sz="2800" b="1" i="1" dirty="0"/>
              <a:t>Распределение Пуассона</a:t>
            </a:r>
            <a:r>
              <a:rPr lang="ru-RU" sz="2800" dirty="0"/>
              <a:t> используется для редко продаваемых товаров, когда средний размер спроса (в единицу времени) </a:t>
            </a:r>
            <a:r>
              <a:rPr lang="en-US" sz="2800" i="1" dirty="0"/>
              <a:t>P</a:t>
            </a:r>
            <a:r>
              <a:rPr lang="en-US" sz="2800" dirty="0"/>
              <a:t> </a:t>
            </a:r>
            <a:r>
              <a:rPr lang="ru-RU" sz="2800" dirty="0"/>
              <a:t>приблизительно равен его дисперсии</a:t>
            </a:r>
          </a:p>
        </p:txBody>
      </p:sp>
      <p:graphicFrame>
        <p:nvGraphicFramePr>
          <p:cNvPr id="45056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948488" y="3141663"/>
          <a:ext cx="1366837" cy="665162"/>
        </p:xfrm>
        <a:graphic>
          <a:graphicData uri="http://schemas.openxmlformats.org/presentationml/2006/ole">
            <p:oleObj spid="_x0000_s5125" name="Формула" r:id="rId3" imgW="469900" imgH="2286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428604"/>
            <a:ext cx="7519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2.4 Стандартное отклонение спроса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5447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5838" y="752505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Распределение Пуассона, как теоретическое распределение, описывающее спрос на астрономические подзорные трубы</a:t>
            </a:r>
          </a:p>
        </p:txBody>
      </p:sp>
      <p:pic>
        <p:nvPicPr>
          <p:cNvPr id="451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8569325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19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5254625"/>
          </a:xfrm>
        </p:spPr>
        <p:txBody>
          <a:bodyPr>
            <a:normAutofit/>
          </a:bodyPr>
          <a:lstStyle/>
          <a:p>
            <a:pPr marL="0" indent="365125">
              <a:buFont typeface="Wingdings" pitchFamily="2" charset="2"/>
              <a:buNone/>
            </a:pPr>
            <a:r>
              <a:rPr lang="ru-RU" sz="3600"/>
              <a:t>В условиях, когда спрос на товар значительно варьирует и достаточно велик, для описания характера спроса чаще всего используют </a:t>
            </a:r>
            <a:r>
              <a:rPr lang="ru-RU" sz="3600" b="1" i="1"/>
              <a:t>нормальное распределение</a:t>
            </a:r>
            <a:r>
              <a:rPr lang="ru-RU" sz="3600"/>
              <a:t>. Оно характеризуется двумя параметрами – средней величиной спроса и его стандартным отклонением. </a:t>
            </a:r>
          </a:p>
        </p:txBody>
      </p:sp>
    </p:spTree>
    <p:extLst>
      <p:ext uri="{BB962C8B-B14F-4D97-AF65-F5344CB8AC3E}">
        <p14:creationId xmlns:p14="http://schemas.microsoft.com/office/powerpoint/2010/main" xmlns="" val="32476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/>
              <a:t>Нормальное распределение как модель описания характера спроса на футбольные мячи</a:t>
            </a:r>
          </a:p>
        </p:txBody>
      </p:sp>
      <p:pic>
        <p:nvPicPr>
          <p:cNvPr id="4536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63725"/>
            <a:ext cx="9144000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85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5254625"/>
          </a:xfrm>
        </p:spPr>
        <p:txBody>
          <a:bodyPr/>
          <a:lstStyle/>
          <a:p>
            <a:pPr marL="0" indent="365125">
              <a:buFont typeface="Wingdings" pitchFamily="2" charset="2"/>
              <a:buNone/>
            </a:pPr>
            <a:r>
              <a:rPr lang="ru-RU" dirty="0"/>
              <a:t>Третье теоретическое распределение, часто применяемое для описания характера спроса на товары, - </a:t>
            </a:r>
            <a:r>
              <a:rPr lang="ru-RU" b="1" i="1" dirty="0"/>
              <a:t>экспоненциальное распределение</a:t>
            </a:r>
            <a:r>
              <a:rPr lang="ru-RU" dirty="0"/>
              <a:t>. Оно применяется тогда, когда мы имеем дело с совершенно „свободной" продажей (расходом), но при расчете среднего спроса и стандартного отклонения получаем            </a:t>
            </a:r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4660" name="Object 4"/>
          <p:cNvGraphicFramePr>
            <a:graphicFrameLocks noChangeAspect="1"/>
          </p:cNvGraphicFramePr>
          <p:nvPr/>
        </p:nvGraphicFramePr>
        <p:xfrm>
          <a:off x="2484438" y="4745038"/>
          <a:ext cx="1546225" cy="714375"/>
        </p:xfrm>
        <a:graphic>
          <a:graphicData uri="http://schemas.openxmlformats.org/presentationml/2006/ole">
            <p:oleObj spid="_x0000_s6149" name="Формула" r:id="rId3" imgW="469696" imgH="21580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332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73113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Экспоненциальное распределение как модель описания характера спроса на материал</a:t>
            </a:r>
          </a:p>
        </p:txBody>
      </p:sp>
      <p:pic>
        <p:nvPicPr>
          <p:cNvPr id="4556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16113"/>
            <a:ext cx="7885112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60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Слонимская М.А. Логистика. – Минск: БГЭУ, 2011 – С. 90-95. </a:t>
            </a:r>
            <a:endParaRPr lang="en-US" dirty="0" smtClean="0"/>
          </a:p>
          <a:p>
            <a:pPr algn="just"/>
            <a:r>
              <a:rPr lang="en-US" dirty="0" err="1" smtClean="0"/>
              <a:t>Krzyżaniak</a:t>
            </a:r>
            <a:r>
              <a:rPr lang="en-US" dirty="0" smtClean="0"/>
              <a:t> S. </a:t>
            </a:r>
            <a:r>
              <a:rPr lang="en-US" dirty="0" err="1" smtClean="0"/>
              <a:t>Podstawy</a:t>
            </a:r>
            <a:r>
              <a:rPr lang="en-US" dirty="0" smtClean="0"/>
              <a:t> </a:t>
            </a:r>
            <a:r>
              <a:rPr lang="en-US" dirty="0" err="1" smtClean="0"/>
              <a:t>zarządzania</a:t>
            </a:r>
            <a:r>
              <a:rPr lang="en-US" dirty="0" smtClean="0"/>
              <a:t> </a:t>
            </a:r>
            <a:r>
              <a:rPr lang="en-US" dirty="0" err="1" smtClean="0"/>
              <a:t>zapasami</a:t>
            </a:r>
            <a:r>
              <a:rPr lang="en-US" dirty="0" smtClean="0"/>
              <a:t> w </a:t>
            </a:r>
            <a:r>
              <a:rPr lang="en-US" dirty="0" err="1" smtClean="0"/>
              <a:t>przykładach</a:t>
            </a:r>
            <a:r>
              <a:rPr lang="en-US" dirty="0" smtClean="0"/>
              <a:t>. – </a:t>
            </a:r>
            <a:r>
              <a:rPr lang="en-US" dirty="0" err="1" smtClean="0"/>
              <a:t>Poznań</a:t>
            </a:r>
            <a:r>
              <a:rPr lang="ru-RU" dirty="0" smtClean="0"/>
              <a:t>: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logistyka</a:t>
            </a:r>
            <a:r>
              <a:rPr lang="ru-RU" dirty="0" smtClean="0"/>
              <a:t>, </a:t>
            </a:r>
            <a:r>
              <a:rPr lang="en-US" dirty="0" smtClean="0"/>
              <a:t>2005 - C. 19-39.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73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Определение </a:t>
            </a:r>
            <a:r>
              <a:rPr lang="ru-RU" sz="4000" dirty="0" smtClean="0"/>
              <a:t>тенденции в изменении спроса. Анализ цикличности спроса.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0"/>
            <a:ext cx="6019800" cy="1752600"/>
          </a:xfrm>
        </p:spPr>
        <p:txBody>
          <a:bodyPr/>
          <a:lstStyle/>
          <a:p>
            <a:pPr algn="ctr"/>
            <a:r>
              <a:rPr lang="ru-RU" sz="4000" b="1" dirty="0" smtClean="0"/>
              <a:t>2.5 Определение качества прогноза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4131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Динамика ряда включает три компоненты: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Долговременное движение (тренд);</a:t>
            </a:r>
          </a:p>
          <a:p>
            <a:r>
              <a:rPr lang="ru-RU"/>
              <a:t>Кратковременное систематическое движение (сезонные колебания);</a:t>
            </a:r>
          </a:p>
          <a:p>
            <a:r>
              <a:rPr lang="ru-RU"/>
              <a:t>Несистематическое случайное движение, вызывающее колебания уровней относительно тренда</a:t>
            </a:r>
          </a:p>
        </p:txBody>
      </p:sp>
    </p:spTree>
    <p:extLst>
      <p:ext uri="{BB962C8B-B14F-4D97-AF65-F5344CB8AC3E}">
        <p14:creationId xmlns:p14="http://schemas.microsoft.com/office/powerpoint/2010/main" xmlns="" val="32492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477250" cy="311626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Arial Black" pitchFamily="34" charset="0"/>
                <a:cs typeface="Arial" charset="0"/>
              </a:rPr>
              <a:t>Существует несколько </a:t>
            </a:r>
            <a:r>
              <a:rPr lang="ru-RU" sz="4000" b="1" i="1" dirty="0">
                <a:latin typeface="Arial Black" pitchFamily="34" charset="0"/>
                <a:cs typeface="Arial" charset="0"/>
              </a:rPr>
              <a:t>методов обработки рядов динамики, помогающих выявить основную тенденцию изменения уровней ряда</a:t>
            </a:r>
            <a:endParaRPr lang="ru-RU" sz="4000" b="1" i="1" dirty="0">
              <a:latin typeface="Arial Black" pitchFamily="34" charset="0"/>
            </a:endParaRPr>
          </a:p>
        </p:txBody>
      </p:sp>
      <p:sp>
        <p:nvSpPr>
          <p:cNvPr id="457731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3789363"/>
            <a:ext cx="7772400" cy="2370137"/>
          </a:xfrm>
        </p:spPr>
        <p:txBody>
          <a:bodyPr/>
          <a:lstStyle/>
          <a:p>
            <a:r>
              <a:rPr lang="ru-RU">
                <a:cs typeface="Arial" charset="0"/>
              </a:rPr>
              <a:t>метод укрупнения интервалов</a:t>
            </a:r>
            <a:endParaRPr lang="en-US">
              <a:cs typeface="Arial" charset="0"/>
            </a:endParaRPr>
          </a:p>
          <a:p>
            <a:r>
              <a:rPr lang="ru-RU">
                <a:cs typeface="Arial" charset="0"/>
              </a:rPr>
              <a:t>метод скользящей средней</a:t>
            </a:r>
            <a:endParaRPr lang="en-US">
              <a:cs typeface="Arial" charset="0"/>
            </a:endParaRPr>
          </a:p>
          <a:p>
            <a:r>
              <a:rPr lang="ru-RU">
                <a:cs typeface="Arial" charset="0"/>
              </a:rPr>
              <a:t>аналитическое выравнивание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86411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ChangeArrowheads="1"/>
          </p:cNvSpPr>
          <p:nvPr/>
        </p:nvSpPr>
        <p:spPr bwMode="auto">
          <a:xfrm>
            <a:off x="395288" y="620713"/>
            <a:ext cx="8351837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200" dirty="0">
                <a:cs typeface="Arial" charset="0"/>
              </a:rPr>
              <a:t> Суть </a:t>
            </a:r>
            <a:r>
              <a:rPr lang="ru-RU" sz="3200" b="1" i="1" dirty="0">
                <a:cs typeface="Arial" charset="0"/>
              </a:rPr>
              <a:t>аналитического выравнивания</a:t>
            </a:r>
            <a:r>
              <a:rPr lang="ru-RU" sz="3200" dirty="0">
                <a:cs typeface="Arial" charset="0"/>
              </a:rPr>
              <a:t> заключается в </a:t>
            </a:r>
            <a:r>
              <a:rPr lang="ru-RU" sz="3200" dirty="0"/>
              <a:t>замене эмпирических (фактических) </a:t>
            </a:r>
            <a:r>
              <a:rPr lang="ru-RU" sz="3200" dirty="0">
                <a:cs typeface="Arial" charset="0"/>
              </a:rPr>
              <a:t>уровней </a:t>
            </a:r>
            <a:r>
              <a:rPr lang="ru-RU" sz="3200" i="1" dirty="0">
                <a:cs typeface="Arial" charset="0"/>
              </a:rPr>
              <a:t>у</a:t>
            </a:r>
            <a:r>
              <a:rPr lang="en-US" sz="3200" i="1" baseline="-25000" dirty="0" err="1"/>
              <a:t>i</a:t>
            </a:r>
            <a:r>
              <a:rPr lang="ru-RU" sz="3200" dirty="0">
                <a:cs typeface="Arial" charset="0"/>
              </a:rPr>
              <a:t>, теоретическими</a:t>
            </a:r>
            <a:r>
              <a:rPr lang="en-US" sz="3200" dirty="0"/>
              <a:t>, </a:t>
            </a:r>
            <a:r>
              <a:rPr lang="ru-RU" sz="3200" dirty="0"/>
              <a:t>которые</a:t>
            </a:r>
            <a:r>
              <a:rPr lang="en-US" sz="3200" dirty="0">
                <a:cs typeface="Arial" charset="0"/>
              </a:rPr>
              <a:t> </a:t>
            </a:r>
            <a:r>
              <a:rPr lang="ru-RU" sz="3200" dirty="0"/>
              <a:t>рассчитаны по определенному </a:t>
            </a:r>
            <a:r>
              <a:rPr lang="ru-RU" sz="3200" dirty="0">
                <a:cs typeface="Arial" charset="0"/>
              </a:rPr>
              <a:t>уравнению, принятому за </a:t>
            </a:r>
            <a:r>
              <a:rPr lang="ru-RU" sz="3200" dirty="0"/>
              <a:t>математическую модель </a:t>
            </a:r>
            <a:r>
              <a:rPr lang="ru-RU" sz="3200" dirty="0">
                <a:cs typeface="Arial" charset="0"/>
              </a:rPr>
              <a:t>тренда, где теоретические уровни рассма</a:t>
            </a:r>
            <a:r>
              <a:rPr lang="ru-RU" sz="3200" dirty="0"/>
              <a:t>триваются</a:t>
            </a:r>
            <a:r>
              <a:rPr lang="ru-RU" sz="3200" dirty="0">
                <a:cs typeface="Arial" charset="0"/>
              </a:rPr>
              <a:t> как функция времени: </a:t>
            </a:r>
          </a:p>
        </p:txBody>
      </p:sp>
      <p:graphicFrame>
        <p:nvGraphicFramePr>
          <p:cNvPr id="470019" name="Object 3"/>
          <p:cNvGraphicFramePr>
            <a:graphicFrameLocks noChangeAspect="1"/>
          </p:cNvGraphicFramePr>
          <p:nvPr/>
        </p:nvGraphicFramePr>
        <p:xfrm>
          <a:off x="3419475" y="4797425"/>
          <a:ext cx="1990725" cy="762000"/>
        </p:xfrm>
        <a:graphic>
          <a:graphicData uri="http://schemas.openxmlformats.org/presentationml/2006/ole">
            <p:oleObj spid="_x0000_s7173" name="Формула" r:id="rId3" imgW="5969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249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ChangeArrowheads="1"/>
          </p:cNvSpPr>
          <p:nvPr/>
        </p:nvSpPr>
        <p:spPr bwMode="auto">
          <a:xfrm>
            <a:off x="468313" y="457200"/>
            <a:ext cx="835215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dirty="0">
                <a:cs typeface="Arial" charset="0"/>
              </a:rPr>
              <a:t> </a:t>
            </a:r>
            <a:r>
              <a:rPr lang="ru-RU" sz="3600" dirty="0"/>
              <a:t>При этом </a:t>
            </a:r>
            <a:r>
              <a:rPr lang="ru-RU" sz="3600" dirty="0">
                <a:cs typeface="Arial" charset="0"/>
              </a:rPr>
              <a:t>каждый фактический уровень </a:t>
            </a:r>
            <a:r>
              <a:rPr lang="ru-RU" sz="3600" i="1" dirty="0">
                <a:cs typeface="Arial" charset="0"/>
              </a:rPr>
              <a:t>у</a:t>
            </a:r>
            <a:r>
              <a:rPr lang="en-US" sz="3600" i="1" baseline="-25000" dirty="0" err="1"/>
              <a:t>i</a:t>
            </a:r>
            <a:r>
              <a:rPr lang="ru-RU" sz="3600" dirty="0">
                <a:cs typeface="Arial" charset="0"/>
              </a:rPr>
              <a:t>, рассматривается как </a:t>
            </a:r>
            <a:r>
              <a:rPr lang="ru-RU" sz="3600" dirty="0"/>
              <a:t>сумма двух составляющих: </a:t>
            </a:r>
            <a:r>
              <a:rPr lang="ru-RU" sz="3600" i="1" dirty="0">
                <a:cs typeface="Arial" charset="0"/>
              </a:rPr>
              <a:t>у</a:t>
            </a:r>
            <a:r>
              <a:rPr lang="en-US" sz="3600" i="1" baseline="-25000" dirty="0" err="1"/>
              <a:t>i</a:t>
            </a:r>
            <a:r>
              <a:rPr lang="ru-RU" sz="3600" dirty="0">
                <a:cs typeface="Arial" charset="0"/>
              </a:rPr>
              <a:t> = </a:t>
            </a:r>
            <a:r>
              <a:rPr lang="ru-RU" sz="3600" i="1" dirty="0">
                <a:cs typeface="Arial" charset="0"/>
              </a:rPr>
              <a:t>f(t)+ε</a:t>
            </a:r>
            <a:r>
              <a:rPr lang="en-US" sz="3600" i="1" baseline="-25000" dirty="0">
                <a:cs typeface="Arial" charset="0"/>
              </a:rPr>
              <a:t>t</a:t>
            </a:r>
            <a:r>
              <a:rPr lang="ru-RU" sz="3600" i="1" dirty="0">
                <a:cs typeface="Arial" charset="0"/>
              </a:rPr>
              <a:t>, </a:t>
            </a:r>
            <a:endParaRPr lang="en-US" sz="3600" i="1" dirty="0">
              <a:cs typeface="Arial" charset="0"/>
            </a:endParaRPr>
          </a:p>
          <a:p>
            <a:r>
              <a:rPr lang="ru-RU" sz="3600" dirty="0">
                <a:cs typeface="Arial" charset="0"/>
              </a:rPr>
              <a:t>где</a:t>
            </a:r>
            <a:r>
              <a:rPr lang="ru-RU" sz="3600" i="1" dirty="0">
                <a:cs typeface="Arial" charset="0"/>
              </a:rPr>
              <a:t> f(t)</a:t>
            </a:r>
            <a:r>
              <a:rPr lang="en-US" sz="3600" i="1" dirty="0">
                <a:cs typeface="Arial" charset="0"/>
              </a:rPr>
              <a:t>=</a:t>
            </a:r>
            <a:r>
              <a:rPr lang="en-US" sz="3600" i="1" dirty="0" err="1">
                <a:cs typeface="Arial" charset="0"/>
              </a:rPr>
              <a:t>ŷ</a:t>
            </a:r>
            <a:r>
              <a:rPr lang="en-US" sz="3600" i="1" baseline="-25000" dirty="0" err="1"/>
              <a:t>t</a:t>
            </a:r>
            <a:r>
              <a:rPr lang="ru-RU" sz="3600" dirty="0">
                <a:cs typeface="Arial" charset="0"/>
              </a:rPr>
              <a:t> </a:t>
            </a:r>
            <a:r>
              <a:rPr lang="ru-RU" sz="3600" dirty="0"/>
              <a:t>-</a:t>
            </a:r>
            <a:r>
              <a:rPr lang="ru-RU" sz="3600" dirty="0">
                <a:cs typeface="Arial" charset="0"/>
              </a:rPr>
              <a:t> систематиче</a:t>
            </a:r>
            <a:r>
              <a:rPr lang="ru-RU" sz="3600" dirty="0"/>
              <a:t>ская составляющая, </a:t>
            </a:r>
            <a:r>
              <a:rPr lang="ru-RU" sz="3600" dirty="0">
                <a:cs typeface="Arial" charset="0"/>
              </a:rPr>
              <a:t>отражающая тренд и выраженная определен</a:t>
            </a:r>
            <a:r>
              <a:rPr lang="ru-RU" sz="3600" dirty="0"/>
              <a:t>ным уравнением, </a:t>
            </a:r>
          </a:p>
          <a:p>
            <a:r>
              <a:rPr lang="ru-RU" sz="3600" dirty="0"/>
              <a:t>а </a:t>
            </a:r>
            <a:r>
              <a:rPr lang="ru-RU" sz="3600" i="1" dirty="0">
                <a:cs typeface="Arial" charset="0"/>
              </a:rPr>
              <a:t>ε</a:t>
            </a:r>
            <a:r>
              <a:rPr lang="en-US" sz="3600" i="1" baseline="-25000" dirty="0">
                <a:cs typeface="Arial" charset="0"/>
              </a:rPr>
              <a:t>t</a:t>
            </a:r>
            <a:r>
              <a:rPr lang="ru-RU" sz="3600" dirty="0"/>
              <a:t> </a:t>
            </a:r>
            <a:r>
              <a:rPr lang="ru-RU" sz="3600" dirty="0">
                <a:cs typeface="Arial" charset="0"/>
              </a:rPr>
              <a:t>- случайная величина, вызывающая колеба</a:t>
            </a:r>
            <a:r>
              <a:rPr lang="ru-RU" sz="3600" dirty="0"/>
              <a:t>ния уровней </a:t>
            </a:r>
            <a:r>
              <a:rPr lang="ru-RU" sz="3600" dirty="0">
                <a:cs typeface="Arial" charset="0"/>
              </a:rPr>
              <a:t>вокруг тренда </a:t>
            </a:r>
          </a:p>
        </p:txBody>
      </p:sp>
    </p:spTree>
    <p:extLst>
      <p:ext uri="{BB962C8B-B14F-4D97-AF65-F5344CB8AC3E}">
        <p14:creationId xmlns:p14="http://schemas.microsoft.com/office/powerpoint/2010/main" xmlns="" val="11878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80728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/>
              <a:t>Задача аналитического </a:t>
            </a:r>
            <a:r>
              <a:rPr lang="ru-RU" sz="3200" b="1" i="1" dirty="0">
                <a:cs typeface="Arial" charset="0"/>
              </a:rPr>
              <a:t>выравнивания</a:t>
            </a:r>
            <a:r>
              <a:rPr lang="ru-RU" sz="3200" dirty="0">
                <a:cs typeface="Arial" charset="0"/>
              </a:rPr>
              <a:t> сводится к следующему: </a:t>
            </a:r>
            <a:r>
              <a:rPr lang="ru-RU" sz="3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200" dirty="0">
                <a:latin typeface="Courier New" pitchFamily="49" charset="0"/>
                <a:cs typeface="Courier New" pitchFamily="49" charset="0"/>
              </a:rPr>
            </a:br>
            <a:endParaRPr lang="ru-RU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8840"/>
            <a:ext cx="8424936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cs typeface="Arial" charset="0"/>
              </a:rPr>
              <a:t>определение на основе фактических данных вида (формы) гипотетической функции, способной наиболее адекватно отразить тенденцию развития исследуемого показателя</a:t>
            </a:r>
            <a:r>
              <a:rPr lang="ru-RU" dirty="0"/>
              <a:t>;</a:t>
            </a:r>
          </a:p>
          <a:p>
            <a:pPr>
              <a:lnSpc>
                <a:spcPct val="90000"/>
              </a:lnSpc>
            </a:pPr>
            <a:r>
              <a:rPr lang="ru-RU" dirty="0">
                <a:cs typeface="Arial" charset="0"/>
              </a:rPr>
              <a:t>нахождение по эмпирическим данным параметров указанной функции (уравнения); 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>
                <a:latin typeface="Courier New" pitchFamily="49" charset="0"/>
              </a:rPr>
              <a:t> </a:t>
            </a:r>
            <a:r>
              <a:rPr lang="ru-RU" dirty="0">
                <a:cs typeface="Arial" charset="0"/>
              </a:rPr>
              <a:t>расчет по найденному уравнению теоретических(выровненных) уровней.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93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ChangeArrowheads="1"/>
          </p:cNvSpPr>
          <p:nvPr/>
        </p:nvSpPr>
        <p:spPr bwMode="auto">
          <a:xfrm>
            <a:off x="241356" y="692696"/>
            <a:ext cx="807720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3600" dirty="0"/>
              <a:t>	</a:t>
            </a:r>
            <a:r>
              <a:rPr lang="ru-RU" sz="3600" dirty="0">
                <a:ea typeface="Arial Unicode MS" pitchFamily="34" charset="-128"/>
                <a:cs typeface="Arial Unicode MS" pitchFamily="34" charset="-128"/>
              </a:rPr>
              <a:t>В рядах динамики, уровни которых являются месячными или квартальными показателями, наряду со случайными колебаниями часто наблюдаются </a:t>
            </a:r>
            <a:r>
              <a:rPr lang="ru-RU" sz="3600" b="1" i="1" dirty="0">
                <a:ea typeface="Arial Unicode MS" pitchFamily="34" charset="-128"/>
                <a:cs typeface="Arial Unicode MS" pitchFamily="34" charset="-128"/>
              </a:rPr>
              <a:t>сезонные колебания</a:t>
            </a:r>
            <a:r>
              <a:rPr lang="ru-RU" sz="3600" dirty="0">
                <a:ea typeface="Arial Unicode MS" pitchFamily="34" charset="-128"/>
                <a:cs typeface="Arial Unicode MS" pitchFamily="34" charset="-128"/>
              </a:rPr>
              <a:t>, под которыми понимается периодически повторяющееся из года в год повышение и снижение уровней в отдельные месяцы или кварталы.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1999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"/>
            <a:ext cx="8686800" cy="2101850"/>
          </a:xfrm>
        </p:spPr>
        <p:txBody>
          <a:bodyPr/>
          <a:lstStyle/>
          <a:p>
            <a:pPr algn="ctr"/>
            <a:r>
              <a:rPr lang="ru-RU"/>
              <a:t>Объем продаж, млн. руб.</a:t>
            </a:r>
          </a:p>
        </p:txBody>
      </p:sp>
      <p:graphicFrame>
        <p:nvGraphicFramePr>
          <p:cNvPr id="474115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01700" y="1981200"/>
          <a:ext cx="7340600" cy="3886200"/>
        </p:xfrm>
        <a:graphic>
          <a:graphicData uri="http://schemas.openxmlformats.org/presentationml/2006/ole">
            <p:oleObj spid="_x0000_s8197" name="Диаграмма" r:id="rId3" imgW="7772408" imgH="4114867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301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ChangeArrowheads="1"/>
          </p:cNvSpPr>
          <p:nvPr/>
        </p:nvSpPr>
        <p:spPr bwMode="auto">
          <a:xfrm>
            <a:off x="251520" y="1556792"/>
            <a:ext cx="80772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3600" dirty="0"/>
              <a:t>	При изучении рядов динамики, содержащих «сезонную волну», ее выделяют из общей </a:t>
            </a:r>
            <a:r>
              <a:rPr lang="ru-RU" sz="3600" dirty="0" err="1"/>
              <a:t>колеблемости</a:t>
            </a:r>
            <a:r>
              <a:rPr lang="ru-RU" sz="3600" dirty="0"/>
              <a:t> уровней и измеряют. Существует ряд методов для решения этой задачи.</a:t>
            </a:r>
            <a:r>
              <a:rPr lang="ru-RU" sz="36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90156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6162" name="Object 2"/>
          <p:cNvGraphicFramePr>
            <a:graphicFrameLocks noChangeAspect="1"/>
          </p:cNvGraphicFramePr>
          <p:nvPr/>
        </p:nvGraphicFramePr>
        <p:xfrm>
          <a:off x="1676400" y="1997075"/>
          <a:ext cx="4876800" cy="2235200"/>
        </p:xfrm>
        <a:graphic>
          <a:graphicData uri="http://schemas.openxmlformats.org/presentationml/2006/ole">
            <p:oleObj spid="_x0000_s9221" name="Формула" r:id="rId3" imgW="914400" imgH="419100" progId="Equation.3">
              <p:embed/>
            </p:oleObj>
          </a:graphicData>
        </a:graphic>
      </p:graphicFrame>
      <p:sp>
        <p:nvSpPr>
          <p:cNvPr id="476163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769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ru-RU" sz="4000" b="1" i="1"/>
              <a:t>Индекс сезонности:</a:t>
            </a:r>
          </a:p>
        </p:txBody>
      </p:sp>
    </p:spTree>
    <p:extLst>
      <p:ext uri="{BB962C8B-B14F-4D97-AF65-F5344CB8AC3E}">
        <p14:creationId xmlns:p14="http://schemas.microsoft.com/office/powerpoint/2010/main" xmlns="" val="29751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2.1 Анализ спроса как оценка, позволяющая принять решение о способе управления запасами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Для определения всех величин, связанных с содержанием и пополнением запасов (в том числе и страхового запаса) необходимо выполнение:</a:t>
            </a:r>
          </a:p>
          <a:p>
            <a:pPr algn="ctr">
              <a:buNone/>
            </a:pPr>
            <a:endParaRPr lang="ru-RU" sz="2400" dirty="0" smtClean="0"/>
          </a:p>
          <a:p>
            <a:r>
              <a:rPr lang="ru-RU" sz="2400" i="1" dirty="0" smtClean="0"/>
              <a:t>-  анализа размера и изменчивости спроса,</a:t>
            </a:r>
            <a:endParaRPr lang="ru-RU" sz="2400" dirty="0" smtClean="0"/>
          </a:p>
          <a:p>
            <a:r>
              <a:rPr lang="ru-RU" sz="2400" i="1" dirty="0" smtClean="0"/>
              <a:t>-  прогноз будущего спроса,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i="1" dirty="0" smtClean="0"/>
              <a:t> длительности цикла поставок,</a:t>
            </a:r>
            <a:endParaRPr lang="ru-RU" sz="2400" dirty="0" smtClean="0"/>
          </a:p>
          <a:p>
            <a:r>
              <a:rPr lang="ru-RU" sz="2400" i="1" dirty="0" smtClean="0"/>
              <a:t>-  необходимого уровня обслуживания клиентов,</a:t>
            </a:r>
            <a:endParaRPr lang="ru-RU" sz="2400" dirty="0" smtClean="0"/>
          </a:p>
          <a:p>
            <a:r>
              <a:rPr lang="ru-RU" sz="2400" i="1" dirty="0" smtClean="0"/>
              <a:t>-  издержек пополнения и содержания запасов.</a:t>
            </a:r>
            <a:endParaRPr lang="ru-RU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750"/>
            <a:ext cx="7772400" cy="2101850"/>
          </a:xfrm>
        </p:spPr>
        <p:txBody>
          <a:bodyPr/>
          <a:lstStyle/>
          <a:p>
            <a:pPr algn="ctr"/>
            <a:r>
              <a:rPr lang="ru-RU"/>
              <a:t>Выручка от реализации товаров, тыс. долл.</a:t>
            </a:r>
          </a:p>
        </p:txBody>
      </p:sp>
      <p:graphicFrame>
        <p:nvGraphicFramePr>
          <p:cNvPr id="477187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01700" y="1981200"/>
          <a:ext cx="7340600" cy="3886200"/>
        </p:xfrm>
        <a:graphic>
          <a:graphicData uri="http://schemas.openxmlformats.org/presentationml/2006/ole">
            <p:oleObj spid="_x0000_s10245" name="Диаграмма" r:id="rId3" imgW="7772408" imgH="4114867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7459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7772400" cy="762000"/>
          </a:xfrm>
        </p:spPr>
        <p:txBody>
          <a:bodyPr/>
          <a:lstStyle/>
          <a:p>
            <a:pPr algn="ctr"/>
            <a:r>
              <a:rPr lang="ru-RU"/>
              <a:t>Индекс сезонности</a:t>
            </a:r>
          </a:p>
        </p:txBody>
      </p:sp>
      <p:graphicFrame>
        <p:nvGraphicFramePr>
          <p:cNvPr id="47821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01700" y="1981200"/>
          <a:ext cx="7340600" cy="3886200"/>
        </p:xfrm>
        <a:graphic>
          <a:graphicData uri="http://schemas.openxmlformats.org/presentationml/2006/ole">
            <p:oleObj spid="_x0000_s11269" name="Диаграмма" r:id="rId3" imgW="7772408" imgH="4114867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475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8305800" cy="1981200"/>
          </a:xfrm>
        </p:spPr>
        <p:txBody>
          <a:bodyPr/>
          <a:lstStyle/>
          <a:p>
            <a:pPr algn="ctr"/>
            <a:r>
              <a:rPr lang="ru-RU" sz="3600"/>
              <a:t>Выручка от реализации товаров, скорректированная на индекс сезонности, тыс. долл.</a:t>
            </a:r>
          </a:p>
        </p:txBody>
      </p:sp>
      <p:graphicFrame>
        <p:nvGraphicFramePr>
          <p:cNvPr id="479235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01700" y="1981200"/>
          <a:ext cx="7340600" cy="3886200"/>
        </p:xfrm>
        <a:graphic>
          <a:graphicData uri="http://schemas.openxmlformats.org/presentationml/2006/ole">
            <p:oleObj spid="_x0000_s12293" name="Диаграмма" r:id="rId3" imgW="7772408" imgH="4114867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176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467600" cy="1108075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ru-RU" sz="2800">
                <a:ea typeface="Arial Unicode MS" pitchFamily="34" charset="-128"/>
                <a:cs typeface="Arial Unicode MS" pitchFamily="34" charset="-128"/>
              </a:rPr>
              <a:t>Расчет выручки от реализации товаров, скорректированной на индекс сезонности</a:t>
            </a:r>
            <a:r>
              <a:rPr lang="ru-RU"/>
              <a:t> </a:t>
            </a:r>
          </a:p>
        </p:txBody>
      </p:sp>
      <p:graphicFrame>
        <p:nvGraphicFramePr>
          <p:cNvPr id="48025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587429716"/>
              </p:ext>
            </p:extLst>
          </p:nvPr>
        </p:nvGraphicFramePr>
        <p:xfrm>
          <a:off x="457200" y="1981200"/>
          <a:ext cx="8458200" cy="4525010"/>
        </p:xfrm>
        <a:graphic>
          <a:graphicData uri="http://schemas.openxmlformats.org/drawingml/2006/table">
            <a:tbl>
              <a:tblPr/>
              <a:tblGrid>
                <a:gridCol w="1219200"/>
                <a:gridCol w="1066800"/>
                <a:gridCol w="896938"/>
                <a:gridCol w="1160462"/>
                <a:gridCol w="1600200"/>
                <a:gridCol w="990600"/>
                <a:gridCol w="1524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Квартал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Факти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ческая выручка от реали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зации товаров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Скользя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щ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ая сред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няя за четы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ре квар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тала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Центри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рован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ная сколь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зящая средняя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Отношение фактической выручки от реализации товаров к скользящей средней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Индекс сезон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Выручка от реализации товаров, скорректи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рованная на индекс сезонности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2009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кв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164,7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0,7431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221,6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163,8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134,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III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121,6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102,1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118,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1,0463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116,2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IV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87,4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69,9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86,0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1,2923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67,6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58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282" name="Group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373042175"/>
              </p:ext>
            </p:extLst>
          </p:nvPr>
        </p:nvGraphicFramePr>
        <p:xfrm>
          <a:off x="685800" y="914400"/>
          <a:ext cx="8382000" cy="4386580"/>
        </p:xfrm>
        <a:graphic>
          <a:graphicData uri="http://schemas.openxmlformats.org/drawingml/2006/table">
            <a:tbl>
              <a:tblPr/>
              <a:tblGrid>
                <a:gridCol w="1143000"/>
                <a:gridCol w="1066800"/>
                <a:gridCol w="973138"/>
                <a:gridCol w="1160462"/>
                <a:gridCol w="1600200"/>
                <a:gridCol w="990600"/>
                <a:gridCol w="1447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Квартал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Факти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ческая выручка от реали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зации товаров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Сколь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зя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щ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ая сред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няя за четыре квар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тала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Центри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рован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ная сколь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зящая средняя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Отношение фактической выручки от реализации товаров к скользящей средней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Индекс сезон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Выручка от реализации товаров, скорректи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рованная на индекс сезонности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2010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кв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49,525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59,738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0,7431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43,988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III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39,9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1,0463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IV кв.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43,1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41,325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571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306" name="Group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468267982"/>
              </p:ext>
            </p:extLst>
          </p:nvPr>
        </p:nvGraphicFramePr>
        <p:xfrm>
          <a:off x="609600" y="990600"/>
          <a:ext cx="8153400" cy="5336540"/>
        </p:xfrm>
        <a:graphic>
          <a:graphicData uri="http://schemas.openxmlformats.org/drawingml/2006/table">
            <a:tbl>
              <a:tblPr/>
              <a:tblGrid>
                <a:gridCol w="2878138"/>
                <a:gridCol w="1277937"/>
                <a:gridCol w="1279525"/>
                <a:gridCol w="1358900"/>
                <a:gridCol w="13589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Кварталы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III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IV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0,599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0,886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0,886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1,417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1,298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2012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1,171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1,625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Средняя арифметическая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Скорректированное значение средней арифметической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0,743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0,918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 Unicode MS" pitchFamily="34" charset="-128"/>
                        </a:rPr>
                        <a:t>1,292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74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/>
              <a:t>Прогнозирование с учетом индекса сезонности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Зная уравнение тренда и средние индексы сезонности, можно продлить ряд, т.е. спрогнозировать квартальные уровни при условии, что выявленная закономерность развития устойчива и сохраниться в прогнозируемом периоде.  </a:t>
            </a:r>
          </a:p>
        </p:txBody>
      </p:sp>
    </p:spTree>
    <p:extLst>
      <p:ext uri="{BB962C8B-B14F-4D97-AF65-F5344CB8AC3E}">
        <p14:creationId xmlns:p14="http://schemas.microsoft.com/office/powerpoint/2010/main" xmlns="" val="33668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914400"/>
            <a:ext cx="7772400" cy="533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Метод продления в будущее закономерности (тенденции), выявленной в прошлом, называется </a:t>
            </a:r>
            <a:r>
              <a:rPr lang="ru-RU" b="1">
                <a:solidFill>
                  <a:schemeClr val="tx2"/>
                </a:solidFill>
              </a:rPr>
              <a:t>экстраполяцией.</a:t>
            </a:r>
          </a:p>
          <a:p>
            <a:pPr>
              <a:buFont typeface="Wingdings" pitchFamily="2" charset="2"/>
              <a:buNone/>
            </a:pPr>
            <a:r>
              <a:rPr lang="ru-RU"/>
              <a:t>В общем виде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</p:txBody>
      </p:sp>
      <p:graphicFrame>
        <p:nvGraphicFramePr>
          <p:cNvPr id="484355" name="Object 3"/>
          <p:cNvGraphicFramePr>
            <a:graphicFrameLocks noChangeAspect="1"/>
          </p:cNvGraphicFramePr>
          <p:nvPr/>
        </p:nvGraphicFramePr>
        <p:xfrm>
          <a:off x="1676400" y="3810000"/>
          <a:ext cx="6553200" cy="1541463"/>
        </p:xfrm>
        <a:graphic>
          <a:graphicData uri="http://schemas.openxmlformats.org/presentationml/2006/ole">
            <p:oleObj spid="_x0000_s13317" name="Формула" r:id="rId3" imgW="1079032" imgH="25389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893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Прогноз выручки от реализации товаров, с учетом сезонности, тыс. долл.</a:t>
            </a:r>
          </a:p>
        </p:txBody>
      </p:sp>
      <p:graphicFrame>
        <p:nvGraphicFramePr>
          <p:cNvPr id="485379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132300" y="1981200"/>
          <a:ext cx="6879400" cy="3886200"/>
        </p:xfrm>
        <a:graphic>
          <a:graphicData uri="http://schemas.openxmlformats.org/presentationml/2006/ole">
            <p:oleObj spid="_x0000_s14341" name="Диаграмма" r:id="rId3" imgW="7924924" imgH="4476848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02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 </a:t>
            </a:r>
            <a:r>
              <a:rPr lang="ru-RU" sz="4000" dirty="0" smtClean="0"/>
              <a:t>Анализ длительности цикла пополнения запасов.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90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/>
              <a:t>Факторы принятия решений, связанных с управлением запасами в условиях независимого спроса</a:t>
            </a:r>
          </a:p>
        </p:txBody>
      </p:sp>
      <p:grpSp>
        <p:nvGrpSpPr>
          <p:cNvPr id="441347" name="Group 3"/>
          <p:cNvGrpSpPr>
            <a:grpSpLocks/>
          </p:cNvGrpSpPr>
          <p:nvPr/>
        </p:nvGrpSpPr>
        <p:grpSpPr bwMode="auto">
          <a:xfrm>
            <a:off x="827088" y="2349500"/>
            <a:ext cx="936625" cy="3095625"/>
            <a:chOff x="521" y="1480"/>
            <a:chExt cx="590" cy="1950"/>
          </a:xfrm>
        </p:grpSpPr>
        <p:sp>
          <p:nvSpPr>
            <p:cNvPr id="441348" name="Oval 4"/>
            <p:cNvSpPr>
              <a:spLocks noChangeArrowheads="1"/>
            </p:cNvSpPr>
            <p:nvPr/>
          </p:nvSpPr>
          <p:spPr bwMode="auto">
            <a:xfrm>
              <a:off x="521" y="1480"/>
              <a:ext cx="590" cy="1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49" name="Text Box 5"/>
            <p:cNvSpPr txBox="1">
              <a:spLocks noChangeArrowheads="1"/>
            </p:cNvSpPr>
            <p:nvPr/>
          </p:nvSpPr>
          <p:spPr bwMode="auto">
            <a:xfrm>
              <a:off x="720" y="1637"/>
              <a:ext cx="203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Поставщик</a:t>
              </a:r>
            </a:p>
          </p:txBody>
        </p:sp>
      </p:grpSp>
      <p:grpSp>
        <p:nvGrpSpPr>
          <p:cNvPr id="441350" name="Group 6"/>
          <p:cNvGrpSpPr>
            <a:grpSpLocks/>
          </p:cNvGrpSpPr>
          <p:nvPr/>
        </p:nvGrpSpPr>
        <p:grpSpPr bwMode="auto">
          <a:xfrm>
            <a:off x="7451725" y="2276475"/>
            <a:ext cx="936625" cy="3121025"/>
            <a:chOff x="521" y="1464"/>
            <a:chExt cx="590" cy="1966"/>
          </a:xfrm>
        </p:grpSpPr>
        <p:sp>
          <p:nvSpPr>
            <p:cNvPr id="441351" name="Oval 7"/>
            <p:cNvSpPr>
              <a:spLocks noChangeArrowheads="1"/>
            </p:cNvSpPr>
            <p:nvPr/>
          </p:nvSpPr>
          <p:spPr bwMode="auto">
            <a:xfrm>
              <a:off x="521" y="1480"/>
              <a:ext cx="590" cy="1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52" name="Text Box 8"/>
            <p:cNvSpPr txBox="1">
              <a:spLocks noChangeArrowheads="1"/>
            </p:cNvSpPr>
            <p:nvPr/>
          </p:nvSpPr>
          <p:spPr bwMode="auto">
            <a:xfrm>
              <a:off x="720" y="1464"/>
              <a:ext cx="203" cy="19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Потребитель</a:t>
              </a:r>
            </a:p>
          </p:txBody>
        </p:sp>
      </p:grpSp>
      <p:sp>
        <p:nvSpPr>
          <p:cNvPr id="441353" name="AutoShape 9"/>
          <p:cNvSpPr>
            <a:spLocks noChangeArrowheads="1"/>
          </p:cNvSpPr>
          <p:nvPr/>
        </p:nvSpPr>
        <p:spPr bwMode="auto">
          <a:xfrm>
            <a:off x="3817938" y="3013075"/>
            <a:ext cx="1008062" cy="1512888"/>
          </a:xfrm>
          <a:prstGeom prst="flowChartMerge">
            <a:avLst/>
          </a:prstGeom>
          <a:solidFill>
            <a:schemeClr val="accent1">
              <a:alpha val="32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54" name="Text Box 10"/>
          <p:cNvSpPr txBox="1">
            <a:spLocks noChangeArrowheads="1"/>
          </p:cNvSpPr>
          <p:nvPr/>
        </p:nvSpPr>
        <p:spPr bwMode="auto">
          <a:xfrm>
            <a:off x="3924300" y="306863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Запас</a:t>
            </a:r>
          </a:p>
        </p:txBody>
      </p:sp>
      <p:sp>
        <p:nvSpPr>
          <p:cNvPr id="441355" name="AutoShape 11"/>
          <p:cNvSpPr>
            <a:spLocks noChangeArrowheads="1"/>
          </p:cNvSpPr>
          <p:nvPr/>
        </p:nvSpPr>
        <p:spPr bwMode="auto">
          <a:xfrm>
            <a:off x="2339975" y="3644900"/>
            <a:ext cx="1511300" cy="433388"/>
          </a:xfrm>
          <a:prstGeom prst="rightArrow">
            <a:avLst>
              <a:gd name="adj1" fmla="val 50185"/>
              <a:gd name="adj2" fmla="val 158973"/>
            </a:avLst>
          </a:prstGeom>
          <a:solidFill>
            <a:schemeClr val="accent1">
              <a:alpha val="49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56" name="AutoShape 12"/>
          <p:cNvSpPr>
            <a:spLocks noChangeArrowheads="1"/>
          </p:cNvSpPr>
          <p:nvPr/>
        </p:nvSpPr>
        <p:spPr bwMode="auto">
          <a:xfrm>
            <a:off x="5003800" y="3644900"/>
            <a:ext cx="2305050" cy="433388"/>
          </a:xfrm>
          <a:prstGeom prst="rightArrow">
            <a:avLst>
              <a:gd name="adj1" fmla="val 50185"/>
              <a:gd name="adj2" fmla="val 160447"/>
            </a:avLst>
          </a:prstGeom>
          <a:solidFill>
            <a:schemeClr val="accent1">
              <a:alpha val="49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57" name="Text Box 13"/>
          <p:cNvSpPr txBox="1">
            <a:spLocks noChangeArrowheads="1"/>
          </p:cNvSpPr>
          <p:nvPr/>
        </p:nvSpPr>
        <p:spPr bwMode="auto">
          <a:xfrm>
            <a:off x="4932363" y="2636838"/>
            <a:ext cx="2447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/>
              <a:t>Изменение спроса во времени</a:t>
            </a:r>
          </a:p>
        </p:txBody>
      </p:sp>
      <p:grpSp>
        <p:nvGrpSpPr>
          <p:cNvPr id="441358" name="Group 14"/>
          <p:cNvGrpSpPr>
            <a:grpSpLocks/>
          </p:cNvGrpSpPr>
          <p:nvPr/>
        </p:nvGrpSpPr>
        <p:grpSpPr bwMode="auto">
          <a:xfrm>
            <a:off x="5580063" y="4292600"/>
            <a:ext cx="1368425" cy="720725"/>
            <a:chOff x="3515" y="2704"/>
            <a:chExt cx="862" cy="454"/>
          </a:xfrm>
        </p:grpSpPr>
        <p:sp>
          <p:nvSpPr>
            <p:cNvPr id="441359" name="Rectangle 15"/>
            <p:cNvSpPr>
              <a:spLocks noChangeArrowheads="1"/>
            </p:cNvSpPr>
            <p:nvPr/>
          </p:nvSpPr>
          <p:spPr bwMode="auto">
            <a:xfrm>
              <a:off x="3515" y="2704"/>
              <a:ext cx="862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60" name="Rectangle 16"/>
            <p:cNvSpPr>
              <a:spLocks noChangeArrowheads="1"/>
            </p:cNvSpPr>
            <p:nvPr/>
          </p:nvSpPr>
          <p:spPr bwMode="auto">
            <a:xfrm>
              <a:off x="3836" y="2704"/>
              <a:ext cx="68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61" name="Rectangle 17"/>
            <p:cNvSpPr>
              <a:spLocks noChangeArrowheads="1"/>
            </p:cNvSpPr>
            <p:nvPr/>
          </p:nvSpPr>
          <p:spPr bwMode="auto">
            <a:xfrm>
              <a:off x="3903" y="2840"/>
              <a:ext cx="68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62" name="Rectangle 18"/>
            <p:cNvSpPr>
              <a:spLocks noChangeArrowheads="1"/>
            </p:cNvSpPr>
            <p:nvPr/>
          </p:nvSpPr>
          <p:spPr bwMode="auto">
            <a:xfrm>
              <a:off x="3969" y="2931"/>
              <a:ext cx="68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63" name="Rectangle 19"/>
            <p:cNvSpPr>
              <a:spLocks noChangeArrowheads="1"/>
            </p:cNvSpPr>
            <p:nvPr/>
          </p:nvSpPr>
          <p:spPr bwMode="auto">
            <a:xfrm>
              <a:off x="4035" y="3022"/>
              <a:ext cx="68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64" name="Rectangle 20"/>
            <p:cNvSpPr>
              <a:spLocks noChangeArrowheads="1"/>
            </p:cNvSpPr>
            <p:nvPr/>
          </p:nvSpPr>
          <p:spPr bwMode="auto">
            <a:xfrm>
              <a:off x="4102" y="3067"/>
              <a:ext cx="68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41365" name="Group 21"/>
            <p:cNvGrpSpPr>
              <a:grpSpLocks/>
            </p:cNvGrpSpPr>
            <p:nvPr/>
          </p:nvGrpSpPr>
          <p:grpSpPr bwMode="auto">
            <a:xfrm>
              <a:off x="3637" y="2750"/>
              <a:ext cx="201" cy="408"/>
              <a:chOff x="3630" y="2750"/>
              <a:chExt cx="201" cy="408"/>
            </a:xfrm>
          </p:grpSpPr>
          <p:sp>
            <p:nvSpPr>
              <p:cNvPr id="441366" name="Rectangle 22"/>
              <p:cNvSpPr>
                <a:spLocks noChangeArrowheads="1"/>
              </p:cNvSpPr>
              <p:nvPr/>
            </p:nvSpPr>
            <p:spPr bwMode="auto">
              <a:xfrm>
                <a:off x="3696" y="2840"/>
                <a:ext cx="68" cy="31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67" name="Rectangle 23"/>
              <p:cNvSpPr>
                <a:spLocks noChangeArrowheads="1"/>
              </p:cNvSpPr>
              <p:nvPr/>
            </p:nvSpPr>
            <p:spPr bwMode="auto">
              <a:xfrm>
                <a:off x="3763" y="2750"/>
                <a:ext cx="6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68" name="Rectangle 24"/>
              <p:cNvSpPr>
                <a:spLocks noChangeArrowheads="1"/>
              </p:cNvSpPr>
              <p:nvPr/>
            </p:nvSpPr>
            <p:spPr bwMode="auto">
              <a:xfrm>
                <a:off x="3630" y="2886"/>
                <a:ext cx="68" cy="27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41369" name="Text Box 25"/>
          <p:cNvSpPr txBox="1">
            <a:spLocks noChangeArrowheads="1"/>
          </p:cNvSpPr>
          <p:nvPr/>
        </p:nvSpPr>
        <p:spPr bwMode="auto">
          <a:xfrm>
            <a:off x="5003800" y="5157788"/>
            <a:ext cx="24479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/>
              <a:t>Распределение размера спроса</a:t>
            </a:r>
          </a:p>
        </p:txBody>
      </p:sp>
      <p:sp>
        <p:nvSpPr>
          <p:cNvPr id="441370" name="Rectangle 26"/>
          <p:cNvSpPr>
            <a:spLocks noChangeArrowheads="1"/>
          </p:cNvSpPr>
          <p:nvPr/>
        </p:nvSpPr>
        <p:spPr bwMode="auto">
          <a:xfrm>
            <a:off x="2411413" y="4365625"/>
            <a:ext cx="1368425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1" name="Rectangle 27"/>
          <p:cNvSpPr>
            <a:spLocks noChangeArrowheads="1"/>
          </p:cNvSpPr>
          <p:nvPr/>
        </p:nvSpPr>
        <p:spPr bwMode="auto">
          <a:xfrm>
            <a:off x="2921000" y="4365625"/>
            <a:ext cx="1079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2" name="Rectangle 28"/>
          <p:cNvSpPr>
            <a:spLocks noChangeArrowheads="1"/>
          </p:cNvSpPr>
          <p:nvPr/>
        </p:nvSpPr>
        <p:spPr bwMode="auto">
          <a:xfrm>
            <a:off x="3027363" y="4581525"/>
            <a:ext cx="1079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3" name="Rectangle 29"/>
          <p:cNvSpPr>
            <a:spLocks noChangeArrowheads="1"/>
          </p:cNvSpPr>
          <p:nvPr/>
        </p:nvSpPr>
        <p:spPr bwMode="auto">
          <a:xfrm>
            <a:off x="3132138" y="4725988"/>
            <a:ext cx="1079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4" name="Rectangle 30"/>
          <p:cNvSpPr>
            <a:spLocks noChangeArrowheads="1"/>
          </p:cNvSpPr>
          <p:nvPr/>
        </p:nvSpPr>
        <p:spPr bwMode="auto">
          <a:xfrm>
            <a:off x="2709863" y="4581525"/>
            <a:ext cx="1079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5" name="Rectangle 31"/>
          <p:cNvSpPr>
            <a:spLocks noChangeArrowheads="1"/>
          </p:cNvSpPr>
          <p:nvPr/>
        </p:nvSpPr>
        <p:spPr bwMode="auto">
          <a:xfrm>
            <a:off x="2816225" y="4438650"/>
            <a:ext cx="1079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1376" name="Text Box 32"/>
          <p:cNvSpPr txBox="1">
            <a:spLocks noChangeArrowheads="1"/>
          </p:cNvSpPr>
          <p:nvPr/>
        </p:nvSpPr>
        <p:spPr bwMode="auto">
          <a:xfrm>
            <a:off x="1884363" y="5157788"/>
            <a:ext cx="2447925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600"/>
              <a:t>Распределение времени выполнения заказа</a:t>
            </a:r>
          </a:p>
        </p:txBody>
      </p:sp>
      <p:cxnSp>
        <p:nvCxnSpPr>
          <p:cNvPr id="441377" name="AutoShape 33"/>
          <p:cNvCxnSpPr>
            <a:cxnSpLocks noChangeShapeType="1"/>
            <a:stCxn id="441353" idx="0"/>
            <a:endCxn id="441348" idx="7"/>
          </p:cNvCxnSpPr>
          <p:nvPr/>
        </p:nvCxnSpPr>
        <p:spPr bwMode="auto">
          <a:xfrm rot="5400000" flipH="1">
            <a:off x="2870201" y="1560512"/>
            <a:ext cx="209550" cy="2695575"/>
          </a:xfrm>
          <a:prstGeom prst="curvedConnector3">
            <a:avLst>
              <a:gd name="adj1" fmla="val 425759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1378" name="AutoShape 34"/>
          <p:cNvCxnSpPr>
            <a:cxnSpLocks noChangeShapeType="1"/>
            <a:stCxn id="441351" idx="1"/>
            <a:endCxn id="441353" idx="0"/>
          </p:cNvCxnSpPr>
          <p:nvPr/>
        </p:nvCxnSpPr>
        <p:spPr bwMode="auto">
          <a:xfrm rot="16200000" flipH="1" flipV="1">
            <a:off x="5826919" y="1251744"/>
            <a:ext cx="257175" cy="3265487"/>
          </a:xfrm>
          <a:prstGeom prst="curvedConnector3">
            <a:avLst>
              <a:gd name="adj1" fmla="val -265431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41379" name="Group 35"/>
          <p:cNvGrpSpPr>
            <a:grpSpLocks/>
          </p:cNvGrpSpPr>
          <p:nvPr/>
        </p:nvGrpSpPr>
        <p:grpSpPr bwMode="auto">
          <a:xfrm>
            <a:off x="5580063" y="1844675"/>
            <a:ext cx="1368425" cy="720725"/>
            <a:chOff x="3515" y="1525"/>
            <a:chExt cx="862" cy="454"/>
          </a:xfrm>
        </p:grpSpPr>
        <p:sp>
          <p:nvSpPr>
            <p:cNvPr id="441380" name="Rectangle 36"/>
            <p:cNvSpPr>
              <a:spLocks noChangeArrowheads="1"/>
            </p:cNvSpPr>
            <p:nvPr/>
          </p:nvSpPr>
          <p:spPr bwMode="auto">
            <a:xfrm>
              <a:off x="3515" y="1525"/>
              <a:ext cx="862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1381" name="Freeform 37"/>
            <p:cNvSpPr>
              <a:spLocks/>
            </p:cNvSpPr>
            <p:nvPr/>
          </p:nvSpPr>
          <p:spPr bwMode="auto">
            <a:xfrm>
              <a:off x="3515" y="1579"/>
              <a:ext cx="856" cy="263"/>
            </a:xfrm>
            <a:custGeom>
              <a:avLst/>
              <a:gdLst>
                <a:gd name="T0" fmla="*/ 0 w 827"/>
                <a:gd name="T1" fmla="*/ 217 h 292"/>
                <a:gd name="T2" fmla="*/ 41 w 827"/>
                <a:gd name="T3" fmla="*/ 95 h 292"/>
                <a:gd name="T4" fmla="*/ 75 w 827"/>
                <a:gd name="T5" fmla="*/ 102 h 292"/>
                <a:gd name="T6" fmla="*/ 95 w 827"/>
                <a:gd name="T7" fmla="*/ 102 h 292"/>
                <a:gd name="T8" fmla="*/ 136 w 827"/>
                <a:gd name="T9" fmla="*/ 271 h 292"/>
                <a:gd name="T10" fmla="*/ 163 w 827"/>
                <a:gd name="T11" fmla="*/ 210 h 292"/>
                <a:gd name="T12" fmla="*/ 170 w 827"/>
                <a:gd name="T13" fmla="*/ 190 h 292"/>
                <a:gd name="T14" fmla="*/ 210 w 827"/>
                <a:gd name="T15" fmla="*/ 68 h 292"/>
                <a:gd name="T16" fmla="*/ 217 w 827"/>
                <a:gd name="T17" fmla="*/ 122 h 292"/>
                <a:gd name="T18" fmla="*/ 244 w 827"/>
                <a:gd name="T19" fmla="*/ 163 h 292"/>
                <a:gd name="T20" fmla="*/ 258 w 827"/>
                <a:gd name="T21" fmla="*/ 203 h 292"/>
                <a:gd name="T22" fmla="*/ 291 w 827"/>
                <a:gd name="T23" fmla="*/ 264 h 292"/>
                <a:gd name="T24" fmla="*/ 319 w 827"/>
                <a:gd name="T25" fmla="*/ 224 h 292"/>
                <a:gd name="T26" fmla="*/ 325 w 827"/>
                <a:gd name="T27" fmla="*/ 163 h 292"/>
                <a:gd name="T28" fmla="*/ 346 w 827"/>
                <a:gd name="T29" fmla="*/ 88 h 292"/>
                <a:gd name="T30" fmla="*/ 454 w 827"/>
                <a:gd name="T31" fmla="*/ 0 h 292"/>
                <a:gd name="T32" fmla="*/ 461 w 827"/>
                <a:gd name="T33" fmla="*/ 285 h 292"/>
                <a:gd name="T34" fmla="*/ 481 w 827"/>
                <a:gd name="T35" fmla="*/ 278 h 292"/>
                <a:gd name="T36" fmla="*/ 495 w 827"/>
                <a:gd name="T37" fmla="*/ 237 h 292"/>
                <a:gd name="T38" fmla="*/ 508 w 827"/>
                <a:gd name="T39" fmla="*/ 183 h 292"/>
                <a:gd name="T40" fmla="*/ 596 w 827"/>
                <a:gd name="T41" fmla="*/ 142 h 292"/>
                <a:gd name="T42" fmla="*/ 671 w 827"/>
                <a:gd name="T43" fmla="*/ 149 h 292"/>
                <a:gd name="T44" fmla="*/ 685 w 827"/>
                <a:gd name="T45" fmla="*/ 217 h 292"/>
                <a:gd name="T46" fmla="*/ 732 w 827"/>
                <a:gd name="T47" fmla="*/ 264 h 292"/>
                <a:gd name="T48" fmla="*/ 759 w 827"/>
                <a:gd name="T49" fmla="*/ 257 h 292"/>
                <a:gd name="T50" fmla="*/ 773 w 827"/>
                <a:gd name="T51" fmla="*/ 237 h 292"/>
                <a:gd name="T52" fmla="*/ 827 w 827"/>
                <a:gd name="T53" fmla="*/ 217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7" h="292">
                  <a:moveTo>
                    <a:pt x="0" y="217"/>
                  </a:moveTo>
                  <a:cubicBezTo>
                    <a:pt x="16" y="170"/>
                    <a:pt x="4" y="130"/>
                    <a:pt x="41" y="95"/>
                  </a:cubicBezTo>
                  <a:cubicBezTo>
                    <a:pt x="52" y="97"/>
                    <a:pt x="64" y="106"/>
                    <a:pt x="75" y="102"/>
                  </a:cubicBezTo>
                  <a:cubicBezTo>
                    <a:pt x="97" y="94"/>
                    <a:pt x="61" y="50"/>
                    <a:pt x="95" y="102"/>
                  </a:cubicBezTo>
                  <a:cubicBezTo>
                    <a:pt x="103" y="158"/>
                    <a:pt x="103" y="224"/>
                    <a:pt x="136" y="271"/>
                  </a:cubicBezTo>
                  <a:cubicBezTo>
                    <a:pt x="157" y="239"/>
                    <a:pt x="146" y="259"/>
                    <a:pt x="163" y="210"/>
                  </a:cubicBezTo>
                  <a:cubicBezTo>
                    <a:pt x="165" y="203"/>
                    <a:pt x="170" y="190"/>
                    <a:pt x="170" y="190"/>
                  </a:cubicBezTo>
                  <a:cubicBezTo>
                    <a:pt x="171" y="164"/>
                    <a:pt x="150" y="47"/>
                    <a:pt x="210" y="68"/>
                  </a:cubicBezTo>
                  <a:cubicBezTo>
                    <a:pt x="212" y="86"/>
                    <a:pt x="211" y="105"/>
                    <a:pt x="217" y="122"/>
                  </a:cubicBezTo>
                  <a:cubicBezTo>
                    <a:pt x="223" y="137"/>
                    <a:pt x="239" y="148"/>
                    <a:pt x="244" y="163"/>
                  </a:cubicBezTo>
                  <a:cubicBezTo>
                    <a:pt x="249" y="176"/>
                    <a:pt x="253" y="190"/>
                    <a:pt x="258" y="203"/>
                  </a:cubicBezTo>
                  <a:cubicBezTo>
                    <a:pt x="266" y="225"/>
                    <a:pt x="291" y="264"/>
                    <a:pt x="291" y="264"/>
                  </a:cubicBezTo>
                  <a:cubicBezTo>
                    <a:pt x="300" y="251"/>
                    <a:pt x="310" y="237"/>
                    <a:pt x="319" y="224"/>
                  </a:cubicBezTo>
                  <a:cubicBezTo>
                    <a:pt x="331" y="207"/>
                    <a:pt x="322" y="183"/>
                    <a:pt x="325" y="163"/>
                  </a:cubicBezTo>
                  <a:cubicBezTo>
                    <a:pt x="329" y="140"/>
                    <a:pt x="335" y="109"/>
                    <a:pt x="346" y="88"/>
                  </a:cubicBezTo>
                  <a:cubicBezTo>
                    <a:pt x="368" y="43"/>
                    <a:pt x="408" y="16"/>
                    <a:pt x="454" y="0"/>
                  </a:cubicBezTo>
                  <a:cubicBezTo>
                    <a:pt x="456" y="95"/>
                    <a:pt x="452" y="190"/>
                    <a:pt x="461" y="285"/>
                  </a:cubicBezTo>
                  <a:cubicBezTo>
                    <a:pt x="462" y="292"/>
                    <a:pt x="477" y="284"/>
                    <a:pt x="481" y="278"/>
                  </a:cubicBezTo>
                  <a:cubicBezTo>
                    <a:pt x="489" y="266"/>
                    <a:pt x="490" y="251"/>
                    <a:pt x="495" y="237"/>
                  </a:cubicBezTo>
                  <a:cubicBezTo>
                    <a:pt x="501" y="219"/>
                    <a:pt x="495" y="196"/>
                    <a:pt x="508" y="183"/>
                  </a:cubicBezTo>
                  <a:cubicBezTo>
                    <a:pt x="536" y="155"/>
                    <a:pt x="562" y="154"/>
                    <a:pt x="596" y="142"/>
                  </a:cubicBezTo>
                  <a:cubicBezTo>
                    <a:pt x="621" y="144"/>
                    <a:pt x="647" y="141"/>
                    <a:pt x="671" y="149"/>
                  </a:cubicBezTo>
                  <a:cubicBezTo>
                    <a:pt x="681" y="152"/>
                    <a:pt x="678" y="198"/>
                    <a:pt x="685" y="217"/>
                  </a:cubicBezTo>
                  <a:cubicBezTo>
                    <a:pt x="701" y="257"/>
                    <a:pt x="704" y="254"/>
                    <a:pt x="732" y="264"/>
                  </a:cubicBezTo>
                  <a:cubicBezTo>
                    <a:pt x="741" y="262"/>
                    <a:pt x="751" y="262"/>
                    <a:pt x="759" y="257"/>
                  </a:cubicBezTo>
                  <a:cubicBezTo>
                    <a:pt x="766" y="253"/>
                    <a:pt x="767" y="243"/>
                    <a:pt x="773" y="237"/>
                  </a:cubicBezTo>
                  <a:cubicBezTo>
                    <a:pt x="788" y="223"/>
                    <a:pt x="807" y="217"/>
                    <a:pt x="827" y="217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1382" name="Text Box 38"/>
          <p:cNvSpPr txBox="1">
            <a:spLocks noChangeArrowheads="1"/>
          </p:cNvSpPr>
          <p:nvPr/>
        </p:nvSpPr>
        <p:spPr bwMode="auto">
          <a:xfrm>
            <a:off x="179388" y="5594350"/>
            <a:ext cx="2592387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Затраты на пополнение запаса</a:t>
            </a:r>
          </a:p>
        </p:txBody>
      </p:sp>
      <p:sp>
        <p:nvSpPr>
          <p:cNvPr id="441383" name="Text Box 39"/>
          <p:cNvSpPr txBox="1">
            <a:spLocks noChangeArrowheads="1"/>
          </p:cNvSpPr>
          <p:nvPr/>
        </p:nvSpPr>
        <p:spPr bwMode="auto">
          <a:xfrm>
            <a:off x="1476375" y="5899150"/>
            <a:ext cx="2663825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Затраты на содержание запаса</a:t>
            </a:r>
          </a:p>
        </p:txBody>
      </p:sp>
      <p:sp>
        <p:nvSpPr>
          <p:cNvPr id="441384" name="Text Box 40"/>
          <p:cNvSpPr txBox="1">
            <a:spLocks noChangeArrowheads="1"/>
          </p:cNvSpPr>
          <p:nvPr/>
        </p:nvSpPr>
        <p:spPr bwMode="auto">
          <a:xfrm>
            <a:off x="3205163" y="6299200"/>
            <a:ext cx="25193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Убытки от недостатка запаса</a:t>
            </a:r>
          </a:p>
        </p:txBody>
      </p:sp>
      <p:sp>
        <p:nvSpPr>
          <p:cNvPr id="441385" name="Text Box 41"/>
          <p:cNvSpPr txBox="1">
            <a:spLocks noChangeArrowheads="1"/>
          </p:cNvSpPr>
          <p:nvPr/>
        </p:nvSpPr>
        <p:spPr bwMode="auto">
          <a:xfrm>
            <a:off x="5065713" y="5876925"/>
            <a:ext cx="3673475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Требуемый уровень обслуживания клиентов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34287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47050" cy="884238"/>
          </a:xfrm>
        </p:spPr>
        <p:txBody>
          <a:bodyPr/>
          <a:lstStyle/>
          <a:p>
            <a:r>
              <a:rPr lang="ru-RU" b="1"/>
              <a:t>Цикл пополнения запасов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24863" cy="54006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/>
              <a:t>Появление </a:t>
            </a:r>
            <a:r>
              <a:rPr lang="pl-PL" sz="2800"/>
              <a:t>необходимости </a:t>
            </a:r>
            <a:r>
              <a:rPr lang="ru-RU" sz="2800"/>
              <a:t>в пополнении</a:t>
            </a:r>
            <a:r>
              <a:rPr lang="pl-PL" sz="2800"/>
              <a:t> запаса (объективный факт)</a:t>
            </a:r>
          </a:p>
          <a:p>
            <a:pPr>
              <a:lnSpc>
                <a:spcPct val="80000"/>
              </a:lnSpc>
            </a:pPr>
            <a:r>
              <a:rPr lang="pl-PL" sz="2800"/>
              <a:t>Констатация этой необходимости</a:t>
            </a:r>
          </a:p>
          <a:p>
            <a:pPr>
              <a:lnSpc>
                <a:spcPct val="80000"/>
              </a:lnSpc>
            </a:pPr>
            <a:r>
              <a:rPr lang="ru-RU" sz="2800"/>
              <a:t>Подготовка</a:t>
            </a:r>
            <a:r>
              <a:rPr lang="pl-PL" sz="2800"/>
              <a:t> заказа</a:t>
            </a:r>
          </a:p>
          <a:p>
            <a:pPr>
              <a:lnSpc>
                <a:spcPct val="80000"/>
              </a:lnSpc>
            </a:pPr>
            <a:r>
              <a:rPr lang="ru-RU" sz="2800"/>
              <a:t>Отправка </a:t>
            </a:r>
            <a:r>
              <a:rPr lang="pl-PL" sz="2800"/>
              <a:t>заказа</a:t>
            </a:r>
          </a:p>
          <a:p>
            <a:pPr>
              <a:lnSpc>
                <a:spcPct val="80000"/>
              </a:lnSpc>
            </a:pPr>
            <a:r>
              <a:rPr lang="pl-PL" sz="2800"/>
              <a:t>Приём заказа </a:t>
            </a:r>
            <a:r>
              <a:rPr lang="ru-RU" sz="2800"/>
              <a:t>поставщиком</a:t>
            </a:r>
            <a:endParaRPr lang="pl-PL" sz="2800"/>
          </a:p>
          <a:p>
            <a:pPr>
              <a:lnSpc>
                <a:spcPct val="80000"/>
              </a:lnSpc>
            </a:pPr>
            <a:r>
              <a:rPr lang="pl-PL" sz="2800"/>
              <a:t>Компле</a:t>
            </a:r>
            <a:r>
              <a:rPr lang="ru-RU" sz="2800"/>
              <a:t>к</a:t>
            </a:r>
            <a:r>
              <a:rPr lang="pl-PL" sz="2800"/>
              <a:t>тация или производство в соответствии с заказом</a:t>
            </a:r>
          </a:p>
          <a:p>
            <a:pPr>
              <a:lnSpc>
                <a:spcPct val="80000"/>
              </a:lnSpc>
            </a:pPr>
            <a:r>
              <a:rPr lang="ru-RU" sz="2800"/>
              <a:t>Подготовка заказа к отправке</a:t>
            </a:r>
            <a:endParaRPr lang="pl-PL" sz="2800"/>
          </a:p>
          <a:p>
            <a:pPr>
              <a:lnSpc>
                <a:spcPct val="80000"/>
              </a:lnSpc>
            </a:pPr>
            <a:r>
              <a:rPr lang="ru-RU" sz="2800"/>
              <a:t>Транспортировка заказа</a:t>
            </a:r>
            <a:endParaRPr lang="pl-PL" sz="2800"/>
          </a:p>
          <a:p>
            <a:pPr>
              <a:lnSpc>
                <a:spcPct val="80000"/>
              </a:lnSpc>
            </a:pPr>
            <a:r>
              <a:rPr lang="ru-RU" sz="2800"/>
              <a:t>Приемка</a:t>
            </a:r>
            <a:r>
              <a:rPr lang="pl-PL" sz="2800"/>
              <a:t> </a:t>
            </a:r>
            <a:r>
              <a:rPr lang="ru-RU" sz="2800"/>
              <a:t>заказа</a:t>
            </a:r>
            <a:r>
              <a:rPr lang="pl-PL" sz="2800"/>
              <a:t> (контроль качества)</a:t>
            </a:r>
          </a:p>
          <a:p>
            <a:pPr>
              <a:lnSpc>
                <a:spcPct val="80000"/>
              </a:lnSpc>
            </a:pPr>
            <a:r>
              <a:rPr lang="ru-RU" sz="2800"/>
              <a:t>Складирование</a:t>
            </a:r>
            <a:endParaRPr lang="pl-PL" sz="2800"/>
          </a:p>
          <a:p>
            <a:pPr>
              <a:lnSpc>
                <a:spcPct val="80000"/>
              </a:lnSpc>
            </a:pPr>
            <a:r>
              <a:rPr lang="ru-RU" sz="2800"/>
              <a:t>Использование</a:t>
            </a:r>
            <a:r>
              <a:rPr lang="pl-PL" sz="2800"/>
              <a:t> 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xmlns="" val="63690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424862" cy="5400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В случае поставок из-за рубежа следует добавить:</a:t>
            </a:r>
            <a:endParaRPr lang="pl-PL"/>
          </a:p>
          <a:p>
            <a:r>
              <a:rPr lang="ru-RU"/>
              <a:t>Время таможенного контроля на границе</a:t>
            </a:r>
            <a:endParaRPr lang="pl-PL"/>
          </a:p>
          <a:p>
            <a:r>
              <a:rPr lang="ru-RU"/>
              <a:t>Нахождение товара на таможенном складе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r>
              <a:rPr lang="en-US" sz="4800" i="1"/>
              <a:t>T=</a:t>
            </a:r>
            <a:r>
              <a:rPr lang="el-GR" sz="4800" i="1">
                <a:cs typeface="Arial" charset="0"/>
              </a:rPr>
              <a:t>τ</a:t>
            </a:r>
            <a:r>
              <a:rPr lang="en-US" sz="4800" i="1" baseline="-25000">
                <a:cs typeface="Arial" charset="0"/>
              </a:rPr>
              <a:t>1</a:t>
            </a:r>
            <a:r>
              <a:rPr lang="en-US" sz="4800" i="1">
                <a:cs typeface="Arial" charset="0"/>
              </a:rPr>
              <a:t>+ </a:t>
            </a:r>
            <a:r>
              <a:rPr lang="el-GR" sz="4800" i="1">
                <a:cs typeface="Arial" charset="0"/>
              </a:rPr>
              <a:t>τ</a:t>
            </a:r>
            <a:r>
              <a:rPr lang="en-US" sz="4800" i="1" baseline="-25000">
                <a:cs typeface="Arial" charset="0"/>
              </a:rPr>
              <a:t>1</a:t>
            </a:r>
            <a:r>
              <a:rPr lang="en-US" sz="4800" i="1">
                <a:cs typeface="Arial" charset="0"/>
              </a:rPr>
              <a:t>+ </a:t>
            </a:r>
            <a:r>
              <a:rPr lang="el-GR" sz="4800" i="1">
                <a:cs typeface="Arial" charset="0"/>
              </a:rPr>
              <a:t>τ</a:t>
            </a:r>
            <a:r>
              <a:rPr lang="en-US" sz="4800" i="1" baseline="-25000">
                <a:cs typeface="Arial" charset="0"/>
              </a:rPr>
              <a:t>1</a:t>
            </a:r>
            <a:r>
              <a:rPr lang="en-US" sz="4800" i="1">
                <a:cs typeface="Arial" charset="0"/>
              </a:rPr>
              <a:t>+ </a:t>
            </a:r>
            <a:r>
              <a:rPr lang="el-GR" sz="4800" i="1">
                <a:cs typeface="Arial" charset="0"/>
              </a:rPr>
              <a:t>τ</a:t>
            </a:r>
            <a:r>
              <a:rPr lang="en-US" sz="4800" i="1" baseline="-25000">
                <a:cs typeface="Arial" charset="0"/>
              </a:rPr>
              <a:t>1</a:t>
            </a:r>
            <a:r>
              <a:rPr lang="en-US" sz="4800" i="1">
                <a:cs typeface="Arial" charset="0"/>
              </a:rPr>
              <a:t>…</a:t>
            </a:r>
            <a:endParaRPr lang="el-GR" sz="4800" i="1"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l-GR" sz="4800" baseline="-25000"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l-GR" baseline="-250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5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88451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8713788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Параметры распределения спроса: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P – </a:t>
            </a:r>
            <a:r>
              <a:rPr lang="ru-RU" sz="2400" dirty="0"/>
              <a:t>средний спрос в единицу времени;</a:t>
            </a:r>
          </a:p>
          <a:p>
            <a:pPr>
              <a:spcBef>
                <a:spcPct val="50000"/>
              </a:spcBef>
            </a:pPr>
            <a:r>
              <a:rPr lang="el-GR" sz="2400" dirty="0">
                <a:cs typeface="Arial" charset="0"/>
              </a:rPr>
              <a:t>σ</a:t>
            </a:r>
            <a:r>
              <a:rPr lang="en-US" sz="2400" baseline="-25000" dirty="0">
                <a:cs typeface="Arial" charset="0"/>
              </a:rPr>
              <a:t>P</a:t>
            </a:r>
            <a:r>
              <a:rPr lang="en-US" sz="2400" dirty="0">
                <a:cs typeface="Arial" charset="0"/>
              </a:rPr>
              <a:t> – </a:t>
            </a:r>
            <a:r>
              <a:rPr lang="ru-RU" sz="2400" dirty="0">
                <a:cs typeface="Arial" charset="0"/>
              </a:rPr>
              <a:t>стандартное отклонение спроса </a:t>
            </a:r>
            <a:r>
              <a:rPr lang="ru-RU" sz="2400" dirty="0"/>
              <a:t>в единицу времени;</a:t>
            </a:r>
          </a:p>
          <a:p>
            <a:pPr>
              <a:spcBef>
                <a:spcPct val="50000"/>
              </a:spcBef>
            </a:pPr>
            <a:r>
              <a:rPr lang="ru-RU" sz="2400" b="1" dirty="0"/>
              <a:t>Параметры распределения спроса в цикле пополнения запаса:</a:t>
            </a:r>
            <a:r>
              <a:rPr lang="en-US" sz="2400" b="1" dirty="0"/>
              <a:t> </a:t>
            </a:r>
            <a:endParaRPr lang="ru-RU" sz="2400" b="1" dirty="0"/>
          </a:p>
          <a:p>
            <a:pPr>
              <a:spcBef>
                <a:spcPct val="50000"/>
              </a:spcBef>
            </a:pPr>
            <a:r>
              <a:rPr lang="ru-RU" sz="2400" dirty="0"/>
              <a:t>Т – длительность цикла пополнения; </a:t>
            </a:r>
            <a:r>
              <a:rPr lang="el-GR" sz="2400" dirty="0"/>
              <a:t>σ</a:t>
            </a:r>
            <a:r>
              <a:rPr lang="en-US" sz="2400" baseline="-25000" dirty="0"/>
              <a:t>T</a:t>
            </a:r>
            <a:r>
              <a:rPr lang="en-US" sz="2400" dirty="0"/>
              <a:t> – </a:t>
            </a:r>
            <a:r>
              <a:rPr lang="ru-RU" sz="2400" dirty="0"/>
              <a:t>стандартное отклонение длительности цикла пополнения;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P</a:t>
            </a:r>
            <a:r>
              <a:rPr lang="en-US" sz="2400" baseline="-25000" dirty="0"/>
              <a:t>T</a:t>
            </a:r>
            <a:r>
              <a:rPr lang="en-US" sz="2400" dirty="0"/>
              <a:t> – </a:t>
            </a:r>
            <a:r>
              <a:rPr lang="ru-RU" sz="2400" dirty="0"/>
              <a:t>средний спрос в цикле пополнения запаса;</a:t>
            </a:r>
          </a:p>
          <a:p>
            <a:pPr algn="ctr">
              <a:spcBef>
                <a:spcPct val="50000"/>
              </a:spcBef>
            </a:pPr>
            <a:r>
              <a:rPr lang="en-US" sz="2400" dirty="0"/>
              <a:t>P</a:t>
            </a:r>
            <a:r>
              <a:rPr lang="en-US" sz="2400" baseline="-25000" dirty="0"/>
              <a:t>T</a:t>
            </a:r>
            <a:r>
              <a:rPr lang="ru-RU" sz="2400" baseline="-25000" dirty="0"/>
              <a:t> </a:t>
            </a:r>
            <a:r>
              <a:rPr lang="ru-RU" sz="2400" dirty="0"/>
              <a:t>= </a:t>
            </a:r>
            <a:r>
              <a:rPr lang="en-US" sz="2400" dirty="0"/>
              <a:t>P</a:t>
            </a:r>
            <a:r>
              <a:rPr lang="en-US" sz="2400" dirty="0">
                <a:cs typeface="Arial" charset="0"/>
              </a:rPr>
              <a:t>·</a:t>
            </a:r>
            <a:r>
              <a:rPr lang="ru-RU" sz="2400" dirty="0"/>
              <a:t>Т</a:t>
            </a:r>
          </a:p>
          <a:p>
            <a:pPr>
              <a:spcBef>
                <a:spcPct val="50000"/>
              </a:spcBef>
            </a:pPr>
            <a:r>
              <a:rPr lang="el-GR" sz="2400" dirty="0"/>
              <a:t>σ</a:t>
            </a:r>
            <a:r>
              <a:rPr lang="en-US" sz="2400" baseline="-25000" dirty="0"/>
              <a:t>PT</a:t>
            </a:r>
            <a:r>
              <a:rPr lang="ru-RU" sz="2400" dirty="0"/>
              <a:t> </a:t>
            </a:r>
            <a:r>
              <a:rPr lang="en-US" sz="2400" dirty="0"/>
              <a:t>–</a:t>
            </a:r>
            <a:r>
              <a:rPr lang="ru-RU" sz="2400" dirty="0"/>
              <a:t> стандартное отклонение спроса в цикле пополнения запаса;</a:t>
            </a:r>
          </a:p>
        </p:txBody>
      </p:sp>
      <p:graphicFrame>
        <p:nvGraphicFramePr>
          <p:cNvPr id="48845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588294084"/>
              </p:ext>
            </p:extLst>
          </p:nvPr>
        </p:nvGraphicFramePr>
        <p:xfrm>
          <a:off x="2339752" y="2702025"/>
          <a:ext cx="3540835" cy="683319"/>
        </p:xfrm>
        <a:graphic>
          <a:graphicData uri="http://schemas.openxmlformats.org/presentationml/2006/ole">
            <p:oleObj spid="_x0000_s15367" name="Формула" r:id="rId3" imgW="1447800" imgH="279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9715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371600"/>
          </a:xfrm>
        </p:spPr>
        <p:txBody>
          <a:bodyPr>
            <a:normAutofit fontScale="90000"/>
          </a:bodyPr>
          <a:lstStyle/>
          <a:p>
            <a:pPr indent="441325" algn="just"/>
            <a:r>
              <a:rPr lang="ru-RU" sz="3200"/>
              <a:t>Параметры распределения спроса в цикле пополнения запаса при условии, что заказы осуществляются каждые </a:t>
            </a:r>
            <a:r>
              <a:rPr lang="en-US" sz="3200"/>
              <a:t>T</a:t>
            </a:r>
            <a:r>
              <a:rPr lang="en-US" sz="3200" baseline="-25000"/>
              <a:t>0 </a:t>
            </a:r>
            <a:r>
              <a:rPr lang="ru-RU" sz="3200"/>
              <a:t>дней:</a:t>
            </a:r>
            <a:endParaRPr lang="ru-RU" sz="3200" baseline="-25000"/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894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18486669"/>
              </p:ext>
            </p:extLst>
          </p:nvPr>
        </p:nvGraphicFramePr>
        <p:xfrm>
          <a:off x="1331913" y="2997200"/>
          <a:ext cx="6192837" cy="885825"/>
        </p:xfrm>
        <a:graphic>
          <a:graphicData uri="http://schemas.openxmlformats.org/presentationml/2006/ole">
            <p:oleObj spid="_x0000_s16390" name="Формула" r:id="rId3" imgW="2070100" imgH="292100" progId="Equation.3">
              <p:embed/>
            </p:oleObj>
          </a:graphicData>
        </a:graphic>
      </p:graphicFrame>
      <p:sp>
        <p:nvSpPr>
          <p:cNvPr id="489477" name="Rectangle 5"/>
          <p:cNvSpPr>
            <a:spLocks noChangeArrowheads="1"/>
          </p:cNvSpPr>
          <p:nvPr/>
        </p:nvSpPr>
        <p:spPr bwMode="auto">
          <a:xfrm>
            <a:off x="2987675" y="4221163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just">
              <a:tabLst>
                <a:tab pos="1765300" algn="l"/>
              </a:tabLst>
            </a:pPr>
            <a:r>
              <a:rPr lang="en-US" sz="2400"/>
              <a:t>  </a:t>
            </a:r>
            <a:r>
              <a:rPr lang="en-US" sz="2400" i="1"/>
              <a:t>P</a:t>
            </a:r>
            <a:r>
              <a:rPr lang="en-US" sz="2400" i="1" baseline="-25000"/>
              <a:t>T,T</a:t>
            </a:r>
            <a:r>
              <a:rPr lang="en-US" sz="2400" i="1" baseline="-48000"/>
              <a:t>0</a:t>
            </a:r>
            <a:r>
              <a:rPr lang="en-US" sz="2400" i="1"/>
              <a:t>=P(T+T</a:t>
            </a:r>
            <a:r>
              <a:rPr lang="en-US" sz="2400" i="1" baseline="-25000"/>
              <a:t>0</a:t>
            </a:r>
            <a:r>
              <a:rPr lang="en-US" sz="2400" i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6916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Необходимые </a:t>
            </a:r>
            <a:r>
              <a:rPr lang="ru-RU" sz="4000" dirty="0"/>
              <a:t>исходные данные для разработки системы управления запасами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420938"/>
            <a:ext cx="8229600" cy="3886200"/>
          </a:xfrm>
        </p:spPr>
        <p:txBody>
          <a:bodyPr>
            <a:normAutofit/>
          </a:bodyPr>
          <a:lstStyle/>
          <a:p>
            <a:r>
              <a:rPr lang="ru-RU" sz="2800" dirty="0"/>
              <a:t>Анализ размера и </a:t>
            </a:r>
            <a:r>
              <a:rPr lang="ru-RU" sz="2800" dirty="0" err="1"/>
              <a:t>колеблемости</a:t>
            </a:r>
            <a:r>
              <a:rPr lang="ru-RU" sz="2800" dirty="0"/>
              <a:t> спроса (потребности);</a:t>
            </a:r>
          </a:p>
          <a:p>
            <a:r>
              <a:rPr lang="ru-RU" sz="2800" dirty="0"/>
              <a:t>Прогноз будущего спроса;</a:t>
            </a:r>
          </a:p>
          <a:p>
            <a:r>
              <a:rPr lang="ru-RU" sz="2800" dirty="0"/>
              <a:t>Анализ длительности пополнения запаса;</a:t>
            </a:r>
          </a:p>
          <a:p>
            <a:r>
              <a:rPr lang="ru-RU" sz="2800" dirty="0"/>
              <a:t>Определение необходимого уровня обслуживания клиентов;</a:t>
            </a:r>
          </a:p>
          <a:p>
            <a:r>
              <a:rPr lang="ru-RU" sz="2800" dirty="0"/>
              <a:t>Определение затрат на содержание и пополнение запасов.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1768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Анализ спроса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АВС</a:t>
            </a:r>
            <a:r>
              <a:rPr lang="en-US"/>
              <a:t> / XYZ-</a:t>
            </a:r>
            <a:r>
              <a:rPr lang="ru-RU"/>
              <a:t>классификация</a:t>
            </a:r>
          </a:p>
          <a:p>
            <a:r>
              <a:rPr lang="ru-RU"/>
              <a:t>Форма распределения спроса</a:t>
            </a:r>
          </a:p>
          <a:p>
            <a:r>
              <a:rPr lang="ru-RU"/>
              <a:t>Тенденции в изменении спроса</a:t>
            </a:r>
          </a:p>
        </p:txBody>
      </p:sp>
    </p:spTree>
    <p:extLst>
      <p:ext uri="{BB962C8B-B14F-4D97-AF65-F5344CB8AC3E}">
        <p14:creationId xmlns:p14="http://schemas.microsoft.com/office/powerpoint/2010/main" xmlns="" val="22218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Около ста лет назад итальянский экономист Вильфредо Парето провел ряд исследований распределения доходов в Италии. И обнаружил, что 80% дохода компании приносят 20% ее персонала. Продолжив исследования, ученые обнаружили, что, как правило, 80% результата любого процесса обеспечиваются 20% участвующими в этом процессе факторами.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В результате появилось </a:t>
            </a:r>
            <a:r>
              <a:rPr lang="ru-RU" sz="2400" b="1"/>
              <a:t>правило «80 : 20»</a:t>
            </a:r>
            <a:r>
              <a:rPr lang="ru-RU" sz="2400"/>
              <a:t>:</a:t>
            </a:r>
          </a:p>
          <a:p>
            <a:pPr>
              <a:lnSpc>
                <a:spcPct val="90000"/>
              </a:lnSpc>
            </a:pPr>
            <a:r>
              <a:rPr lang="ru-RU" sz="2400"/>
              <a:t>80% выручки обеспечивают 20% торгового персонала;</a:t>
            </a:r>
          </a:p>
          <a:p>
            <a:pPr>
              <a:lnSpc>
                <a:spcPct val="90000"/>
              </a:lnSpc>
            </a:pPr>
            <a:r>
              <a:rPr lang="ru-RU" sz="2400"/>
              <a:t>80% выручки приносят 20% ваших покупателей; </a:t>
            </a:r>
          </a:p>
          <a:p>
            <a:pPr>
              <a:lnSpc>
                <a:spcPct val="90000"/>
              </a:lnSpc>
            </a:pPr>
            <a:r>
              <a:rPr lang="ru-RU" sz="2400"/>
              <a:t>80% продаж из запасов происходит по 20% товарных позиций.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5029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571612"/>
            <a:ext cx="8229600" cy="1371600"/>
          </a:xfrm>
        </p:spPr>
        <p:txBody>
          <a:bodyPr/>
          <a:lstStyle/>
          <a:p>
            <a:r>
              <a:rPr lang="en-US" dirty="0"/>
              <a:t>ABC-</a:t>
            </a:r>
            <a:r>
              <a:rPr lang="ru-RU" dirty="0"/>
              <a:t>классификация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2971800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Товары, приносящие 80% выручки, обычно получают ранг А. Он может быть присвоен 5, 10 или 20% товарных позиций. 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Остальные товары, приносящие 20% выручки, обычно ранжируются так:</a:t>
            </a:r>
            <a:endParaRPr lang="en-US" sz="2800" dirty="0"/>
          </a:p>
          <a:p>
            <a:pPr lvl="4">
              <a:buFont typeface="Wingdings" pitchFamily="2" charset="2"/>
              <a:buNone/>
            </a:pPr>
            <a:r>
              <a:rPr lang="en-US" sz="2800" dirty="0"/>
              <a:t>1</a:t>
            </a:r>
            <a:r>
              <a:rPr lang="ru-RU" sz="2800" dirty="0"/>
              <a:t>5% выручки </a:t>
            </a:r>
            <a:r>
              <a:rPr lang="en-US" sz="2800" dirty="0"/>
              <a:t>– </a:t>
            </a:r>
            <a:r>
              <a:rPr lang="ru-RU" sz="2800" dirty="0"/>
              <a:t>ранг В;</a:t>
            </a:r>
          </a:p>
          <a:p>
            <a:pPr lvl="4">
              <a:buFont typeface="Wingdings" pitchFamily="2" charset="2"/>
              <a:buNone/>
            </a:pPr>
            <a:r>
              <a:rPr lang="ru-RU" sz="2800" dirty="0"/>
              <a:t>5% выручки – ранг С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50004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 Применение ABC/XYZ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анализа в управлении запасами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50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Обобщенная лекция</Template>
  <TotalTime>329</TotalTime>
  <Words>1731</Words>
  <Application>Microsoft Office PowerPoint</Application>
  <PresentationFormat>Экран (4:3)</PresentationFormat>
  <Paragraphs>289</Paragraphs>
  <Slides>53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53</vt:i4>
      </vt:variant>
    </vt:vector>
  </HeadingPairs>
  <TitlesOfParts>
    <vt:vector size="57" baseType="lpstr">
      <vt:lpstr>Пиксел</vt:lpstr>
      <vt:lpstr>Точечный рисунок</vt:lpstr>
      <vt:lpstr>Диаграмма</vt:lpstr>
      <vt:lpstr>Формула</vt:lpstr>
      <vt:lpstr>Анализ и прогнозирование спроса</vt:lpstr>
      <vt:lpstr>Слайд 2</vt:lpstr>
      <vt:lpstr>Литература</vt:lpstr>
      <vt:lpstr>2.1 Анализ спроса как оценка, позволяющая принять решение о способе управления запасами</vt:lpstr>
      <vt:lpstr>Факторы принятия решений, связанных с управлением запасами в условиях независимого спроса</vt:lpstr>
      <vt:lpstr>Необходимые исходные данные для разработки системы управления запасами</vt:lpstr>
      <vt:lpstr>Анализ спроса</vt:lpstr>
      <vt:lpstr>Слайд 8</vt:lpstr>
      <vt:lpstr>ABC-классификация</vt:lpstr>
      <vt:lpstr>Порядок проведения АВС анализа</vt:lpstr>
      <vt:lpstr>ABC-классификация</vt:lpstr>
      <vt:lpstr>Слайд 12</vt:lpstr>
      <vt:lpstr>Слайд 13</vt:lpstr>
      <vt:lpstr>Обслуживание покупателей и правило 80/20</vt:lpstr>
      <vt:lpstr>Распределение «цена-количество» для ассортиментных позиций группы А </vt:lpstr>
      <vt:lpstr>XYZ-классификация</vt:lpstr>
      <vt:lpstr>Слайд 17</vt:lpstr>
      <vt:lpstr>Слайд 18</vt:lpstr>
      <vt:lpstr>Слайд 19</vt:lpstr>
      <vt:lpstr> 2.3 Графический анализ распределения частоты определенного размера спроса на товар за период</vt:lpstr>
      <vt:lpstr>Скорость потребления (профиль потребления – спроса) </vt:lpstr>
      <vt:lpstr>Динамика изменения дневного спроса  </vt:lpstr>
      <vt:lpstr>Распределение размеров продаж (спроса)</vt:lpstr>
      <vt:lpstr>Подгонка профиля спроса к теоретическим формам распределения</vt:lpstr>
      <vt:lpstr>Распределение Пуассона, как теоретическое распределение, описывающее спрос на астрономические подзорные трубы</vt:lpstr>
      <vt:lpstr>Слайд 26</vt:lpstr>
      <vt:lpstr>Нормальное распределение как модель описания характера спроса на футбольные мячи</vt:lpstr>
      <vt:lpstr>Слайд 28</vt:lpstr>
      <vt:lpstr>Экспоненциальное распределение как модель описания характера спроса на материал</vt:lpstr>
      <vt:lpstr>Определение тенденции в изменении спроса. Анализ цикличности спроса.</vt:lpstr>
      <vt:lpstr>Динамика ряда включает три компоненты:</vt:lpstr>
      <vt:lpstr>Существует несколько методов обработки рядов динамики, помогающих выявить основную тенденцию изменения уровней ряда</vt:lpstr>
      <vt:lpstr>Слайд 33</vt:lpstr>
      <vt:lpstr>Слайд 34</vt:lpstr>
      <vt:lpstr>Задача аналитического выравнивания сводится к следующему:  </vt:lpstr>
      <vt:lpstr>Слайд 36</vt:lpstr>
      <vt:lpstr>Объем продаж, млн. руб.</vt:lpstr>
      <vt:lpstr>Слайд 38</vt:lpstr>
      <vt:lpstr>Слайд 39</vt:lpstr>
      <vt:lpstr>Выручка от реализации товаров, тыс. долл.</vt:lpstr>
      <vt:lpstr>Индекс сезонности</vt:lpstr>
      <vt:lpstr>Выручка от реализации товаров, скорректированная на индекс сезонности, тыс. долл.</vt:lpstr>
      <vt:lpstr>Расчет выручки от реализации товаров, скорректированной на индекс сезонности </vt:lpstr>
      <vt:lpstr>Слайд 44</vt:lpstr>
      <vt:lpstr>Слайд 45</vt:lpstr>
      <vt:lpstr>Прогнозирование с учетом индекса сезонности</vt:lpstr>
      <vt:lpstr>Слайд 47</vt:lpstr>
      <vt:lpstr>Прогноз выручки от реализации товаров, с учетом сезонности, тыс. долл.</vt:lpstr>
      <vt:lpstr> Анализ длительности цикла пополнения запасов.</vt:lpstr>
      <vt:lpstr>Цикл пополнения запасов</vt:lpstr>
      <vt:lpstr>Слайд 51</vt:lpstr>
      <vt:lpstr>Слайд 52</vt:lpstr>
      <vt:lpstr>Параметры распределения спроса в цикле пополнения запаса при условии, что заказы осуществляются каждые T0 дней:</vt:lpstr>
    </vt:vector>
  </TitlesOfParts>
  <Company>SPecialiST RePack, SanBuild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прогнозирование спроса</dc:title>
  <dc:creator>user</dc:creator>
  <cp:lastModifiedBy>asus</cp:lastModifiedBy>
  <cp:revision>18</cp:revision>
  <dcterms:created xsi:type="dcterms:W3CDTF">2013-09-23T15:40:08Z</dcterms:created>
  <dcterms:modified xsi:type="dcterms:W3CDTF">2016-08-15T07:43:08Z</dcterms:modified>
</cp:coreProperties>
</file>