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84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остон Таджибаев" userId="9a04771ab558d7ab" providerId="Windows Live" clId="Web-{91B1EC85-D352-456B-A08A-8D05E53B64AB}"/>
    <pc:docChg chg="delSld">
      <pc:chgData name="Достон Таджибаев" userId="9a04771ab558d7ab" providerId="Windows Live" clId="Web-{91B1EC85-D352-456B-A08A-8D05E53B64AB}" dt="2018-04-22T23:10:23.949" v="0"/>
      <pc:docMkLst>
        <pc:docMk/>
      </pc:docMkLst>
      <pc:sldChg chg="del">
        <pc:chgData name="Достон Таджибаев" userId="9a04771ab558d7ab" providerId="Windows Live" clId="Web-{91B1EC85-D352-456B-A08A-8D05E53B64AB}" dt="2018-04-22T23:10:23.949" v="0"/>
        <pc:sldMkLst>
          <pc:docMk/>
          <pc:sldMk cId="4089616948" sldId="259"/>
        </pc:sldMkLst>
      </pc:sldChg>
    </pc:docChg>
  </pc:docChgLst>
  <pc:docChgLst>
    <pc:chgData name="Достон Таджибаев" userId="9a04771ab558d7ab" providerId="Windows Live" clId="Web-{78A40C9F-E8A8-4F23-9FD9-CDCEC985B9DD}"/>
    <pc:docChg chg="addSld modSld">
      <pc:chgData name="Достон Таджибаев" userId="9a04771ab558d7ab" providerId="Windows Live" clId="Web-{78A40C9F-E8A8-4F23-9FD9-CDCEC985B9DD}" dt="2018-04-23T03:07:23.380" v="58"/>
      <pc:docMkLst>
        <pc:docMk/>
      </pc:docMkLst>
      <pc:sldChg chg="addSp delSp modSp new">
        <pc:chgData name="Достон Таджибаев" userId="9a04771ab558d7ab" providerId="Windows Live" clId="Web-{78A40C9F-E8A8-4F23-9FD9-CDCEC985B9DD}" dt="2018-04-23T02:37:47.522" v="10"/>
        <pc:sldMkLst>
          <pc:docMk/>
          <pc:sldMk cId="3039067651" sldId="262"/>
        </pc:sldMkLst>
        <pc:spChg chg="mod">
          <ac:chgData name="Достон Таджибаев" userId="9a04771ab558d7ab" providerId="Windows Live" clId="Web-{78A40C9F-E8A8-4F23-9FD9-CDCEC985B9DD}" dt="2018-04-23T02:36:39.911" v="6"/>
          <ac:spMkLst>
            <pc:docMk/>
            <pc:sldMk cId="3039067651" sldId="262"/>
            <ac:spMk id="2" creationId="{CDE5252F-D37C-40B7-B8CD-BAF666EAC37D}"/>
          </ac:spMkLst>
        </pc:spChg>
        <pc:spChg chg="del">
          <ac:chgData name="Достон Таджибаев" userId="9a04771ab558d7ab" providerId="Windows Live" clId="Web-{78A40C9F-E8A8-4F23-9FD9-CDCEC985B9DD}" dt="2018-04-23T02:37:37.569" v="7"/>
          <ac:spMkLst>
            <pc:docMk/>
            <pc:sldMk cId="3039067651" sldId="262"/>
            <ac:spMk id="3" creationId="{BA5BBD0A-B214-4397-A87B-C0A411ECB3D8}"/>
          </ac:spMkLst>
        </pc:spChg>
        <pc:picChg chg="add mod ord">
          <ac:chgData name="Достон Таджибаев" userId="9a04771ab558d7ab" providerId="Windows Live" clId="Web-{78A40C9F-E8A8-4F23-9FD9-CDCEC985B9DD}" dt="2018-04-23T02:37:47.522" v="10"/>
          <ac:picMkLst>
            <pc:docMk/>
            <pc:sldMk cId="3039067651" sldId="262"/>
            <ac:picMk id="4" creationId="{691B5508-EDAD-4BF5-9737-EAF4EC5601D8}"/>
          </ac:picMkLst>
        </pc:picChg>
      </pc:sldChg>
      <pc:sldChg chg="addSp delSp modSp new">
        <pc:chgData name="Достон Таджибаев" userId="9a04771ab558d7ab" providerId="Windows Live" clId="Web-{78A40C9F-E8A8-4F23-9FD9-CDCEC985B9DD}" dt="2018-04-23T02:39:22.963" v="23"/>
        <pc:sldMkLst>
          <pc:docMk/>
          <pc:sldMk cId="1821045050" sldId="263"/>
        </pc:sldMkLst>
        <pc:spChg chg="mod">
          <ac:chgData name="Достон Таджибаев" userId="9a04771ab558d7ab" providerId="Windows Live" clId="Web-{78A40C9F-E8A8-4F23-9FD9-CDCEC985B9DD}" dt="2018-04-23T02:39:22.963" v="23"/>
          <ac:spMkLst>
            <pc:docMk/>
            <pc:sldMk cId="1821045050" sldId="263"/>
            <ac:spMk id="2" creationId="{70070B3D-7C63-42DE-BE2B-41CEF703DA89}"/>
          </ac:spMkLst>
        </pc:spChg>
        <pc:spChg chg="del">
          <ac:chgData name="Достон Таджибаев" userId="9a04771ab558d7ab" providerId="Windows Live" clId="Web-{78A40C9F-E8A8-4F23-9FD9-CDCEC985B9DD}" dt="2018-04-23T02:39:04.821" v="17"/>
          <ac:spMkLst>
            <pc:docMk/>
            <pc:sldMk cId="1821045050" sldId="263"/>
            <ac:spMk id="3" creationId="{0244CE9A-6130-4426-870F-9A07FB7AABE3}"/>
          </ac:spMkLst>
        </pc:spChg>
        <pc:picChg chg="add mod ord">
          <ac:chgData name="Достон Таджибаев" userId="9a04771ab558d7ab" providerId="Windows Live" clId="Web-{78A40C9F-E8A8-4F23-9FD9-CDCEC985B9DD}" dt="2018-04-23T02:39:10.556" v="19"/>
          <ac:picMkLst>
            <pc:docMk/>
            <pc:sldMk cId="1821045050" sldId="263"/>
            <ac:picMk id="4" creationId="{30E3401A-6B26-4794-B3A0-63F51EF4481E}"/>
          </ac:picMkLst>
        </pc:picChg>
      </pc:sldChg>
      <pc:sldChg chg="modSp new">
        <pc:chgData name="Достон Таджибаев" userId="9a04771ab558d7ab" providerId="Windows Live" clId="Web-{78A40C9F-E8A8-4F23-9FD9-CDCEC985B9DD}" dt="2018-04-23T02:41:50.077" v="28"/>
        <pc:sldMkLst>
          <pc:docMk/>
          <pc:sldMk cId="1192684900" sldId="264"/>
        </pc:sldMkLst>
        <pc:spChg chg="mod">
          <ac:chgData name="Достон Таджибаев" userId="9a04771ab558d7ab" providerId="Windows Live" clId="Web-{78A40C9F-E8A8-4F23-9FD9-CDCEC985B9DD}" dt="2018-04-23T02:41:50.077" v="28"/>
          <ac:spMkLst>
            <pc:docMk/>
            <pc:sldMk cId="1192684900" sldId="264"/>
            <ac:spMk id="2" creationId="{1461556D-864A-479C-9B57-2C90F305056A}"/>
          </ac:spMkLst>
        </pc:spChg>
      </pc:sldChg>
      <pc:sldChg chg="modSp new">
        <pc:chgData name="Достон Таджибаев" userId="9a04771ab558d7ab" providerId="Windows Live" clId="Web-{78A40C9F-E8A8-4F23-9FD9-CDCEC985B9DD}" dt="2018-04-23T02:42:09.515" v="32"/>
        <pc:sldMkLst>
          <pc:docMk/>
          <pc:sldMk cId="1029745087" sldId="265"/>
        </pc:sldMkLst>
        <pc:spChg chg="mod">
          <ac:chgData name="Достон Таджибаев" userId="9a04771ab558d7ab" providerId="Windows Live" clId="Web-{78A40C9F-E8A8-4F23-9FD9-CDCEC985B9DD}" dt="2018-04-23T02:42:09.515" v="32"/>
          <ac:spMkLst>
            <pc:docMk/>
            <pc:sldMk cId="1029745087" sldId="265"/>
            <ac:spMk id="2" creationId="{999F0ECD-7799-4D41-962F-8B256ED1BB8F}"/>
          </ac:spMkLst>
        </pc:spChg>
      </pc:sldChg>
      <pc:sldChg chg="addSp delSp modSp new">
        <pc:chgData name="Достон Таджибаев" userId="9a04771ab558d7ab" providerId="Windows Live" clId="Web-{78A40C9F-E8A8-4F23-9FD9-CDCEC985B9DD}" dt="2018-04-23T03:03:31.763" v="43"/>
        <pc:sldMkLst>
          <pc:docMk/>
          <pc:sldMk cId="1242368179" sldId="266"/>
        </pc:sldMkLst>
        <pc:spChg chg="mod">
          <ac:chgData name="Достон Таджибаев" userId="9a04771ab558d7ab" providerId="Windows Live" clId="Web-{78A40C9F-E8A8-4F23-9FD9-CDCEC985B9DD}" dt="2018-04-23T02:43:44.330" v="35"/>
          <ac:spMkLst>
            <pc:docMk/>
            <pc:sldMk cId="1242368179" sldId="266"/>
            <ac:spMk id="2" creationId="{53734107-A41B-494B-89D6-E9EF8E57F635}"/>
          </ac:spMkLst>
        </pc:spChg>
        <pc:spChg chg="del mod">
          <ac:chgData name="Достон Таджибаев" userId="9a04771ab558d7ab" providerId="Windows Live" clId="Web-{78A40C9F-E8A8-4F23-9FD9-CDCEC985B9DD}" dt="2018-04-23T02:57:27.907" v="37"/>
          <ac:spMkLst>
            <pc:docMk/>
            <pc:sldMk cId="1242368179" sldId="266"/>
            <ac:spMk id="3" creationId="{7C21B710-EB74-4107-8B78-0B2E671E416F}"/>
          </ac:spMkLst>
        </pc:spChg>
        <pc:spChg chg="add del mod">
          <ac:chgData name="Достон Таджибаев" userId="9a04771ab558d7ab" providerId="Windows Live" clId="Web-{78A40C9F-E8A8-4F23-9FD9-CDCEC985B9DD}" dt="2018-04-23T03:03:26.575" v="41"/>
          <ac:spMkLst>
            <pc:docMk/>
            <pc:sldMk cId="1242368179" sldId="266"/>
            <ac:spMk id="7" creationId="{F3543942-FE38-4E8C-982A-5E5E4320DA54}"/>
          </ac:spMkLst>
        </pc:spChg>
        <pc:picChg chg="add del mod ord">
          <ac:chgData name="Достон Таджибаев" userId="9a04771ab558d7ab" providerId="Windows Live" clId="Web-{78A40C9F-E8A8-4F23-9FD9-CDCEC985B9DD}" dt="2018-04-23T02:57:42.986" v="40"/>
          <ac:picMkLst>
            <pc:docMk/>
            <pc:sldMk cId="1242368179" sldId="266"/>
            <ac:picMk id="4" creationId="{976D7D27-6425-4FD8-A2FA-2AC42499D31D}"/>
          </ac:picMkLst>
        </pc:picChg>
        <pc:picChg chg="add mod ord">
          <ac:chgData name="Достон Таджибаев" userId="9a04771ab558d7ab" providerId="Windows Live" clId="Web-{78A40C9F-E8A8-4F23-9FD9-CDCEC985B9DD}" dt="2018-04-23T03:03:31.763" v="43"/>
          <ac:picMkLst>
            <pc:docMk/>
            <pc:sldMk cId="1242368179" sldId="266"/>
            <ac:picMk id="8" creationId="{D534AD35-B5E5-463A-A85E-050D77F1DC9E}"/>
          </ac:picMkLst>
        </pc:picChg>
      </pc:sldChg>
      <pc:sldChg chg="modSp new">
        <pc:chgData name="Достон Таджибаев" userId="9a04771ab558d7ab" providerId="Windows Live" clId="Web-{78A40C9F-E8A8-4F23-9FD9-CDCEC985B9DD}" dt="2018-04-23T03:05:06.610" v="48"/>
        <pc:sldMkLst>
          <pc:docMk/>
          <pc:sldMk cId="94849373" sldId="267"/>
        </pc:sldMkLst>
        <pc:spChg chg="mod">
          <ac:chgData name="Достон Таджибаев" userId="9a04771ab558d7ab" providerId="Windows Live" clId="Web-{78A40C9F-E8A8-4F23-9FD9-CDCEC985B9DD}" dt="2018-04-23T03:04:38.687" v="47"/>
          <ac:spMkLst>
            <pc:docMk/>
            <pc:sldMk cId="94849373" sldId="267"/>
            <ac:spMk id="2" creationId="{0F1C4A6D-68EE-4D34-B7D8-07BA0D582B90}"/>
          </ac:spMkLst>
        </pc:spChg>
        <pc:spChg chg="mod">
          <ac:chgData name="Достон Таджибаев" userId="9a04771ab558d7ab" providerId="Windows Live" clId="Web-{78A40C9F-E8A8-4F23-9FD9-CDCEC985B9DD}" dt="2018-04-23T03:05:06.610" v="48"/>
          <ac:spMkLst>
            <pc:docMk/>
            <pc:sldMk cId="94849373" sldId="267"/>
            <ac:spMk id="3" creationId="{E23EBDE4-E854-4A9F-8272-7D16E0BB7711}"/>
          </ac:spMkLst>
        </pc:spChg>
      </pc:sldChg>
      <pc:sldChg chg="modSp new">
        <pc:chgData name="Достон Таджибаев" userId="9a04771ab558d7ab" providerId="Windows Live" clId="Web-{78A40C9F-E8A8-4F23-9FD9-CDCEC985B9DD}" dt="2018-04-23T03:07:23.380" v="58"/>
        <pc:sldMkLst>
          <pc:docMk/>
          <pc:sldMk cId="2609286689" sldId="268"/>
        </pc:sldMkLst>
        <pc:spChg chg="mod">
          <ac:chgData name="Достон Таджибаев" userId="9a04771ab558d7ab" providerId="Windows Live" clId="Web-{78A40C9F-E8A8-4F23-9FD9-CDCEC985B9DD}" dt="2018-04-23T03:07:23.380" v="58"/>
          <ac:spMkLst>
            <pc:docMk/>
            <pc:sldMk cId="2609286689" sldId="268"/>
            <ac:spMk id="2" creationId="{32A9BFCD-00A1-4182-AC76-AAC29B2BFA9C}"/>
          </ac:spMkLst>
        </pc:spChg>
      </pc:sldChg>
    </pc:docChg>
  </pc:docChgLst>
  <pc:docChgLst>
    <pc:chgData name="Достон Таджибаев" userId="9a04771ab558d7ab" providerId="Windows Live" clId="Web-{E430C5EE-6421-49A1-BBD5-89F38D38089F}"/>
    <pc:docChg chg="addSld modSld">
      <pc:chgData name="Достон Таджибаев" userId="9a04771ab558d7ab" providerId="Windows Live" clId="Web-{E430C5EE-6421-49A1-BBD5-89F38D38089F}" dt="2018-04-22T14:39:19.977" v="69"/>
      <pc:docMkLst>
        <pc:docMk/>
      </pc:docMkLst>
      <pc:sldChg chg="addSp delSp modSp">
        <pc:chgData name="Достон Таджибаев" userId="9a04771ab558d7ab" providerId="Windows Live" clId="Web-{E430C5EE-6421-49A1-BBD5-89F38D38089F}" dt="2018-04-22T14:00:23.487" v="9"/>
        <pc:sldMkLst>
          <pc:docMk/>
          <pc:sldMk cId="3527420790" sldId="258"/>
        </pc:sldMkLst>
        <pc:spChg chg="mod">
          <ac:chgData name="Достон Таджибаев" userId="9a04771ab558d7ab" providerId="Windows Live" clId="Web-{E430C5EE-6421-49A1-BBD5-89F38D38089F}" dt="2018-04-22T14:00:23.487" v="9"/>
          <ac:spMkLst>
            <pc:docMk/>
            <pc:sldMk cId="3527420790" sldId="258"/>
            <ac:spMk id="2" creationId="{F078A5CD-B285-4FE7-B955-FC4832240AFE}"/>
          </ac:spMkLst>
        </pc:spChg>
        <pc:spChg chg="del">
          <ac:chgData name="Достон Таджибаев" userId="9a04771ab558d7ab" providerId="Windows Live" clId="Web-{E430C5EE-6421-49A1-BBD5-89F38D38089F}" dt="2018-04-22T13:59:17.503" v="0"/>
          <ac:spMkLst>
            <pc:docMk/>
            <pc:sldMk cId="3527420790" sldId="258"/>
            <ac:spMk id="3" creationId="{3901D5AD-D66B-4388-932B-A5B20A300833}"/>
          </ac:spMkLst>
        </pc:spChg>
        <pc:picChg chg="add mod ord">
          <ac:chgData name="Достон Таджибаев" userId="9a04771ab558d7ab" providerId="Windows Live" clId="Web-{E430C5EE-6421-49A1-BBD5-89F38D38089F}" dt="2018-04-22T14:00:16.987" v="8"/>
          <ac:picMkLst>
            <pc:docMk/>
            <pc:sldMk cId="3527420790" sldId="258"/>
            <ac:picMk id="4" creationId="{8A324416-C884-44B3-92ED-79F6B7B7A5BF}"/>
          </ac:picMkLst>
        </pc:picChg>
      </pc:sldChg>
      <pc:sldChg chg="delSp modSp new">
        <pc:chgData name="Достон Таджибаев" userId="9a04771ab558d7ab" providerId="Windows Live" clId="Web-{E430C5EE-6421-49A1-BBD5-89F38D38089F}" dt="2018-04-22T14:04:50.019" v="29"/>
        <pc:sldMkLst>
          <pc:docMk/>
          <pc:sldMk cId="4089616948" sldId="259"/>
        </pc:sldMkLst>
        <pc:spChg chg="mod">
          <ac:chgData name="Достон Таджибаев" userId="9a04771ab558d7ab" providerId="Windows Live" clId="Web-{E430C5EE-6421-49A1-BBD5-89F38D38089F}" dt="2018-04-22T14:04:50.019" v="29"/>
          <ac:spMkLst>
            <pc:docMk/>
            <pc:sldMk cId="4089616948" sldId="259"/>
            <ac:spMk id="2" creationId="{8DAE512E-BFD2-4702-93D8-7D80E01ED03E}"/>
          </ac:spMkLst>
        </pc:spChg>
        <pc:spChg chg="del mod">
          <ac:chgData name="Достон Таджибаев" userId="9a04771ab558d7ab" providerId="Windows Live" clId="Web-{E430C5EE-6421-49A1-BBD5-89F38D38089F}" dt="2018-04-22T14:01:40.862" v="18"/>
          <ac:spMkLst>
            <pc:docMk/>
            <pc:sldMk cId="4089616948" sldId="259"/>
            <ac:spMk id="3" creationId="{0A080A5D-A341-4588-A564-4EF2719D0ABA}"/>
          </ac:spMkLst>
        </pc:spChg>
      </pc:sldChg>
      <pc:sldChg chg="addSp delSp modSp new">
        <pc:chgData name="Достон Таджибаев" userId="9a04771ab558d7ab" providerId="Windows Live" clId="Web-{E430C5EE-6421-49A1-BBD5-89F38D38089F}" dt="2018-04-22T14:30:45.663" v="61"/>
        <pc:sldMkLst>
          <pc:docMk/>
          <pc:sldMk cId="2467090045" sldId="260"/>
        </pc:sldMkLst>
        <pc:spChg chg="mod">
          <ac:chgData name="Достон Таджибаев" userId="9a04771ab558d7ab" providerId="Windows Live" clId="Web-{E430C5EE-6421-49A1-BBD5-89F38D38089F}" dt="2018-04-22T14:29:56.507" v="56"/>
          <ac:spMkLst>
            <pc:docMk/>
            <pc:sldMk cId="2467090045" sldId="260"/>
            <ac:spMk id="2" creationId="{E7AF0CB7-A67B-4CA7-923D-2DE44CC6E3B3}"/>
          </ac:spMkLst>
        </pc:spChg>
        <pc:spChg chg="del">
          <ac:chgData name="Достон Таджибаев" userId="9a04771ab558d7ab" providerId="Windows Live" clId="Web-{E430C5EE-6421-49A1-BBD5-89F38D38089F}" dt="2018-04-22T14:04:59.066" v="31"/>
          <ac:spMkLst>
            <pc:docMk/>
            <pc:sldMk cId="2467090045" sldId="260"/>
            <ac:spMk id="3" creationId="{6CF5EF3F-7EDD-445E-8567-9250C548B900}"/>
          </ac:spMkLst>
        </pc:spChg>
        <pc:picChg chg="add mod">
          <ac:chgData name="Достон Таджибаев" userId="9a04771ab558d7ab" providerId="Windows Live" clId="Web-{E430C5EE-6421-49A1-BBD5-89F38D38089F}" dt="2018-04-22T14:30:03.022" v="58"/>
          <ac:picMkLst>
            <pc:docMk/>
            <pc:sldMk cId="2467090045" sldId="260"/>
            <ac:picMk id="4" creationId="{D085D19F-EDE5-4D2F-BF11-93BC2BB4399A}"/>
          </ac:picMkLst>
        </pc:picChg>
        <pc:picChg chg="add mod">
          <ac:chgData name="Достон Таджибаев" userId="9a04771ab558d7ab" providerId="Windows Live" clId="Web-{E430C5EE-6421-49A1-BBD5-89F38D38089F}" dt="2018-04-22T14:30:45.663" v="61"/>
          <ac:picMkLst>
            <pc:docMk/>
            <pc:sldMk cId="2467090045" sldId="260"/>
            <ac:picMk id="6" creationId="{F2E3D625-E695-4909-8B36-96471E8E240C}"/>
          </ac:picMkLst>
        </pc:picChg>
      </pc:sldChg>
      <pc:sldChg chg="addSp delSp modSp new">
        <pc:chgData name="Достон Таджибаев" userId="9a04771ab558d7ab" providerId="Windows Live" clId="Web-{E430C5EE-6421-49A1-BBD5-89F38D38089F}" dt="2018-04-22T14:39:19.977" v="69"/>
        <pc:sldMkLst>
          <pc:docMk/>
          <pc:sldMk cId="3754769040" sldId="261"/>
        </pc:sldMkLst>
        <pc:spChg chg="mod">
          <ac:chgData name="Достон Таджибаев" userId="9a04771ab558d7ab" providerId="Windows Live" clId="Web-{E430C5EE-6421-49A1-BBD5-89F38D38089F}" dt="2018-04-22T14:34:35.741" v="65"/>
          <ac:spMkLst>
            <pc:docMk/>
            <pc:sldMk cId="3754769040" sldId="261"/>
            <ac:spMk id="2" creationId="{8E81B84A-7285-4807-A550-7048878397C2}"/>
          </ac:spMkLst>
        </pc:spChg>
        <pc:spChg chg="del">
          <ac:chgData name="Достон Таджибаев" userId="9a04771ab558d7ab" providerId="Windows Live" clId="Web-{E430C5EE-6421-49A1-BBD5-89F38D38089F}" dt="2018-04-22T14:39:03.118" v="66"/>
          <ac:spMkLst>
            <pc:docMk/>
            <pc:sldMk cId="3754769040" sldId="261"/>
            <ac:spMk id="3" creationId="{E4569627-218D-4496-BE94-6DB808A902B8}"/>
          </ac:spMkLst>
        </pc:spChg>
        <pc:spChg chg="add mod">
          <ac:chgData name="Достон Таджибаев" userId="9a04771ab558d7ab" providerId="Windows Live" clId="Web-{E430C5EE-6421-49A1-BBD5-89F38D38089F}" dt="2018-04-22T14:39:19.977" v="69"/>
          <ac:spMkLst>
            <pc:docMk/>
            <pc:sldMk cId="3754769040" sldId="261"/>
            <ac:spMk id="7" creationId="{4AFA89AF-E073-48F2-B298-64FB8B266A77}"/>
          </ac:spMkLst>
        </pc:spChg>
        <pc:picChg chg="add del mod ord">
          <ac:chgData name="Достон Таджибаев" userId="9a04771ab558d7ab" providerId="Windows Live" clId="Web-{E430C5EE-6421-49A1-BBD5-89F38D38089F}" dt="2018-04-22T14:39:19.977" v="69"/>
          <ac:picMkLst>
            <pc:docMk/>
            <pc:sldMk cId="3754769040" sldId="261"/>
            <ac:picMk id="4" creationId="{0C78E585-8A8A-46E3-A4F2-8B75A43C191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87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376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0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439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55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478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03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079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17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10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73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9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14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87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15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6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7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03.02.2020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8763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3633" y="-114946"/>
            <a:ext cx="8825658" cy="3329581"/>
          </a:xfrm>
        </p:spPr>
        <p:txBody>
          <a:bodyPr>
            <a:normAutofit/>
          </a:bodyPr>
          <a:lstStyle/>
          <a:p>
            <a:r>
              <a:rPr lang="ru-RU" sz="4000" dirty="0">
                <a:cs typeface="Calibri Light"/>
              </a:rPr>
              <a:t>Оценка ущерба окружающей среде при строительстве и </a:t>
            </a:r>
            <a:r>
              <a:rPr lang="ru-RU" sz="4000" dirty="0">
                <a:latin typeface="Calibri Light"/>
                <a:cs typeface="Calibri Light"/>
              </a:rPr>
              <a:t/>
            </a:r>
            <a:br>
              <a:rPr lang="ru-RU" sz="4000" dirty="0">
                <a:latin typeface="Calibri Light"/>
                <a:cs typeface="Calibri Light"/>
              </a:rPr>
            </a:br>
            <a:r>
              <a:rPr lang="ru-RU" sz="4000" dirty="0">
                <a:cs typeface="Calibri Light"/>
              </a:rPr>
              <a:t>эксплуатации трубопроводов 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8917" y="3786944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ru-RU" dirty="0"/>
          </a:p>
        </p:txBody>
      </p:sp>
      <p:pic>
        <p:nvPicPr>
          <p:cNvPr id="4" name="слайд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3532" y="58726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2"/>
    </mc:Choice>
    <mc:Fallback xmlns="">
      <p:transition spd="slow" advTm="19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8386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1C4A6D-68EE-4D34-B7D8-07BA0D582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загрязнение почвенно-растительного комплекса нефтью и нефтепродуктами приводит к уничтожению растительного покрова, период самовосстановления которого в северных районов может достигать 10—15 лет;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снежный покров существенно снижает токсичное действие нефти на растительность. Наиболее опасны разливы нефти в период вегетации растений;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наибольшей токсичностью обладают нефтепродукты с температурой кипения 150—275° С (нафтеновые и керосиновые Фракции);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стойкость растений к загрязнению нефтью различна в зависимости от их вида;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скорость биодеградации нефти в почве незначительна; в некоторой степени она может быть повышена добавлением в почву веществ, содержащих азот и фосфор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слайд 1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4913" y="5869407"/>
            <a:ext cx="487362" cy="487362"/>
          </a:xfrm>
        </p:spPr>
      </p:pic>
    </p:spTree>
    <p:extLst>
      <p:ext uri="{BB962C8B-B14F-4D97-AF65-F5344CB8AC3E}">
        <p14:creationId xmlns:p14="http://schemas.microsoft.com/office/powerpoint/2010/main" val="948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07"/>
    </mc:Choice>
    <mc:Fallback xmlns="">
      <p:transition spd="slow" advTm="5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53575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A9BFCD-00A1-4182-AC76-AAC29B2B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26" y="2803294"/>
            <a:ext cx="9404723" cy="1400530"/>
          </a:xfrm>
        </p:spPr>
        <p:txBody>
          <a:bodyPr/>
          <a:lstStyle/>
          <a:p>
            <a:r>
              <a:rPr lang="ru-RU" dirty="0"/>
              <a:t>СПАСИБО ЗА ВНИМАНИЕ</a:t>
            </a:r>
          </a:p>
        </p:txBody>
      </p:sp>
      <p:pic>
        <p:nvPicPr>
          <p:cNvPr id="4" name="слайд 1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7872" y="5959925"/>
            <a:ext cx="487363" cy="487362"/>
          </a:xfrm>
        </p:spPr>
      </p:pic>
    </p:spTree>
    <p:extLst>
      <p:ext uri="{BB962C8B-B14F-4D97-AF65-F5344CB8AC3E}">
        <p14:creationId xmlns:p14="http://schemas.microsoft.com/office/powerpoint/2010/main" val="260928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0"/>
    </mc:Choice>
    <mc:Fallback xmlns="">
      <p:transition spd="slow" advTm="9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859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F1AA9E-CB58-4065-A394-3C07DAC53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Трассы магистральных трубопроводов прокладываются в различных природно-климатических зонах, отличающихся геологией</a:t>
            </a:r>
            <a:r>
              <a:rPr lang="ru-RU" sz="2000" dirty="0" smtClean="0"/>
              <a:t>, </a:t>
            </a:r>
            <a:r>
              <a:rPr lang="ru-RU" sz="2000" dirty="0"/>
              <a:t>гидрологией, географическим ландшафтом, освоенностью, чувствительностью биогеоценоза к антропогенным и техногенным </a:t>
            </a:r>
            <a:r>
              <a:rPr lang="ru-RU" sz="2000" dirty="0" smtClean="0"/>
              <a:t>воздействиям. </a:t>
            </a:r>
            <a:r>
              <a:rPr lang="ru-RU" sz="2000" dirty="0"/>
              <a:t>При изыскании </a:t>
            </a:r>
            <a:r>
              <a:rPr lang="ru-RU" sz="2000" dirty="0" smtClean="0"/>
              <a:t>трасс в </a:t>
            </a:r>
            <a:r>
              <a:rPr lang="ru-RU" sz="2000" dirty="0"/>
              <a:t>строительстве и эксплуатации </a:t>
            </a:r>
            <a:r>
              <a:rPr lang="ru-RU" sz="2000" dirty="0" smtClean="0"/>
              <a:t>трубопроводов, оказывают </a:t>
            </a:r>
            <a:r>
              <a:rPr lang="ru-RU" sz="2000" dirty="0"/>
              <a:t>влияние различные </a:t>
            </a:r>
            <a:r>
              <a:rPr lang="ru-RU" sz="2000" dirty="0" smtClean="0"/>
              <a:t>среды: грунтовая среда, </a:t>
            </a:r>
            <a:r>
              <a:rPr lang="ru-RU" sz="2000" dirty="0"/>
              <a:t>растительный покров, животный мир, подземные и поверхностные воды, приземной слой </a:t>
            </a:r>
            <a:r>
              <a:rPr lang="ru-RU" sz="2000" dirty="0" smtClean="0"/>
              <a:t>атмосферы. 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небо, внешний, забор, поезд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3038E9F-5343-4DE8-B836-26AA475C9B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flipH="1">
            <a:off x="643873" y="3486511"/>
            <a:ext cx="4131047" cy="2994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907C8F-3B6D-46F7-92C8-24E3121825CE}"/>
              </a:ext>
            </a:extLst>
          </p:cNvPr>
          <p:cNvSpPr txBox="1"/>
          <p:nvPr/>
        </p:nvSpPr>
        <p:spPr>
          <a:xfrm>
            <a:off x="5266837" y="3839705"/>
            <a:ext cx="5829945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/>
              <a:t>И</a:t>
            </a:r>
            <a:r>
              <a:rPr lang="ru-RU" dirty="0" smtClean="0"/>
              <a:t>сточниками </a:t>
            </a:r>
            <a:r>
              <a:rPr lang="ru-RU" dirty="0"/>
              <a:t>воздействия </a:t>
            </a:r>
            <a:r>
              <a:rPr lang="ru-RU" dirty="0" smtClean="0"/>
              <a:t>так же могут </a:t>
            </a:r>
            <a:r>
              <a:rPr lang="ru-RU" dirty="0"/>
              <a:t>быть транспорт и строительно-монтажная техника, перекачиваемый продукт (нефть, газ, нефтепродукты) или продукты его сгорания, тепло транспортируемой по трубопроводу среды, конструкция трубопровода и т. д.</a:t>
            </a:r>
          </a:p>
        </p:txBody>
      </p:sp>
      <p:pic>
        <p:nvPicPr>
          <p:cNvPr id="3" name="слайд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3154" y="5927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14"/>
    </mc:Choice>
    <mc:Fallback xmlns="">
      <p:transition spd="slow" advTm="5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5121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78A5CD-B285-4FE7-B955-FC483224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602" y="4546853"/>
            <a:ext cx="9404723" cy="1400530"/>
          </a:xfrm>
        </p:spPr>
        <p:txBody>
          <a:bodyPr/>
          <a:lstStyle/>
          <a:p>
            <a:r>
              <a:rPr lang="ru-RU" sz="2000" dirty="0"/>
              <a:t>Все воздействия можно подразделить на прямые и косвенные, длительные и кратковременные (импульсные). Они могут проявляться в виде механического разрушения, загрязнения, теплового влияния и т. п. Последствия от этих воздействий могут быть первичными и вторичными, обратимыми и необратимыми (нерегулируемыми).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небо, внешний, земля, транспор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8A324416-C884-44B3-92ED-79F6B7B7A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0634" y="283528"/>
            <a:ext cx="5676065" cy="3769276"/>
          </a:xfrm>
          <a:prstGeom prst="rect">
            <a:avLst/>
          </a:prstGeom>
        </p:spPr>
      </p:pic>
      <p:pic>
        <p:nvPicPr>
          <p:cNvPr id="3" name="слайд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4898" y="5942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0"/>
    </mc:Choice>
    <mc:Fallback xmlns="">
      <p:transition spd="slow" advTm="2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0335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AF0CB7-A67B-4CA7-923D-2DE44CC6E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98" y="310648"/>
            <a:ext cx="11458248" cy="2640395"/>
          </a:xfrm>
        </p:spPr>
        <p:txBody>
          <a:bodyPr/>
          <a:lstStyle/>
          <a:p>
            <a:r>
              <a:rPr lang="ru-RU" sz="2000" dirty="0"/>
              <a:t>На основании изучения воздействий на окружающую среду и соответствующих им </a:t>
            </a:r>
            <a:r>
              <a:rPr lang="ru-RU" sz="2000" dirty="0" smtClean="0"/>
              <a:t>последствий, </a:t>
            </a:r>
            <a:r>
              <a:rPr lang="ru-RU" sz="2000" dirty="0"/>
              <a:t>при строительстве </a:t>
            </a:r>
            <a:r>
              <a:rPr lang="ru-RU" sz="2000" dirty="0" smtClean="0"/>
              <a:t>трубопровода </a:t>
            </a:r>
            <a:r>
              <a:rPr lang="ru-RU" sz="2000" dirty="0"/>
              <a:t>и его </a:t>
            </a:r>
            <a:r>
              <a:rPr lang="ru-RU" sz="2000" dirty="0" smtClean="0"/>
              <a:t>эксплуатации, рекомендуется </a:t>
            </a:r>
            <a:r>
              <a:rPr lang="ru-RU" sz="2000" dirty="0"/>
              <a:t>выделить следующие взаимосвязанные компоненты: </a:t>
            </a:r>
            <a:r>
              <a:rPr lang="ru-RU" sz="2000" dirty="0" smtClean="0"/>
              <a:t>приземный </a:t>
            </a:r>
            <a:r>
              <a:rPr lang="ru-RU" sz="2000" dirty="0"/>
              <a:t>слой атмосферы, почвенно-растительный комплекс (ПРК</a:t>
            </a:r>
            <a:r>
              <a:rPr lang="ru-RU" sz="2000" dirty="0" smtClean="0"/>
              <a:t>), </a:t>
            </a:r>
            <a:r>
              <a:rPr lang="ru-RU" sz="2000" dirty="0"/>
              <a:t>рельеф </a:t>
            </a:r>
            <a:r>
              <a:rPr lang="ru-RU" sz="2000" dirty="0" smtClean="0"/>
              <a:t>местности, животный </a:t>
            </a:r>
            <a:r>
              <a:rPr lang="ru-RU" sz="2000" dirty="0"/>
              <a:t>мир, поверхностные и подземные воды. Такая степень детализации позволяет определить характер воздействия на каждую компоненту, его последствия и наметить наиболее эффективные мероприятия по охране природы.</a:t>
            </a:r>
            <a:r>
              <a:rPr lang="ru-RU" sz="2000" dirty="0">
                <a:solidFill>
                  <a:srgbClr val="EBEBEB"/>
                </a:solidFill>
              </a:rPr>
              <a:t/>
            </a:r>
            <a:br>
              <a:rPr lang="ru-RU" sz="2000" dirty="0">
                <a:solidFill>
                  <a:srgbClr val="EBEBEB"/>
                </a:solidFill>
              </a:rPr>
            </a:br>
            <a:r>
              <a:rPr lang="ru-RU" sz="2000" dirty="0">
                <a:solidFill>
                  <a:srgbClr val="EBEBEB"/>
                </a:solidFill>
              </a:rPr>
              <a:t/>
            </a:r>
            <a:br>
              <a:rPr lang="ru-RU" sz="2000" dirty="0">
                <a:solidFill>
                  <a:srgbClr val="EBEBEB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4" descr="Изображение выглядит как внешний, дерево, земля, приро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085D19F-EDE5-4D2F-BF11-93BC2BB43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1" y="2941374"/>
            <a:ext cx="5016284" cy="3338741"/>
          </a:xfrm>
          <a:prstGeom prst="rect">
            <a:avLst/>
          </a:prstGeom>
        </p:spPr>
      </p:pic>
      <p:pic>
        <p:nvPicPr>
          <p:cNvPr id="6" name="Рисунок 6" descr="Изображение выглядит как внешний, земля, природа, вод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xmlns="" id="{F2E3D625-E695-4909-8B36-96471E8E24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348" y="2937884"/>
            <a:ext cx="5842861" cy="3319893"/>
          </a:xfrm>
          <a:prstGeom prst="rect">
            <a:avLst/>
          </a:prstGeom>
        </p:spPr>
      </p:pic>
      <p:pic>
        <p:nvPicPr>
          <p:cNvPr id="3" name="слайд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431" y="58932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5"/>
    </mc:Choice>
    <mc:Fallback xmlns="">
      <p:transition spd="slow" advTm="3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631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E5252F-D37C-40B7-B8CD-BAF666EA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0" y="349396"/>
            <a:ext cx="10580011" cy="1400530"/>
          </a:xfrm>
        </p:spPr>
        <p:txBody>
          <a:bodyPr/>
          <a:lstStyle/>
          <a:p>
            <a:pPr marL="742950"/>
            <a:r>
              <a:rPr lang="ru-RU" sz="2000" dirty="0" smtClean="0">
                <a:solidFill>
                  <a:srgbClr val="EBEBEB"/>
                </a:solidFill>
              </a:rPr>
              <a:t>   Приведем </a:t>
            </a:r>
            <a:r>
              <a:rPr lang="ru-RU" sz="2000" dirty="0">
                <a:solidFill>
                  <a:srgbClr val="EBEBEB"/>
                </a:solidFill>
              </a:rPr>
              <a:t>характеристику воздействий и их последствий на перечисленные компоненты окружающей среды</a:t>
            </a:r>
            <a:r>
              <a:rPr lang="ru-RU" sz="2000" dirty="0" smtClean="0">
                <a:solidFill>
                  <a:srgbClr val="EBEBEB"/>
                </a:solidFill>
              </a:rPr>
              <a:t>.</a:t>
            </a:r>
            <a:br>
              <a:rPr lang="ru-RU" sz="2000" dirty="0" smtClean="0">
                <a:solidFill>
                  <a:srgbClr val="EBEBEB"/>
                </a:solidFill>
              </a:rPr>
            </a:br>
            <a:r>
              <a:rPr lang="ru-RU" sz="2000" dirty="0">
                <a:solidFill>
                  <a:srgbClr val="EBEBEB"/>
                </a:solidFill>
              </a:rPr>
              <a:t> </a:t>
            </a:r>
            <a:br>
              <a:rPr lang="ru-RU" sz="2000" dirty="0">
                <a:solidFill>
                  <a:srgbClr val="EBEBEB"/>
                </a:solidFill>
              </a:rPr>
            </a:br>
            <a:r>
              <a:rPr lang="ru-RU" sz="2000" dirty="0" smtClean="0">
                <a:solidFill>
                  <a:srgbClr val="EBEBEB"/>
                </a:solidFill>
              </a:rPr>
              <a:t> </a:t>
            </a:r>
            <a:r>
              <a:rPr lang="ru-RU" sz="2000" b="1" i="1" dirty="0" smtClean="0">
                <a:solidFill>
                  <a:srgbClr val="EBEBEB"/>
                </a:solidFill>
              </a:rPr>
              <a:t>1.  Приземный </a:t>
            </a:r>
            <a:r>
              <a:rPr lang="ru-RU" sz="2000" b="1" i="1" dirty="0">
                <a:solidFill>
                  <a:srgbClr val="EBEBEB"/>
                </a:solidFill>
              </a:rPr>
              <a:t>слой атмосферы</a:t>
            </a:r>
            <a:r>
              <a:rPr lang="ru-RU" sz="2000" dirty="0">
                <a:solidFill>
                  <a:srgbClr val="EBEBEB"/>
                </a:solidFill>
              </a:rPr>
              <a:t>. </a:t>
            </a:r>
            <a:r>
              <a:rPr lang="ru-RU" sz="2000" dirty="0" smtClean="0">
                <a:solidFill>
                  <a:srgbClr val="EBEBEB"/>
                </a:solidFill>
              </a:rPr>
              <a:t/>
            </a:r>
            <a:br>
              <a:rPr lang="ru-RU" sz="2000" dirty="0" smtClean="0">
                <a:solidFill>
                  <a:srgbClr val="EBEBEB"/>
                </a:solidFill>
              </a:rPr>
            </a:br>
            <a:r>
              <a:rPr lang="ru-RU" sz="2000" dirty="0" smtClean="0">
                <a:solidFill>
                  <a:srgbClr val="EBEBEB"/>
                </a:solidFill>
              </a:rPr>
              <a:t>   Тип </a:t>
            </a:r>
            <a:r>
              <a:rPr lang="ru-RU" sz="2000" dirty="0">
                <a:solidFill>
                  <a:srgbClr val="EBEBEB"/>
                </a:solidFill>
              </a:rPr>
              <a:t>воздействия — загрязнение при эксплуатации трубопроводов.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Источники </a:t>
            </a:r>
            <a:r>
              <a:rPr lang="ru-RU" sz="2000" dirty="0"/>
              <a:t>воздействия—утечки газа через негерметичные соединения или при разрывах газопровода, сжигание нефти и нефтепродуктов, разлитых на поверхности при аварии на </a:t>
            </a:r>
            <a:r>
              <a:rPr lang="ru-RU" sz="2000" dirty="0" err="1"/>
              <a:t>нефте</a:t>
            </a:r>
            <a:r>
              <a:rPr lang="ru-RU" sz="2000" dirty="0"/>
              <a:t>- </a:t>
            </a:r>
            <a:r>
              <a:rPr lang="ru-RU" sz="2000" dirty="0" smtClean="0"/>
              <a:t>и нефтепродуктопроводах</a:t>
            </a:r>
            <a:r>
              <a:rPr lang="ru-RU" sz="2000" dirty="0"/>
              <a:t>, утечки и испарения в процессе ранения и сливно-наливных операций, пожары </a:t>
            </a:r>
            <a:r>
              <a:rPr lang="ru-RU" sz="2000" dirty="0" smtClean="0"/>
              <a:t>на</a:t>
            </a:r>
            <a:r>
              <a:rPr lang="en-US" sz="2000" dirty="0" smtClean="0"/>
              <a:t> </a:t>
            </a:r>
            <a:r>
              <a:rPr lang="ru-RU" sz="2000" dirty="0" smtClean="0"/>
              <a:t>нефтепродуктопроводах </a:t>
            </a:r>
            <a:r>
              <a:rPr lang="ru-RU" sz="2000" dirty="0"/>
              <a:t>и т. д.</a:t>
            </a:r>
            <a:endParaRPr lang="ru-RU" dirty="0">
              <a:solidFill>
                <a:schemeClr val="tx1"/>
              </a:solidFill>
            </a:endParaRPr>
          </a:p>
          <a:p>
            <a:pPr marL="742950"/>
            <a:r>
              <a:rPr lang="ru-RU" sz="2000" dirty="0">
                <a:solidFill>
                  <a:srgbClr val="EBEBEB"/>
                </a:solidFill>
              </a:rPr>
              <a:t>Последствия — подавление роста растительности, превышение предельно допустимой концентрации (ОДК) и вредных веществ в воздухе. </a:t>
            </a:r>
            <a:endParaRPr lang="ru-RU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rgbClr val="EBEBEB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691B5508-EDAD-4BF5-9737-EAF4EC560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41976" y="4370960"/>
            <a:ext cx="3732945" cy="2389711"/>
          </a:xfrm>
          <a:prstGeom prst="rect">
            <a:avLst/>
          </a:prstGeom>
        </p:spPr>
      </p:pic>
      <p:pic>
        <p:nvPicPr>
          <p:cNvPr id="3" name="слвйд-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14169" y="59536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6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31"/>
    </mc:Choice>
    <mc:Fallback xmlns="">
      <p:transition spd="slow" advTm="42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42831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070B3D-7C63-42DE-BE2B-41CEF703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89" y="1318040"/>
            <a:ext cx="7312451" cy="1400530"/>
          </a:xfrm>
        </p:spPr>
        <p:txBody>
          <a:bodyPr/>
          <a:lstStyle/>
          <a:p>
            <a:r>
              <a:rPr lang="ru-RU" sz="2000" b="1" i="1" dirty="0" smtClean="0"/>
              <a:t>2.Почвенно-растительный </a:t>
            </a:r>
            <a:r>
              <a:rPr lang="ru-RU" sz="2000" b="1" i="1" dirty="0"/>
              <a:t>комплекс и рельеф местности</a:t>
            </a:r>
            <a:r>
              <a:rPr lang="ru-RU" sz="2000" b="1" i="1" dirty="0" smtClean="0"/>
              <a:t>.</a:t>
            </a:r>
            <a:br>
              <a:rPr lang="ru-RU" sz="2000" b="1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Типы воздействий — механическое и тепловое разрушение, загрязнение.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Источники воздействий — строительно-монтажные работы при прокладке трубопровода и эксплуатация последнего.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Последствия — развитие эрозии, оврагов, оползней, изменение рельефа, активизация криогенных процессов, заболачивание территории, снижение биологической продуктивности ПРК, уничтожение культурных посевов, развитие безлесных ландшафтов.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30E3401A-6B26-4794-B3A0-63F51EF44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30101" y="1425217"/>
            <a:ext cx="3539909" cy="3926883"/>
          </a:xfrm>
          <a:prstGeom prst="rect">
            <a:avLst/>
          </a:prstGeom>
        </p:spPr>
      </p:pic>
      <p:pic>
        <p:nvPicPr>
          <p:cNvPr id="3" name="слайд-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46219" y="5919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73"/>
    </mc:Choice>
    <mc:Fallback xmlns="">
      <p:transition spd="slow" advTm="3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33573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61556D-864A-479C-9B57-2C90F3050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20" y="304071"/>
            <a:ext cx="9404723" cy="2904955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Типы воздействия — сокращение и уничтожение кормовых ресурсов, ограничение перемещений.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Источники воздействий — загрязнение и разрушение ПРК и загрязнение воздушной среды, препятствия при миграции: </a:t>
            </a:r>
            <a:r>
              <a:rPr lang="ru-RU" sz="2000" dirty="0" smtClean="0"/>
              <a:t>надземный трубопроводный транспорт </a:t>
            </a:r>
            <a:r>
              <a:rPr lang="ru-RU" sz="2000" dirty="0"/>
              <a:t>и средства механизации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Последствия </a:t>
            </a:r>
            <a:r>
              <a:rPr lang="ru-RU" sz="2000" dirty="0"/>
              <a:t>— сокращение поголовья </a:t>
            </a:r>
            <a:r>
              <a:rPr lang="ru-RU" sz="2000" dirty="0" smtClean="0"/>
              <a:t>животных.</a:t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4.Поверхностные и подземные воды.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C33483-D9A8-4C22-88E7-EA0FB62D3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005" y="5489306"/>
            <a:ext cx="9497762" cy="50895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b="1" i="1" dirty="0" smtClean="0"/>
              <a:t>3. Животный мир.</a:t>
            </a:r>
            <a:endParaRPr lang="ru-RU" b="1" i="1" dirty="0"/>
          </a:p>
        </p:txBody>
      </p:sp>
      <p:pic>
        <p:nvPicPr>
          <p:cNvPr id="1026" name="Picture 2" descr="https://pic.rutube.ru/video/f9/5a/f95ae974462c9dfaca78b07634b7c4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970" y="3428999"/>
            <a:ext cx="5897892" cy="33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лайд-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3441" y="5944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0"/>
    </mc:Choice>
    <mc:Fallback xmlns="">
      <p:transition spd="slow" advTm="2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stopEvt time="23390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9F0ECD-7799-4D41-962F-8B256ED1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dirty="0" smtClean="0"/>
              <a:t>4. Поверхностные и подземные  воды.</a:t>
            </a:r>
            <a:br>
              <a:rPr lang="ru-RU" sz="2000" b="1" i="1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Типы </a:t>
            </a:r>
            <a:r>
              <a:rPr lang="ru-RU" sz="2000" dirty="0"/>
              <a:t>воздействия — загрязнение, механическое разрушение берегов и русла в створе перехода.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Источники воздействий — утечки нефти и нефтепродуктов из резервуаров при авариях подводных трубопроводов, </a:t>
            </a:r>
            <a:r>
              <a:rPr lang="ru-RU" sz="2000" dirty="0" err="1"/>
              <a:t>устройствo</a:t>
            </a:r>
            <a:r>
              <a:rPr lang="ru-RU" sz="2000" dirty="0"/>
              <a:t> береговых и подводных траншей. 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Последствия — ухудшение качества воды и условий обитания водных организмов и растений, активизация русловых процессов. В отличие от классификации работы в данной классификации растительный мир объединен с питающей его средой (почвой) и представлен одной компонентой--«Почвенно-растительный комплекс и рельеф местности». Такое объединение оправдано тем, что растительный покров, будучи тесно связанным с почвой, является индикатором ее состояния, потому расчленять его на две отдельные компоненты нецелесообразно.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641C26E-810E-4E6E-B5C1-F5F858F3424C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0446589" y="6202679"/>
            <a:ext cx="45719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слайд-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0008" y="59589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16"/>
    </mc:Choice>
    <mc:Fallback xmlns="">
      <p:transition spd="slow" advTm="5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5600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734107-A41B-494B-89D6-E9EF8E57F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dirty="0" smtClean="0"/>
              <a:t>5. Рельеф местности.</a:t>
            </a:r>
            <a:r>
              <a:rPr lang="en-US" sz="2000" b="1" i="1" dirty="0"/>
              <a:t/>
            </a:r>
            <a:br>
              <a:rPr lang="en-US" sz="2000" b="1" i="1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Значение </a:t>
            </a:r>
            <a:r>
              <a:rPr lang="ru-RU" sz="2000" dirty="0"/>
              <a:t>нижнего яруса растительного покрова ,</a:t>
            </a:r>
            <a:r>
              <a:rPr lang="ru-RU" sz="2000" dirty="0" smtClean="0"/>
              <a:t> </a:t>
            </a:r>
            <a:r>
              <a:rPr lang="ru-RU" sz="2000" dirty="0"/>
              <a:t>тепло- и </a:t>
            </a:r>
            <a:r>
              <a:rPr lang="ru-RU" sz="2000" dirty="0" err="1"/>
              <a:t>влагорегулятора</a:t>
            </a:r>
            <a:r>
              <a:rPr lang="ru-RU" sz="2000" dirty="0"/>
              <a:t> почвы, основного средства против образования оврагов, оползней и эрозии трудно переоценить. Между тем основное воздействие нефти и нефтепродуктов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ПРК при отказах трубопроводов </a:t>
            </a:r>
            <a:r>
              <a:rPr lang="ru-RU" sz="2000" dirty="0" smtClean="0"/>
              <a:t>сводится</a:t>
            </a:r>
            <a:br>
              <a:rPr lang="ru-RU" sz="2000" dirty="0" smtClean="0"/>
            </a:br>
            <a:r>
              <a:rPr lang="ru-RU" sz="2000" dirty="0" smtClean="0"/>
              <a:t> </a:t>
            </a:r>
            <a:r>
              <a:rPr lang="ru-RU" sz="2000" dirty="0"/>
              <a:t>именно к снижению биологической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продуктивности </a:t>
            </a:r>
            <a:r>
              <a:rPr lang="ru-RU" sz="2000" dirty="0"/>
              <a:t>почвы и </a:t>
            </a:r>
            <a:r>
              <a:rPr lang="ru-RU" sz="2000" dirty="0" err="1"/>
              <a:t>фитомассы</a:t>
            </a:r>
            <a:r>
              <a:rPr lang="ru-RU" sz="2000" dirty="0"/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растительного </a:t>
            </a:r>
            <a:r>
              <a:rPr lang="ru-RU" sz="2000" dirty="0"/>
              <a:t>покрова. 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8" name="Рисунок 8" descr="Изображение выглядит как скала, внешний, земля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D534AD35-B5E5-463A-A85E-050D77F1D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86650" y="3217652"/>
            <a:ext cx="4454520" cy="2735379"/>
          </a:xfrm>
          <a:prstGeom prst="rect">
            <a:avLst/>
          </a:prstGeom>
        </p:spPr>
      </p:pic>
      <p:pic>
        <p:nvPicPr>
          <p:cNvPr id="3" name="слайд-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963" y="5953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02"/>
    </mc:Choice>
    <mc:Fallback xmlns="">
      <p:transition spd="slow" advTm="2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9435" objId="3"/>
      </p14:showEvt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412</TotalTime>
  <Words>283</Words>
  <Application>Microsoft Office PowerPoint</Application>
  <PresentationFormat>Произвольный</PresentationFormat>
  <Paragraphs>15</Paragraphs>
  <Slides>11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Ион</vt:lpstr>
      <vt:lpstr>Оценка ущерба окружающей среде при строительстве и  эксплуатации трубопроводов </vt:lpstr>
      <vt:lpstr>Трассы магистральных трубопроводов прокладываются в различных природно-климатических зонах, отличающихся геологией, гидрологией, географическим ландшафтом, освоенностью, чувствительностью биогеоценоза к антропогенным и техногенным воздействиям. При изыскании трасс в строительстве и эксплуатации трубопроводов, оказывают влияние различные среды: грунтовая среда, растительный покров, животный мир, подземные и поверхностные воды, приземной слой атмосферы. </vt:lpstr>
      <vt:lpstr>Все воздействия можно подразделить на прямые и косвенные, длительные и кратковременные (импульсные). Они могут проявляться в виде механического разрушения, загрязнения, теплового влияния и т. п. Последствия от этих воздействий могут быть первичными и вторичными, обратимыми и необратимыми (нерегулируемыми).</vt:lpstr>
      <vt:lpstr>На основании изучения воздействий на окружающую среду и соответствующих им последствий, при строительстве трубопровода и его эксплуатации, рекомендуется выделить следующие взаимосвязанные компоненты: приземный слой атмосферы, почвенно-растительный комплекс (ПРК), рельеф местности, животный мир, поверхностные и подземные воды. Такая степень детализации позволяет определить характер воздействия на каждую компоненту, его последствия и наметить наиболее эффективные мероприятия по охране природы.  </vt:lpstr>
      <vt:lpstr>   Приведем характеристику воздействий и их последствий на перечисленные компоненты окружающей среды.    1.  Приземный слой атмосферы.     Тип воздействия — загрязнение при эксплуатации трубопроводов.     Источники воздействия—утечки газа через негерметичные соединения или при разрывах газопровода, сжигание нефти и нефтепродуктов, разлитых на поверхности при аварии на нефте- и нефтепродуктопроводах, утечки и испарения в процессе ранения и сливно-наливных операций, пожары на нефтепродуктопроводах и т. д. Последствия — подавление роста растительности, превышение предельно допустимой концентрации (ОДК) и вредных веществ в воздухе.  </vt:lpstr>
      <vt:lpstr>2.Почвенно-растительный комплекс и рельеф местности.   Типы воздействий — механическое и тепловое разрушение, загрязнение.   Источники воздействий — строительно-монтажные работы при прокладке трубопровода и эксплуатация последнего.   Последствия — развитие эрозии, оврагов, оползней, изменение рельефа, активизация криогенных процессов, заболачивание территории, снижение биологической продуктивности ПРК, уничтожение культурных посевов, развитие безлесных ландшафтов.</vt:lpstr>
      <vt:lpstr>  Типы воздействия — сокращение и уничтожение кормовых ресурсов, ограничение перемещений.   Источники воздействий — загрязнение и разрушение ПРК и загрязнение воздушной среды, препятствия при миграции: надземный трубопроводный транспорт и средства механизации.   Последствия — сокращение поголовья животных.             4.Поверхностные и подземные воды.</vt:lpstr>
      <vt:lpstr>4. Поверхностные и подземные  воды.  Типы воздействия — загрязнение, механическое разрушение берегов и русла в створе перехода.   Источники воздействий — утечки нефти и нефтепродуктов из резервуаров при авариях подводных трубопроводов, устройствo береговых и подводных траншей.   Последствия — ухудшение качества воды и условий обитания водных организмов и растений, активизация русловых процессов. В отличие от классификации работы в данной классификации растительный мир объединен с питающей его средой (почвой) и представлен одной компонентой--«Почвенно-растительный комплекс и рельеф местности». Такое объединение оправдано тем, что растительный покров, будучи тесно связанным с почвой, является индикатором ее состояния, потому расчленять его на две отдельные компоненты нецелесообразно.</vt:lpstr>
      <vt:lpstr>5. Рельеф местности.  Значение нижнего яруса растительного покрова , тепло- и влагорегулятора почвы, основного средства против образования оврагов, оползней и эрозии трудно переоценить. Между тем основное воздействие нефти и нефтепродуктов  на ПРК при отказах трубопроводов сводится  именно к снижению биологической  продуктивности почвы и фитомассы  растительного покрова. </vt:lpstr>
      <vt:lpstr>загрязнение почвенно-растительного комплекса нефтью и нефтепродуктами приводит к уничтожению растительного покрова, период самовосстановления которого в северных районов может достигать 10—15 лет;   снежный покров существенно снижает токсичное действие нефти на растительность. Наиболее опасны разливы нефти в период вегетации растений;   наибольшей токсичностью обладают нефтепродукты с температурой кипения 150—275° С (нафтеновые и керосиновые Фракции);   стойкость растений к загрязнению нефтью различна в зависимости от их вида;   скорость биодеградации нефти в почве незначительна; в некоторой степени она может быть повышена добавлением в почву веществ, содержащих азот и фосфор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ущерба окружающей среде при строительстве и  эксплуатации трубопроводов </dc:title>
  <dc:creator/>
  <cp:lastModifiedBy>BEST</cp:lastModifiedBy>
  <cp:revision>45</cp:revision>
  <dcterms:created xsi:type="dcterms:W3CDTF">2012-07-30T23:42:41Z</dcterms:created>
  <dcterms:modified xsi:type="dcterms:W3CDTF">2020-02-03T10:32:51Z</dcterms:modified>
</cp:coreProperties>
</file>