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64" r:id="rId2"/>
    <p:sldId id="257" r:id="rId3"/>
    <p:sldId id="263" r:id="rId4"/>
    <p:sldId id="262" r:id="rId5"/>
    <p:sldId id="261" r:id="rId6"/>
    <p:sldId id="260" r:id="rId7"/>
    <p:sldId id="258" r:id="rId8"/>
    <p:sldId id="259" r:id="rId9"/>
    <p:sldId id="273" r:id="rId10"/>
    <p:sldId id="265" r:id="rId11"/>
    <p:sldId id="272" r:id="rId12"/>
    <p:sldId id="271" r:id="rId13"/>
    <p:sldId id="270" r:id="rId14"/>
    <p:sldId id="269" r:id="rId15"/>
    <p:sldId id="268" r:id="rId16"/>
    <p:sldId id="267" r:id="rId17"/>
    <p:sldId id="266" r:id="rId18"/>
    <p:sldId id="286" r:id="rId19"/>
    <p:sldId id="285" r:id="rId20"/>
    <p:sldId id="284" r:id="rId21"/>
    <p:sldId id="283" r:id="rId22"/>
    <p:sldId id="282" r:id="rId23"/>
    <p:sldId id="281" r:id="rId24"/>
    <p:sldId id="280" r:id="rId25"/>
    <p:sldId id="279" r:id="rId26"/>
    <p:sldId id="278" r:id="rId27"/>
    <p:sldId id="277" r:id="rId28"/>
    <p:sldId id="276" r:id="rId29"/>
    <p:sldId id="275" r:id="rId30"/>
    <p:sldId id="293" r:id="rId31"/>
    <p:sldId id="292" r:id="rId32"/>
    <p:sldId id="291" r:id="rId33"/>
    <p:sldId id="306" r:id="rId34"/>
    <p:sldId id="307" r:id="rId35"/>
    <p:sldId id="305" r:id="rId36"/>
    <p:sldId id="304" r:id="rId37"/>
    <p:sldId id="303" r:id="rId38"/>
    <p:sldId id="302" r:id="rId39"/>
    <p:sldId id="301" r:id="rId40"/>
    <p:sldId id="300" r:id="rId41"/>
    <p:sldId id="299" r:id="rId42"/>
    <p:sldId id="298" r:id="rId43"/>
    <p:sldId id="297" r:id="rId44"/>
    <p:sldId id="295" r:id="rId45"/>
    <p:sldId id="296" r:id="rId46"/>
    <p:sldId id="294" r:id="rId47"/>
    <p:sldId id="290" r:id="rId48"/>
    <p:sldId id="289" r:id="rId49"/>
    <p:sldId id="274" r:id="rId50"/>
    <p:sldId id="288" r:id="rId51"/>
    <p:sldId id="312" r:id="rId52"/>
    <p:sldId id="311" r:id="rId53"/>
    <p:sldId id="310" r:id="rId54"/>
    <p:sldId id="309" r:id="rId55"/>
    <p:sldId id="308" r:id="rId56"/>
    <p:sldId id="287" r:id="rId57"/>
    <p:sldId id="313" r:id="rId58"/>
    <p:sldId id="315" r:id="rId59"/>
    <p:sldId id="319" r:id="rId60"/>
    <p:sldId id="318" r:id="rId61"/>
    <p:sldId id="314" r:id="rId62"/>
    <p:sldId id="317" r:id="rId63"/>
    <p:sldId id="316" r:id="rId6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0000CC"/>
    <a:srgbClr val="993300"/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660"/>
  </p:normalViewPr>
  <p:slideViewPr>
    <p:cSldViewPr>
      <p:cViewPr varScale="1">
        <p:scale>
          <a:sx n="85" d="100"/>
          <a:sy n="85" d="100"/>
        </p:scale>
        <p:origin x="-137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8A8B5-E46A-4A31-A05D-1FE8574836E3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5C604-C917-4E39-A764-00EEF21A11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4934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5C604-C917-4E39-A764-00EEF21A1127}" type="slidenum">
              <a:rPr lang="ru-RU" smtClean="0"/>
              <a:pPr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2605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2C5D-D638-46D0-9E83-111ED1DBD856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9151-FD30-4E1D-B192-CD8ED463F8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2C5D-D638-46D0-9E83-111ED1DBD856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9151-FD30-4E1D-B192-CD8ED463F8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2C5D-D638-46D0-9E83-111ED1DBD856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9151-FD30-4E1D-B192-CD8ED463F8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631" y="274638"/>
            <a:ext cx="8036169" cy="546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008063"/>
            <a:ext cx="8229600" cy="535305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198935" y="6503988"/>
            <a:ext cx="2655277" cy="354012"/>
          </a:xfrm>
        </p:spPr>
        <p:txBody>
          <a:bodyPr/>
          <a:lstStyle>
            <a:lvl1pPr>
              <a:defRPr/>
            </a:lvl1pPr>
          </a:lstStyle>
          <a:p>
            <a:fld id="{E49F9892-45A5-4EFD-9440-F62E40F9BA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2C5D-D638-46D0-9E83-111ED1DBD856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9151-FD30-4E1D-B192-CD8ED463F8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2C5D-D638-46D0-9E83-111ED1DBD856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9151-FD30-4E1D-B192-CD8ED463F8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2C5D-D638-46D0-9E83-111ED1DBD856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9151-FD30-4E1D-B192-CD8ED463F8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2C5D-D638-46D0-9E83-111ED1DBD856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9151-FD30-4E1D-B192-CD8ED463F8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2C5D-D638-46D0-9E83-111ED1DBD856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9151-FD30-4E1D-B192-CD8ED463F8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2C5D-D638-46D0-9E83-111ED1DBD856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9151-FD30-4E1D-B192-CD8ED463F8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2C5D-D638-46D0-9E83-111ED1DBD856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9151-FD30-4E1D-B192-CD8ED463F8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2C5D-D638-46D0-9E83-111ED1DBD856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9151-FD30-4E1D-B192-CD8ED463F8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C2C5D-D638-46D0-9E83-111ED1DBD856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19151-FD30-4E1D-B192-CD8ED463F8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660066"/>
                </a:solidFill>
              </a:rPr>
              <a:t>Основы прикладной химии</a:t>
            </a:r>
            <a:endParaRPr lang="ru-RU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3300"/>
                </a:solidFill>
              </a:rPr>
              <a:t>Лекция 1</a:t>
            </a:r>
          </a:p>
          <a:p>
            <a:endParaRPr lang="ru-RU" b="1" dirty="0">
              <a:solidFill>
                <a:srgbClr val="003300"/>
              </a:solidFill>
            </a:endParaRPr>
          </a:p>
          <a:p>
            <a:r>
              <a:rPr lang="ru-RU" b="1" dirty="0" smtClean="0">
                <a:solidFill>
                  <a:srgbClr val="0000CC"/>
                </a:solidFill>
              </a:rPr>
              <a:t>Общие вопросы химической технологии</a:t>
            </a:r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5004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>
                <a:solidFill>
                  <a:srgbClr val="003300"/>
                </a:solidFill>
              </a:rPr>
              <a:t>Своё </a:t>
            </a:r>
            <a:r>
              <a:rPr lang="ru-RU" dirty="0">
                <a:solidFill>
                  <a:srgbClr val="003300"/>
                </a:solidFill>
              </a:rPr>
              <a:t>название химическая технология берёт от трёх </a:t>
            </a:r>
            <a:r>
              <a:rPr lang="ru-RU" dirty="0" smtClean="0">
                <a:solidFill>
                  <a:srgbClr val="003300"/>
                </a:solidFill>
              </a:rPr>
              <a:t>слов:</a:t>
            </a:r>
          </a:p>
          <a:p>
            <a:r>
              <a:rPr lang="ru-RU" dirty="0" smtClean="0">
                <a:solidFill>
                  <a:srgbClr val="003300"/>
                </a:solidFill>
              </a:rPr>
              <a:t> </a:t>
            </a:r>
            <a:r>
              <a:rPr lang="ru-RU" b="1" dirty="0">
                <a:solidFill>
                  <a:srgbClr val="0000CC"/>
                </a:solidFill>
              </a:rPr>
              <a:t>химия</a:t>
            </a:r>
            <a:r>
              <a:rPr lang="ru-RU" dirty="0">
                <a:solidFill>
                  <a:srgbClr val="003300"/>
                </a:solidFill>
              </a:rPr>
              <a:t>, которая имеет свою этимологию, </a:t>
            </a:r>
            <a:r>
              <a:rPr lang="ru-RU" b="1" dirty="0" smtClean="0">
                <a:solidFill>
                  <a:srgbClr val="0000CC"/>
                </a:solidFill>
              </a:rPr>
              <a:t>«</a:t>
            </a:r>
            <a:r>
              <a:rPr lang="ru-RU" b="1" dirty="0" err="1">
                <a:solidFill>
                  <a:srgbClr val="0000CC"/>
                </a:solidFill>
              </a:rPr>
              <a:t>технос</a:t>
            </a:r>
            <a:r>
              <a:rPr lang="ru-RU" b="1" dirty="0" smtClean="0">
                <a:solidFill>
                  <a:srgbClr val="0000CC"/>
                </a:solidFill>
              </a:rPr>
              <a:t>»</a:t>
            </a:r>
            <a:r>
              <a:rPr lang="ru-RU" dirty="0">
                <a:solidFill>
                  <a:srgbClr val="003300"/>
                </a:solidFill>
              </a:rPr>
              <a:t> </a:t>
            </a:r>
            <a:r>
              <a:rPr lang="ru-RU" dirty="0" smtClean="0">
                <a:solidFill>
                  <a:srgbClr val="003300"/>
                </a:solidFill>
              </a:rPr>
              <a:t>(греческих) </a:t>
            </a:r>
            <a:r>
              <a:rPr lang="ru-RU" dirty="0">
                <a:solidFill>
                  <a:srgbClr val="003300"/>
                </a:solidFill>
              </a:rPr>
              <a:t>- искусство, </a:t>
            </a:r>
            <a:r>
              <a:rPr lang="ru-RU" dirty="0" smtClean="0">
                <a:solidFill>
                  <a:srgbClr val="003300"/>
                </a:solidFill>
              </a:rPr>
              <a:t>ремесло,</a:t>
            </a:r>
          </a:p>
          <a:p>
            <a:r>
              <a:rPr lang="ru-RU" dirty="0" smtClean="0">
                <a:solidFill>
                  <a:srgbClr val="003300"/>
                </a:solidFill>
              </a:rPr>
              <a:t> </a:t>
            </a:r>
            <a:r>
              <a:rPr lang="ru-RU" b="1" dirty="0">
                <a:solidFill>
                  <a:srgbClr val="0000CC"/>
                </a:solidFill>
              </a:rPr>
              <a:t>«логос»</a:t>
            </a:r>
            <a:r>
              <a:rPr lang="ru-RU" dirty="0">
                <a:solidFill>
                  <a:srgbClr val="003300"/>
                </a:solidFill>
              </a:rPr>
              <a:t> - ученье, наука.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1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5550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>
                <a:solidFill>
                  <a:srgbClr val="0000CC"/>
                </a:solidFill>
              </a:rPr>
              <a:t>Классификация процессов </a:t>
            </a:r>
            <a:r>
              <a:rPr lang="ru-RU" b="1" dirty="0" smtClean="0">
                <a:solidFill>
                  <a:srgbClr val="0000CC"/>
                </a:solidFill>
              </a:rPr>
              <a:t>ХТ</a:t>
            </a:r>
          </a:p>
          <a:p>
            <a:r>
              <a:rPr lang="ru-RU" dirty="0">
                <a:solidFill>
                  <a:srgbClr val="002060"/>
                </a:solidFill>
              </a:rPr>
              <a:t>Процессы ХТ можно классифицировать по различным признакам: </a:t>
            </a:r>
          </a:p>
          <a:p>
            <a:pPr lvl="0"/>
            <a:r>
              <a:rPr lang="ru-RU" b="1" dirty="0">
                <a:solidFill>
                  <a:srgbClr val="003300"/>
                </a:solidFill>
              </a:rPr>
              <a:t>характеру используемых технологий, </a:t>
            </a:r>
          </a:p>
          <a:p>
            <a:pPr lvl="0"/>
            <a:r>
              <a:rPr lang="ru-RU" b="1" dirty="0">
                <a:solidFill>
                  <a:srgbClr val="003300"/>
                </a:solidFill>
              </a:rPr>
              <a:t>происхождению и характеру сырья, </a:t>
            </a:r>
          </a:p>
          <a:p>
            <a:r>
              <a:rPr lang="ru-RU" b="1" dirty="0">
                <a:solidFill>
                  <a:srgbClr val="003300"/>
                </a:solidFill>
              </a:rPr>
              <a:t>характеру и потребительским свойствам продуктов.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1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903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660066"/>
                </a:solidFill>
              </a:rPr>
              <a:t/>
            </a:r>
            <a:br>
              <a:rPr lang="ru-RU" sz="2400" b="1" dirty="0" smtClean="0">
                <a:solidFill>
                  <a:srgbClr val="660066"/>
                </a:solidFill>
              </a:rPr>
            </a:br>
            <a:r>
              <a:rPr lang="ru-RU" sz="2400" b="1" dirty="0" smtClean="0">
                <a:solidFill>
                  <a:srgbClr val="660066"/>
                </a:solidFill>
              </a:rPr>
              <a:t>Основы </a:t>
            </a:r>
            <a:r>
              <a:rPr lang="ru-RU" sz="2400" b="1" dirty="0">
                <a:solidFill>
                  <a:srgbClr val="660066"/>
                </a:solidFill>
              </a:rPr>
              <a:t>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br>
              <a:rPr lang="ru-RU" sz="2400" b="1" dirty="0">
                <a:solidFill>
                  <a:srgbClr val="003300"/>
                </a:solidFill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sz="3800" b="1" dirty="0">
                <a:solidFill>
                  <a:srgbClr val="002060"/>
                </a:solidFill>
              </a:rPr>
              <a:t>Наиболее фундаментальным является отраслевой принцип </a:t>
            </a:r>
            <a:r>
              <a:rPr lang="ru-RU" sz="3800" b="1" dirty="0" smtClean="0">
                <a:solidFill>
                  <a:srgbClr val="002060"/>
                </a:solidFill>
              </a:rPr>
              <a:t>классификации:</a:t>
            </a:r>
          </a:p>
          <a:p>
            <a:endParaRPr lang="ru-RU" b="1" dirty="0" smtClean="0"/>
          </a:p>
          <a:p>
            <a:r>
              <a:rPr lang="ru-RU" b="1" dirty="0" smtClean="0">
                <a:solidFill>
                  <a:srgbClr val="0000CC"/>
                </a:solidFill>
              </a:rPr>
              <a:t>1</a:t>
            </a:r>
            <a:r>
              <a:rPr lang="ru-RU" b="1" dirty="0">
                <a:solidFill>
                  <a:srgbClr val="0000CC"/>
                </a:solidFill>
              </a:rPr>
              <a:t>.</a:t>
            </a:r>
            <a:r>
              <a:rPr lang="ru-RU" dirty="0">
                <a:solidFill>
                  <a:srgbClr val="0000CC"/>
                </a:solidFill>
              </a:rPr>
              <a:t> </a:t>
            </a:r>
            <a:r>
              <a:rPr lang="ru-RU" b="1" u="sng" dirty="0">
                <a:solidFill>
                  <a:srgbClr val="0000CC"/>
                </a:solidFill>
              </a:rPr>
              <a:t>Неорганическая ХТ</a:t>
            </a:r>
            <a:r>
              <a:rPr lang="ru-RU" dirty="0">
                <a:solidFill>
                  <a:srgbClr val="003300"/>
                </a:solidFill>
              </a:rPr>
              <a:t>, включающая в </a:t>
            </a:r>
            <a:r>
              <a:rPr lang="ru-RU" dirty="0" smtClean="0">
                <a:solidFill>
                  <a:srgbClr val="003300"/>
                </a:solidFill>
              </a:rPr>
              <a:t>себя следующие</a:t>
            </a:r>
            <a:r>
              <a:rPr lang="ru-RU" dirty="0">
                <a:solidFill>
                  <a:srgbClr val="003300"/>
                </a:solidFill>
              </a:rPr>
              <a:t> </a:t>
            </a:r>
            <a:r>
              <a:rPr lang="ru-RU" dirty="0" err="1">
                <a:solidFill>
                  <a:srgbClr val="003300"/>
                </a:solidFill>
              </a:rPr>
              <a:t>подотрасли</a:t>
            </a:r>
            <a:r>
              <a:rPr lang="ru-RU" dirty="0">
                <a:solidFill>
                  <a:srgbClr val="003300"/>
                </a:solidFill>
              </a:rPr>
              <a:t>:</a:t>
            </a:r>
          </a:p>
          <a:p>
            <a:endParaRPr lang="ru-RU" dirty="0" smtClean="0">
              <a:solidFill>
                <a:srgbClr val="003300"/>
              </a:solidFill>
            </a:endParaRPr>
          </a:p>
          <a:p>
            <a:r>
              <a:rPr lang="ru-RU" dirty="0" smtClean="0">
                <a:solidFill>
                  <a:srgbClr val="003300"/>
                </a:solidFill>
              </a:rPr>
              <a:t>а</a:t>
            </a:r>
            <a:r>
              <a:rPr lang="ru-RU" dirty="0">
                <a:solidFill>
                  <a:srgbClr val="003300"/>
                </a:solidFill>
              </a:rPr>
              <a:t>) основной неорганический синтез, включающий в себя </a:t>
            </a:r>
            <a:r>
              <a:rPr lang="ru-RU" dirty="0" err="1">
                <a:solidFill>
                  <a:srgbClr val="003300"/>
                </a:solidFill>
              </a:rPr>
              <a:t>многотоннажные</a:t>
            </a:r>
            <a:r>
              <a:rPr lang="ru-RU" dirty="0">
                <a:solidFill>
                  <a:srgbClr val="003300"/>
                </a:solidFill>
              </a:rPr>
              <a:t> производства кислот, щелочей, солей, аммиака, минеральных удобрений на их основе и других неорганических веществ.</a:t>
            </a:r>
          </a:p>
          <a:p>
            <a:r>
              <a:rPr lang="ru-RU" dirty="0">
                <a:solidFill>
                  <a:srgbClr val="003300"/>
                </a:solidFill>
              </a:rPr>
              <a:t>б) тонкий неорганический синтез – малотоннажные производства, но крайне важных для самой химической промышленности неорганических веществ: катализаторов, неорганических препаратов, реактивов, редких элементов, материалов для электроники, лекарственных веществ и др.</a:t>
            </a:r>
          </a:p>
          <a:p>
            <a:r>
              <a:rPr lang="ru-RU" dirty="0">
                <a:solidFill>
                  <a:srgbClr val="003300"/>
                </a:solidFill>
              </a:rPr>
              <a:t>в) ядерно-химическая технология, включающая технологии обогащения и получения радиоактивных веществ и изотопов.</a:t>
            </a:r>
          </a:p>
          <a:p>
            <a:r>
              <a:rPr lang="ru-RU" dirty="0">
                <a:solidFill>
                  <a:srgbClr val="003300"/>
                </a:solidFill>
              </a:rPr>
              <a:t>г) металлургия – производства чёрных и цветных металлов.</a:t>
            </a:r>
          </a:p>
          <a:p>
            <a:r>
              <a:rPr lang="ru-RU" dirty="0">
                <a:solidFill>
                  <a:srgbClr val="003300"/>
                </a:solidFill>
              </a:rPr>
              <a:t>д) технология силикатов – производство вяжущих и строительных материалов, керамических изделий, стекла.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2999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</a:t>
            </a:r>
            <a:r>
              <a:rPr lang="ru-RU" sz="2700" b="1" dirty="0">
                <a:solidFill>
                  <a:srgbClr val="660066"/>
                </a:solidFill>
              </a:rPr>
              <a:t>прикладной химии</a:t>
            </a:r>
            <a:br>
              <a:rPr lang="ru-RU" sz="2700" b="1" dirty="0">
                <a:solidFill>
                  <a:srgbClr val="660066"/>
                </a:solidFill>
              </a:rPr>
            </a:br>
            <a:r>
              <a:rPr lang="ru-RU" sz="2700" b="1" dirty="0">
                <a:solidFill>
                  <a:srgbClr val="003300"/>
                </a:solidFill>
              </a:rPr>
              <a:t>Лекция 1</a:t>
            </a:r>
            <a:r>
              <a:rPr lang="ru-RU" b="1" dirty="0">
                <a:solidFill>
                  <a:srgbClr val="003300"/>
                </a:solidFill>
              </a:rPr>
              <a:t/>
            </a:r>
            <a:br>
              <a:rPr lang="ru-RU" b="1" dirty="0">
                <a:solidFill>
                  <a:srgbClr val="0033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832648"/>
          </a:xfrm>
        </p:spPr>
        <p:txBody>
          <a:bodyPr>
            <a:normAutofit fontScale="62500" lnSpcReduction="20000"/>
          </a:bodyPr>
          <a:lstStyle/>
          <a:p>
            <a:r>
              <a:rPr lang="ru-RU" sz="3800" b="1" dirty="0">
                <a:solidFill>
                  <a:srgbClr val="0000CC"/>
                </a:solidFill>
              </a:rPr>
              <a:t>2. </a:t>
            </a:r>
            <a:r>
              <a:rPr lang="ru-RU" sz="3800" b="1" u="sng" dirty="0">
                <a:solidFill>
                  <a:srgbClr val="0000CC"/>
                </a:solidFill>
              </a:rPr>
              <a:t>Технология органических веществ</a:t>
            </a:r>
            <a:r>
              <a:rPr lang="ru-RU" sz="3800" u="sng" dirty="0">
                <a:solidFill>
                  <a:srgbClr val="003300"/>
                </a:solidFill>
              </a:rPr>
              <a:t>,</a:t>
            </a:r>
            <a:r>
              <a:rPr lang="ru-RU" sz="3800" dirty="0">
                <a:solidFill>
                  <a:srgbClr val="003300"/>
                </a:solidFill>
              </a:rPr>
              <a:t> включающая в себя следующие </a:t>
            </a:r>
            <a:r>
              <a:rPr lang="ru-RU" sz="3800" dirty="0" err="1">
                <a:solidFill>
                  <a:srgbClr val="003300"/>
                </a:solidFill>
              </a:rPr>
              <a:t>подотрасли</a:t>
            </a:r>
            <a:r>
              <a:rPr lang="ru-RU" sz="3800" dirty="0">
                <a:solidFill>
                  <a:srgbClr val="003300"/>
                </a:solidFill>
              </a:rPr>
              <a:t>:</a:t>
            </a:r>
          </a:p>
          <a:p>
            <a:r>
              <a:rPr lang="ru-RU" dirty="0">
                <a:solidFill>
                  <a:srgbClr val="003300"/>
                </a:solidFill>
              </a:rPr>
              <a:t>а) переработка ископаемого углеродсодержащего сырья – твёрдого топлива, нефти и газа – первичное разделение, очистка, облагораживание, конверсия углеводородного сырья в сам водород.</a:t>
            </a:r>
          </a:p>
          <a:p>
            <a:r>
              <a:rPr lang="ru-RU" dirty="0">
                <a:solidFill>
                  <a:srgbClr val="003300"/>
                </a:solidFill>
              </a:rPr>
              <a:t>б) нефтехимический синтез – производство органических продуктов и полупродуктов на основе переработки газообразных, жидких и твёрдых углеводородов, а также на основе оксидов углерода и водорода.</a:t>
            </a:r>
          </a:p>
          <a:p>
            <a:r>
              <a:rPr lang="ru-RU" dirty="0">
                <a:solidFill>
                  <a:srgbClr val="003300"/>
                </a:solidFill>
              </a:rPr>
              <a:t>в) основной органический синтез – производство базовых продуктов органического синтеза, дающего начало всем остальным процессам более глубокой переработки органического сырья.</a:t>
            </a:r>
          </a:p>
          <a:p>
            <a:r>
              <a:rPr lang="ru-RU" dirty="0">
                <a:solidFill>
                  <a:srgbClr val="003300"/>
                </a:solidFill>
              </a:rPr>
              <a:t>г) биотехнология – производство кормовых дрожжей, аминокислот, ферментов, антибиотиков и др. на основе биологических процессов.</a:t>
            </a:r>
          </a:p>
          <a:p>
            <a:r>
              <a:rPr lang="ru-RU" dirty="0">
                <a:solidFill>
                  <a:srgbClr val="003300"/>
                </a:solidFill>
              </a:rPr>
              <a:t>д) тонкий органический синтез – производство органических препаратов, реактивов, лекарственных веществ, душистых веществ, средств защиты растений и др.</a:t>
            </a:r>
          </a:p>
          <a:p>
            <a:r>
              <a:rPr lang="ru-RU" dirty="0">
                <a:solidFill>
                  <a:srgbClr val="003300"/>
                </a:solidFill>
              </a:rPr>
              <a:t>е) производство органических полупродуктов и красителей.</a:t>
            </a:r>
          </a:p>
          <a:p>
            <a:r>
              <a:rPr lang="ru-RU" dirty="0">
                <a:solidFill>
                  <a:srgbClr val="003300"/>
                </a:solidFill>
              </a:rPr>
              <a:t>ж) технология высокомолекулярных соединений (СК, пластмассы, химические волокна, плёнкообразующие вещества).</a:t>
            </a:r>
          </a:p>
          <a:p>
            <a:r>
              <a:rPr lang="ru-RU" dirty="0">
                <a:solidFill>
                  <a:srgbClr val="003300"/>
                </a:solidFill>
              </a:rPr>
              <a:t>з) технологии переработки растительного и животного сырья.</a:t>
            </a:r>
          </a:p>
        </p:txBody>
      </p:sp>
    </p:spTree>
    <p:extLst>
      <p:ext uri="{BB962C8B-B14F-4D97-AF65-F5344CB8AC3E}">
        <p14:creationId xmlns:p14="http://schemas.microsoft.com/office/powerpoint/2010/main" xmlns="" val="376266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3300"/>
                </a:solidFill>
              </a:rPr>
              <a:t>Сырьевая основа </a:t>
            </a:r>
            <a:r>
              <a:rPr lang="ru-RU" sz="2400" b="1" dirty="0" smtClean="0">
                <a:solidFill>
                  <a:srgbClr val="003300"/>
                </a:solidFill>
              </a:rPr>
              <a:t>отрасли</a:t>
            </a:r>
          </a:p>
          <a:p>
            <a:r>
              <a:rPr lang="ru-RU" sz="2400" b="1" dirty="0">
                <a:solidFill>
                  <a:srgbClr val="0000CC"/>
                </a:solidFill>
              </a:rPr>
              <a:t>в неорганической ХТ</a:t>
            </a:r>
            <a:endParaRPr lang="ru-RU" sz="2400" dirty="0">
              <a:solidFill>
                <a:srgbClr val="0000CC"/>
              </a:solidFill>
            </a:endParaRPr>
          </a:p>
          <a:p>
            <a:r>
              <a:rPr lang="ru-RU" sz="2400" dirty="0">
                <a:solidFill>
                  <a:srgbClr val="0000CC"/>
                </a:solidFill>
              </a:rPr>
              <a:t>1) Атмосферный азот и в очень ограниченной степени натриевая селитра, запасы которой (Чили, Южная Африка) быстро истощаются;</a:t>
            </a:r>
          </a:p>
          <a:p>
            <a:r>
              <a:rPr lang="ru-RU" sz="2400" dirty="0">
                <a:solidFill>
                  <a:srgbClr val="0000CC"/>
                </a:solidFill>
              </a:rPr>
              <a:t>2) Водород. В промышленности производится: </a:t>
            </a:r>
          </a:p>
          <a:p>
            <a:r>
              <a:rPr lang="ru-RU" sz="2400" dirty="0">
                <a:solidFill>
                  <a:srgbClr val="0000CC"/>
                </a:solidFill>
              </a:rPr>
              <a:t>а) конверсией метана;</a:t>
            </a:r>
          </a:p>
          <a:p>
            <a:r>
              <a:rPr lang="ru-RU" sz="2400" dirty="0">
                <a:solidFill>
                  <a:srgbClr val="0000CC"/>
                </a:solidFill>
              </a:rPr>
              <a:t>б) неполным окислением метана, который является комбинацией следующих реакций с последующим взаимодействием СО с водяным паром;</a:t>
            </a:r>
          </a:p>
          <a:p>
            <a:r>
              <a:rPr lang="ru-RU" sz="2400" dirty="0">
                <a:solidFill>
                  <a:srgbClr val="0000CC"/>
                </a:solidFill>
              </a:rPr>
              <a:t>в) конверсией твёрдого углеродного топлива</a:t>
            </a:r>
          </a:p>
          <a:p>
            <a:r>
              <a:rPr lang="ru-RU" sz="2400" dirty="0">
                <a:solidFill>
                  <a:srgbClr val="0000CC"/>
                </a:solidFill>
              </a:rPr>
              <a:t>г) электролиз воды или водных растворов </a:t>
            </a:r>
            <a:r>
              <a:rPr lang="en-US" sz="2400" dirty="0" err="1">
                <a:solidFill>
                  <a:srgbClr val="0000CC"/>
                </a:solidFill>
              </a:rPr>
              <a:t>NaCl</a:t>
            </a:r>
            <a:r>
              <a:rPr lang="ru-RU" sz="2400" dirty="0">
                <a:solidFill>
                  <a:srgbClr val="0000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69048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784976" cy="5904656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0000CC"/>
                </a:solidFill>
              </a:rPr>
              <a:t>3. Кислород или воздух. Если необходимо иметь чистый кислород, то его сжижают при высоких давлениях и пониженной температуре, а затем подвергают фракционной перегонке;</a:t>
            </a:r>
          </a:p>
          <a:p>
            <a:r>
              <a:rPr lang="ru-RU" sz="1800" dirty="0">
                <a:solidFill>
                  <a:srgbClr val="0000CC"/>
                </a:solidFill>
              </a:rPr>
              <a:t>4. Источником получения серной кислоты и других продуктов на её основе является элементарная сера, пирит </a:t>
            </a:r>
            <a:r>
              <a:rPr lang="en-US" sz="1800" dirty="0" err="1">
                <a:solidFill>
                  <a:srgbClr val="0000CC"/>
                </a:solidFill>
              </a:rPr>
              <a:t>FeS</a:t>
            </a:r>
            <a:r>
              <a:rPr lang="ru-RU" sz="1800" baseline="-25000" dirty="0">
                <a:solidFill>
                  <a:srgbClr val="0000CC"/>
                </a:solidFill>
              </a:rPr>
              <a:t>2</a:t>
            </a:r>
            <a:r>
              <a:rPr lang="ru-RU" sz="1800" dirty="0">
                <a:solidFill>
                  <a:srgbClr val="0000CC"/>
                </a:solidFill>
              </a:rPr>
              <a:t> и сульфиды цветных металлов;</a:t>
            </a:r>
          </a:p>
          <a:p>
            <a:r>
              <a:rPr lang="ru-RU" sz="1800" dirty="0">
                <a:solidFill>
                  <a:srgbClr val="0000CC"/>
                </a:solidFill>
              </a:rPr>
              <a:t>5. Источником получения фосфорной кислоты и фосфат-содержащих удобрений являются фосфатные руды: апатиты и фосфориты. В этих рудах фосфор находится в нерастворимой форме, главным образом в виде </a:t>
            </a:r>
            <a:r>
              <a:rPr lang="ru-RU" sz="1800" dirty="0" err="1">
                <a:solidFill>
                  <a:srgbClr val="0000CC"/>
                </a:solidFill>
              </a:rPr>
              <a:t>фторапатита</a:t>
            </a:r>
            <a:r>
              <a:rPr lang="ru-RU" sz="1800" dirty="0">
                <a:solidFill>
                  <a:srgbClr val="0000CC"/>
                </a:solidFill>
              </a:rPr>
              <a:t> </a:t>
            </a:r>
            <a:r>
              <a:rPr lang="en-US" sz="1800" dirty="0" err="1">
                <a:solidFill>
                  <a:srgbClr val="0000CC"/>
                </a:solidFill>
              </a:rPr>
              <a:t>Ca</a:t>
            </a:r>
            <a:r>
              <a:rPr lang="ru-RU" sz="1800" baseline="-25000" dirty="0">
                <a:solidFill>
                  <a:srgbClr val="0000CC"/>
                </a:solidFill>
              </a:rPr>
              <a:t>5</a:t>
            </a:r>
            <a:r>
              <a:rPr lang="en-US" sz="1800" dirty="0">
                <a:solidFill>
                  <a:srgbClr val="0000CC"/>
                </a:solidFill>
              </a:rPr>
              <a:t>F</a:t>
            </a:r>
            <a:r>
              <a:rPr lang="ru-RU" sz="1800" dirty="0">
                <a:solidFill>
                  <a:srgbClr val="0000CC"/>
                </a:solidFill>
              </a:rPr>
              <a:t>(</a:t>
            </a:r>
            <a:r>
              <a:rPr lang="en-US" sz="1800" dirty="0">
                <a:solidFill>
                  <a:srgbClr val="0000CC"/>
                </a:solidFill>
              </a:rPr>
              <a:t>PO</a:t>
            </a:r>
            <a:r>
              <a:rPr lang="ru-RU" sz="1800" baseline="-25000" dirty="0">
                <a:solidFill>
                  <a:srgbClr val="0000CC"/>
                </a:solidFill>
              </a:rPr>
              <a:t>4</a:t>
            </a:r>
            <a:r>
              <a:rPr lang="ru-RU" sz="1800" dirty="0">
                <a:solidFill>
                  <a:srgbClr val="0000CC"/>
                </a:solidFill>
              </a:rPr>
              <a:t>)</a:t>
            </a:r>
            <a:r>
              <a:rPr lang="ru-RU" sz="1800" baseline="-25000" dirty="0">
                <a:solidFill>
                  <a:srgbClr val="0000CC"/>
                </a:solidFill>
              </a:rPr>
              <a:t>3</a:t>
            </a:r>
            <a:r>
              <a:rPr lang="ru-RU" sz="1800" dirty="0">
                <a:solidFill>
                  <a:srgbClr val="0000CC"/>
                </a:solidFill>
              </a:rPr>
              <a:t> и </a:t>
            </a:r>
            <a:r>
              <a:rPr lang="ru-RU" sz="1800" dirty="0" err="1">
                <a:solidFill>
                  <a:srgbClr val="0000CC"/>
                </a:solidFill>
              </a:rPr>
              <a:t>трикальцийфосфата</a:t>
            </a:r>
            <a:r>
              <a:rPr lang="ru-RU" sz="1800" dirty="0">
                <a:solidFill>
                  <a:srgbClr val="0000CC"/>
                </a:solidFill>
              </a:rPr>
              <a:t> </a:t>
            </a:r>
            <a:r>
              <a:rPr lang="en-US" sz="1800" dirty="0" err="1">
                <a:solidFill>
                  <a:srgbClr val="0000CC"/>
                </a:solidFill>
              </a:rPr>
              <a:t>Ca</a:t>
            </a:r>
            <a:r>
              <a:rPr lang="ru-RU" sz="1800" baseline="-25000" dirty="0">
                <a:solidFill>
                  <a:srgbClr val="0000CC"/>
                </a:solidFill>
              </a:rPr>
              <a:t>3</a:t>
            </a:r>
            <a:r>
              <a:rPr lang="ru-RU" sz="1800" dirty="0">
                <a:solidFill>
                  <a:srgbClr val="0000CC"/>
                </a:solidFill>
              </a:rPr>
              <a:t>(</a:t>
            </a:r>
            <a:r>
              <a:rPr lang="en-US" sz="1800" dirty="0">
                <a:solidFill>
                  <a:srgbClr val="0000CC"/>
                </a:solidFill>
              </a:rPr>
              <a:t>PO</a:t>
            </a:r>
            <a:r>
              <a:rPr lang="ru-RU" sz="1800" baseline="-25000" dirty="0">
                <a:solidFill>
                  <a:srgbClr val="0000CC"/>
                </a:solidFill>
              </a:rPr>
              <a:t>4</a:t>
            </a:r>
            <a:r>
              <a:rPr lang="ru-RU" sz="1800" dirty="0">
                <a:solidFill>
                  <a:srgbClr val="0000CC"/>
                </a:solidFill>
              </a:rPr>
              <a:t>)</a:t>
            </a:r>
            <a:r>
              <a:rPr lang="ru-RU" sz="1800" baseline="-25000" dirty="0">
                <a:solidFill>
                  <a:srgbClr val="0000CC"/>
                </a:solidFill>
              </a:rPr>
              <a:t>2</a:t>
            </a:r>
            <a:r>
              <a:rPr lang="ru-RU" sz="1800" dirty="0">
                <a:solidFill>
                  <a:srgbClr val="0000CC"/>
                </a:solidFill>
              </a:rPr>
              <a:t>;</a:t>
            </a:r>
          </a:p>
          <a:p>
            <a:r>
              <a:rPr lang="ru-RU" sz="1800" dirty="0">
                <a:solidFill>
                  <a:srgbClr val="0000CC"/>
                </a:solidFill>
              </a:rPr>
              <a:t>Апатит – минерал, входящий в состав изверженных пород. В России на Кольском полуострове имеются крупнейшие залежи апатитонефелиновой руды. Нефелин (</a:t>
            </a:r>
            <a:r>
              <a:rPr lang="en-US" sz="1800" dirty="0">
                <a:solidFill>
                  <a:srgbClr val="0000CC"/>
                </a:solidFill>
              </a:rPr>
              <a:t>K</a:t>
            </a:r>
            <a:r>
              <a:rPr lang="ru-RU" sz="1800" dirty="0">
                <a:solidFill>
                  <a:srgbClr val="0000CC"/>
                </a:solidFill>
              </a:rPr>
              <a:t>,</a:t>
            </a:r>
            <a:r>
              <a:rPr lang="en-US" sz="1800" dirty="0">
                <a:solidFill>
                  <a:srgbClr val="0000CC"/>
                </a:solidFill>
              </a:rPr>
              <a:t>Na</a:t>
            </a:r>
            <a:r>
              <a:rPr lang="ru-RU" sz="1800" dirty="0">
                <a:solidFill>
                  <a:srgbClr val="0000CC"/>
                </a:solidFill>
              </a:rPr>
              <a:t>)</a:t>
            </a:r>
            <a:r>
              <a:rPr lang="ru-RU" sz="1800" baseline="-25000" dirty="0">
                <a:solidFill>
                  <a:srgbClr val="0000CC"/>
                </a:solidFill>
              </a:rPr>
              <a:t>2</a:t>
            </a:r>
            <a:r>
              <a:rPr lang="en-US" sz="1800" dirty="0" err="1">
                <a:solidFill>
                  <a:srgbClr val="0000CC"/>
                </a:solidFill>
              </a:rPr>
              <a:t>OAl</a:t>
            </a:r>
            <a:r>
              <a:rPr lang="ru-RU" sz="1800" baseline="-25000" dirty="0">
                <a:solidFill>
                  <a:srgbClr val="0000CC"/>
                </a:solidFill>
              </a:rPr>
              <a:t>2</a:t>
            </a:r>
            <a:r>
              <a:rPr lang="en-US" sz="1800" dirty="0">
                <a:solidFill>
                  <a:srgbClr val="0000CC"/>
                </a:solidFill>
              </a:rPr>
              <a:t>O</a:t>
            </a:r>
            <a:r>
              <a:rPr lang="ru-RU" sz="1800" baseline="-25000" dirty="0">
                <a:solidFill>
                  <a:srgbClr val="0000CC"/>
                </a:solidFill>
              </a:rPr>
              <a:t>3</a:t>
            </a:r>
            <a:r>
              <a:rPr lang="en-US" sz="1800" dirty="0">
                <a:solidFill>
                  <a:srgbClr val="0000CC"/>
                </a:solidFill>
              </a:rPr>
              <a:t></a:t>
            </a:r>
            <a:r>
              <a:rPr lang="ru-RU" sz="1800" dirty="0">
                <a:solidFill>
                  <a:srgbClr val="0000CC"/>
                </a:solidFill>
              </a:rPr>
              <a:t>2</a:t>
            </a:r>
            <a:r>
              <a:rPr lang="en-US" sz="1800" dirty="0" err="1">
                <a:solidFill>
                  <a:srgbClr val="0000CC"/>
                </a:solidFill>
              </a:rPr>
              <a:t>SiO</a:t>
            </a:r>
            <a:r>
              <a:rPr lang="ru-RU" sz="1800" baseline="-25000" dirty="0">
                <a:solidFill>
                  <a:srgbClr val="0000CC"/>
                </a:solidFill>
              </a:rPr>
              <a:t>2</a:t>
            </a:r>
            <a:r>
              <a:rPr lang="en-US" sz="1800" dirty="0">
                <a:solidFill>
                  <a:srgbClr val="0000CC"/>
                </a:solidFill>
              </a:rPr>
              <a:t></a:t>
            </a:r>
            <a:r>
              <a:rPr lang="ru-RU" sz="1800" dirty="0">
                <a:solidFill>
                  <a:srgbClr val="0000CC"/>
                </a:solidFill>
              </a:rPr>
              <a:t>2</a:t>
            </a:r>
            <a:r>
              <a:rPr lang="en-US" sz="1800" dirty="0">
                <a:solidFill>
                  <a:srgbClr val="0000CC"/>
                </a:solidFill>
              </a:rPr>
              <a:t>H</a:t>
            </a:r>
            <a:r>
              <a:rPr lang="ru-RU" sz="1800" baseline="-25000" dirty="0">
                <a:solidFill>
                  <a:srgbClr val="0000CC"/>
                </a:solidFill>
              </a:rPr>
              <a:t>2</a:t>
            </a:r>
            <a:r>
              <a:rPr lang="en-US" sz="1800" dirty="0">
                <a:solidFill>
                  <a:srgbClr val="0000CC"/>
                </a:solidFill>
              </a:rPr>
              <a:t>O </a:t>
            </a:r>
            <a:r>
              <a:rPr lang="ru-RU" sz="1800" dirty="0">
                <a:solidFill>
                  <a:srgbClr val="0000CC"/>
                </a:solidFill>
              </a:rPr>
              <a:t>– сырьё алюминиевой промышленности. Апатитонефелиновую породу, содержащую до 70% апатита и до 25% нефелина разделяют флотацией на апатитовый концентрат, в состав которого входит до 40% Р</a:t>
            </a:r>
            <a:r>
              <a:rPr lang="ru-RU" sz="1800" baseline="-25000" dirty="0">
                <a:solidFill>
                  <a:srgbClr val="0000CC"/>
                </a:solidFill>
              </a:rPr>
              <a:t>2</a:t>
            </a:r>
            <a:r>
              <a:rPr lang="ru-RU" sz="1800" dirty="0">
                <a:solidFill>
                  <a:srgbClr val="0000CC"/>
                </a:solidFill>
              </a:rPr>
              <a:t>О</a:t>
            </a:r>
            <a:r>
              <a:rPr lang="ru-RU" sz="1800" baseline="-25000" dirty="0">
                <a:solidFill>
                  <a:srgbClr val="0000CC"/>
                </a:solidFill>
              </a:rPr>
              <a:t>5</a:t>
            </a:r>
            <a:r>
              <a:rPr lang="ru-RU" sz="1800" dirty="0">
                <a:solidFill>
                  <a:srgbClr val="0000CC"/>
                </a:solidFill>
              </a:rPr>
              <a:t> и нефелиновую фракцию, которая после повторного обогащения содержит до 30% </a:t>
            </a:r>
            <a:r>
              <a:rPr lang="en-US" sz="1800" dirty="0">
                <a:solidFill>
                  <a:srgbClr val="0000CC"/>
                </a:solidFill>
              </a:rPr>
              <a:t>Al</a:t>
            </a:r>
            <a:r>
              <a:rPr lang="ru-RU" sz="1800" baseline="-25000" dirty="0">
                <a:solidFill>
                  <a:srgbClr val="0000CC"/>
                </a:solidFill>
              </a:rPr>
              <a:t>2</a:t>
            </a:r>
            <a:r>
              <a:rPr lang="en-US" sz="1800" dirty="0">
                <a:solidFill>
                  <a:srgbClr val="0000CC"/>
                </a:solidFill>
              </a:rPr>
              <a:t>O</a:t>
            </a:r>
            <a:r>
              <a:rPr lang="ru-RU" sz="1800" baseline="-25000" dirty="0">
                <a:solidFill>
                  <a:srgbClr val="0000CC"/>
                </a:solidFill>
              </a:rPr>
              <a:t>3</a:t>
            </a:r>
            <a:r>
              <a:rPr lang="ru-RU" sz="1800" dirty="0">
                <a:solidFill>
                  <a:srgbClr val="0000CC"/>
                </a:solidFill>
              </a:rPr>
              <a:t>.</a:t>
            </a:r>
          </a:p>
          <a:p>
            <a:r>
              <a:rPr lang="ru-RU" sz="1800" dirty="0">
                <a:solidFill>
                  <a:srgbClr val="0000CC"/>
                </a:solidFill>
              </a:rPr>
              <a:t>Фосфориты – породы … происхождения. Содержание Р</a:t>
            </a:r>
            <a:r>
              <a:rPr lang="ru-RU" sz="1800" baseline="-25000" dirty="0">
                <a:solidFill>
                  <a:srgbClr val="0000CC"/>
                </a:solidFill>
              </a:rPr>
              <a:t>2</a:t>
            </a:r>
            <a:r>
              <a:rPr lang="ru-RU" sz="1800" dirty="0">
                <a:solidFill>
                  <a:srgbClr val="0000CC"/>
                </a:solidFill>
              </a:rPr>
              <a:t>О</a:t>
            </a:r>
            <a:r>
              <a:rPr lang="ru-RU" sz="1800" baseline="-25000" dirty="0">
                <a:solidFill>
                  <a:srgbClr val="0000CC"/>
                </a:solidFill>
              </a:rPr>
              <a:t>5</a:t>
            </a:r>
            <a:r>
              <a:rPr lang="ru-RU" sz="1800" dirty="0">
                <a:solidFill>
                  <a:srgbClr val="0000CC"/>
                </a:solidFill>
              </a:rPr>
              <a:t> в фосфоритах колеблется от 20 до 30</a:t>
            </a:r>
            <a:r>
              <a:rPr lang="ru-RU" sz="1800" dirty="0" smtClean="0">
                <a:solidFill>
                  <a:srgbClr val="0000CC"/>
                </a:solidFill>
              </a:rPr>
              <a:t>%.</a:t>
            </a:r>
            <a:endParaRPr lang="ru-RU" sz="1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924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fontScale="55000" lnSpcReduction="20000"/>
          </a:bodyPr>
          <a:lstStyle/>
          <a:p>
            <a:r>
              <a:rPr lang="ru-RU" dirty="0">
                <a:solidFill>
                  <a:srgbClr val="0000CC"/>
                </a:solidFill>
              </a:rPr>
              <a:t>6. Первичным сырьём для производства органических веществ являются природный газ, нефть, каменный уголь, в меньшей степени горючие сланцы и торф.</a:t>
            </a:r>
          </a:p>
          <a:p>
            <a:r>
              <a:rPr lang="ru-RU" dirty="0">
                <a:solidFill>
                  <a:srgbClr val="0000CC"/>
                </a:solidFill>
              </a:rPr>
              <a:t>Традиционные способы их первичной переработки – пиролиз. Последние годы всё большее значение приобретает синтез-газ получаемый из всех перечисленных видов сырья путём парокислородной конверсии. Это особенно важно для твёрдых горючих ископаемых, залежей которых должно хватить на несколько сотен лет. Синтез-газ является основой для получения небольшой группы базовых продуктов органического синтеза, которые в сырьевом балансе промышленных органических продуктов составляют 90%. Сюда относятся этилен, пропилен, 1,3-бутадиен, бензол, толуол и ксилолы.</a:t>
            </a:r>
          </a:p>
          <a:p>
            <a:r>
              <a:rPr lang="ru-RU" dirty="0">
                <a:solidFill>
                  <a:srgbClr val="0000CC"/>
                </a:solidFill>
              </a:rPr>
              <a:t>7. Источником получения металлов в технически чистом виде являются природные минералы, содержащие, как правило, часть пустой породы. Минералы руд представляют в основном оксиды и сульфиды некоторых металлов (</a:t>
            </a:r>
            <a:r>
              <a:rPr lang="en-US" dirty="0">
                <a:solidFill>
                  <a:srgbClr val="0000CC"/>
                </a:solidFill>
              </a:rPr>
              <a:t>Fe</a:t>
            </a:r>
            <a:r>
              <a:rPr lang="ru-RU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O</a:t>
            </a:r>
            <a:r>
              <a:rPr lang="ru-RU" baseline="-25000" dirty="0">
                <a:solidFill>
                  <a:srgbClr val="0000CC"/>
                </a:solidFill>
              </a:rPr>
              <a:t>4</a:t>
            </a:r>
            <a:r>
              <a:rPr lang="ru-RU" dirty="0">
                <a:solidFill>
                  <a:srgbClr val="0000CC"/>
                </a:solidFill>
              </a:rPr>
              <a:t>, </a:t>
            </a:r>
            <a:r>
              <a:rPr lang="en-US" dirty="0">
                <a:solidFill>
                  <a:srgbClr val="0000CC"/>
                </a:solidFill>
              </a:rPr>
              <a:t>Fe</a:t>
            </a:r>
            <a:r>
              <a:rPr lang="ru-RU" baseline="-25000" dirty="0">
                <a:solidFill>
                  <a:srgbClr val="0000CC"/>
                </a:solidFill>
              </a:rPr>
              <a:t>2</a:t>
            </a:r>
            <a:r>
              <a:rPr lang="en-US" dirty="0">
                <a:solidFill>
                  <a:srgbClr val="0000CC"/>
                </a:solidFill>
              </a:rPr>
              <a:t>O</a:t>
            </a:r>
            <a:r>
              <a:rPr lang="ru-RU" baseline="-25000" dirty="0">
                <a:solidFill>
                  <a:srgbClr val="0000CC"/>
                </a:solidFill>
              </a:rPr>
              <a:t>3</a:t>
            </a:r>
            <a:r>
              <a:rPr lang="ru-RU" dirty="0">
                <a:solidFill>
                  <a:srgbClr val="0000CC"/>
                </a:solidFill>
              </a:rPr>
              <a:t>, </a:t>
            </a:r>
            <a:r>
              <a:rPr lang="en-US" dirty="0">
                <a:solidFill>
                  <a:srgbClr val="0000CC"/>
                </a:solidFill>
              </a:rPr>
              <a:t>Cu</a:t>
            </a:r>
            <a:r>
              <a:rPr lang="ru-RU" baseline="-25000" dirty="0">
                <a:solidFill>
                  <a:srgbClr val="0000CC"/>
                </a:solidFill>
              </a:rPr>
              <a:t>2</a:t>
            </a:r>
            <a:r>
              <a:rPr lang="en-US" dirty="0">
                <a:solidFill>
                  <a:srgbClr val="0000CC"/>
                </a:solidFill>
              </a:rPr>
              <a:t>S</a:t>
            </a:r>
            <a:r>
              <a:rPr lang="ru-RU" dirty="0">
                <a:solidFill>
                  <a:srgbClr val="0000CC"/>
                </a:solidFill>
              </a:rPr>
              <a:t>, </a:t>
            </a:r>
            <a:r>
              <a:rPr lang="en-US" dirty="0" err="1">
                <a:solidFill>
                  <a:srgbClr val="0000CC"/>
                </a:solidFill>
              </a:rPr>
              <a:t>CuS</a:t>
            </a:r>
            <a:r>
              <a:rPr lang="ru-RU" dirty="0">
                <a:solidFill>
                  <a:srgbClr val="0000CC"/>
                </a:solidFill>
              </a:rPr>
              <a:t>, </a:t>
            </a:r>
            <a:r>
              <a:rPr lang="en-US" dirty="0" err="1">
                <a:solidFill>
                  <a:srgbClr val="0000CC"/>
                </a:solidFill>
              </a:rPr>
              <a:t>FeCuS</a:t>
            </a:r>
            <a:r>
              <a:rPr lang="ru-RU" baseline="-25000" dirty="0">
                <a:solidFill>
                  <a:srgbClr val="0000CC"/>
                </a:solidFill>
              </a:rPr>
              <a:t>2</a:t>
            </a:r>
            <a:r>
              <a:rPr lang="ru-RU" dirty="0">
                <a:solidFill>
                  <a:srgbClr val="0000CC"/>
                </a:solidFill>
              </a:rPr>
              <a:t>, </a:t>
            </a:r>
            <a:r>
              <a:rPr lang="en-US" dirty="0" err="1">
                <a:solidFill>
                  <a:srgbClr val="0000CC"/>
                </a:solidFill>
              </a:rPr>
              <a:t>ZnS</a:t>
            </a:r>
            <a:r>
              <a:rPr lang="en-US" dirty="0">
                <a:solidFill>
                  <a:srgbClr val="0000CC"/>
                </a:solidFill>
              </a:rPr>
              <a:t> </a:t>
            </a:r>
            <a:r>
              <a:rPr lang="ru-RU" dirty="0">
                <a:solidFill>
                  <a:srgbClr val="0000CC"/>
                </a:solidFill>
              </a:rPr>
              <a:t>и др.), содержащие оксиды соединений, составляющих пустую породу. В чёрной металлургии к ним относятся </a:t>
            </a:r>
            <a:r>
              <a:rPr lang="en-US" dirty="0">
                <a:solidFill>
                  <a:srgbClr val="0000CC"/>
                </a:solidFill>
              </a:rPr>
              <a:t>Al</a:t>
            </a:r>
            <a:r>
              <a:rPr lang="ru-RU" baseline="-25000" dirty="0">
                <a:solidFill>
                  <a:srgbClr val="0000CC"/>
                </a:solidFill>
              </a:rPr>
              <a:t>2</a:t>
            </a:r>
            <a:r>
              <a:rPr lang="en-US" dirty="0">
                <a:solidFill>
                  <a:srgbClr val="0000CC"/>
                </a:solidFill>
              </a:rPr>
              <a:t>O</a:t>
            </a:r>
            <a:r>
              <a:rPr lang="ru-RU" baseline="-25000" dirty="0">
                <a:solidFill>
                  <a:srgbClr val="0000CC"/>
                </a:solidFill>
              </a:rPr>
              <a:t>3</a:t>
            </a:r>
            <a:r>
              <a:rPr lang="ru-RU" dirty="0">
                <a:solidFill>
                  <a:srgbClr val="0000CC"/>
                </a:solidFill>
              </a:rPr>
              <a:t>, </a:t>
            </a:r>
            <a:r>
              <a:rPr lang="en-US" dirty="0" err="1">
                <a:solidFill>
                  <a:srgbClr val="0000CC"/>
                </a:solidFill>
              </a:rPr>
              <a:t>SiO</a:t>
            </a:r>
            <a:r>
              <a:rPr lang="ru-RU" baseline="-25000" dirty="0">
                <a:solidFill>
                  <a:srgbClr val="0000CC"/>
                </a:solidFill>
              </a:rPr>
              <a:t>2</a:t>
            </a:r>
            <a:r>
              <a:rPr lang="ru-RU" dirty="0">
                <a:solidFill>
                  <a:srgbClr val="0000CC"/>
                </a:solidFill>
              </a:rPr>
              <a:t>, </a:t>
            </a:r>
            <a:r>
              <a:rPr lang="en-US" dirty="0" err="1">
                <a:solidFill>
                  <a:srgbClr val="0000CC"/>
                </a:solidFill>
              </a:rPr>
              <a:t>CrO</a:t>
            </a:r>
            <a:r>
              <a:rPr lang="ru-RU" dirty="0">
                <a:solidFill>
                  <a:srgbClr val="0000CC"/>
                </a:solidFill>
              </a:rPr>
              <a:t>, </a:t>
            </a:r>
            <a:r>
              <a:rPr lang="en-US" dirty="0" err="1">
                <a:solidFill>
                  <a:srgbClr val="0000CC"/>
                </a:solidFill>
              </a:rPr>
              <a:t>MgO</a:t>
            </a:r>
            <a:r>
              <a:rPr lang="en-US" dirty="0">
                <a:solidFill>
                  <a:srgbClr val="0000CC"/>
                </a:solidFill>
              </a:rPr>
              <a:t> </a:t>
            </a:r>
            <a:r>
              <a:rPr lang="ru-RU" dirty="0">
                <a:solidFill>
                  <a:srgbClr val="0000CC"/>
                </a:solidFill>
              </a:rPr>
              <a:t>и т.п. В то же время некоторые из этих оксидов могут служить рудами цветных металлов (например, </a:t>
            </a:r>
            <a:r>
              <a:rPr lang="en-US" dirty="0">
                <a:solidFill>
                  <a:srgbClr val="0000CC"/>
                </a:solidFill>
              </a:rPr>
              <a:t>Al</a:t>
            </a:r>
            <a:r>
              <a:rPr lang="ru-RU" baseline="-25000" dirty="0">
                <a:solidFill>
                  <a:srgbClr val="0000CC"/>
                </a:solidFill>
              </a:rPr>
              <a:t>2</a:t>
            </a:r>
            <a:r>
              <a:rPr lang="en-US" dirty="0">
                <a:solidFill>
                  <a:srgbClr val="0000CC"/>
                </a:solidFill>
              </a:rPr>
              <a:t>O</a:t>
            </a:r>
            <a:r>
              <a:rPr lang="ru-RU" baseline="-25000" dirty="0">
                <a:solidFill>
                  <a:srgbClr val="0000CC"/>
                </a:solidFill>
              </a:rPr>
              <a:t>3</a:t>
            </a:r>
            <a:r>
              <a:rPr lang="ru-RU" dirty="0">
                <a:solidFill>
                  <a:srgbClr val="0000CC"/>
                </a:solidFill>
              </a:rPr>
              <a:t> в производстве алюминия). Обобщая данные по минералам руд их можно подразделить на оксидные, сульфидные и самородные. Руды, в состав которых входят соединения разных металлов называют полиметаллическими. Типичными примерами таких руд являются медно-никелевые (содержат сульфиды свинца и цинка), свинцово-молибденовые и др.</a:t>
            </a:r>
          </a:p>
          <a:p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066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</a:rPr>
              <a:t>Стратегия создания ресурсосберегающих производств</a:t>
            </a:r>
            <a:endParaRPr lang="ru-RU" dirty="0">
              <a:solidFill>
                <a:srgbClr val="7030A0"/>
              </a:solidFill>
            </a:endParaRPr>
          </a:p>
          <a:p>
            <a:r>
              <a:rPr lang="ru-RU" dirty="0"/>
              <a:t> </a:t>
            </a:r>
            <a:r>
              <a:rPr lang="ru-RU" sz="2400" dirty="0" smtClean="0">
                <a:solidFill>
                  <a:srgbClr val="003300"/>
                </a:solidFill>
              </a:rPr>
              <a:t>Стратегия </a:t>
            </a:r>
            <a:r>
              <a:rPr lang="ru-RU" sz="2400" dirty="0">
                <a:solidFill>
                  <a:srgbClr val="003300"/>
                </a:solidFill>
              </a:rPr>
              <a:t>создания ресурсосберегающих производств и её реализация основана на следующих принципах.</a:t>
            </a:r>
          </a:p>
          <a:p>
            <a:r>
              <a:rPr lang="ru-RU" sz="2800" b="1" u="sng" dirty="0">
                <a:solidFill>
                  <a:srgbClr val="0000CC"/>
                </a:solidFill>
              </a:rPr>
              <a:t>Принцип 1. </a:t>
            </a:r>
            <a:endParaRPr lang="ru-RU" sz="2800" b="1" u="sng" dirty="0" smtClean="0">
              <a:solidFill>
                <a:srgbClr val="0000CC"/>
              </a:solidFill>
            </a:endParaRPr>
          </a:p>
          <a:p>
            <a:r>
              <a:rPr lang="ru-RU" sz="2800" b="1" u="sng" dirty="0" smtClean="0">
                <a:solidFill>
                  <a:srgbClr val="7030A0"/>
                </a:solidFill>
              </a:rPr>
              <a:t>Создание </a:t>
            </a:r>
            <a:r>
              <a:rPr lang="ru-RU" sz="2800" b="1" u="sng" dirty="0">
                <a:solidFill>
                  <a:srgbClr val="C00000"/>
                </a:solidFill>
              </a:rPr>
              <a:t>высокоселективных химических процессов</a:t>
            </a:r>
            <a:r>
              <a:rPr lang="ru-RU" sz="2800" b="1" u="sng" dirty="0">
                <a:solidFill>
                  <a:srgbClr val="7030A0"/>
                </a:solidFill>
              </a:rPr>
              <a:t>, основанных на использовании новых, высокоизбирательных каталитических систем и выборе оптимальных условий проведения самих химических процессов.</a:t>
            </a:r>
            <a:endParaRPr lang="ru-RU" sz="2800" dirty="0">
              <a:solidFill>
                <a:srgbClr val="7030A0"/>
              </a:solidFill>
            </a:endParaRPr>
          </a:p>
          <a:p>
            <a:endParaRPr lang="ru-R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15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fontScale="77500" lnSpcReduction="20000"/>
          </a:bodyPr>
          <a:lstStyle/>
          <a:p>
            <a:r>
              <a:rPr lang="ru-RU" b="1" u="sng" dirty="0">
                <a:solidFill>
                  <a:srgbClr val="003300"/>
                </a:solidFill>
              </a:rPr>
              <a:t>Пример 1</a:t>
            </a:r>
            <a:r>
              <a:rPr lang="ru-RU" b="1" dirty="0">
                <a:solidFill>
                  <a:srgbClr val="003300"/>
                </a:solidFill>
              </a:rPr>
              <a:t>. </a:t>
            </a:r>
            <a:endParaRPr lang="ru-RU" b="1" dirty="0" smtClean="0">
              <a:solidFill>
                <a:srgbClr val="003300"/>
              </a:solidFill>
            </a:endParaRPr>
          </a:p>
          <a:p>
            <a:r>
              <a:rPr lang="ru-RU" b="1" dirty="0" smtClean="0">
                <a:solidFill>
                  <a:srgbClr val="0000CC"/>
                </a:solidFill>
              </a:rPr>
              <a:t>Оксид этилена </a:t>
            </a:r>
            <a:r>
              <a:rPr lang="ru-RU" dirty="0">
                <a:solidFill>
                  <a:srgbClr val="003300"/>
                </a:solidFill>
              </a:rPr>
              <a:t>получают каталитическим окислением этилена в газовой фазе при 250-300</a:t>
            </a:r>
            <a:r>
              <a:rPr lang="ru-RU" baseline="30000" dirty="0">
                <a:solidFill>
                  <a:srgbClr val="003300"/>
                </a:solidFill>
              </a:rPr>
              <a:t>0</a:t>
            </a:r>
            <a:r>
              <a:rPr lang="ru-RU" dirty="0">
                <a:solidFill>
                  <a:srgbClr val="003300"/>
                </a:solidFill>
              </a:rPr>
              <a:t>С и давлении </a:t>
            </a:r>
            <a:r>
              <a:rPr lang="ru-RU" dirty="0" smtClean="0">
                <a:solidFill>
                  <a:srgbClr val="003300"/>
                </a:solidFill>
              </a:rPr>
              <a:t>1-3 МПа </a:t>
            </a:r>
            <a:r>
              <a:rPr lang="ru-RU" dirty="0">
                <a:solidFill>
                  <a:srgbClr val="003300"/>
                </a:solidFill>
              </a:rPr>
              <a:t>на серебряном катализаторе. </a:t>
            </a:r>
            <a:endParaRPr lang="ru-RU" dirty="0" smtClean="0">
              <a:solidFill>
                <a:srgbClr val="003300"/>
              </a:solidFill>
            </a:endParaRPr>
          </a:p>
          <a:p>
            <a:r>
              <a:rPr lang="ru-RU" dirty="0" smtClean="0">
                <a:solidFill>
                  <a:srgbClr val="003300"/>
                </a:solidFill>
              </a:rPr>
              <a:t>Максимальный </a:t>
            </a:r>
            <a:r>
              <a:rPr lang="ru-RU" dirty="0">
                <a:solidFill>
                  <a:srgbClr val="003300"/>
                </a:solidFill>
              </a:rPr>
              <a:t>выход оксида этилена составляет 70% при 20% конверсии этилена. </a:t>
            </a:r>
            <a:endParaRPr lang="ru-RU" dirty="0" smtClean="0">
              <a:solidFill>
                <a:srgbClr val="003300"/>
              </a:solidFill>
            </a:endParaRPr>
          </a:p>
          <a:p>
            <a:r>
              <a:rPr lang="ru-RU" dirty="0" smtClean="0">
                <a:solidFill>
                  <a:srgbClr val="003300"/>
                </a:solidFill>
              </a:rPr>
              <a:t>Из </a:t>
            </a:r>
            <a:r>
              <a:rPr lang="ru-RU" dirty="0">
                <a:solidFill>
                  <a:srgbClr val="003300"/>
                </a:solidFill>
              </a:rPr>
              <a:t>этих данных следует, что перерасход сырья по сравнению с теоретическим составляет 30%. </a:t>
            </a:r>
            <a:r>
              <a:rPr lang="ru-RU" dirty="0" smtClean="0">
                <a:solidFill>
                  <a:srgbClr val="003300"/>
                </a:solidFill>
              </a:rPr>
              <a:t>               Технология </a:t>
            </a:r>
            <a:r>
              <a:rPr lang="ru-RU" dirty="0">
                <a:solidFill>
                  <a:srgbClr val="003300"/>
                </a:solidFill>
              </a:rPr>
              <a:t>метода требует организации рецикла 80% этилена в процесс и, соответственно, дополнительных материальных и энергетических затрат. </a:t>
            </a:r>
            <a:endParaRPr lang="ru-RU" dirty="0" smtClean="0">
              <a:solidFill>
                <a:srgbClr val="0033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В </a:t>
            </a:r>
            <a:r>
              <a:rPr lang="ru-RU" dirty="0">
                <a:solidFill>
                  <a:srgbClr val="C00000"/>
                </a:solidFill>
              </a:rPr>
              <a:t>то же время окислительная среда и жёсткие условия процесса (температура и давление) являются факторами быстрого износа оборудования. В конечном счете, перечисленные проблемы обусловливают высокую степень </a:t>
            </a:r>
            <a:r>
              <a:rPr lang="ru-RU" dirty="0" err="1">
                <a:solidFill>
                  <a:srgbClr val="C00000"/>
                </a:solidFill>
              </a:rPr>
              <a:t>ресурсозатратности</a:t>
            </a:r>
            <a:r>
              <a:rPr lang="ru-RU" dirty="0">
                <a:solidFill>
                  <a:srgbClr val="C00000"/>
                </a:solidFill>
              </a:rPr>
              <a:t> процесса. </a:t>
            </a:r>
          </a:p>
          <a:p>
            <a:endParaRPr lang="ru-RU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136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rgbClr val="0000CC"/>
                </a:solidFill>
              </a:rPr>
              <a:t>Альтернативой ему может стать окисление этилена, катализируемое </a:t>
            </a:r>
            <a:r>
              <a:rPr lang="ru-RU" dirty="0" err="1" smtClean="0">
                <a:solidFill>
                  <a:srgbClr val="0000CC"/>
                </a:solidFill>
              </a:rPr>
              <a:t>газоассимилирую-щими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ru-RU" dirty="0">
                <a:solidFill>
                  <a:srgbClr val="0000CC"/>
                </a:solidFill>
              </a:rPr>
              <a:t>бактериями. </a:t>
            </a:r>
            <a:endParaRPr lang="ru-RU" dirty="0" smtClean="0">
              <a:solidFill>
                <a:srgbClr val="0000CC"/>
              </a:solidFill>
            </a:endParaRPr>
          </a:p>
          <a:p>
            <a:r>
              <a:rPr lang="ru-RU" dirty="0" smtClean="0">
                <a:solidFill>
                  <a:srgbClr val="003300"/>
                </a:solidFill>
              </a:rPr>
              <a:t>Ресурсосберегающий </a:t>
            </a:r>
            <a:r>
              <a:rPr lang="ru-RU" dirty="0">
                <a:solidFill>
                  <a:srgbClr val="003300"/>
                </a:solidFill>
              </a:rPr>
              <a:t>эффект такого способа окисления очевиден – он характеризуется 100%-</a:t>
            </a:r>
            <a:r>
              <a:rPr lang="ru-RU" dirty="0" err="1">
                <a:solidFill>
                  <a:srgbClr val="003300"/>
                </a:solidFill>
              </a:rPr>
              <a:t>ным</a:t>
            </a:r>
            <a:r>
              <a:rPr lang="ru-RU" dirty="0">
                <a:solidFill>
                  <a:srgbClr val="003300"/>
                </a:solidFill>
              </a:rPr>
              <a:t> выходом при 100% конверсии и </a:t>
            </a:r>
            <a:r>
              <a:rPr lang="ru-RU" dirty="0" err="1" smtClean="0">
                <a:solidFill>
                  <a:srgbClr val="003300"/>
                </a:solidFill>
              </a:rPr>
              <a:t>осуществ-ляется</a:t>
            </a:r>
            <a:r>
              <a:rPr lang="ru-RU" dirty="0" smtClean="0">
                <a:solidFill>
                  <a:srgbClr val="003300"/>
                </a:solidFill>
              </a:rPr>
              <a:t> </a:t>
            </a:r>
            <a:r>
              <a:rPr lang="ru-RU" dirty="0">
                <a:solidFill>
                  <a:srgbClr val="003300"/>
                </a:solidFill>
              </a:rPr>
              <a:t>при обычных температуре и давлении. </a:t>
            </a:r>
            <a:r>
              <a:rPr lang="ru-RU" dirty="0">
                <a:solidFill>
                  <a:srgbClr val="0000CC"/>
                </a:solidFill>
              </a:rPr>
              <a:t>Благодаря этому </a:t>
            </a:r>
            <a:r>
              <a:rPr lang="ru-RU" dirty="0">
                <a:solidFill>
                  <a:srgbClr val="CC00CC"/>
                </a:solidFill>
              </a:rPr>
              <a:t>можно организовать </a:t>
            </a:r>
            <a:r>
              <a:rPr lang="ru-RU" dirty="0" err="1" smtClean="0">
                <a:solidFill>
                  <a:srgbClr val="CC00CC"/>
                </a:solidFill>
              </a:rPr>
              <a:t>безотхо-дное</a:t>
            </a:r>
            <a:r>
              <a:rPr lang="ru-RU" dirty="0" smtClean="0">
                <a:solidFill>
                  <a:srgbClr val="CC00CC"/>
                </a:solidFill>
              </a:rPr>
              <a:t> </a:t>
            </a:r>
            <a:r>
              <a:rPr lang="ru-RU" dirty="0">
                <a:solidFill>
                  <a:srgbClr val="CC00CC"/>
                </a:solidFill>
              </a:rPr>
              <a:t>производство </a:t>
            </a:r>
            <a:r>
              <a:rPr lang="ru-RU" dirty="0" err="1">
                <a:solidFill>
                  <a:srgbClr val="CC00CC"/>
                </a:solidFill>
              </a:rPr>
              <a:t>этиленоксида</a:t>
            </a:r>
            <a:r>
              <a:rPr lang="ru-RU" dirty="0">
                <a:solidFill>
                  <a:srgbClr val="0000CC"/>
                </a:solidFill>
              </a:rPr>
              <a:t>, не требующее организации рецикла и функционирующее в мягких условиях и обеспечивающих надёжную работу оборудования.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24419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CC00CC"/>
                </a:solidFill>
              </a:rPr>
              <a:t>Показательным в этом отношении являются процессы получения азотных удобрений на основе синтеза аммиака</a:t>
            </a:r>
          </a:p>
          <a:p>
            <a:pPr algn="ctr"/>
            <a:r>
              <a:rPr lang="ru-RU" b="1" dirty="0" smtClean="0">
                <a:solidFill>
                  <a:srgbClr val="0000CC"/>
                </a:solidFill>
              </a:rPr>
              <a:t>3</a:t>
            </a:r>
            <a:r>
              <a:rPr lang="en-US" b="1" dirty="0">
                <a:solidFill>
                  <a:srgbClr val="0000CC"/>
                </a:solidFill>
              </a:rPr>
              <a:t>H</a:t>
            </a:r>
            <a:r>
              <a:rPr lang="ru-RU" b="1" baseline="-25000" dirty="0">
                <a:solidFill>
                  <a:srgbClr val="0000CC"/>
                </a:solidFill>
              </a:rPr>
              <a:t>2</a:t>
            </a:r>
            <a:r>
              <a:rPr lang="ru-RU" b="1" dirty="0">
                <a:solidFill>
                  <a:srgbClr val="0000CC"/>
                </a:solidFill>
              </a:rPr>
              <a:t> + </a:t>
            </a:r>
            <a:r>
              <a:rPr lang="en-US" b="1" dirty="0">
                <a:solidFill>
                  <a:srgbClr val="0000CC"/>
                </a:solidFill>
              </a:rPr>
              <a:t>N</a:t>
            </a:r>
            <a:r>
              <a:rPr lang="ru-RU" b="1" baseline="-25000" dirty="0" smtClean="0">
                <a:solidFill>
                  <a:srgbClr val="0000CC"/>
                </a:solidFill>
              </a:rPr>
              <a:t>2 </a:t>
            </a:r>
            <a:r>
              <a:rPr lang="ru-RU" b="1" dirty="0">
                <a:solidFill>
                  <a:srgbClr val="0000CC"/>
                </a:solidFill>
              </a:rPr>
              <a:t>   </a:t>
            </a:r>
            <a:r>
              <a:rPr lang="ru-RU" b="1" dirty="0" smtClean="0">
                <a:solidFill>
                  <a:srgbClr val="0000CC"/>
                </a:solidFill>
              </a:rPr>
              <a:t>     2</a:t>
            </a:r>
            <a:r>
              <a:rPr lang="en-US" b="1" dirty="0">
                <a:solidFill>
                  <a:srgbClr val="0000CC"/>
                </a:solidFill>
              </a:rPr>
              <a:t>NH</a:t>
            </a:r>
            <a:r>
              <a:rPr lang="ru-RU" b="1" baseline="-25000" dirty="0">
                <a:solidFill>
                  <a:srgbClr val="0000CC"/>
                </a:solidFill>
              </a:rPr>
              <a:t>3</a:t>
            </a:r>
            <a:r>
              <a:rPr lang="ru-RU" b="1" dirty="0">
                <a:solidFill>
                  <a:srgbClr val="0000CC"/>
                </a:solidFill>
              </a:rPr>
              <a:t> + </a:t>
            </a:r>
            <a:r>
              <a:rPr lang="en-US" b="1" dirty="0">
                <a:solidFill>
                  <a:srgbClr val="0000CC"/>
                </a:solidFill>
              </a:rPr>
              <a:t>Q</a:t>
            </a:r>
            <a:endParaRPr lang="ru-RU" b="1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3300"/>
                </a:solidFill>
              </a:rPr>
              <a:t>Обычные катализаторы этого процесса активны при температуре 400-500ºС. В этих условиях температура является мощным фактором смещения равновесия в сторону регентов. Чтобы увеличить степень превращения приходится повышать давление до высоких значений 10-100МПа. </a:t>
            </a:r>
            <a:endParaRPr lang="ru-RU" dirty="0" smtClean="0">
              <a:solidFill>
                <a:srgbClr val="003300"/>
              </a:solidFill>
            </a:endParaRPr>
          </a:p>
          <a:p>
            <a:r>
              <a:rPr lang="ru-RU" dirty="0" smtClean="0">
                <a:solidFill>
                  <a:srgbClr val="CC00CC"/>
                </a:solidFill>
              </a:rPr>
              <a:t>Поддержание </a:t>
            </a:r>
            <a:r>
              <a:rPr lang="ru-RU" dirty="0">
                <a:solidFill>
                  <a:srgbClr val="CC00CC"/>
                </a:solidFill>
              </a:rPr>
              <a:t>указанных температур и давлений требует больших энергетических затрат, а совместное их действие приводит к быстрому износу оборудования. 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475095" y="2308065"/>
            <a:ext cx="60121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9121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3300"/>
                </a:solidFill>
              </a:rPr>
              <a:t>В тоже время фиксация связанного азота, необходимого для роста и функционирования растений, легко осуществляется в природе в мягких условиях, причём необходимая потребность растений в соединениях азота на 60% обеспечивается этими природными процессами. </a:t>
            </a:r>
            <a:endParaRPr lang="ru-RU" dirty="0" smtClean="0">
              <a:solidFill>
                <a:srgbClr val="003300"/>
              </a:solidFill>
            </a:endParaRPr>
          </a:p>
          <a:p>
            <a:r>
              <a:rPr lang="ru-RU" dirty="0" smtClean="0">
                <a:solidFill>
                  <a:srgbClr val="0000CC"/>
                </a:solidFill>
              </a:rPr>
              <a:t>Очевидно</a:t>
            </a:r>
            <a:r>
              <a:rPr lang="ru-RU" dirty="0">
                <a:solidFill>
                  <a:srgbClr val="0000CC"/>
                </a:solidFill>
              </a:rPr>
              <a:t>, что перспектива создания экологически безопасного и ресурсосберегающего способа синтеза аммиака связана с разработкой  каталитических систем, которые бы моделировали действие  природных катализаторов – ферментов, содержащиеся в азотфиксирующих бактериях.</a:t>
            </a:r>
          </a:p>
        </p:txBody>
      </p:sp>
    </p:spTree>
    <p:extLst>
      <p:ext uri="{BB962C8B-B14F-4D97-AF65-F5344CB8AC3E}">
        <p14:creationId xmlns:p14="http://schemas.microsoft.com/office/powerpoint/2010/main" xmlns="" val="352224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/>
          </a:bodyPr>
          <a:lstStyle/>
          <a:p>
            <a:r>
              <a:rPr lang="ru-RU" sz="2800" b="1" u="sng" dirty="0">
                <a:solidFill>
                  <a:srgbClr val="7030A0"/>
                </a:solidFill>
              </a:rPr>
              <a:t>Принцип</a:t>
            </a:r>
            <a:r>
              <a:rPr lang="ru-RU" sz="2800" u="sng" dirty="0">
                <a:solidFill>
                  <a:srgbClr val="7030A0"/>
                </a:solidFill>
              </a:rPr>
              <a:t> </a:t>
            </a:r>
            <a:r>
              <a:rPr lang="ru-RU" sz="2800" b="1" u="sng" dirty="0">
                <a:solidFill>
                  <a:srgbClr val="7030A0"/>
                </a:solidFill>
              </a:rPr>
              <a:t>2. </a:t>
            </a:r>
            <a:endParaRPr lang="ru-RU" sz="2800" b="1" u="sng" dirty="0" smtClean="0">
              <a:solidFill>
                <a:srgbClr val="7030A0"/>
              </a:solidFill>
            </a:endParaRPr>
          </a:p>
          <a:p>
            <a:endParaRPr lang="ru-RU" sz="2800" b="1" u="sng" dirty="0" smtClean="0">
              <a:solidFill>
                <a:srgbClr val="0000CC"/>
              </a:solidFill>
            </a:endParaRPr>
          </a:p>
          <a:p>
            <a:r>
              <a:rPr lang="ru-RU" sz="2800" b="1" u="sng" dirty="0" smtClean="0">
                <a:solidFill>
                  <a:srgbClr val="0000CC"/>
                </a:solidFill>
              </a:rPr>
              <a:t>Принцип </a:t>
            </a:r>
            <a:r>
              <a:rPr lang="ru-RU" sz="2800" b="1" u="sng" dirty="0">
                <a:solidFill>
                  <a:srgbClr val="0000CC"/>
                </a:solidFill>
              </a:rPr>
              <a:t>направленного совмещения </a:t>
            </a:r>
            <a:r>
              <a:rPr lang="ru-RU" sz="2800" b="1" u="sng" dirty="0">
                <a:solidFill>
                  <a:srgbClr val="7030A0"/>
                </a:solidFill>
              </a:rPr>
              <a:t>процессов предполагает принудительное сочетание химических реакций с другими процессами (а иногда и другими химическими реакциями), обеспечивающее увеличение селективности процессов, степени превращения реагентов, а также поддержание условий процессов (температуры, соотношения реагентов и др.) на оптимальном уровне.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670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fontScale="70000" lnSpcReduction="20000"/>
          </a:bodyPr>
          <a:lstStyle/>
          <a:p>
            <a:r>
              <a:rPr lang="ru-RU" b="1" u="sng" dirty="0">
                <a:solidFill>
                  <a:srgbClr val="7030A0"/>
                </a:solidFill>
              </a:rPr>
              <a:t>Пример 1</a:t>
            </a:r>
            <a:r>
              <a:rPr lang="ru-RU" b="1" dirty="0">
                <a:solidFill>
                  <a:srgbClr val="7030A0"/>
                </a:solidFill>
              </a:rPr>
              <a:t>.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  </a:t>
            </a:r>
          </a:p>
          <a:p>
            <a:r>
              <a:rPr lang="ru-RU" dirty="0" smtClean="0">
                <a:solidFill>
                  <a:srgbClr val="003300"/>
                </a:solidFill>
              </a:rPr>
              <a:t>Синтез </a:t>
            </a:r>
            <a:r>
              <a:rPr lang="ru-RU" dirty="0">
                <a:solidFill>
                  <a:srgbClr val="0000CC"/>
                </a:solidFill>
              </a:rPr>
              <a:t>сложных эфиров </a:t>
            </a:r>
            <a:r>
              <a:rPr lang="ru-RU" dirty="0">
                <a:solidFill>
                  <a:srgbClr val="003300"/>
                </a:solidFill>
              </a:rPr>
              <a:t>описывается </a:t>
            </a:r>
            <a:r>
              <a:rPr lang="ru-RU" dirty="0" smtClean="0">
                <a:solidFill>
                  <a:srgbClr val="003300"/>
                </a:solidFill>
              </a:rPr>
              <a:t>стехиометрическим </a:t>
            </a:r>
            <a:r>
              <a:rPr lang="ru-RU" dirty="0">
                <a:solidFill>
                  <a:srgbClr val="003300"/>
                </a:solidFill>
              </a:rPr>
              <a:t>уравнением:</a:t>
            </a:r>
          </a:p>
          <a:p>
            <a:pPr algn="ctr"/>
            <a:r>
              <a:rPr lang="en-US" b="1" dirty="0">
                <a:solidFill>
                  <a:srgbClr val="0000CC"/>
                </a:solidFill>
              </a:rPr>
              <a:t>RCOOH</a:t>
            </a:r>
            <a:r>
              <a:rPr lang="ru-RU" b="1" dirty="0">
                <a:solidFill>
                  <a:srgbClr val="0000CC"/>
                </a:solidFill>
              </a:rPr>
              <a:t>+</a:t>
            </a:r>
            <a:r>
              <a:rPr lang="en-US" b="1" dirty="0">
                <a:solidFill>
                  <a:srgbClr val="0000CC"/>
                </a:solidFill>
              </a:rPr>
              <a:t>R</a:t>
            </a:r>
            <a:r>
              <a:rPr lang="ru-RU" b="1" dirty="0">
                <a:solidFill>
                  <a:srgbClr val="0000CC"/>
                </a:solidFill>
              </a:rPr>
              <a:t>′</a:t>
            </a:r>
            <a:r>
              <a:rPr lang="en-US" b="1" dirty="0">
                <a:solidFill>
                  <a:srgbClr val="0000CC"/>
                </a:solidFill>
              </a:rPr>
              <a:t>OH </a:t>
            </a:r>
            <a:r>
              <a:rPr lang="ru-RU" b="1" dirty="0" smtClean="0">
                <a:solidFill>
                  <a:srgbClr val="0000CC"/>
                </a:solidFill>
              </a:rPr>
              <a:t>         </a:t>
            </a:r>
            <a:r>
              <a:rPr lang="ru-RU" b="1" dirty="0">
                <a:solidFill>
                  <a:srgbClr val="0000CC"/>
                </a:solidFill>
              </a:rPr>
              <a:t> </a:t>
            </a:r>
            <a:r>
              <a:rPr lang="en-US" b="1" dirty="0">
                <a:solidFill>
                  <a:srgbClr val="0000CC"/>
                </a:solidFill>
              </a:rPr>
              <a:t>RCOOR</a:t>
            </a:r>
            <a:r>
              <a:rPr lang="ru-RU" b="1" dirty="0">
                <a:solidFill>
                  <a:srgbClr val="0000CC"/>
                </a:solidFill>
              </a:rPr>
              <a:t>′ +</a:t>
            </a:r>
            <a:r>
              <a:rPr lang="en-US" b="1" dirty="0">
                <a:solidFill>
                  <a:srgbClr val="0000CC"/>
                </a:solidFill>
              </a:rPr>
              <a:t>H</a:t>
            </a:r>
            <a:r>
              <a:rPr lang="ru-RU" b="1" baseline="-25000" dirty="0">
                <a:solidFill>
                  <a:srgbClr val="0000CC"/>
                </a:solidFill>
              </a:rPr>
              <a:t>2</a:t>
            </a:r>
            <a:r>
              <a:rPr lang="en-US" b="1" dirty="0">
                <a:solidFill>
                  <a:srgbClr val="0000CC"/>
                </a:solidFill>
              </a:rPr>
              <a:t>O</a:t>
            </a:r>
            <a:endParaRPr lang="ru-RU" b="1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3300"/>
                </a:solidFill>
              </a:rPr>
              <a:t>В обычном жидкофазном процессе характеризуется низкими степенями превращения реагентов из-за обратимости реакции. </a:t>
            </a:r>
            <a:endParaRPr lang="ru-RU" dirty="0" smtClean="0">
              <a:solidFill>
                <a:srgbClr val="003300"/>
              </a:solidFill>
            </a:endParaRPr>
          </a:p>
          <a:p>
            <a:r>
              <a:rPr lang="ru-RU" dirty="0" smtClean="0">
                <a:solidFill>
                  <a:srgbClr val="0000CC"/>
                </a:solidFill>
              </a:rPr>
              <a:t>Это </a:t>
            </a:r>
            <a:r>
              <a:rPr lang="ru-RU" dirty="0">
                <a:solidFill>
                  <a:srgbClr val="0000CC"/>
                </a:solidFill>
              </a:rPr>
              <a:t>означает, что после завершения процесса </a:t>
            </a:r>
            <a:r>
              <a:rPr lang="ru-RU" dirty="0" err="1" smtClean="0">
                <a:solidFill>
                  <a:srgbClr val="0000CC"/>
                </a:solidFill>
              </a:rPr>
              <a:t>непрореагировав-шие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ru-RU" dirty="0">
                <a:solidFill>
                  <a:srgbClr val="0000CC"/>
                </a:solidFill>
              </a:rPr>
              <a:t>спирт и карбоновую кислоту необходимо выделить и снова направить на этерификацию</a:t>
            </a:r>
            <a:r>
              <a:rPr lang="ru-RU" dirty="0" smtClean="0">
                <a:solidFill>
                  <a:srgbClr val="0000CC"/>
                </a:solidFill>
              </a:rPr>
              <a:t>. Такая </a:t>
            </a:r>
            <a:r>
              <a:rPr lang="ru-RU" dirty="0">
                <a:solidFill>
                  <a:srgbClr val="0000CC"/>
                </a:solidFill>
              </a:rPr>
              <a:t>операция называется рециклом. </a:t>
            </a:r>
            <a:endParaRPr lang="ru-RU" dirty="0" smtClean="0">
              <a:solidFill>
                <a:srgbClr val="0000CC"/>
              </a:solidFill>
            </a:endParaRPr>
          </a:p>
          <a:p>
            <a:r>
              <a:rPr lang="ru-RU" dirty="0" smtClean="0">
                <a:solidFill>
                  <a:srgbClr val="CC00CC"/>
                </a:solidFill>
              </a:rPr>
              <a:t>Очевидно</a:t>
            </a:r>
            <a:r>
              <a:rPr lang="ru-RU" dirty="0">
                <a:solidFill>
                  <a:srgbClr val="CC00CC"/>
                </a:solidFill>
              </a:rPr>
              <a:t>, что организация рецикла требующая дополнительных энергетических и материальных затрат невыгодна с точки зрения ресурсосбережения. </a:t>
            </a:r>
            <a:endParaRPr lang="ru-RU" dirty="0" smtClean="0">
              <a:solidFill>
                <a:srgbClr val="CC00CC"/>
              </a:solidFill>
            </a:endParaRPr>
          </a:p>
          <a:p>
            <a:r>
              <a:rPr lang="ru-RU" b="1" dirty="0" smtClean="0">
                <a:solidFill>
                  <a:srgbClr val="0000CC"/>
                </a:solidFill>
              </a:rPr>
              <a:t>Если </a:t>
            </a:r>
            <a:r>
              <a:rPr lang="ru-RU" b="1" dirty="0">
                <a:solidFill>
                  <a:srgbClr val="0000CC"/>
                </a:solidFill>
              </a:rPr>
              <a:t>же этерификацию осуществлять совместно с отгонкой одного из легкокипящих продуктов (воды или эфира) из реакционной массы, то их концентрация в зоне реакции резко снизится и равновесие этерификации практически нацело сместится в правую сторону. В этих условиях затраты на рецикл можно свести к минимуму или вовсе отказаться от него.</a:t>
            </a:r>
          </a:p>
          <a:p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4" name="Рисунок 3" descr="http://trotted.narod.ru/chemtech/lec-2-3.files/image00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916832"/>
            <a:ext cx="4762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4195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760640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u="sng" dirty="0">
                <a:solidFill>
                  <a:srgbClr val="CC00CC"/>
                </a:solidFill>
              </a:rPr>
              <a:t>Пример 2</a:t>
            </a:r>
            <a:r>
              <a:rPr lang="ru-RU" sz="3400" b="1" dirty="0">
                <a:solidFill>
                  <a:srgbClr val="CC00CC"/>
                </a:solidFill>
              </a:rPr>
              <a:t>. </a:t>
            </a:r>
            <a:endParaRPr lang="ru-RU" sz="3400" b="1" dirty="0" smtClean="0">
              <a:solidFill>
                <a:srgbClr val="CC00CC"/>
              </a:solidFill>
            </a:endParaRPr>
          </a:p>
          <a:p>
            <a:r>
              <a:rPr lang="ru-RU" dirty="0" smtClean="0">
                <a:solidFill>
                  <a:srgbClr val="0000CC"/>
                </a:solidFill>
              </a:rPr>
              <a:t>Реакции </a:t>
            </a:r>
            <a:r>
              <a:rPr lang="ru-RU" dirty="0" err="1">
                <a:solidFill>
                  <a:srgbClr val="0000CC"/>
                </a:solidFill>
              </a:rPr>
              <a:t>газофазного</a:t>
            </a:r>
            <a:r>
              <a:rPr lang="ru-RU" dirty="0">
                <a:solidFill>
                  <a:srgbClr val="0000CC"/>
                </a:solidFill>
              </a:rPr>
              <a:t> хлорирования сопровождаются вторичными побочными реакциями более глубокого хлорирования. </a:t>
            </a:r>
            <a:endParaRPr lang="ru-RU" dirty="0" smtClean="0">
              <a:solidFill>
                <a:srgbClr val="0000CC"/>
              </a:solidFill>
            </a:endParaRPr>
          </a:p>
          <a:p>
            <a:r>
              <a:rPr lang="ru-RU" dirty="0" smtClean="0">
                <a:solidFill>
                  <a:srgbClr val="003300"/>
                </a:solidFill>
              </a:rPr>
              <a:t>Например</a:t>
            </a:r>
            <a:r>
              <a:rPr lang="ru-RU" dirty="0">
                <a:solidFill>
                  <a:srgbClr val="003300"/>
                </a:solidFill>
              </a:rPr>
              <a:t>, при хлорировании </a:t>
            </a:r>
            <a:r>
              <a:rPr lang="ru-RU" dirty="0" err="1">
                <a:solidFill>
                  <a:srgbClr val="0000CC"/>
                </a:solidFill>
              </a:rPr>
              <a:t>дихлорметана</a:t>
            </a:r>
            <a:r>
              <a:rPr lang="ru-RU" dirty="0">
                <a:solidFill>
                  <a:srgbClr val="003300"/>
                </a:solidFill>
              </a:rPr>
              <a:t> для получения </a:t>
            </a:r>
            <a:r>
              <a:rPr lang="ru-RU" dirty="0" smtClean="0">
                <a:solidFill>
                  <a:srgbClr val="0000CC"/>
                </a:solidFill>
              </a:rPr>
              <a:t>хлороформа</a:t>
            </a:r>
            <a:r>
              <a:rPr lang="ru-RU" dirty="0" smtClean="0">
                <a:solidFill>
                  <a:srgbClr val="003300"/>
                </a:solidFill>
              </a:rPr>
              <a:t> побочной </a:t>
            </a:r>
            <a:r>
              <a:rPr lang="ru-RU" dirty="0">
                <a:solidFill>
                  <a:srgbClr val="003300"/>
                </a:solidFill>
              </a:rPr>
              <a:t>реакцией является хлорирование самого хлороформа, что приводит к перерасходу хлора и </a:t>
            </a:r>
            <a:r>
              <a:rPr lang="ru-RU" dirty="0" err="1">
                <a:solidFill>
                  <a:srgbClr val="003300"/>
                </a:solidFill>
              </a:rPr>
              <a:t>дихлорметана</a:t>
            </a:r>
            <a:r>
              <a:rPr lang="ru-RU" dirty="0">
                <a:solidFill>
                  <a:srgbClr val="003300"/>
                </a:solidFill>
              </a:rPr>
              <a:t>.</a:t>
            </a:r>
            <a:endParaRPr lang="ru-RU" dirty="0" smtClean="0">
              <a:solidFill>
                <a:srgbClr val="003300"/>
              </a:solidFill>
            </a:endParaRPr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>
                <a:solidFill>
                  <a:srgbClr val="CC00CC"/>
                </a:solidFill>
              </a:rPr>
              <a:t>При </a:t>
            </a:r>
            <a:r>
              <a:rPr lang="ru-RU" dirty="0">
                <a:solidFill>
                  <a:srgbClr val="CC00CC"/>
                </a:solidFill>
              </a:rPr>
              <a:t>этом образуется </a:t>
            </a:r>
            <a:r>
              <a:rPr lang="en-US" dirty="0" err="1">
                <a:solidFill>
                  <a:srgbClr val="CC00CC"/>
                </a:solidFill>
              </a:rPr>
              <a:t>CCl</a:t>
            </a:r>
            <a:r>
              <a:rPr lang="ru-RU" baseline="-25000" dirty="0">
                <a:solidFill>
                  <a:srgbClr val="CC00CC"/>
                </a:solidFill>
              </a:rPr>
              <a:t>4</a:t>
            </a:r>
            <a:r>
              <a:rPr lang="ru-RU" dirty="0">
                <a:solidFill>
                  <a:srgbClr val="CC00CC"/>
                </a:solidFill>
              </a:rPr>
              <a:t>, являющийся одним из наиболее сильных разрушителей озонового слоя Земли. </a:t>
            </a:r>
            <a:endParaRPr lang="ru-RU" dirty="0" smtClean="0">
              <a:solidFill>
                <a:srgbClr val="CC00CC"/>
              </a:solidFill>
            </a:endParaRPr>
          </a:p>
          <a:p>
            <a:r>
              <a:rPr lang="ru-RU" b="1" dirty="0" smtClean="0">
                <a:solidFill>
                  <a:srgbClr val="0000CC"/>
                </a:solidFill>
              </a:rPr>
              <a:t>Если </a:t>
            </a:r>
            <a:r>
              <a:rPr lang="ru-RU" b="1" dirty="0">
                <a:solidFill>
                  <a:srgbClr val="0000CC"/>
                </a:solidFill>
              </a:rPr>
              <a:t>же процесс </a:t>
            </a:r>
            <a:r>
              <a:rPr lang="ru-RU" b="1" dirty="0" err="1">
                <a:solidFill>
                  <a:srgbClr val="0000CC"/>
                </a:solidFill>
              </a:rPr>
              <a:t>газофазного</a:t>
            </a:r>
            <a:r>
              <a:rPr lang="ru-RU" b="1" dirty="0">
                <a:solidFill>
                  <a:srgbClr val="0000CC"/>
                </a:solidFill>
              </a:rPr>
              <a:t> хлорирования С</a:t>
            </a:r>
            <a:r>
              <a:rPr lang="en-US" b="1" dirty="0">
                <a:solidFill>
                  <a:srgbClr val="0000CC"/>
                </a:solidFill>
              </a:rPr>
              <a:t>H</a:t>
            </a:r>
            <a:r>
              <a:rPr lang="ru-RU" b="1" baseline="-25000" dirty="0">
                <a:solidFill>
                  <a:srgbClr val="0000CC"/>
                </a:solidFill>
              </a:rPr>
              <a:t>2</a:t>
            </a:r>
            <a:r>
              <a:rPr lang="en-US" b="1" dirty="0" err="1">
                <a:solidFill>
                  <a:srgbClr val="0000CC"/>
                </a:solidFill>
              </a:rPr>
              <a:t>Cl</a:t>
            </a:r>
            <a:r>
              <a:rPr lang="ru-RU" b="1" baseline="-25000" dirty="0">
                <a:solidFill>
                  <a:srgbClr val="0000CC"/>
                </a:solidFill>
              </a:rPr>
              <a:t>2</a:t>
            </a:r>
            <a:r>
              <a:rPr lang="ru-RU" b="1" dirty="0">
                <a:solidFill>
                  <a:srgbClr val="0000CC"/>
                </a:solidFill>
              </a:rPr>
              <a:t> проводить в режиме конденсации хлороформа, то последний быстро удаляется из реакционной зоны. </a:t>
            </a:r>
            <a:endParaRPr lang="ru-RU" b="1" dirty="0" smtClean="0">
              <a:solidFill>
                <a:srgbClr val="0000CC"/>
              </a:solidFill>
            </a:endParaRPr>
          </a:p>
          <a:p>
            <a:r>
              <a:rPr lang="ru-RU" dirty="0" smtClean="0">
                <a:solidFill>
                  <a:srgbClr val="003300"/>
                </a:solidFill>
              </a:rPr>
              <a:t>В </a:t>
            </a:r>
            <a:r>
              <a:rPr lang="ru-RU" dirty="0">
                <a:solidFill>
                  <a:srgbClr val="003300"/>
                </a:solidFill>
              </a:rPr>
              <a:t>результате концентрация </a:t>
            </a:r>
            <a:r>
              <a:rPr lang="en-US" b="1" dirty="0" err="1">
                <a:solidFill>
                  <a:srgbClr val="003300"/>
                </a:solidFill>
              </a:rPr>
              <a:t>CHCl</a:t>
            </a:r>
            <a:r>
              <a:rPr lang="ru-RU" b="1" baseline="-25000" dirty="0">
                <a:solidFill>
                  <a:srgbClr val="003300"/>
                </a:solidFill>
              </a:rPr>
              <a:t>3</a:t>
            </a:r>
            <a:r>
              <a:rPr lang="ru-RU" dirty="0">
                <a:solidFill>
                  <a:srgbClr val="003300"/>
                </a:solidFill>
              </a:rPr>
              <a:t> в газовой фазе будет существенно понижена, что приводит к подавлению побочной реакции с его участием. Это позволяет достичь высокой селективности по хлороформу при обеспечении глубоких конверсий по хлорметану.</a:t>
            </a:r>
          </a:p>
          <a:p>
            <a:endParaRPr lang="ru-RU" dirty="0"/>
          </a:p>
        </p:txBody>
      </p:sp>
      <p:pic>
        <p:nvPicPr>
          <p:cNvPr id="5" name="Рисунок 4" descr="http://trotted.narod.ru/chemtech/lec-2-3.files/image005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780928"/>
            <a:ext cx="2664296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4210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fontScale="92500" lnSpcReduction="20000"/>
          </a:bodyPr>
          <a:lstStyle/>
          <a:p>
            <a:r>
              <a:rPr lang="ru-RU" b="1" u="sng" dirty="0">
                <a:solidFill>
                  <a:srgbClr val="7030A0"/>
                </a:solidFill>
              </a:rPr>
              <a:t>Пример 3.</a:t>
            </a:r>
            <a:r>
              <a:rPr lang="ru-RU" b="1" dirty="0">
                <a:solidFill>
                  <a:srgbClr val="7030A0"/>
                </a:solidFill>
              </a:rPr>
              <a:t> </a:t>
            </a:r>
            <a:endParaRPr lang="ru-RU" b="1" dirty="0" smtClean="0">
              <a:solidFill>
                <a:srgbClr val="7030A0"/>
              </a:solidFill>
            </a:endParaRPr>
          </a:p>
          <a:p>
            <a:r>
              <a:rPr lang="ru-RU" dirty="0" smtClean="0">
                <a:solidFill>
                  <a:srgbClr val="0000CC"/>
                </a:solidFill>
              </a:rPr>
              <a:t>Одним </a:t>
            </a:r>
            <a:r>
              <a:rPr lang="ru-RU" dirty="0">
                <a:solidFill>
                  <a:srgbClr val="0000CC"/>
                </a:solidFill>
              </a:rPr>
              <a:t>из известных способов получения альдегидов и кетонов в промышленности является </a:t>
            </a:r>
            <a:r>
              <a:rPr lang="ru-RU" b="1" dirty="0">
                <a:solidFill>
                  <a:srgbClr val="003300"/>
                </a:solidFill>
              </a:rPr>
              <a:t>каталитическое дегидрирование первичных и вторичных спиртов</a:t>
            </a:r>
          </a:p>
          <a:p>
            <a:r>
              <a:rPr lang="en-US" b="1" dirty="0" smtClean="0">
                <a:solidFill>
                  <a:srgbClr val="003300"/>
                </a:solidFill>
              </a:rPr>
              <a:t>RCH</a:t>
            </a:r>
            <a:r>
              <a:rPr lang="en-US" b="1" baseline="-25000" dirty="0" smtClean="0">
                <a:solidFill>
                  <a:srgbClr val="003300"/>
                </a:solidFill>
              </a:rPr>
              <a:t>2</a:t>
            </a:r>
            <a:r>
              <a:rPr lang="en-US" b="1" dirty="0" smtClean="0">
                <a:solidFill>
                  <a:srgbClr val="003300"/>
                </a:solidFill>
              </a:rPr>
              <a:t>O</a:t>
            </a:r>
            <a:r>
              <a:rPr lang="ru-RU" b="1" dirty="0" smtClean="0">
                <a:solidFill>
                  <a:srgbClr val="003300"/>
                </a:solidFill>
              </a:rPr>
              <a:t>  </a:t>
            </a:r>
            <a:r>
              <a:rPr lang="en-US" b="1" dirty="0">
                <a:solidFill>
                  <a:srgbClr val="003300"/>
                </a:solidFill>
              </a:rPr>
              <a:t> </a:t>
            </a:r>
            <a:r>
              <a:rPr lang="ru-RU" b="1" dirty="0">
                <a:solidFill>
                  <a:srgbClr val="003300"/>
                </a:solidFill>
              </a:rPr>
              <a:t> </a:t>
            </a:r>
            <a:r>
              <a:rPr lang="en-US" b="1" dirty="0">
                <a:solidFill>
                  <a:srgbClr val="003300"/>
                </a:solidFill>
              </a:rPr>
              <a:t> </a:t>
            </a:r>
            <a:r>
              <a:rPr lang="ru-RU" b="1" dirty="0" smtClean="0">
                <a:solidFill>
                  <a:srgbClr val="003300"/>
                </a:solidFill>
              </a:rPr>
              <a:t>	      </a:t>
            </a:r>
            <a:r>
              <a:rPr lang="en-US" b="1" dirty="0" smtClean="0">
                <a:solidFill>
                  <a:srgbClr val="003300"/>
                </a:solidFill>
              </a:rPr>
              <a:t>RCHO </a:t>
            </a:r>
            <a:r>
              <a:rPr lang="en-US" b="1" dirty="0">
                <a:solidFill>
                  <a:srgbClr val="003300"/>
                </a:solidFill>
              </a:rPr>
              <a:t>+ H</a:t>
            </a:r>
            <a:r>
              <a:rPr lang="en-US" b="1" baseline="-25000" dirty="0">
                <a:solidFill>
                  <a:srgbClr val="003300"/>
                </a:solidFill>
              </a:rPr>
              <a:t>2</a:t>
            </a:r>
            <a:r>
              <a:rPr lang="en-US" b="1" dirty="0">
                <a:solidFill>
                  <a:srgbClr val="003300"/>
                </a:solidFill>
              </a:rPr>
              <a:t> – Q</a:t>
            </a:r>
            <a:r>
              <a:rPr lang="en-US" b="1" baseline="-25000" dirty="0">
                <a:solidFill>
                  <a:srgbClr val="003300"/>
                </a:solidFill>
              </a:rPr>
              <a:t>1</a:t>
            </a:r>
            <a:r>
              <a:rPr lang="en-US" b="1" dirty="0">
                <a:solidFill>
                  <a:srgbClr val="003300"/>
                </a:solidFill>
              </a:rPr>
              <a:t> 			(1)</a:t>
            </a:r>
            <a:endParaRPr lang="ru-RU" b="1" dirty="0">
              <a:solidFill>
                <a:srgbClr val="003300"/>
              </a:solidFill>
            </a:endParaRPr>
          </a:p>
          <a:p>
            <a:r>
              <a:rPr lang="en-US" b="1" dirty="0">
                <a:solidFill>
                  <a:srgbClr val="003300"/>
                </a:solidFill>
              </a:rPr>
              <a:t>RCHOHR’ </a:t>
            </a:r>
            <a:r>
              <a:rPr lang="ru-RU" b="1" dirty="0">
                <a:solidFill>
                  <a:srgbClr val="003300"/>
                </a:solidFill>
              </a:rPr>
              <a:t> </a:t>
            </a:r>
            <a:r>
              <a:rPr lang="en-US" b="1" dirty="0">
                <a:solidFill>
                  <a:srgbClr val="003300"/>
                </a:solidFill>
              </a:rPr>
              <a:t> </a:t>
            </a:r>
            <a:r>
              <a:rPr lang="ru-RU" b="1" dirty="0" smtClean="0">
                <a:solidFill>
                  <a:srgbClr val="003300"/>
                </a:solidFill>
              </a:rPr>
              <a:t>    </a:t>
            </a:r>
            <a:r>
              <a:rPr lang="en-US" b="1" dirty="0" smtClean="0">
                <a:solidFill>
                  <a:srgbClr val="003300"/>
                </a:solidFill>
              </a:rPr>
              <a:t>RCOR</a:t>
            </a:r>
            <a:r>
              <a:rPr lang="en-US" b="1" dirty="0">
                <a:solidFill>
                  <a:srgbClr val="003300"/>
                </a:solidFill>
              </a:rPr>
              <a:t>’ + H</a:t>
            </a:r>
            <a:r>
              <a:rPr lang="en-US" b="1" baseline="-25000" dirty="0">
                <a:solidFill>
                  <a:srgbClr val="003300"/>
                </a:solidFill>
              </a:rPr>
              <a:t>2</a:t>
            </a:r>
            <a:r>
              <a:rPr lang="en-US" b="1" dirty="0">
                <a:solidFill>
                  <a:srgbClr val="003300"/>
                </a:solidFill>
              </a:rPr>
              <a:t> – Q</a:t>
            </a:r>
            <a:r>
              <a:rPr lang="en-US" b="1" baseline="-25000" dirty="0">
                <a:solidFill>
                  <a:srgbClr val="003300"/>
                </a:solidFill>
              </a:rPr>
              <a:t>2		</a:t>
            </a:r>
            <a:r>
              <a:rPr lang="ru-RU" b="1" baseline="-25000" dirty="0" smtClean="0">
                <a:solidFill>
                  <a:srgbClr val="003300"/>
                </a:solidFill>
              </a:rPr>
              <a:t>                 </a:t>
            </a:r>
            <a:r>
              <a:rPr lang="en-US" b="1" dirty="0" smtClean="0">
                <a:solidFill>
                  <a:srgbClr val="003300"/>
                </a:solidFill>
              </a:rPr>
              <a:t>(</a:t>
            </a:r>
            <a:r>
              <a:rPr lang="en-US" b="1" dirty="0">
                <a:solidFill>
                  <a:srgbClr val="003300"/>
                </a:solidFill>
              </a:rPr>
              <a:t>2)</a:t>
            </a:r>
            <a:endParaRPr lang="ru-RU" b="1" dirty="0">
              <a:solidFill>
                <a:srgbClr val="003300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Степень превращения в таких реакциях ограничивается термодинамическим пределом – равновесной степенью превращения. </a:t>
            </a:r>
          </a:p>
          <a:p>
            <a:r>
              <a:rPr lang="ru-RU" dirty="0">
                <a:solidFill>
                  <a:srgbClr val="0000CC"/>
                </a:solidFill>
              </a:rPr>
              <a:t>Кроме того, высокая </a:t>
            </a:r>
            <a:r>
              <a:rPr lang="ru-RU" dirty="0" err="1">
                <a:solidFill>
                  <a:srgbClr val="0000CC"/>
                </a:solidFill>
              </a:rPr>
              <a:t>эндотермичность</a:t>
            </a:r>
            <a:r>
              <a:rPr lang="ru-RU" dirty="0">
                <a:solidFill>
                  <a:srgbClr val="0000CC"/>
                </a:solidFill>
              </a:rPr>
              <a:t> реакции обусловливает снижение температуры по длине каталитического слоя и резкое снижение скорости реакции. </a:t>
            </a:r>
          </a:p>
          <a:p>
            <a:endParaRPr lang="ru-RU" dirty="0"/>
          </a:p>
        </p:txBody>
      </p:sp>
      <p:pic>
        <p:nvPicPr>
          <p:cNvPr id="4" name="Рисунок 3" descr="http://trotted.narod.ru/chemtech/lec-2-3.files/image00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068960"/>
            <a:ext cx="4572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trotted.narod.ru/chemtech/lec-2-3.files/image00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7666" y="3501008"/>
            <a:ext cx="4572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4071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00CC"/>
                </a:solidFill>
              </a:rPr>
              <a:t>Из-за низких степеней превращения, связанных с указанными причинами, </a:t>
            </a:r>
            <a:r>
              <a:rPr lang="ru-RU" dirty="0">
                <a:solidFill>
                  <a:srgbClr val="CC00CC"/>
                </a:solidFill>
              </a:rPr>
              <a:t>приходится выделять из реакционной массы непрореагировавшие спирты и возвращать их в процесс, т.е. </a:t>
            </a:r>
            <a:r>
              <a:rPr lang="ru-RU" dirty="0" err="1" smtClean="0">
                <a:solidFill>
                  <a:srgbClr val="CC00CC"/>
                </a:solidFill>
              </a:rPr>
              <a:t>организо-вывать</a:t>
            </a:r>
            <a:r>
              <a:rPr lang="ru-RU" dirty="0" smtClean="0">
                <a:solidFill>
                  <a:srgbClr val="CC00CC"/>
                </a:solidFill>
              </a:rPr>
              <a:t> </a:t>
            </a:r>
            <a:r>
              <a:rPr lang="ru-RU" dirty="0">
                <a:solidFill>
                  <a:srgbClr val="CC00CC"/>
                </a:solidFill>
              </a:rPr>
              <a:t>рецикл. </a:t>
            </a:r>
            <a:endParaRPr lang="ru-RU" dirty="0" smtClean="0">
              <a:solidFill>
                <a:srgbClr val="CC00CC"/>
              </a:solidFill>
            </a:endParaRPr>
          </a:p>
          <a:p>
            <a:r>
              <a:rPr lang="ru-RU" dirty="0" smtClean="0">
                <a:solidFill>
                  <a:srgbClr val="003300"/>
                </a:solidFill>
              </a:rPr>
              <a:t>Если </a:t>
            </a:r>
            <a:r>
              <a:rPr lang="ru-RU" dirty="0">
                <a:solidFill>
                  <a:srgbClr val="003300"/>
                </a:solidFill>
              </a:rPr>
              <a:t>подобные процессы проводить в </a:t>
            </a:r>
            <a:r>
              <a:rPr lang="ru-RU" b="1" dirty="0">
                <a:solidFill>
                  <a:srgbClr val="0000CC"/>
                </a:solidFill>
              </a:rPr>
              <a:t>присутствии воздуха</a:t>
            </a:r>
            <a:r>
              <a:rPr lang="ru-RU" dirty="0">
                <a:solidFill>
                  <a:srgbClr val="003300"/>
                </a:solidFill>
              </a:rPr>
              <a:t>, то реакции (1) и (2) будут фактически совмещаться с реакцией окисления водорода</a:t>
            </a:r>
          </a:p>
          <a:p>
            <a:pPr algn="ctr"/>
            <a:r>
              <a:rPr lang="en-US" b="1" dirty="0">
                <a:solidFill>
                  <a:srgbClr val="0000CC"/>
                </a:solidFill>
              </a:rPr>
              <a:t>H</a:t>
            </a:r>
            <a:r>
              <a:rPr lang="ru-RU" b="1" baseline="-25000" dirty="0">
                <a:solidFill>
                  <a:srgbClr val="0000CC"/>
                </a:solidFill>
              </a:rPr>
              <a:t>2</a:t>
            </a:r>
            <a:r>
              <a:rPr lang="ru-RU" b="1" dirty="0">
                <a:solidFill>
                  <a:srgbClr val="0000CC"/>
                </a:solidFill>
              </a:rPr>
              <a:t> + 1/2</a:t>
            </a:r>
            <a:r>
              <a:rPr lang="en-US" b="1" dirty="0">
                <a:solidFill>
                  <a:srgbClr val="0000CC"/>
                </a:solidFill>
              </a:rPr>
              <a:t>O</a:t>
            </a:r>
            <a:r>
              <a:rPr lang="ru-RU" b="1" baseline="-25000" dirty="0">
                <a:solidFill>
                  <a:srgbClr val="0000CC"/>
                </a:solidFill>
              </a:rPr>
              <a:t>2</a:t>
            </a:r>
            <a:r>
              <a:rPr lang="ru-RU" b="1" dirty="0">
                <a:solidFill>
                  <a:srgbClr val="0000CC"/>
                </a:solidFill>
              </a:rPr>
              <a:t> → </a:t>
            </a:r>
            <a:r>
              <a:rPr lang="en-US" b="1" dirty="0">
                <a:solidFill>
                  <a:srgbClr val="0000CC"/>
                </a:solidFill>
              </a:rPr>
              <a:t>H</a:t>
            </a:r>
            <a:r>
              <a:rPr lang="ru-RU" b="1" baseline="-25000" dirty="0">
                <a:solidFill>
                  <a:srgbClr val="0000CC"/>
                </a:solidFill>
              </a:rPr>
              <a:t>2</a:t>
            </a:r>
            <a:r>
              <a:rPr lang="en-US" b="1" dirty="0">
                <a:solidFill>
                  <a:srgbClr val="0000CC"/>
                </a:solidFill>
              </a:rPr>
              <a:t>O</a:t>
            </a:r>
            <a:r>
              <a:rPr lang="ru-RU" b="1" dirty="0">
                <a:solidFill>
                  <a:srgbClr val="0000CC"/>
                </a:solidFill>
              </a:rPr>
              <a:t> +</a:t>
            </a:r>
            <a:r>
              <a:rPr lang="en-US" b="1" dirty="0">
                <a:solidFill>
                  <a:srgbClr val="0000CC"/>
                </a:solidFill>
              </a:rPr>
              <a:t>Q</a:t>
            </a:r>
            <a:r>
              <a:rPr lang="ru-RU" b="1" baseline="-25000" dirty="0" smtClean="0">
                <a:solidFill>
                  <a:srgbClr val="0000CC"/>
                </a:solidFill>
              </a:rPr>
              <a:t>3</a:t>
            </a:r>
          </a:p>
          <a:p>
            <a:pPr marL="342000" indent="0">
              <a:buNone/>
            </a:pPr>
            <a:r>
              <a:rPr lang="ru-RU" b="1" dirty="0" smtClean="0">
                <a:solidFill>
                  <a:srgbClr val="0000CC"/>
                </a:solidFill>
              </a:rPr>
              <a:t>которая </a:t>
            </a:r>
            <a:r>
              <a:rPr lang="ru-RU" b="1" dirty="0">
                <a:solidFill>
                  <a:srgbClr val="0000CC"/>
                </a:solidFill>
              </a:rPr>
              <a:t>является необратимой и её </a:t>
            </a:r>
            <a:r>
              <a:rPr lang="ru-RU" b="1" dirty="0" smtClean="0">
                <a:solidFill>
                  <a:srgbClr val="0000CC"/>
                </a:solidFill>
              </a:rPr>
              <a:t>	протекание </a:t>
            </a:r>
            <a:r>
              <a:rPr lang="ru-RU" b="1" dirty="0">
                <a:solidFill>
                  <a:srgbClr val="0000CC"/>
                </a:solidFill>
              </a:rPr>
              <a:t>приводит к смещению </a:t>
            </a:r>
            <a:r>
              <a:rPr lang="ru-RU" b="1" dirty="0" err="1">
                <a:solidFill>
                  <a:srgbClr val="0000CC"/>
                </a:solidFill>
              </a:rPr>
              <a:t>равноесий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smtClean="0">
                <a:solidFill>
                  <a:srgbClr val="0000CC"/>
                </a:solidFill>
              </a:rPr>
              <a:t>	(</a:t>
            </a:r>
            <a:r>
              <a:rPr lang="ru-RU" b="1" dirty="0">
                <a:solidFill>
                  <a:srgbClr val="0000CC"/>
                </a:solidFill>
              </a:rPr>
              <a:t>1) и (2) в правую сторону. </a:t>
            </a:r>
          </a:p>
          <a:p>
            <a:pPr algn="ctr"/>
            <a:endParaRPr lang="ru-RU" b="1" dirty="0">
              <a:solidFill>
                <a:srgbClr val="0000CC"/>
              </a:solidFill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148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>
                <a:solidFill>
                  <a:srgbClr val="0000CC"/>
                </a:solidFill>
              </a:rPr>
              <a:t>Суммируя </a:t>
            </a:r>
            <a:r>
              <a:rPr lang="ru-RU" dirty="0">
                <a:solidFill>
                  <a:srgbClr val="0000CC"/>
                </a:solidFill>
              </a:rPr>
              <a:t>реакции (1) или (2) с реакцией (3), приходим к </a:t>
            </a:r>
            <a:r>
              <a:rPr lang="ru-RU" b="1" dirty="0">
                <a:solidFill>
                  <a:srgbClr val="0000CC"/>
                </a:solidFill>
              </a:rPr>
              <a:t>уравнению совмещённого необратимого </a:t>
            </a:r>
            <a:r>
              <a:rPr lang="ru-RU" b="1" dirty="0" smtClean="0">
                <a:solidFill>
                  <a:srgbClr val="0000CC"/>
                </a:solidFill>
              </a:rPr>
              <a:t>процесса</a:t>
            </a:r>
          </a:p>
          <a:p>
            <a:endParaRPr lang="ru-RU" dirty="0">
              <a:solidFill>
                <a:srgbClr val="0000CC"/>
              </a:solidFill>
            </a:endParaRPr>
          </a:p>
          <a:p>
            <a:pPr algn="ctr"/>
            <a:r>
              <a:rPr lang="en-US" b="1" dirty="0">
                <a:solidFill>
                  <a:srgbClr val="003300"/>
                </a:solidFill>
              </a:rPr>
              <a:t>RCH</a:t>
            </a:r>
            <a:r>
              <a:rPr lang="en-US" b="1" baseline="-25000" dirty="0">
                <a:solidFill>
                  <a:srgbClr val="003300"/>
                </a:solidFill>
              </a:rPr>
              <a:t>2</a:t>
            </a:r>
            <a:r>
              <a:rPr lang="en-US" b="1" dirty="0">
                <a:solidFill>
                  <a:srgbClr val="003300"/>
                </a:solidFill>
              </a:rPr>
              <a:t>O + 1/2O</a:t>
            </a:r>
            <a:r>
              <a:rPr lang="en-US" b="1" baseline="-25000" dirty="0">
                <a:solidFill>
                  <a:srgbClr val="003300"/>
                </a:solidFill>
              </a:rPr>
              <a:t>2</a:t>
            </a:r>
            <a:r>
              <a:rPr lang="en-US" b="1" dirty="0">
                <a:solidFill>
                  <a:srgbClr val="003300"/>
                </a:solidFill>
              </a:rPr>
              <a:t> → RCHO + H</a:t>
            </a:r>
            <a:r>
              <a:rPr lang="en-US" b="1" baseline="-25000" dirty="0">
                <a:solidFill>
                  <a:srgbClr val="003300"/>
                </a:solidFill>
              </a:rPr>
              <a:t>2</a:t>
            </a:r>
            <a:r>
              <a:rPr lang="ru-RU" b="1" dirty="0">
                <a:solidFill>
                  <a:srgbClr val="003300"/>
                </a:solidFill>
              </a:rPr>
              <a:t>О</a:t>
            </a:r>
            <a:r>
              <a:rPr lang="en-US" b="1" dirty="0">
                <a:solidFill>
                  <a:srgbClr val="003300"/>
                </a:solidFill>
              </a:rPr>
              <a:t> – Q</a:t>
            </a:r>
            <a:r>
              <a:rPr lang="en-US" b="1" baseline="-25000" dirty="0">
                <a:solidFill>
                  <a:srgbClr val="003300"/>
                </a:solidFill>
              </a:rPr>
              <a:t>1</a:t>
            </a:r>
            <a:r>
              <a:rPr lang="en-US" b="1" dirty="0">
                <a:solidFill>
                  <a:srgbClr val="003300"/>
                </a:solidFill>
              </a:rPr>
              <a:t> +Q</a:t>
            </a:r>
            <a:r>
              <a:rPr lang="en-US" b="1" baseline="-25000" dirty="0">
                <a:solidFill>
                  <a:srgbClr val="003300"/>
                </a:solidFill>
              </a:rPr>
              <a:t>3</a:t>
            </a:r>
            <a:endParaRPr lang="ru-RU" b="1" dirty="0">
              <a:solidFill>
                <a:srgbClr val="003300"/>
              </a:solidFill>
            </a:endParaRPr>
          </a:p>
          <a:p>
            <a:pPr algn="ctr"/>
            <a:r>
              <a:rPr lang="en-US" b="1" dirty="0">
                <a:solidFill>
                  <a:srgbClr val="003300"/>
                </a:solidFill>
              </a:rPr>
              <a:t>RCHOHR’ + 1/2O</a:t>
            </a:r>
            <a:r>
              <a:rPr lang="en-US" b="1" baseline="-25000" dirty="0">
                <a:solidFill>
                  <a:srgbClr val="003300"/>
                </a:solidFill>
              </a:rPr>
              <a:t>2</a:t>
            </a:r>
            <a:r>
              <a:rPr lang="en-US" b="1" dirty="0">
                <a:solidFill>
                  <a:srgbClr val="003300"/>
                </a:solidFill>
              </a:rPr>
              <a:t> → RCOR’ + H</a:t>
            </a:r>
            <a:r>
              <a:rPr lang="en-US" b="1" baseline="-25000" dirty="0">
                <a:solidFill>
                  <a:srgbClr val="003300"/>
                </a:solidFill>
              </a:rPr>
              <a:t>2</a:t>
            </a:r>
            <a:r>
              <a:rPr lang="ru-RU" b="1" dirty="0">
                <a:solidFill>
                  <a:srgbClr val="003300"/>
                </a:solidFill>
              </a:rPr>
              <a:t>О</a:t>
            </a:r>
            <a:r>
              <a:rPr lang="en-US" b="1" dirty="0">
                <a:solidFill>
                  <a:srgbClr val="003300"/>
                </a:solidFill>
              </a:rPr>
              <a:t> – Q</a:t>
            </a:r>
            <a:r>
              <a:rPr lang="en-US" b="1" baseline="-25000" dirty="0">
                <a:solidFill>
                  <a:srgbClr val="003300"/>
                </a:solidFill>
              </a:rPr>
              <a:t>2</a:t>
            </a:r>
            <a:r>
              <a:rPr lang="en-US" b="1" dirty="0">
                <a:solidFill>
                  <a:srgbClr val="003300"/>
                </a:solidFill>
              </a:rPr>
              <a:t> +Q</a:t>
            </a:r>
            <a:r>
              <a:rPr lang="en-US" b="1" baseline="-25000" dirty="0">
                <a:solidFill>
                  <a:srgbClr val="003300"/>
                </a:solidFill>
              </a:rPr>
              <a:t>3</a:t>
            </a:r>
            <a:endParaRPr lang="ru-RU" b="1" dirty="0">
              <a:solidFill>
                <a:srgbClr val="003300"/>
              </a:solidFill>
            </a:endParaRPr>
          </a:p>
          <a:p>
            <a:pPr algn="ctr"/>
            <a:endParaRPr lang="ru-RU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405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rgbClr val="0000CC"/>
                </a:solidFill>
              </a:rPr>
              <a:t>Таким образом, </a:t>
            </a:r>
            <a:endParaRPr lang="ru-RU" b="1" dirty="0" smtClean="0">
              <a:solidFill>
                <a:srgbClr val="0000CC"/>
              </a:solidFill>
            </a:endParaRPr>
          </a:p>
          <a:p>
            <a:r>
              <a:rPr lang="ru-RU" dirty="0" smtClean="0">
                <a:solidFill>
                  <a:srgbClr val="CC00CC"/>
                </a:solidFill>
              </a:rPr>
              <a:t>совмещение </a:t>
            </a:r>
            <a:r>
              <a:rPr lang="ru-RU" dirty="0">
                <a:solidFill>
                  <a:srgbClr val="CC00CC"/>
                </a:solidFill>
              </a:rPr>
              <a:t>в едином реакционном пространстве </a:t>
            </a:r>
            <a:r>
              <a:rPr lang="ru-RU" dirty="0">
                <a:solidFill>
                  <a:srgbClr val="0000CC"/>
                </a:solidFill>
              </a:rPr>
              <a:t>экзотермической реакции </a:t>
            </a:r>
            <a:r>
              <a:rPr lang="ru-RU" dirty="0" err="1">
                <a:solidFill>
                  <a:srgbClr val="0000CC"/>
                </a:solidFill>
              </a:rPr>
              <a:t>диспропорционирования</a:t>
            </a:r>
            <a:r>
              <a:rPr lang="ru-RU" dirty="0">
                <a:solidFill>
                  <a:srgbClr val="0000CC"/>
                </a:solidFill>
              </a:rPr>
              <a:t> и реакции окисления водорода </a:t>
            </a:r>
            <a:r>
              <a:rPr lang="ru-RU" dirty="0">
                <a:solidFill>
                  <a:srgbClr val="CC00CC"/>
                </a:solidFill>
              </a:rPr>
              <a:t>делает совмещённый процесс окислительного дегидрирования необратимым и позволяет осуществлять его до практически 100%-</a:t>
            </a:r>
            <a:r>
              <a:rPr lang="ru-RU" dirty="0" err="1">
                <a:solidFill>
                  <a:srgbClr val="CC00CC"/>
                </a:solidFill>
              </a:rPr>
              <a:t>ных</a:t>
            </a:r>
            <a:r>
              <a:rPr lang="ru-RU" dirty="0">
                <a:solidFill>
                  <a:srgbClr val="CC00CC"/>
                </a:solidFill>
              </a:rPr>
              <a:t> конверсий</a:t>
            </a:r>
            <a:r>
              <a:rPr lang="ru-RU" dirty="0">
                <a:solidFill>
                  <a:srgbClr val="0000CC"/>
                </a:solidFill>
              </a:rPr>
              <a:t>. </a:t>
            </a:r>
            <a:endParaRPr lang="ru-RU" dirty="0" smtClean="0">
              <a:solidFill>
                <a:srgbClr val="0000CC"/>
              </a:solidFill>
            </a:endParaRPr>
          </a:p>
          <a:p>
            <a:r>
              <a:rPr lang="ru-RU" dirty="0" smtClean="0">
                <a:solidFill>
                  <a:srgbClr val="003300"/>
                </a:solidFill>
              </a:rPr>
              <a:t>С </a:t>
            </a:r>
            <a:r>
              <a:rPr lang="ru-RU" dirty="0">
                <a:solidFill>
                  <a:srgbClr val="003300"/>
                </a:solidFill>
              </a:rPr>
              <a:t>другой стороны совмещённый процесс в целом характеризуется слабой </a:t>
            </a:r>
            <a:r>
              <a:rPr lang="ru-RU" dirty="0" err="1">
                <a:solidFill>
                  <a:srgbClr val="003300"/>
                </a:solidFill>
              </a:rPr>
              <a:t>экзотермичностью</a:t>
            </a:r>
            <a:r>
              <a:rPr lang="ru-RU" dirty="0">
                <a:solidFill>
                  <a:srgbClr val="003300"/>
                </a:solidFill>
              </a:rPr>
              <a:t> </a:t>
            </a:r>
            <a:endParaRPr lang="ru-RU" dirty="0" smtClean="0">
              <a:solidFill>
                <a:srgbClr val="003300"/>
              </a:solidFill>
            </a:endParaRPr>
          </a:p>
          <a:p>
            <a:pPr algn="ctr"/>
            <a:r>
              <a:rPr lang="ru-RU" b="1" dirty="0" smtClean="0">
                <a:solidFill>
                  <a:srgbClr val="003300"/>
                </a:solidFill>
              </a:rPr>
              <a:t>(–</a:t>
            </a:r>
            <a:r>
              <a:rPr lang="ru-RU" b="1" dirty="0">
                <a:solidFill>
                  <a:srgbClr val="003300"/>
                </a:solidFill>
              </a:rPr>
              <a:t> </a:t>
            </a:r>
            <a:r>
              <a:rPr lang="en-US" b="1" dirty="0">
                <a:solidFill>
                  <a:srgbClr val="003300"/>
                </a:solidFill>
              </a:rPr>
              <a:t>Q</a:t>
            </a:r>
            <a:r>
              <a:rPr lang="ru-RU" b="1" baseline="-25000" dirty="0">
                <a:solidFill>
                  <a:srgbClr val="003300"/>
                </a:solidFill>
              </a:rPr>
              <a:t>1</a:t>
            </a:r>
            <a:r>
              <a:rPr lang="ru-RU" b="1" dirty="0">
                <a:solidFill>
                  <a:srgbClr val="003300"/>
                </a:solidFill>
              </a:rPr>
              <a:t> +</a:t>
            </a:r>
            <a:r>
              <a:rPr lang="en-US" b="1" dirty="0">
                <a:solidFill>
                  <a:srgbClr val="003300"/>
                </a:solidFill>
              </a:rPr>
              <a:t>Q</a:t>
            </a:r>
            <a:r>
              <a:rPr lang="ru-RU" b="1" baseline="-25000" dirty="0">
                <a:solidFill>
                  <a:srgbClr val="003300"/>
                </a:solidFill>
              </a:rPr>
              <a:t>3</a:t>
            </a:r>
            <a:r>
              <a:rPr lang="ru-RU" b="1" dirty="0">
                <a:solidFill>
                  <a:srgbClr val="003300"/>
                </a:solidFill>
              </a:rPr>
              <a:t>&lt;0, – </a:t>
            </a:r>
            <a:r>
              <a:rPr lang="en-US" b="1" dirty="0">
                <a:solidFill>
                  <a:srgbClr val="003300"/>
                </a:solidFill>
              </a:rPr>
              <a:t>Q</a:t>
            </a:r>
            <a:r>
              <a:rPr lang="ru-RU" b="1" baseline="-25000" dirty="0">
                <a:solidFill>
                  <a:srgbClr val="003300"/>
                </a:solidFill>
              </a:rPr>
              <a:t>2</a:t>
            </a:r>
            <a:r>
              <a:rPr lang="ru-RU" b="1" dirty="0">
                <a:solidFill>
                  <a:srgbClr val="003300"/>
                </a:solidFill>
              </a:rPr>
              <a:t> +</a:t>
            </a:r>
            <a:r>
              <a:rPr lang="en-US" b="1" dirty="0">
                <a:solidFill>
                  <a:srgbClr val="003300"/>
                </a:solidFill>
              </a:rPr>
              <a:t>Q</a:t>
            </a:r>
            <a:r>
              <a:rPr lang="ru-RU" b="1" baseline="-25000" dirty="0">
                <a:solidFill>
                  <a:srgbClr val="003300"/>
                </a:solidFill>
              </a:rPr>
              <a:t>3</a:t>
            </a:r>
            <a:r>
              <a:rPr lang="ru-RU" b="1" dirty="0">
                <a:solidFill>
                  <a:srgbClr val="003300"/>
                </a:solidFill>
              </a:rPr>
              <a:t>&lt;0) </a:t>
            </a:r>
            <a:endParaRPr lang="ru-RU" b="1" dirty="0" smtClean="0">
              <a:solidFill>
                <a:srgbClr val="003300"/>
              </a:solidFill>
            </a:endParaRPr>
          </a:p>
          <a:p>
            <a:r>
              <a:rPr lang="ru-RU" dirty="0" smtClean="0">
                <a:solidFill>
                  <a:srgbClr val="003300"/>
                </a:solidFill>
              </a:rPr>
              <a:t>и </a:t>
            </a:r>
            <a:r>
              <a:rPr lang="ru-RU" dirty="0">
                <a:solidFill>
                  <a:srgbClr val="003300"/>
                </a:solidFill>
              </a:rPr>
              <a:t>выделяющегося тепла как раз хватает на компенсацию тепловых потерь. </a:t>
            </a:r>
            <a:endParaRPr lang="ru-RU" dirty="0" smtClean="0">
              <a:solidFill>
                <a:srgbClr val="003300"/>
              </a:solidFill>
            </a:endParaRPr>
          </a:p>
          <a:p>
            <a:r>
              <a:rPr lang="ru-RU" dirty="0" smtClean="0">
                <a:solidFill>
                  <a:srgbClr val="0000CC"/>
                </a:solidFill>
              </a:rPr>
              <a:t>Это </a:t>
            </a:r>
            <a:r>
              <a:rPr lang="ru-RU" dirty="0">
                <a:solidFill>
                  <a:srgbClr val="0000CC"/>
                </a:solidFill>
              </a:rPr>
              <a:t>позволяет проводить его в условиях практической </a:t>
            </a:r>
            <a:r>
              <a:rPr lang="ru-RU" dirty="0" err="1">
                <a:solidFill>
                  <a:srgbClr val="0000CC"/>
                </a:solidFill>
              </a:rPr>
              <a:t>изотермичности</a:t>
            </a:r>
            <a:r>
              <a:rPr lang="ru-RU" dirty="0">
                <a:solidFill>
                  <a:srgbClr val="0000CC"/>
                </a:solidFill>
              </a:rPr>
              <a:t> поддерживая температуру на уровне её оптимального значения.</a:t>
            </a:r>
          </a:p>
          <a:p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413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/>
          <a:lstStyle/>
          <a:p>
            <a:endParaRPr lang="ru-RU" sz="2800" b="1" u="sng" dirty="0" smtClean="0">
              <a:solidFill>
                <a:srgbClr val="7030A0"/>
              </a:solidFill>
            </a:endParaRPr>
          </a:p>
          <a:p>
            <a:r>
              <a:rPr lang="ru-RU" sz="2800" b="1" u="sng" dirty="0" smtClean="0">
                <a:solidFill>
                  <a:srgbClr val="7030A0"/>
                </a:solidFill>
              </a:rPr>
              <a:t>Принцип </a:t>
            </a:r>
            <a:r>
              <a:rPr lang="ru-RU" sz="2800" b="1" u="sng" dirty="0">
                <a:solidFill>
                  <a:srgbClr val="7030A0"/>
                </a:solidFill>
              </a:rPr>
              <a:t>3. </a:t>
            </a:r>
            <a:endParaRPr lang="ru-RU" sz="2800" b="1" u="sng" dirty="0" smtClean="0">
              <a:solidFill>
                <a:srgbClr val="7030A0"/>
              </a:solidFill>
            </a:endParaRPr>
          </a:p>
          <a:p>
            <a:endParaRPr lang="ru-RU" sz="2800" b="1" u="sng" dirty="0" smtClean="0">
              <a:solidFill>
                <a:srgbClr val="7030A0"/>
              </a:solidFill>
            </a:endParaRPr>
          </a:p>
          <a:p>
            <a:r>
              <a:rPr lang="ru-RU" sz="2800" b="1" u="sng" dirty="0" smtClean="0">
                <a:solidFill>
                  <a:srgbClr val="7030A0"/>
                </a:solidFill>
              </a:rPr>
              <a:t>Реализация </a:t>
            </a:r>
            <a:r>
              <a:rPr lang="ru-RU" sz="2800" b="1" u="sng" dirty="0">
                <a:solidFill>
                  <a:srgbClr val="0000CC"/>
                </a:solidFill>
              </a:rPr>
              <a:t>принципа “сопряжённых” процессов</a:t>
            </a:r>
            <a:r>
              <a:rPr lang="ru-RU" sz="2800" b="1" u="sng" dirty="0">
                <a:solidFill>
                  <a:srgbClr val="7030A0"/>
                </a:solidFill>
              </a:rPr>
              <a:t>, основанных на стехиометрических особенностях химических реакций, лежащих в основе этих процессов и позволяющих получать из исходного сырья одновременно несколько ценных товарных продуктов.</a:t>
            </a:r>
            <a:endParaRPr lang="ru-RU" sz="2800" dirty="0">
              <a:solidFill>
                <a:srgbClr val="7030A0"/>
              </a:solidFill>
            </a:endParaRP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506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60657-57EB-4D68-AF39-9E3DEAE83156}" type="slidenum">
              <a:rPr lang="ru-RU"/>
              <a:pPr/>
              <a:t>3</a:t>
            </a:fld>
            <a:endParaRPr lang="ru-RU"/>
          </a:p>
        </p:txBody>
      </p:sp>
      <p:graphicFrame>
        <p:nvGraphicFramePr>
          <p:cNvPr id="852994" name="Object 2"/>
          <p:cNvGraphicFramePr>
            <a:graphicFrameLocks noGrp="1" noChangeAspect="1"/>
          </p:cNvGraphicFramePr>
          <p:nvPr>
            <p:ph type="title"/>
          </p:nvPr>
        </p:nvGraphicFramePr>
        <p:xfrm>
          <a:off x="8427428" y="373063"/>
          <a:ext cx="507023" cy="469900"/>
        </p:xfrm>
        <a:graphic>
          <a:graphicData uri="http://schemas.openxmlformats.org/presentationml/2006/ole">
            <p:oleObj spid="_x0000_s2169" name="Рисунок" r:id="rId3" imgW="549855" imgH="469351" progId="Word.Picture.8">
              <p:embed/>
            </p:oleObj>
          </a:graphicData>
        </a:graphic>
      </p:graphicFrame>
      <p:sp>
        <p:nvSpPr>
          <p:cNvPr id="852995" name="Rectangle 3"/>
          <p:cNvSpPr>
            <a:spLocks noChangeArrowheads="1"/>
          </p:cNvSpPr>
          <p:nvPr/>
        </p:nvSpPr>
        <p:spPr bwMode="auto">
          <a:xfrm>
            <a:off x="1000858" y="1601789"/>
            <a:ext cx="715400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3200" b="1" i="1">
                <a:solidFill>
                  <a:schemeClr val="hlink"/>
                </a:solidFill>
              </a:rPr>
              <a:t>ЗАКОН РЕСПУБЛИКИ БЕЛАРУСЬ</a:t>
            </a:r>
          </a:p>
        </p:txBody>
      </p:sp>
      <p:sp>
        <p:nvSpPr>
          <p:cNvPr id="852996" name="Rectangle 4"/>
          <p:cNvSpPr>
            <a:spLocks noChangeArrowheads="1"/>
          </p:cNvSpPr>
          <p:nvPr/>
        </p:nvSpPr>
        <p:spPr bwMode="auto">
          <a:xfrm>
            <a:off x="1315916" y="2471739"/>
            <a:ext cx="6416920" cy="180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2800" b="1" i="1">
                <a:solidFill>
                  <a:srgbClr val="008000"/>
                </a:solidFill>
              </a:rPr>
              <a:t>О КАЧЕСТВЕ И БЕЗОПАСНОСТИ ПРОДОВОЛЬСТВЕННОГО СЫРЬЯ И ПИЩЕВЫХ ПРОДУКТОВ ДЛЯ ЖИЗНИ И ЗДОРОВЬЯ ЧЕЛОВЕКА</a:t>
            </a:r>
          </a:p>
        </p:txBody>
      </p:sp>
      <p:sp>
        <p:nvSpPr>
          <p:cNvPr id="852997" name="Rectangle 5"/>
          <p:cNvSpPr>
            <a:spLocks noChangeArrowheads="1"/>
          </p:cNvSpPr>
          <p:nvPr/>
        </p:nvSpPr>
        <p:spPr bwMode="auto">
          <a:xfrm>
            <a:off x="5042389" y="4248151"/>
            <a:ext cx="2977662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i="1" dirty="0">
                <a:solidFill>
                  <a:srgbClr val="000099"/>
                </a:solidFill>
              </a:rPr>
              <a:t>29 июня 2003 г. № 217-З</a:t>
            </a:r>
          </a:p>
          <a:p>
            <a:endParaRPr lang="ru-RU" b="1" i="1" dirty="0">
              <a:solidFill>
                <a:srgbClr val="000099"/>
              </a:solidFill>
            </a:endParaRPr>
          </a:p>
          <a:p>
            <a:endParaRPr lang="ru-RU" b="1" i="1" dirty="0">
              <a:solidFill>
                <a:srgbClr val="000099"/>
              </a:solidFill>
            </a:endParaRPr>
          </a:p>
          <a:p>
            <a:endParaRPr lang="ru-RU" b="1" i="1" dirty="0">
              <a:solidFill>
                <a:srgbClr val="000099"/>
              </a:solidFill>
            </a:endParaRPr>
          </a:p>
          <a:p>
            <a:endParaRPr lang="ru-RU" b="1" i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/>
          </a:bodyPr>
          <a:lstStyle/>
          <a:p>
            <a:r>
              <a:rPr lang="ru-RU" b="1" u="sng" dirty="0">
                <a:solidFill>
                  <a:srgbClr val="7030A0"/>
                </a:solidFill>
              </a:rPr>
              <a:t>Пример 1.</a:t>
            </a:r>
            <a:r>
              <a:rPr lang="ru-RU" b="1" dirty="0">
                <a:solidFill>
                  <a:srgbClr val="7030A0"/>
                </a:solidFill>
              </a:rPr>
              <a:t> </a:t>
            </a:r>
            <a:endParaRPr lang="ru-RU" b="1" dirty="0" smtClean="0">
              <a:solidFill>
                <a:srgbClr val="7030A0"/>
              </a:solidFill>
            </a:endParaRPr>
          </a:p>
          <a:p>
            <a:r>
              <a:rPr lang="ru-RU" dirty="0" err="1" smtClean="0">
                <a:solidFill>
                  <a:srgbClr val="0000CC"/>
                </a:solidFill>
              </a:rPr>
              <a:t>Кумольный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ru-RU" dirty="0">
                <a:solidFill>
                  <a:srgbClr val="0000CC"/>
                </a:solidFill>
              </a:rPr>
              <a:t>способ получения фенола и ацетона</a:t>
            </a:r>
            <a:r>
              <a:rPr lang="ru-RU" dirty="0">
                <a:solidFill>
                  <a:srgbClr val="7030A0"/>
                </a:solidFill>
              </a:rPr>
              <a:t>, основанный на последовательности реализации стадий </a:t>
            </a:r>
            <a:r>
              <a:rPr lang="ru-RU" dirty="0">
                <a:solidFill>
                  <a:srgbClr val="003300"/>
                </a:solidFill>
              </a:rPr>
              <a:t>окисления изопропил бензола и разложения образующегося </a:t>
            </a:r>
            <a:r>
              <a:rPr lang="ru-RU" dirty="0" err="1">
                <a:solidFill>
                  <a:srgbClr val="003300"/>
                </a:solidFill>
              </a:rPr>
              <a:t>гидропероксида</a:t>
            </a:r>
            <a:r>
              <a:rPr lang="ru-RU" dirty="0" smtClean="0">
                <a:solidFill>
                  <a:srgbClr val="7030A0"/>
                </a:solidFill>
              </a:rPr>
              <a:t>: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://trotted.narod.ru/chemtech/lec-2-3.files/image009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4679" y="4140746"/>
            <a:ext cx="4295775" cy="216000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647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/>
          <a:lstStyle/>
          <a:p>
            <a:r>
              <a:rPr lang="ru-RU" dirty="0">
                <a:solidFill>
                  <a:srgbClr val="0000CC"/>
                </a:solidFill>
              </a:rPr>
              <a:t>Суммирование правых и левых частей уравнений (4) и (5) приводит к уравнению брутто-реакции: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>
                <a:solidFill>
                  <a:srgbClr val="0000CC"/>
                </a:solidFill>
              </a:rPr>
              <a:t>показывающему</a:t>
            </a:r>
            <a:r>
              <a:rPr lang="ru-RU" dirty="0">
                <a:solidFill>
                  <a:srgbClr val="0000CC"/>
                </a:solidFill>
              </a:rPr>
              <a:t>, что всё используемое сырьё при условии 100% селективности на каждой стадии всё используемое сырьё </a:t>
            </a:r>
            <a:r>
              <a:rPr lang="ru-RU" dirty="0" err="1" smtClean="0">
                <a:solidFill>
                  <a:srgbClr val="0000CC"/>
                </a:solidFill>
              </a:rPr>
              <a:t>превраща-ется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ru-RU" dirty="0">
                <a:solidFill>
                  <a:srgbClr val="0000CC"/>
                </a:solidFill>
              </a:rPr>
              <a:t>в ценные товарные продукты.</a:t>
            </a:r>
          </a:p>
          <a:p>
            <a:endParaRPr lang="ru-RU" dirty="0"/>
          </a:p>
        </p:txBody>
      </p:sp>
      <p:pic>
        <p:nvPicPr>
          <p:cNvPr id="4" name="Рисунок 3" descr="http://trotted.narod.ru/chemtech/lec-2-3.files/image01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92896"/>
            <a:ext cx="6840760" cy="162000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1313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/>
          <a:lstStyle/>
          <a:p>
            <a:r>
              <a:rPr lang="ru-RU" b="1" u="sng" dirty="0">
                <a:solidFill>
                  <a:srgbClr val="7030A0"/>
                </a:solidFill>
              </a:rPr>
              <a:t>Пример 2</a:t>
            </a:r>
            <a:r>
              <a:rPr lang="ru-RU" b="1" dirty="0">
                <a:solidFill>
                  <a:srgbClr val="7030A0"/>
                </a:solidFill>
              </a:rPr>
              <a:t>. </a:t>
            </a:r>
            <a:endParaRPr lang="ru-RU" b="1" dirty="0" smtClean="0">
              <a:solidFill>
                <a:srgbClr val="7030A0"/>
              </a:solidFill>
            </a:endParaRPr>
          </a:p>
          <a:p>
            <a:r>
              <a:rPr lang="ru-RU" b="1" dirty="0" err="1" smtClean="0">
                <a:solidFill>
                  <a:srgbClr val="003300"/>
                </a:solidFill>
              </a:rPr>
              <a:t>Халкон</a:t>
            </a:r>
            <a:r>
              <a:rPr lang="ru-RU" b="1" dirty="0" smtClean="0">
                <a:solidFill>
                  <a:srgbClr val="003300"/>
                </a:solidFill>
              </a:rPr>
              <a:t>-процесс</a:t>
            </a:r>
            <a:r>
              <a:rPr lang="ru-RU" b="1" dirty="0">
                <a:solidFill>
                  <a:srgbClr val="0000CC"/>
                </a:solidFill>
              </a:rPr>
              <a:t> </a:t>
            </a:r>
            <a:r>
              <a:rPr lang="ru-RU" dirty="0">
                <a:solidFill>
                  <a:srgbClr val="0000CC"/>
                </a:solidFill>
              </a:rPr>
              <a:t> совместил получение </a:t>
            </a:r>
            <a:r>
              <a:rPr lang="ru-RU" dirty="0">
                <a:solidFill>
                  <a:srgbClr val="003300"/>
                </a:solidFill>
              </a:rPr>
              <a:t>стирола и </a:t>
            </a:r>
            <a:r>
              <a:rPr lang="ru-RU" dirty="0" err="1">
                <a:solidFill>
                  <a:srgbClr val="003300"/>
                </a:solidFill>
              </a:rPr>
              <a:t>пропиленоксида</a:t>
            </a:r>
            <a:r>
              <a:rPr lang="ru-RU" dirty="0">
                <a:solidFill>
                  <a:srgbClr val="0000CC"/>
                </a:solidFill>
              </a:rPr>
              <a:t>. </a:t>
            </a:r>
            <a:endParaRPr lang="ru-RU" dirty="0" smtClean="0">
              <a:solidFill>
                <a:srgbClr val="0000CC"/>
              </a:solidFill>
            </a:endParaRPr>
          </a:p>
          <a:p>
            <a:r>
              <a:rPr lang="ru-RU" dirty="0" smtClean="0">
                <a:solidFill>
                  <a:srgbClr val="0000CC"/>
                </a:solidFill>
              </a:rPr>
              <a:t>Этот </a:t>
            </a:r>
            <a:r>
              <a:rPr lang="ru-RU" dirty="0">
                <a:solidFill>
                  <a:srgbClr val="0000CC"/>
                </a:solidFill>
              </a:rPr>
              <a:t>процесс был разработан как </a:t>
            </a:r>
            <a:r>
              <a:rPr lang="ru-RU" dirty="0" err="1" smtClean="0">
                <a:solidFill>
                  <a:srgbClr val="0000CC"/>
                </a:solidFill>
              </a:rPr>
              <a:t>альтерна-тива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ru-RU" dirty="0">
                <a:solidFill>
                  <a:srgbClr val="0000CC"/>
                </a:solidFill>
              </a:rPr>
              <a:t>методу получения </a:t>
            </a:r>
            <a:r>
              <a:rPr lang="ru-RU" dirty="0" err="1">
                <a:solidFill>
                  <a:srgbClr val="003300"/>
                </a:solidFill>
              </a:rPr>
              <a:t>пропиленоксида</a:t>
            </a:r>
            <a:r>
              <a:rPr lang="ru-RU" dirty="0">
                <a:solidFill>
                  <a:srgbClr val="0000CC"/>
                </a:solidFill>
              </a:rPr>
              <a:t>, основанному на последовательной реализации следующих стадий:</a:t>
            </a:r>
          </a:p>
          <a:p>
            <a:r>
              <a:rPr lang="ru-RU" sz="2800" dirty="0" smtClean="0"/>
              <a:t>СН</a:t>
            </a:r>
            <a:r>
              <a:rPr lang="ru-RU" sz="2800" baseline="-25000" dirty="0" smtClean="0"/>
              <a:t>3</a:t>
            </a:r>
            <a:r>
              <a:rPr lang="ru-RU" sz="2800" dirty="0" smtClean="0"/>
              <a:t>СН=СН</a:t>
            </a:r>
            <a:r>
              <a:rPr lang="ru-RU" sz="2800" baseline="-25000" dirty="0" smtClean="0"/>
              <a:t>2</a:t>
            </a:r>
            <a:r>
              <a:rPr lang="ru-RU" sz="2800" dirty="0"/>
              <a:t> + </a:t>
            </a:r>
            <a:r>
              <a:rPr lang="en-US" sz="2800" dirty="0" err="1"/>
              <a:t>Cl</a:t>
            </a:r>
            <a:r>
              <a:rPr lang="ru-RU" sz="2800" baseline="-25000" dirty="0"/>
              <a:t>2</a:t>
            </a:r>
            <a:r>
              <a:rPr lang="ru-RU" sz="2800" dirty="0"/>
              <a:t> +</a:t>
            </a:r>
            <a:r>
              <a:rPr lang="en-US" sz="2800" dirty="0"/>
              <a:t>H</a:t>
            </a:r>
            <a:r>
              <a:rPr lang="ru-RU" sz="2800" baseline="-25000" dirty="0"/>
              <a:t>2</a:t>
            </a:r>
            <a:r>
              <a:rPr lang="en-US" sz="2800" dirty="0"/>
              <a:t>O</a:t>
            </a:r>
            <a:r>
              <a:rPr lang="ru-RU" sz="2800" dirty="0"/>
              <a:t> → </a:t>
            </a:r>
            <a:r>
              <a:rPr lang="en-US" sz="2800" dirty="0"/>
              <a:t>CH</a:t>
            </a:r>
            <a:r>
              <a:rPr lang="ru-RU" sz="2800" baseline="-25000" dirty="0"/>
              <a:t>3</a:t>
            </a:r>
            <a:r>
              <a:rPr lang="en-US" sz="2800" dirty="0"/>
              <a:t>CH</a:t>
            </a:r>
            <a:r>
              <a:rPr lang="ru-RU" sz="2800" dirty="0"/>
              <a:t>(ОН)С</a:t>
            </a:r>
            <a:r>
              <a:rPr lang="en-US" sz="2800" dirty="0"/>
              <a:t>H</a:t>
            </a:r>
            <a:r>
              <a:rPr lang="ru-RU" sz="2800" baseline="-25000" dirty="0"/>
              <a:t>2</a:t>
            </a:r>
            <a:r>
              <a:rPr lang="en-US" sz="2800" dirty="0" err="1"/>
              <a:t>Cl</a:t>
            </a:r>
            <a:r>
              <a:rPr lang="ru-RU" sz="2800" dirty="0"/>
              <a:t> + </a:t>
            </a:r>
            <a:r>
              <a:rPr lang="en-US" sz="2800" dirty="0" err="1" smtClean="0"/>
              <a:t>HCl</a:t>
            </a:r>
            <a:r>
              <a:rPr lang="ru-RU" sz="2800" dirty="0" smtClean="0"/>
              <a:t>       (7</a:t>
            </a:r>
            <a:r>
              <a:rPr lang="ru-RU" sz="2800" dirty="0"/>
              <a:t>)</a:t>
            </a:r>
          </a:p>
          <a:p>
            <a:endParaRPr lang="ru-RU" dirty="0"/>
          </a:p>
        </p:txBody>
      </p:sp>
      <p:pic>
        <p:nvPicPr>
          <p:cNvPr id="4" name="Рисунок 3" descr="http://trotted.narod.ru/chemtech/lec-2-3.files/image01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193248"/>
            <a:ext cx="7776864" cy="93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6546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>
                <a:solidFill>
                  <a:srgbClr val="0000CC"/>
                </a:solidFill>
              </a:rPr>
              <a:t>Суммируя </a:t>
            </a:r>
            <a:r>
              <a:rPr lang="ru-RU" dirty="0">
                <a:solidFill>
                  <a:srgbClr val="0000CC"/>
                </a:solidFill>
              </a:rPr>
              <a:t>левые и правые части уравнений (7) и (8) с учётом баланса между ними, приходим к уравнению брутто-реакции:</a:t>
            </a:r>
          </a:p>
          <a:p>
            <a:endParaRPr lang="ru-RU" dirty="0"/>
          </a:p>
        </p:txBody>
      </p:sp>
      <p:pic>
        <p:nvPicPr>
          <p:cNvPr id="4" name="Рисунок 3" descr="http://trotted.narod.ru/chemtech/lec-2-3.files/image015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429000"/>
            <a:ext cx="813690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7099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/>
          <a:lstStyle/>
          <a:p>
            <a:r>
              <a:rPr lang="ru-RU" dirty="0">
                <a:solidFill>
                  <a:srgbClr val="0000CC"/>
                </a:solidFill>
              </a:rPr>
              <a:t>Можно видеть, что хлорный метод получения </a:t>
            </a:r>
            <a:r>
              <a:rPr lang="ru-RU" dirty="0" err="1">
                <a:solidFill>
                  <a:srgbClr val="0000CC"/>
                </a:solidFill>
              </a:rPr>
              <a:t>пропиленоксида</a:t>
            </a:r>
            <a:r>
              <a:rPr lang="ru-RU" dirty="0">
                <a:solidFill>
                  <a:srgbClr val="0000CC"/>
                </a:solidFill>
              </a:rPr>
              <a:t> характеризуются расходом дорогостоящих хлора и щелочи, образованием солевых стоков (С</a:t>
            </a:r>
            <a:r>
              <a:rPr lang="en-US" dirty="0" err="1">
                <a:solidFill>
                  <a:srgbClr val="0000CC"/>
                </a:solidFill>
              </a:rPr>
              <a:t>aCl</a:t>
            </a:r>
            <a:r>
              <a:rPr lang="ru-RU" baseline="-25000" dirty="0">
                <a:solidFill>
                  <a:srgbClr val="0000CC"/>
                </a:solidFill>
              </a:rPr>
              <a:t>2</a:t>
            </a:r>
            <a:r>
              <a:rPr lang="ru-RU" dirty="0">
                <a:solidFill>
                  <a:srgbClr val="0000CC"/>
                </a:solidFill>
              </a:rPr>
              <a:t>), а также загрязненной органическими примесями и не находящей сбыта соляной кислоты. Уравнение (9) показывает, что даже при 100% - ной селективности продуктов на каждой стадии количество отходов составляет 3,17 кг на 1кг </a:t>
            </a:r>
            <a:r>
              <a:rPr lang="ru-RU" dirty="0" err="1">
                <a:solidFill>
                  <a:srgbClr val="0000CC"/>
                </a:solidFill>
              </a:rPr>
              <a:t>пропиленоксида</a:t>
            </a:r>
            <a:r>
              <a:rPr lang="ru-RU" dirty="0">
                <a:solidFill>
                  <a:srgbClr val="0000CC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3033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fontScale="40000" lnSpcReduction="20000"/>
          </a:bodyPr>
          <a:lstStyle/>
          <a:p>
            <a:r>
              <a:rPr lang="ru-RU" sz="5900" dirty="0" err="1">
                <a:solidFill>
                  <a:srgbClr val="0000CC"/>
                </a:solidFill>
              </a:rPr>
              <a:t>Халкон</a:t>
            </a:r>
            <a:r>
              <a:rPr lang="ru-RU" sz="5900" dirty="0">
                <a:solidFill>
                  <a:srgbClr val="0000CC"/>
                </a:solidFill>
              </a:rPr>
              <a:t> – процесс представляет собой сочетание трех последовательных стадий: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>
              <a:solidFill>
                <a:srgbClr val="0000CC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endParaRPr lang="ru-RU" dirty="0" smtClean="0">
              <a:solidFill>
                <a:srgbClr val="0000CC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endParaRPr lang="ru-RU" sz="4000" dirty="0" smtClean="0">
              <a:solidFill>
                <a:srgbClr val="0000CC"/>
              </a:solidFill>
            </a:endParaRPr>
          </a:p>
          <a:p>
            <a:endParaRPr lang="ru-RU" sz="4000" dirty="0">
              <a:solidFill>
                <a:srgbClr val="0000CC"/>
              </a:solidFill>
            </a:endParaRPr>
          </a:p>
          <a:p>
            <a:endParaRPr lang="ru-RU" sz="4000" dirty="0" smtClean="0">
              <a:solidFill>
                <a:srgbClr val="0000CC"/>
              </a:solidFill>
            </a:endParaRPr>
          </a:p>
          <a:p>
            <a:endParaRPr lang="ru-RU" sz="4000" dirty="0">
              <a:solidFill>
                <a:srgbClr val="0000CC"/>
              </a:solidFill>
            </a:endParaRPr>
          </a:p>
          <a:p>
            <a:endParaRPr lang="ru-RU" sz="4000" dirty="0" smtClean="0">
              <a:solidFill>
                <a:srgbClr val="0000CC"/>
              </a:solidFill>
            </a:endParaRPr>
          </a:p>
          <a:p>
            <a:endParaRPr lang="ru-RU" sz="4000" dirty="0">
              <a:solidFill>
                <a:srgbClr val="0000CC"/>
              </a:solidFill>
            </a:endParaRPr>
          </a:p>
          <a:p>
            <a:r>
              <a:rPr lang="ru-RU" sz="7000" dirty="0" smtClean="0">
                <a:solidFill>
                  <a:srgbClr val="0000CC"/>
                </a:solidFill>
              </a:rPr>
              <a:t>Суммирование </a:t>
            </a:r>
            <a:r>
              <a:rPr lang="ru-RU" sz="7000" dirty="0">
                <a:solidFill>
                  <a:srgbClr val="0000CC"/>
                </a:solidFill>
              </a:rPr>
              <a:t>уравнений (10) - (12) приводит к результирующему уравнению процесса </a:t>
            </a:r>
            <a:r>
              <a:rPr lang="ru-RU" sz="7000" dirty="0" smtClean="0">
                <a:solidFill>
                  <a:srgbClr val="0000CC"/>
                </a:solidFill>
              </a:rPr>
              <a:t>(13)</a:t>
            </a:r>
            <a:r>
              <a:rPr lang="ru-RU" sz="7000" dirty="0">
                <a:solidFill>
                  <a:srgbClr val="0000CC"/>
                </a:solidFill>
              </a:rPr>
              <a:t> </a:t>
            </a:r>
            <a:endParaRPr lang="ru-RU" sz="7000" dirty="0" smtClean="0"/>
          </a:p>
          <a:p>
            <a:endParaRPr lang="ru-RU" sz="4000" dirty="0"/>
          </a:p>
          <a:p>
            <a:pPr marL="342900" lvl="8" indent="-342900" algn="r"/>
            <a:r>
              <a:rPr lang="ru-RU" sz="7000" dirty="0" smtClean="0">
                <a:solidFill>
                  <a:srgbClr val="0000CC"/>
                </a:solidFill>
              </a:rPr>
              <a:t>(13)</a:t>
            </a:r>
            <a:endParaRPr lang="ru-RU" sz="7000" dirty="0">
              <a:solidFill>
                <a:srgbClr val="0000CC"/>
              </a:solidFill>
            </a:endParaRPr>
          </a:p>
          <a:p>
            <a:endParaRPr lang="ru-RU" sz="4000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>
                <a:solidFill>
                  <a:srgbClr val="0000CC"/>
                </a:solidFill>
              </a:rPr>
              <a:t>       </a:t>
            </a:r>
            <a:endParaRPr lang="ru-RU" dirty="0" smtClean="0">
              <a:solidFill>
                <a:srgbClr val="0000CC"/>
              </a:solidFill>
            </a:endParaRPr>
          </a:p>
          <a:p>
            <a:endParaRPr lang="ru-RU" dirty="0"/>
          </a:p>
          <a:p>
            <a:endParaRPr lang="ru-RU" dirty="0" smtClean="0"/>
          </a:p>
        </p:txBody>
      </p:sp>
      <p:pic>
        <p:nvPicPr>
          <p:cNvPr id="4" name="Рисунок 3" descr="http://trotted.narod.ru/chemtech/lec-2-3.files/image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5784" y="2060848"/>
            <a:ext cx="4352925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trotted.narod.ru/chemtech/lec-2-3.files/image01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5157192"/>
            <a:ext cx="4572000" cy="8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8944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88632"/>
          </a:xfrm>
        </p:spPr>
        <p:txBody>
          <a:bodyPr>
            <a:normAutofit/>
          </a:bodyPr>
          <a:lstStyle/>
          <a:p>
            <a:pPr marL="324000" indent="-324000"/>
            <a:r>
              <a:rPr lang="ru-RU" sz="3100" dirty="0">
                <a:solidFill>
                  <a:srgbClr val="0000CC"/>
                </a:solidFill>
              </a:rPr>
              <a:t>Согласно этому </a:t>
            </a:r>
            <a:r>
              <a:rPr lang="ru-RU" sz="3100" dirty="0" smtClean="0">
                <a:solidFill>
                  <a:srgbClr val="0000CC"/>
                </a:solidFill>
              </a:rPr>
              <a:t>уравнению  (13) теоретическое </a:t>
            </a:r>
            <a:r>
              <a:rPr lang="ru-RU" sz="3100" dirty="0">
                <a:solidFill>
                  <a:srgbClr val="0000CC"/>
                </a:solidFill>
              </a:rPr>
              <a:t>количество побочных продуктов </a:t>
            </a:r>
            <a:r>
              <a:rPr lang="ru-RU" sz="3100" dirty="0" smtClean="0">
                <a:solidFill>
                  <a:srgbClr val="0000CC"/>
                </a:solidFill>
              </a:rPr>
              <a:t>на 1кг полезных </a:t>
            </a:r>
            <a:r>
              <a:rPr lang="ru-RU" sz="3100" b="1" dirty="0">
                <a:solidFill>
                  <a:srgbClr val="0000CC"/>
                </a:solidFill>
              </a:rPr>
              <a:t>(</a:t>
            </a:r>
            <a:r>
              <a:rPr lang="ru-RU" sz="3100" b="1" dirty="0" err="1">
                <a:solidFill>
                  <a:srgbClr val="0000CC"/>
                </a:solidFill>
              </a:rPr>
              <a:t>пропиленоксида</a:t>
            </a:r>
            <a:r>
              <a:rPr lang="ru-RU" sz="3100" b="1" dirty="0">
                <a:solidFill>
                  <a:srgbClr val="0000CC"/>
                </a:solidFill>
              </a:rPr>
              <a:t> и стирола) </a:t>
            </a:r>
            <a:r>
              <a:rPr lang="ru-RU" sz="3100" dirty="0">
                <a:solidFill>
                  <a:srgbClr val="0000CC"/>
                </a:solidFill>
              </a:rPr>
              <a:t>составляет 0,11кг.</a:t>
            </a:r>
          </a:p>
          <a:p>
            <a:r>
              <a:rPr lang="ru-RU" dirty="0">
                <a:solidFill>
                  <a:srgbClr val="00B050"/>
                </a:solidFill>
              </a:rPr>
              <a:t>Таким образом, </a:t>
            </a:r>
            <a:r>
              <a:rPr lang="ru-RU" dirty="0" err="1">
                <a:solidFill>
                  <a:srgbClr val="00B050"/>
                </a:solidFill>
              </a:rPr>
              <a:t>Халкон</a:t>
            </a:r>
            <a:r>
              <a:rPr lang="ru-RU" dirty="0">
                <a:solidFill>
                  <a:srgbClr val="00B050"/>
                </a:solidFill>
              </a:rPr>
              <a:t>-процесс </a:t>
            </a:r>
            <a:r>
              <a:rPr lang="ru-RU" dirty="0" err="1" smtClean="0">
                <a:solidFill>
                  <a:srgbClr val="00B050"/>
                </a:solidFill>
              </a:rPr>
              <a:t>характеризу-ются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>
                <a:solidFill>
                  <a:srgbClr val="00B050"/>
                </a:solidFill>
              </a:rPr>
              <a:t>более высоким уровнем </a:t>
            </a:r>
            <a:r>
              <a:rPr lang="ru-RU" dirty="0" err="1" smtClean="0">
                <a:solidFill>
                  <a:srgbClr val="00B050"/>
                </a:solidFill>
              </a:rPr>
              <a:t>ресурсосбереже-ния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>
                <a:solidFill>
                  <a:srgbClr val="00B050"/>
                </a:solidFill>
              </a:rPr>
              <a:t>по сравнению с хлорным методом. </a:t>
            </a:r>
            <a:r>
              <a:rPr lang="ru-RU" dirty="0">
                <a:solidFill>
                  <a:srgbClr val="C00000"/>
                </a:solidFill>
              </a:rPr>
              <a:t>Следует добавить, что стадии </a:t>
            </a:r>
            <a:r>
              <a:rPr lang="ru-RU" dirty="0" err="1">
                <a:solidFill>
                  <a:srgbClr val="C00000"/>
                </a:solidFill>
              </a:rPr>
              <a:t>Халкон</a:t>
            </a:r>
            <a:r>
              <a:rPr lang="ru-RU" dirty="0">
                <a:solidFill>
                  <a:srgbClr val="C00000"/>
                </a:solidFill>
              </a:rPr>
              <a:t> – процесса характеризуются более высокой селективностью по сравнению со стадиями хлорного метода, и это дает дополнительный выигрыш в экономии сырья.</a:t>
            </a:r>
          </a:p>
          <a:p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834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688632"/>
          </a:xfrm>
        </p:spPr>
        <p:txBody>
          <a:bodyPr/>
          <a:lstStyle/>
          <a:p>
            <a:r>
              <a:rPr lang="ru-RU" sz="2800" b="1" u="sng" dirty="0">
                <a:solidFill>
                  <a:srgbClr val="7030A0"/>
                </a:solidFill>
              </a:rPr>
              <a:t>Принцип 4. </a:t>
            </a:r>
            <a:endParaRPr lang="ru-RU" sz="2800" b="1" u="sng" dirty="0" smtClean="0">
              <a:solidFill>
                <a:srgbClr val="7030A0"/>
              </a:solidFill>
            </a:endParaRPr>
          </a:p>
          <a:p>
            <a:endParaRPr lang="ru-RU" sz="2800" b="1" u="sng" dirty="0" smtClean="0">
              <a:solidFill>
                <a:srgbClr val="0000CC"/>
              </a:solidFill>
            </a:endParaRPr>
          </a:p>
          <a:p>
            <a:r>
              <a:rPr lang="ru-RU" sz="2800" b="1" u="sng" dirty="0" smtClean="0">
                <a:solidFill>
                  <a:srgbClr val="0000CC"/>
                </a:solidFill>
              </a:rPr>
              <a:t>Разработка </a:t>
            </a:r>
            <a:r>
              <a:rPr lang="ru-RU" sz="2800" b="1" u="sng" dirty="0">
                <a:solidFill>
                  <a:srgbClr val="0000CC"/>
                </a:solidFill>
              </a:rPr>
              <a:t>альтернативных процессов, основанных на меньшем числе химических стадий, выгодных стехиометрических соотношениях, более дешёвых и доступных видах сырья</a:t>
            </a:r>
            <a:r>
              <a:rPr lang="ru-RU" sz="2800" b="1" dirty="0" smtClean="0">
                <a:solidFill>
                  <a:srgbClr val="0000CC"/>
                </a:solidFill>
              </a:rPr>
              <a:t>.</a:t>
            </a:r>
          </a:p>
          <a:p>
            <a:endParaRPr lang="ru-RU" sz="2800" b="1" dirty="0">
              <a:solidFill>
                <a:srgbClr val="0000CC"/>
              </a:solidFill>
            </a:endParaRPr>
          </a:p>
          <a:p>
            <a:r>
              <a:rPr lang="ru-RU" sz="2800" dirty="0">
                <a:solidFill>
                  <a:srgbClr val="CC00CC"/>
                </a:solidFill>
              </a:rPr>
              <a:t>В общем случае увеличение числа стадий означает увеличение количества единиц оборудования, дополнительных затрат сырья и материалов, а также энергии.</a:t>
            </a:r>
          </a:p>
          <a:p>
            <a:endParaRPr lang="ru-RU" sz="2800" dirty="0">
              <a:solidFill>
                <a:srgbClr val="0000CC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289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rgbClr val="0000CC"/>
                </a:solidFill>
              </a:rPr>
              <a:t>Характерным примером в этом плане является одностадийный синтез </a:t>
            </a:r>
            <a:r>
              <a:rPr lang="ru-RU" dirty="0" err="1">
                <a:solidFill>
                  <a:srgbClr val="0000CC"/>
                </a:solidFill>
              </a:rPr>
              <a:t>перхлорэтилена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smtClean="0">
                <a:solidFill>
                  <a:srgbClr val="0000CC"/>
                </a:solidFill>
              </a:rPr>
              <a:t>окислитель-</a:t>
            </a:r>
            <a:r>
              <a:rPr lang="ru-RU" dirty="0" err="1" smtClean="0">
                <a:solidFill>
                  <a:srgbClr val="0000CC"/>
                </a:solidFill>
              </a:rPr>
              <a:t>ным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ru-RU" dirty="0">
                <a:solidFill>
                  <a:srgbClr val="0000CC"/>
                </a:solidFill>
              </a:rPr>
              <a:t>дегидрированием симметричного </a:t>
            </a:r>
            <a:r>
              <a:rPr lang="ru-RU" dirty="0" err="1" smtClean="0">
                <a:solidFill>
                  <a:srgbClr val="0000CC"/>
                </a:solidFill>
              </a:rPr>
              <a:t>тетрохлор</a:t>
            </a:r>
            <a:r>
              <a:rPr lang="ru-RU" dirty="0" smtClean="0">
                <a:solidFill>
                  <a:srgbClr val="0000CC"/>
                </a:solidFill>
              </a:rPr>
              <a:t>-этилена</a:t>
            </a:r>
            <a:r>
              <a:rPr lang="ru-RU" dirty="0">
                <a:solidFill>
                  <a:srgbClr val="0000CC"/>
                </a:solidFill>
              </a:rPr>
              <a:t>:</a:t>
            </a:r>
          </a:p>
          <a:p>
            <a:pPr algn="ctr"/>
            <a:r>
              <a:rPr lang="en-US" dirty="0">
                <a:solidFill>
                  <a:srgbClr val="0000CC"/>
                </a:solidFill>
              </a:rPr>
              <a:t>CHCl</a:t>
            </a:r>
            <a:r>
              <a:rPr lang="en-US" baseline="-25000" dirty="0">
                <a:solidFill>
                  <a:srgbClr val="0000CC"/>
                </a:solidFill>
              </a:rPr>
              <a:t>2</a:t>
            </a:r>
            <a:r>
              <a:rPr lang="en-US" dirty="0">
                <a:solidFill>
                  <a:srgbClr val="0000CC"/>
                </a:solidFill>
              </a:rPr>
              <a:t>CHCl</a:t>
            </a:r>
            <a:r>
              <a:rPr lang="en-US" baseline="-25000" dirty="0">
                <a:solidFill>
                  <a:srgbClr val="0000CC"/>
                </a:solidFill>
              </a:rPr>
              <a:t>2</a:t>
            </a:r>
            <a:r>
              <a:rPr lang="en-US" dirty="0">
                <a:solidFill>
                  <a:srgbClr val="0000CC"/>
                </a:solidFill>
              </a:rPr>
              <a:t> + 1/2O</a:t>
            </a:r>
            <a:r>
              <a:rPr lang="en-US" baseline="-25000" dirty="0">
                <a:solidFill>
                  <a:srgbClr val="0000CC"/>
                </a:solidFill>
              </a:rPr>
              <a:t>2</a:t>
            </a:r>
            <a:r>
              <a:rPr lang="en-US" dirty="0">
                <a:solidFill>
                  <a:srgbClr val="0000CC"/>
                </a:solidFill>
              </a:rPr>
              <a:t> </a:t>
            </a:r>
            <a:r>
              <a:rPr lang="ru-RU" dirty="0" smtClean="0">
                <a:solidFill>
                  <a:srgbClr val="0000CC"/>
                </a:solidFill>
              </a:rPr>
              <a:t>    </a:t>
            </a:r>
            <a:r>
              <a:rPr lang="en-US" dirty="0">
                <a:solidFill>
                  <a:srgbClr val="0000CC"/>
                </a:solidFill>
              </a:rPr>
              <a:t> 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en-US" dirty="0" smtClean="0">
                <a:solidFill>
                  <a:srgbClr val="0000CC"/>
                </a:solidFill>
              </a:rPr>
              <a:t>CCl</a:t>
            </a:r>
            <a:r>
              <a:rPr lang="en-US" baseline="-25000" dirty="0" smtClean="0">
                <a:solidFill>
                  <a:srgbClr val="0000CC"/>
                </a:solidFill>
              </a:rPr>
              <a:t>2</a:t>
            </a:r>
            <a:r>
              <a:rPr lang="en-US" dirty="0" smtClean="0">
                <a:solidFill>
                  <a:srgbClr val="0000CC"/>
                </a:solidFill>
              </a:rPr>
              <a:t>=CCl</a:t>
            </a:r>
            <a:r>
              <a:rPr lang="en-US" baseline="-25000" dirty="0" smtClean="0">
                <a:solidFill>
                  <a:srgbClr val="0000CC"/>
                </a:solidFill>
              </a:rPr>
              <a:t>2</a:t>
            </a:r>
            <a:r>
              <a:rPr lang="en-US" dirty="0">
                <a:solidFill>
                  <a:srgbClr val="0000CC"/>
                </a:solidFill>
              </a:rPr>
              <a:t> +</a:t>
            </a:r>
            <a:r>
              <a:rPr lang="en-US" dirty="0" smtClean="0">
                <a:solidFill>
                  <a:srgbClr val="0000CC"/>
                </a:solidFill>
              </a:rPr>
              <a:t>H</a:t>
            </a:r>
            <a:r>
              <a:rPr lang="en-US" baseline="-25000" dirty="0" smtClean="0">
                <a:solidFill>
                  <a:srgbClr val="0000CC"/>
                </a:solidFill>
              </a:rPr>
              <a:t>2</a:t>
            </a:r>
            <a:r>
              <a:rPr lang="en-US" dirty="0" smtClean="0">
                <a:solidFill>
                  <a:srgbClr val="0000CC"/>
                </a:solidFill>
              </a:rPr>
              <a:t>O</a:t>
            </a:r>
            <a:r>
              <a:rPr lang="ru-RU" dirty="0" smtClean="0">
                <a:solidFill>
                  <a:srgbClr val="0000CC"/>
                </a:solidFill>
              </a:rPr>
              <a:t>	</a:t>
            </a:r>
            <a:r>
              <a:rPr lang="en-US" dirty="0">
                <a:solidFill>
                  <a:srgbClr val="0000CC"/>
                </a:solidFill>
              </a:rPr>
              <a:t>	(14)</a:t>
            </a:r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являющегося альтернативой способу </a:t>
            </a:r>
            <a:r>
              <a:rPr lang="ru-RU" dirty="0" err="1" smtClean="0">
                <a:solidFill>
                  <a:srgbClr val="0000CC"/>
                </a:solidFill>
              </a:rPr>
              <a:t>представляюще-му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ru-RU" dirty="0">
                <a:solidFill>
                  <a:srgbClr val="0000CC"/>
                </a:solidFill>
              </a:rPr>
              <a:t>собой последовательность стадий </a:t>
            </a:r>
            <a:r>
              <a:rPr lang="ru-RU" dirty="0" err="1" smtClean="0">
                <a:solidFill>
                  <a:srgbClr val="0000CC"/>
                </a:solidFill>
              </a:rPr>
              <a:t>дегидрохлори-рования</a:t>
            </a:r>
            <a:r>
              <a:rPr lang="ru-RU" dirty="0">
                <a:solidFill>
                  <a:srgbClr val="0000CC"/>
                </a:solidFill>
              </a:rPr>
              <a:t>, хлорирования и снова </a:t>
            </a:r>
            <a:r>
              <a:rPr lang="ru-RU" dirty="0" err="1">
                <a:solidFill>
                  <a:srgbClr val="0000CC"/>
                </a:solidFill>
              </a:rPr>
              <a:t>дегидрохлорирования</a:t>
            </a:r>
            <a:endParaRPr lang="ru-RU" dirty="0">
              <a:solidFill>
                <a:srgbClr val="0000CC"/>
              </a:solidFill>
            </a:endParaRPr>
          </a:p>
          <a:p>
            <a:pPr algn="r"/>
            <a:r>
              <a:rPr lang="ru-RU" dirty="0"/>
              <a:t>		 </a:t>
            </a:r>
            <a:r>
              <a:rPr lang="ru-RU" dirty="0">
                <a:solidFill>
                  <a:srgbClr val="0000CC"/>
                </a:solidFill>
              </a:rPr>
              <a:t>(15)</a:t>
            </a:r>
          </a:p>
          <a:p>
            <a:endParaRPr lang="ru-RU" dirty="0"/>
          </a:p>
        </p:txBody>
      </p:sp>
      <p:pic>
        <p:nvPicPr>
          <p:cNvPr id="4" name="Рисунок 3" descr="http://trotted.narod.ru/chemtech/lec-2-3.files/image02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7156" y="5277299"/>
            <a:ext cx="421880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trotted.narod.ru/chemtech/lec-2-3.files/image006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27959" y="2636912"/>
            <a:ext cx="4572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3174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>
                <a:solidFill>
                  <a:srgbClr val="0000CC"/>
                </a:solidFill>
              </a:rPr>
              <a:t>Суммарно </a:t>
            </a:r>
            <a:r>
              <a:rPr lang="ru-RU" dirty="0">
                <a:solidFill>
                  <a:srgbClr val="0000CC"/>
                </a:solidFill>
              </a:rPr>
              <a:t>уравнение этого процесса описывается уравнением</a:t>
            </a:r>
          </a:p>
          <a:p>
            <a:pPr algn="ctr"/>
            <a:endParaRPr lang="ru-RU" dirty="0" smtClean="0">
              <a:solidFill>
                <a:srgbClr val="0000CC"/>
              </a:solidFill>
            </a:endParaRPr>
          </a:p>
          <a:p>
            <a:pPr algn="ctr"/>
            <a:r>
              <a:rPr lang="en-US" b="1" dirty="0" smtClean="0">
                <a:solidFill>
                  <a:srgbClr val="003300"/>
                </a:solidFill>
              </a:rPr>
              <a:t>CHCl</a:t>
            </a:r>
            <a:r>
              <a:rPr lang="en-US" b="1" baseline="-25000" dirty="0" smtClean="0">
                <a:solidFill>
                  <a:srgbClr val="003300"/>
                </a:solidFill>
              </a:rPr>
              <a:t>2</a:t>
            </a:r>
            <a:r>
              <a:rPr lang="en-US" b="1" dirty="0" smtClean="0">
                <a:solidFill>
                  <a:srgbClr val="003300"/>
                </a:solidFill>
              </a:rPr>
              <a:t>CHCl</a:t>
            </a:r>
            <a:r>
              <a:rPr lang="en-US" b="1" baseline="-25000" dirty="0" smtClean="0">
                <a:solidFill>
                  <a:srgbClr val="003300"/>
                </a:solidFill>
              </a:rPr>
              <a:t>2</a:t>
            </a:r>
            <a:r>
              <a:rPr lang="en-US" b="1" dirty="0">
                <a:solidFill>
                  <a:srgbClr val="003300"/>
                </a:solidFill>
              </a:rPr>
              <a:t> + Cl</a:t>
            </a:r>
            <a:r>
              <a:rPr lang="en-US" b="1" baseline="-25000" dirty="0">
                <a:solidFill>
                  <a:srgbClr val="003300"/>
                </a:solidFill>
              </a:rPr>
              <a:t>2</a:t>
            </a:r>
            <a:r>
              <a:rPr lang="en-US" b="1" dirty="0">
                <a:solidFill>
                  <a:srgbClr val="003300"/>
                </a:solidFill>
              </a:rPr>
              <a:t> </a:t>
            </a:r>
            <a:r>
              <a:rPr lang="ru-RU" b="1" dirty="0" smtClean="0">
                <a:solidFill>
                  <a:srgbClr val="003300"/>
                </a:solidFill>
              </a:rPr>
              <a:t> </a:t>
            </a:r>
            <a:r>
              <a:rPr lang="en-US" b="1" dirty="0" smtClean="0">
                <a:solidFill>
                  <a:srgbClr val="003300"/>
                </a:solidFill>
              </a:rPr>
              <a:t>→ </a:t>
            </a:r>
            <a:r>
              <a:rPr lang="ru-RU" b="1" dirty="0" smtClean="0">
                <a:solidFill>
                  <a:srgbClr val="003300"/>
                </a:solidFill>
              </a:rPr>
              <a:t> </a:t>
            </a:r>
            <a:r>
              <a:rPr lang="en-US" b="1" dirty="0" smtClean="0">
                <a:solidFill>
                  <a:srgbClr val="003300"/>
                </a:solidFill>
              </a:rPr>
              <a:t>CCl</a:t>
            </a:r>
            <a:r>
              <a:rPr lang="en-US" b="1" baseline="-25000" dirty="0" smtClean="0">
                <a:solidFill>
                  <a:srgbClr val="003300"/>
                </a:solidFill>
              </a:rPr>
              <a:t>2</a:t>
            </a:r>
            <a:r>
              <a:rPr lang="en-US" b="1" dirty="0" smtClean="0">
                <a:solidFill>
                  <a:srgbClr val="003300"/>
                </a:solidFill>
              </a:rPr>
              <a:t>=CCl</a:t>
            </a:r>
            <a:r>
              <a:rPr lang="en-US" b="1" baseline="-25000" dirty="0" smtClean="0">
                <a:solidFill>
                  <a:srgbClr val="003300"/>
                </a:solidFill>
              </a:rPr>
              <a:t>2</a:t>
            </a:r>
            <a:r>
              <a:rPr lang="en-US" b="1" dirty="0">
                <a:solidFill>
                  <a:srgbClr val="003300"/>
                </a:solidFill>
              </a:rPr>
              <a:t> + </a:t>
            </a:r>
            <a:r>
              <a:rPr lang="en-US" b="1" dirty="0" err="1">
                <a:solidFill>
                  <a:srgbClr val="003300"/>
                </a:solidFill>
              </a:rPr>
              <a:t>HCl</a:t>
            </a:r>
            <a:r>
              <a:rPr lang="en-US" b="1" dirty="0">
                <a:solidFill>
                  <a:srgbClr val="0000CC"/>
                </a:solidFill>
              </a:rPr>
              <a:t>	</a:t>
            </a:r>
            <a:r>
              <a:rPr lang="en-US" dirty="0">
                <a:solidFill>
                  <a:srgbClr val="0000CC"/>
                </a:solidFill>
              </a:rPr>
              <a:t>	 (16)</a:t>
            </a:r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042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DCEEC-8378-4533-BFF9-B28E848A3E9F}" type="slidenum">
              <a:rPr lang="ru-RU"/>
              <a:pPr/>
              <a:t>4</a:t>
            </a:fld>
            <a:endParaRPr lang="ru-RU"/>
          </a:p>
        </p:txBody>
      </p:sp>
      <p:graphicFrame>
        <p:nvGraphicFramePr>
          <p:cNvPr id="854018" name="Object 2"/>
          <p:cNvGraphicFramePr>
            <a:graphicFrameLocks noGrp="1" noChangeAspect="1"/>
          </p:cNvGraphicFramePr>
          <p:nvPr>
            <p:ph type="title"/>
          </p:nvPr>
        </p:nvGraphicFramePr>
        <p:xfrm>
          <a:off x="8427428" y="373063"/>
          <a:ext cx="507023" cy="469900"/>
        </p:xfrm>
        <a:graphic>
          <a:graphicData uri="http://schemas.openxmlformats.org/presentationml/2006/ole">
            <p:oleObj spid="_x0000_s1145" name="Рисунок" r:id="rId3" imgW="549855" imgH="469351" progId="Word.Picture.8">
              <p:embed/>
            </p:oleObj>
          </a:graphicData>
        </a:graphic>
      </p:graphicFrame>
      <p:sp>
        <p:nvSpPr>
          <p:cNvPr id="854019" name="Rectangle 3"/>
          <p:cNvSpPr>
            <a:spLocks noChangeArrowheads="1"/>
          </p:cNvSpPr>
          <p:nvPr/>
        </p:nvSpPr>
        <p:spPr bwMode="auto">
          <a:xfrm>
            <a:off x="936382" y="418585"/>
            <a:ext cx="715400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008000"/>
                </a:solidFill>
              </a:rPr>
              <a:t>БЕЗОПАСНОСТЬ ПИЩЕВЫХ ПРОДУКТОВ</a:t>
            </a:r>
          </a:p>
        </p:txBody>
      </p:sp>
      <p:sp>
        <p:nvSpPr>
          <p:cNvPr id="854020" name="Rectangle 4"/>
          <p:cNvSpPr>
            <a:spLocks noChangeArrowheads="1"/>
          </p:cNvSpPr>
          <p:nvPr/>
        </p:nvSpPr>
        <p:spPr bwMode="auto">
          <a:xfrm>
            <a:off x="674077" y="1130082"/>
            <a:ext cx="8321920" cy="1292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ru-RU">
                <a:solidFill>
                  <a:schemeClr val="hlink"/>
                </a:solidFill>
              </a:rPr>
              <a:t>  </a:t>
            </a:r>
            <a:r>
              <a:rPr lang="ru-RU">
                <a:solidFill>
                  <a:srgbClr val="000099"/>
                </a:solidFill>
              </a:rPr>
              <a:t> Цель</a:t>
            </a:r>
            <a:r>
              <a:rPr lang="ru-RU">
                <a:solidFill>
                  <a:schemeClr val="hlink"/>
                </a:solidFill>
              </a:rPr>
              <a:t>- регулирование отношений субъектов хозяйствования  в области обеспечения качества продовольственного сырья и пищевых </a:t>
            </a:r>
          </a:p>
          <a:p>
            <a:pPr eaLnBrk="0" hangingPunct="0"/>
            <a:r>
              <a:rPr lang="ru-RU">
                <a:solidFill>
                  <a:schemeClr val="hlink"/>
                </a:solidFill>
              </a:rPr>
              <a:t>         продуктов и их безопасности для жизни и здоровья человека.</a:t>
            </a:r>
          </a:p>
          <a:p>
            <a:pPr eaLnBrk="0" hangingPunct="0"/>
            <a:endParaRPr lang="ru-RU" sz="2400">
              <a:solidFill>
                <a:schemeClr val="hlink"/>
              </a:solidFill>
            </a:endParaRPr>
          </a:p>
        </p:txBody>
      </p:sp>
      <p:sp>
        <p:nvSpPr>
          <p:cNvPr id="854022" name="Rectangle 6"/>
          <p:cNvSpPr>
            <a:spLocks noChangeArrowheads="1"/>
          </p:cNvSpPr>
          <p:nvPr/>
        </p:nvSpPr>
        <p:spPr bwMode="auto">
          <a:xfrm>
            <a:off x="779585" y="2517776"/>
            <a:ext cx="8072804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2800" i="1">
                <a:solidFill>
                  <a:srgbClr val="FF0000"/>
                </a:solidFill>
              </a:rPr>
              <a:t>Статья 1</a:t>
            </a:r>
            <a:r>
              <a:rPr lang="ru-RU" sz="2800" i="1">
                <a:solidFill>
                  <a:srgbClr val="000099"/>
                </a:solidFill>
              </a:rPr>
              <a:t>. Основные термины и  определения</a:t>
            </a:r>
          </a:p>
        </p:txBody>
      </p:sp>
      <p:sp>
        <p:nvSpPr>
          <p:cNvPr id="854023" name="Rectangle 7"/>
          <p:cNvSpPr>
            <a:spLocks noChangeArrowheads="1"/>
          </p:cNvSpPr>
          <p:nvPr/>
        </p:nvSpPr>
        <p:spPr bwMode="auto">
          <a:xfrm>
            <a:off x="687266" y="3476576"/>
            <a:ext cx="8049357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2400" b="1">
                <a:solidFill>
                  <a:schemeClr val="hlink"/>
                </a:solidFill>
              </a:rPr>
              <a:t>безопасность продовольственного сырья и пищевых продуктов</a:t>
            </a:r>
            <a:r>
              <a:rPr lang="ru-RU" sz="2400" b="1"/>
              <a:t> - </a:t>
            </a:r>
            <a:r>
              <a:rPr lang="ru-RU" sz="2400" b="1">
                <a:solidFill>
                  <a:srgbClr val="008000"/>
                </a:solidFill>
              </a:rPr>
              <a:t>совокупность свойств</a:t>
            </a:r>
            <a:r>
              <a:rPr lang="ru-RU" sz="2400" b="1"/>
              <a:t> продовольственного сырья и пищевых продуктов, при которых они не являются</a:t>
            </a:r>
            <a:r>
              <a:rPr lang="ru-RU" sz="2400" b="1">
                <a:solidFill>
                  <a:srgbClr val="008000"/>
                </a:solidFill>
              </a:rPr>
              <a:t> вредными </a:t>
            </a:r>
            <a:r>
              <a:rPr lang="ru-RU" sz="2400" b="1"/>
              <a:t>и</a:t>
            </a:r>
            <a:r>
              <a:rPr lang="ru-RU" sz="2400" b="1">
                <a:solidFill>
                  <a:srgbClr val="008000"/>
                </a:solidFill>
              </a:rPr>
              <a:t> не </a:t>
            </a:r>
            <a:r>
              <a:rPr lang="ru-RU" sz="2400" b="1"/>
              <a:t>представляют</a:t>
            </a:r>
            <a:r>
              <a:rPr lang="ru-RU" sz="2400" b="1">
                <a:solidFill>
                  <a:srgbClr val="008000"/>
                </a:solidFill>
              </a:rPr>
              <a:t> опасности для жизни и здоровья</a:t>
            </a:r>
            <a:r>
              <a:rPr lang="ru-RU" sz="2400" b="1"/>
              <a:t> нынешнего и будущих поколений при обычных условиях их использования</a:t>
            </a:r>
            <a:r>
              <a:rPr lang="ru-RU" sz="2400"/>
              <a:t>;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0000CC"/>
                </a:solidFill>
              </a:rPr>
              <a:t>Очевидно, что реализация трёх стадий последовательного процесса требует больших затрат на оборудование, характеризуется повышенной энергоёмкостью, быстрым износом реакционной аппаратуры под действием агрессивных сред (</a:t>
            </a:r>
            <a:r>
              <a:rPr lang="en-US" dirty="0" err="1">
                <a:solidFill>
                  <a:srgbClr val="0000CC"/>
                </a:solidFill>
              </a:rPr>
              <a:t>Cl</a:t>
            </a:r>
            <a:r>
              <a:rPr lang="ru-RU" baseline="-25000" dirty="0">
                <a:solidFill>
                  <a:srgbClr val="0000CC"/>
                </a:solidFill>
              </a:rPr>
              <a:t>2</a:t>
            </a:r>
            <a:r>
              <a:rPr lang="ru-RU" dirty="0">
                <a:solidFill>
                  <a:srgbClr val="0000CC"/>
                </a:solidFill>
              </a:rPr>
              <a:t> и </a:t>
            </a:r>
            <a:r>
              <a:rPr lang="en-US" dirty="0" err="1">
                <a:solidFill>
                  <a:srgbClr val="0000CC"/>
                </a:solidFill>
              </a:rPr>
              <a:t>HCl</a:t>
            </a:r>
            <a:r>
              <a:rPr lang="ru-RU" dirty="0">
                <a:solidFill>
                  <a:srgbClr val="0000CC"/>
                </a:solidFill>
              </a:rPr>
              <a:t>). </a:t>
            </a:r>
            <a:endParaRPr lang="ru-RU" dirty="0" smtClean="0">
              <a:solidFill>
                <a:srgbClr val="0000CC"/>
              </a:solidFill>
            </a:endParaRPr>
          </a:p>
          <a:p>
            <a:r>
              <a:rPr lang="ru-RU" dirty="0" smtClean="0">
                <a:solidFill>
                  <a:srgbClr val="0000CC"/>
                </a:solidFill>
              </a:rPr>
              <a:t>В </a:t>
            </a:r>
            <a:r>
              <a:rPr lang="ru-RU" dirty="0">
                <a:solidFill>
                  <a:srgbClr val="0000CC"/>
                </a:solidFill>
              </a:rPr>
              <a:t>то же время этот способ характеризуется дополнительным расходом дорогостоящего хлора и образованием балластного продукта, </a:t>
            </a:r>
            <a:r>
              <a:rPr lang="ru-RU" dirty="0" err="1">
                <a:solidFill>
                  <a:srgbClr val="0000CC"/>
                </a:solidFill>
              </a:rPr>
              <a:t>хлороводорода</a:t>
            </a:r>
            <a:r>
              <a:rPr lang="ru-RU" dirty="0">
                <a:solidFill>
                  <a:srgbClr val="0000CC"/>
                </a:solidFill>
              </a:rPr>
              <a:t>. </a:t>
            </a:r>
            <a:endParaRPr lang="ru-RU" dirty="0" smtClean="0">
              <a:solidFill>
                <a:srgbClr val="0000CC"/>
              </a:solidFill>
            </a:endParaRPr>
          </a:p>
          <a:p>
            <a:r>
              <a:rPr lang="ru-RU" dirty="0" smtClean="0">
                <a:solidFill>
                  <a:srgbClr val="993300"/>
                </a:solidFill>
              </a:rPr>
              <a:t>Анализируя </a:t>
            </a:r>
            <a:r>
              <a:rPr lang="ru-RU" dirty="0">
                <a:solidFill>
                  <a:srgbClr val="993300"/>
                </a:solidFill>
              </a:rPr>
              <a:t>уравнения (14) и (16) можно найти, что теоретическое количество побочных продуктов в </a:t>
            </a:r>
            <a:r>
              <a:rPr lang="ru-RU" b="1" dirty="0">
                <a:solidFill>
                  <a:srgbClr val="993300"/>
                </a:solidFill>
              </a:rPr>
              <a:t>одностадийном процессе составляет </a:t>
            </a:r>
            <a:r>
              <a:rPr lang="ru-RU" b="1" dirty="0">
                <a:solidFill>
                  <a:srgbClr val="0000CC"/>
                </a:solidFill>
              </a:rPr>
              <a:t>0,11 кг</a:t>
            </a:r>
            <a:r>
              <a:rPr lang="ru-RU" b="1" dirty="0">
                <a:solidFill>
                  <a:srgbClr val="993300"/>
                </a:solidFill>
              </a:rPr>
              <a:t>, а в </a:t>
            </a:r>
            <a:r>
              <a:rPr lang="ru-RU" b="1" dirty="0" err="1">
                <a:solidFill>
                  <a:srgbClr val="993300"/>
                </a:solidFill>
              </a:rPr>
              <a:t>трёхстадийном</a:t>
            </a:r>
            <a:r>
              <a:rPr lang="ru-RU" b="1" dirty="0">
                <a:solidFill>
                  <a:srgbClr val="993300"/>
                </a:solidFill>
              </a:rPr>
              <a:t> – </a:t>
            </a:r>
            <a:r>
              <a:rPr lang="ru-RU" b="1" dirty="0">
                <a:solidFill>
                  <a:srgbClr val="CC00CC"/>
                </a:solidFill>
              </a:rPr>
              <a:t>0,43 кг на 1 кг</a:t>
            </a:r>
            <a:r>
              <a:rPr lang="ru-RU" b="1" dirty="0">
                <a:solidFill>
                  <a:srgbClr val="993300"/>
                </a:solidFill>
              </a:rPr>
              <a:t> </a:t>
            </a:r>
            <a:r>
              <a:rPr lang="ru-RU" b="1" dirty="0" err="1">
                <a:solidFill>
                  <a:srgbClr val="993300"/>
                </a:solidFill>
              </a:rPr>
              <a:t>перхлорэтилена</a:t>
            </a:r>
            <a:r>
              <a:rPr lang="ru-RU" dirty="0">
                <a:solidFill>
                  <a:srgbClr val="993300"/>
                </a:solidFill>
              </a:rPr>
              <a:t>. 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989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00CC"/>
                </a:solidFill>
              </a:rPr>
              <a:t>Важным направлением создания </a:t>
            </a:r>
            <a:r>
              <a:rPr lang="ru-RU" sz="2800" dirty="0" err="1" smtClean="0">
                <a:solidFill>
                  <a:srgbClr val="0000CC"/>
                </a:solidFill>
              </a:rPr>
              <a:t>ресурсосберегаю-щих</a:t>
            </a:r>
            <a:r>
              <a:rPr lang="ru-RU" sz="2800" dirty="0" smtClean="0">
                <a:solidFill>
                  <a:srgbClr val="0000CC"/>
                </a:solidFill>
              </a:rPr>
              <a:t> </a:t>
            </a:r>
            <a:r>
              <a:rPr lang="ru-RU" sz="2800" dirty="0">
                <a:solidFill>
                  <a:srgbClr val="0000CC"/>
                </a:solidFill>
              </a:rPr>
              <a:t>технологий является выявление новых реакций, характеризующихся более выгодным </a:t>
            </a:r>
            <a:r>
              <a:rPr lang="ru-RU" sz="2800" dirty="0" err="1" smtClean="0">
                <a:solidFill>
                  <a:srgbClr val="0000CC"/>
                </a:solidFill>
              </a:rPr>
              <a:t>стехиометри-ческими</a:t>
            </a:r>
            <a:r>
              <a:rPr lang="ru-RU" sz="2800" dirty="0">
                <a:solidFill>
                  <a:srgbClr val="0000CC"/>
                </a:solidFill>
              </a:rPr>
              <a:t> соотношениями по сравнению с </a:t>
            </a:r>
            <a:r>
              <a:rPr lang="ru-RU" sz="2800" dirty="0" smtClean="0">
                <a:solidFill>
                  <a:srgbClr val="0000CC"/>
                </a:solidFill>
              </a:rPr>
              <a:t>известны-ми </a:t>
            </a:r>
            <a:r>
              <a:rPr lang="ru-RU" sz="2800" dirty="0">
                <a:solidFill>
                  <a:srgbClr val="0000CC"/>
                </a:solidFill>
              </a:rPr>
              <a:t>способами получения товарных продуктов.</a:t>
            </a:r>
          </a:p>
          <a:p>
            <a:r>
              <a:rPr lang="ru-RU" sz="2800" dirty="0">
                <a:solidFill>
                  <a:srgbClr val="0000CC"/>
                </a:solidFill>
              </a:rPr>
              <a:t>Примером таких новых реакций являются реакции </a:t>
            </a:r>
            <a:r>
              <a:rPr lang="ru-RU" sz="2800" b="1" dirty="0" err="1">
                <a:solidFill>
                  <a:srgbClr val="0000CC"/>
                </a:solidFill>
              </a:rPr>
              <a:t>гидрокарбалкоксилирования</a:t>
            </a:r>
            <a:r>
              <a:rPr lang="ru-RU" sz="2800" b="1" dirty="0">
                <a:solidFill>
                  <a:srgbClr val="0000CC"/>
                </a:solidFill>
              </a:rPr>
              <a:t> </a:t>
            </a:r>
            <a:r>
              <a:rPr lang="ru-RU" sz="2800" b="1" dirty="0" err="1">
                <a:solidFill>
                  <a:srgbClr val="0000CC"/>
                </a:solidFill>
              </a:rPr>
              <a:t>метилацетилена</a:t>
            </a:r>
            <a:r>
              <a:rPr lang="ru-RU" sz="2800" b="1" dirty="0">
                <a:solidFill>
                  <a:srgbClr val="0000CC"/>
                </a:solidFill>
              </a:rPr>
              <a:t> и </a:t>
            </a:r>
            <a:r>
              <a:rPr lang="ru-RU" sz="2800" b="1" dirty="0" err="1">
                <a:solidFill>
                  <a:srgbClr val="0000CC"/>
                </a:solidFill>
              </a:rPr>
              <a:t>аллена</a:t>
            </a:r>
            <a:r>
              <a:rPr lang="ru-RU" sz="2800" b="1" dirty="0">
                <a:solidFill>
                  <a:srgbClr val="0000CC"/>
                </a:solidFill>
              </a:rPr>
              <a:t>.</a:t>
            </a:r>
          </a:p>
          <a:p>
            <a:r>
              <a:rPr lang="ru-RU" dirty="0"/>
              <a:t> </a:t>
            </a:r>
          </a:p>
        </p:txBody>
      </p:sp>
      <p:pic>
        <p:nvPicPr>
          <p:cNvPr id="4" name="Рисунок 3" descr="http://trotted.narod.ru/chemtech/lec-2-3.files/image02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0837" y="4437112"/>
            <a:ext cx="5081842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trotted.narod.ru/chemtech/lec-2-3.files/image025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420" y="5517112"/>
            <a:ext cx="5040000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7704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/>
          <a:lstStyle/>
          <a:p>
            <a:endParaRPr lang="ru-RU" dirty="0" smtClean="0">
              <a:solidFill>
                <a:srgbClr val="0000CC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 smtClean="0">
                <a:solidFill>
                  <a:srgbClr val="0000CC"/>
                </a:solidFill>
              </a:rPr>
              <a:t>Можно </a:t>
            </a:r>
            <a:r>
              <a:rPr lang="ru-RU" dirty="0">
                <a:solidFill>
                  <a:srgbClr val="0000CC"/>
                </a:solidFill>
              </a:rPr>
              <a:t>видеть, что в правой части стехиометрических уравнений (17) и (18) фигурирует только целевой продукт реакции. Поэтому теоретический выход побочных продуктов на 1 кг эфира ≈0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7221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/>
          <a:lstStyle/>
          <a:p>
            <a:r>
              <a:rPr lang="ru-RU" dirty="0">
                <a:solidFill>
                  <a:srgbClr val="0000CC"/>
                </a:solidFill>
              </a:rPr>
              <a:t>Для сравнения приведем способ получения </a:t>
            </a:r>
            <a:r>
              <a:rPr lang="ru-RU" dirty="0">
                <a:solidFill>
                  <a:srgbClr val="003300"/>
                </a:solidFill>
              </a:rPr>
              <a:t>метилметакрилата через </a:t>
            </a:r>
            <a:r>
              <a:rPr lang="ru-RU" dirty="0" err="1">
                <a:solidFill>
                  <a:srgbClr val="003300"/>
                </a:solidFill>
              </a:rPr>
              <a:t>ацетонциангидрин</a:t>
            </a:r>
            <a:r>
              <a:rPr lang="ru-RU" dirty="0">
                <a:solidFill>
                  <a:srgbClr val="0000CC"/>
                </a:solidFill>
              </a:rPr>
              <a:t>:</a:t>
            </a:r>
          </a:p>
          <a:p>
            <a:endParaRPr lang="ru-RU" dirty="0" smtClean="0"/>
          </a:p>
          <a:p>
            <a:pPr algn="r"/>
            <a:r>
              <a:rPr lang="ru-RU" dirty="0"/>
              <a:t>				 (19)</a:t>
            </a:r>
          </a:p>
          <a:p>
            <a:endParaRPr lang="ru-RU" dirty="0" smtClean="0"/>
          </a:p>
          <a:p>
            <a:endParaRPr lang="ru-RU" dirty="0"/>
          </a:p>
          <a:p>
            <a:pPr algn="r"/>
            <a:r>
              <a:rPr lang="ru-RU" dirty="0"/>
              <a:t>			(20)</a:t>
            </a:r>
          </a:p>
          <a:p>
            <a:endParaRPr lang="ru-RU" dirty="0"/>
          </a:p>
        </p:txBody>
      </p:sp>
      <p:pic>
        <p:nvPicPr>
          <p:cNvPr id="4" name="Рисунок 3" descr="http://trotted.narod.ru/chemtech/lec-2-3.files/image02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420888"/>
            <a:ext cx="3001888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trotted.narod.ru/chemtech/lec-2-3.files/image029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4293096"/>
            <a:ext cx="5688632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3416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>
                <a:solidFill>
                  <a:srgbClr val="003300"/>
                </a:solidFill>
              </a:rPr>
              <a:t>Результирующее </a:t>
            </a:r>
            <a:r>
              <a:rPr lang="ru-RU" dirty="0">
                <a:solidFill>
                  <a:srgbClr val="003300"/>
                </a:solidFill>
              </a:rPr>
              <a:t>уравнение этого процесса получается суммированием левых и правых частей уравнений (19) и (20):</a:t>
            </a:r>
          </a:p>
          <a:p>
            <a:pPr algn="r"/>
            <a:r>
              <a:rPr lang="ru-RU" dirty="0">
                <a:solidFill>
                  <a:srgbClr val="003300"/>
                </a:solidFill>
              </a:rPr>
              <a:t>	</a:t>
            </a:r>
            <a:endParaRPr lang="ru-RU" dirty="0" smtClean="0">
              <a:solidFill>
                <a:srgbClr val="003300"/>
              </a:solidFill>
            </a:endParaRPr>
          </a:p>
          <a:p>
            <a:pPr algn="r"/>
            <a:r>
              <a:rPr lang="ru-RU" dirty="0" smtClean="0">
                <a:solidFill>
                  <a:srgbClr val="003300"/>
                </a:solidFill>
              </a:rPr>
              <a:t>(</a:t>
            </a:r>
            <a:r>
              <a:rPr lang="ru-RU" dirty="0">
                <a:solidFill>
                  <a:srgbClr val="003300"/>
                </a:solidFill>
              </a:rPr>
              <a:t>21)</a:t>
            </a:r>
          </a:p>
          <a:p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4" name="Рисунок 3" descr="http://trotted.narod.ru/chemtech/lec-2-3.files/image03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559181"/>
            <a:ext cx="4716000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8093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/>
          <a:lstStyle/>
          <a:p>
            <a:r>
              <a:rPr lang="ru-RU" dirty="0">
                <a:solidFill>
                  <a:srgbClr val="003300"/>
                </a:solidFill>
              </a:rPr>
              <a:t>Анализ его стехиометрии показывает, что теоретическое количество его побочного продукта, </a:t>
            </a:r>
            <a:r>
              <a:rPr lang="en-US" dirty="0">
                <a:solidFill>
                  <a:srgbClr val="003300"/>
                </a:solidFill>
              </a:rPr>
              <a:t>NH</a:t>
            </a:r>
            <a:r>
              <a:rPr lang="ru-RU" baseline="-25000" dirty="0">
                <a:solidFill>
                  <a:srgbClr val="003300"/>
                </a:solidFill>
              </a:rPr>
              <a:t>4</a:t>
            </a:r>
            <a:r>
              <a:rPr lang="en-US" dirty="0">
                <a:solidFill>
                  <a:srgbClr val="003300"/>
                </a:solidFill>
              </a:rPr>
              <a:t>HSO</a:t>
            </a:r>
            <a:r>
              <a:rPr lang="ru-RU" baseline="-25000" dirty="0">
                <a:solidFill>
                  <a:srgbClr val="003300"/>
                </a:solidFill>
              </a:rPr>
              <a:t>4</a:t>
            </a:r>
            <a:r>
              <a:rPr lang="ru-RU" dirty="0">
                <a:solidFill>
                  <a:srgbClr val="003300"/>
                </a:solidFill>
              </a:rPr>
              <a:t>, составляет 1,12 кг на 1кг целевого продукта. Кроме того, </a:t>
            </a:r>
            <a:r>
              <a:rPr lang="ru-RU" dirty="0" err="1">
                <a:solidFill>
                  <a:srgbClr val="003300"/>
                </a:solidFill>
              </a:rPr>
              <a:t>ацетонциангидринный</a:t>
            </a:r>
            <a:r>
              <a:rPr lang="ru-RU" dirty="0">
                <a:solidFill>
                  <a:srgbClr val="003300"/>
                </a:solidFill>
              </a:rPr>
              <a:t> способ основан на более дорогостоящем сырье (ацетон, </a:t>
            </a:r>
            <a:r>
              <a:rPr lang="en-US" dirty="0">
                <a:solidFill>
                  <a:srgbClr val="003300"/>
                </a:solidFill>
              </a:rPr>
              <a:t>HCN</a:t>
            </a:r>
            <a:r>
              <a:rPr lang="ru-RU" dirty="0">
                <a:solidFill>
                  <a:srgbClr val="003300"/>
                </a:solidFill>
              </a:rPr>
              <a:t>, </a:t>
            </a:r>
            <a:r>
              <a:rPr lang="en-US" dirty="0">
                <a:solidFill>
                  <a:srgbClr val="003300"/>
                </a:solidFill>
              </a:rPr>
              <a:t>H</a:t>
            </a:r>
            <a:r>
              <a:rPr lang="ru-RU" baseline="-25000" dirty="0">
                <a:solidFill>
                  <a:srgbClr val="003300"/>
                </a:solidFill>
              </a:rPr>
              <a:t>2</a:t>
            </a:r>
            <a:r>
              <a:rPr lang="en-US" dirty="0">
                <a:solidFill>
                  <a:srgbClr val="003300"/>
                </a:solidFill>
              </a:rPr>
              <a:t>SO</a:t>
            </a:r>
            <a:r>
              <a:rPr lang="ru-RU" baseline="-25000" dirty="0">
                <a:solidFill>
                  <a:srgbClr val="003300"/>
                </a:solidFill>
              </a:rPr>
              <a:t>4</a:t>
            </a:r>
            <a:r>
              <a:rPr lang="ru-RU" dirty="0">
                <a:solidFill>
                  <a:srgbClr val="003300"/>
                </a:solidFill>
              </a:rPr>
              <a:t>) по сравнению с методом </a:t>
            </a:r>
            <a:r>
              <a:rPr lang="ru-RU" dirty="0" err="1">
                <a:solidFill>
                  <a:srgbClr val="003300"/>
                </a:solidFill>
              </a:rPr>
              <a:t>гидрокарбметоксилирования</a:t>
            </a:r>
            <a:r>
              <a:rPr lang="ru-RU" dirty="0">
                <a:solidFill>
                  <a:srgbClr val="003300"/>
                </a:solidFill>
              </a:rPr>
              <a:t>, причем в последнем в качестве реагента используется </a:t>
            </a:r>
            <a:r>
              <a:rPr lang="ru-RU" dirty="0" err="1">
                <a:solidFill>
                  <a:srgbClr val="003300"/>
                </a:solidFill>
              </a:rPr>
              <a:t>метилацетилен</a:t>
            </a:r>
            <a:r>
              <a:rPr lang="ru-RU" dirty="0">
                <a:solidFill>
                  <a:srgbClr val="003300"/>
                </a:solidFill>
              </a:rPr>
              <a:t> и </a:t>
            </a:r>
            <a:r>
              <a:rPr lang="ru-RU" dirty="0" err="1">
                <a:solidFill>
                  <a:srgbClr val="003300"/>
                </a:solidFill>
              </a:rPr>
              <a:t>аллен</a:t>
            </a:r>
            <a:r>
              <a:rPr lang="ru-RU" dirty="0">
                <a:solidFill>
                  <a:srgbClr val="003300"/>
                </a:solidFill>
              </a:rPr>
              <a:t>, являющиеся отходами пиролиза бензиновых фракций.</a:t>
            </a:r>
          </a:p>
          <a:p>
            <a:endParaRPr lang="ru-RU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322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00CC"/>
                </a:solidFill>
              </a:rPr>
              <a:t>Общий курс хозяйственной деятельности человека на ресурсосбережение требует разработки новых процессов на основе более доступных и дешевых видов сырья. </a:t>
            </a:r>
            <a:r>
              <a:rPr lang="ru-RU" dirty="0">
                <a:solidFill>
                  <a:srgbClr val="003300"/>
                </a:solidFill>
              </a:rPr>
              <a:t>Примером иллюстрирующем такой подход, являются разрабатываемый процесс получения этилена окислительным сочетанием метана:</a:t>
            </a:r>
          </a:p>
          <a:p>
            <a:pPr algn="ctr"/>
            <a:r>
              <a:rPr lang="ru-RU" dirty="0">
                <a:solidFill>
                  <a:srgbClr val="003300"/>
                </a:solidFill>
              </a:rPr>
              <a:t>2</a:t>
            </a:r>
            <a:r>
              <a:rPr lang="en-US" dirty="0">
                <a:solidFill>
                  <a:srgbClr val="003300"/>
                </a:solidFill>
              </a:rPr>
              <a:t>CH</a:t>
            </a:r>
            <a:r>
              <a:rPr lang="ru-RU" baseline="-25000" dirty="0">
                <a:solidFill>
                  <a:srgbClr val="003300"/>
                </a:solidFill>
              </a:rPr>
              <a:t>4</a:t>
            </a:r>
            <a:r>
              <a:rPr lang="ru-RU" dirty="0">
                <a:solidFill>
                  <a:srgbClr val="003300"/>
                </a:solidFill>
              </a:rPr>
              <a:t> + </a:t>
            </a:r>
            <a:r>
              <a:rPr lang="en-US" dirty="0">
                <a:solidFill>
                  <a:srgbClr val="003300"/>
                </a:solidFill>
              </a:rPr>
              <a:t>O</a:t>
            </a:r>
            <a:r>
              <a:rPr lang="ru-RU" baseline="-25000" dirty="0">
                <a:solidFill>
                  <a:srgbClr val="003300"/>
                </a:solidFill>
              </a:rPr>
              <a:t>2</a:t>
            </a:r>
            <a:r>
              <a:rPr lang="ru-RU" dirty="0">
                <a:solidFill>
                  <a:srgbClr val="003300"/>
                </a:solidFill>
              </a:rPr>
              <a:t> </a:t>
            </a:r>
            <a:r>
              <a:rPr lang="ru-RU" dirty="0" smtClean="0">
                <a:solidFill>
                  <a:srgbClr val="003300"/>
                </a:solidFill>
              </a:rPr>
              <a:t> </a:t>
            </a:r>
            <a:r>
              <a:rPr lang="en-US" dirty="0" smtClean="0">
                <a:solidFill>
                  <a:srgbClr val="003300"/>
                </a:solidFill>
              </a:rPr>
              <a:t></a:t>
            </a:r>
            <a:r>
              <a:rPr lang="en-US" dirty="0">
                <a:solidFill>
                  <a:srgbClr val="003300"/>
                </a:solidFill>
              </a:rPr>
              <a:t> </a:t>
            </a:r>
            <a:r>
              <a:rPr lang="ru-RU" dirty="0" smtClean="0">
                <a:solidFill>
                  <a:srgbClr val="003300"/>
                </a:solidFill>
              </a:rPr>
              <a:t> </a:t>
            </a:r>
            <a:r>
              <a:rPr lang="en-US" dirty="0" smtClean="0">
                <a:solidFill>
                  <a:srgbClr val="003300"/>
                </a:solidFill>
              </a:rPr>
              <a:t>CH</a:t>
            </a:r>
            <a:r>
              <a:rPr lang="ru-RU" baseline="-25000" dirty="0">
                <a:solidFill>
                  <a:srgbClr val="003300"/>
                </a:solidFill>
              </a:rPr>
              <a:t>2</a:t>
            </a:r>
            <a:r>
              <a:rPr lang="ru-RU" dirty="0">
                <a:solidFill>
                  <a:srgbClr val="003300"/>
                </a:solidFill>
              </a:rPr>
              <a:t>=</a:t>
            </a:r>
            <a:r>
              <a:rPr lang="en-US" dirty="0">
                <a:solidFill>
                  <a:srgbClr val="003300"/>
                </a:solidFill>
              </a:rPr>
              <a:t>CH</a:t>
            </a:r>
            <a:r>
              <a:rPr lang="ru-RU" baseline="-25000" dirty="0">
                <a:solidFill>
                  <a:srgbClr val="003300"/>
                </a:solidFill>
              </a:rPr>
              <a:t>2</a:t>
            </a:r>
            <a:r>
              <a:rPr lang="ru-RU" dirty="0">
                <a:solidFill>
                  <a:srgbClr val="003300"/>
                </a:solidFill>
              </a:rPr>
              <a:t> + 2</a:t>
            </a:r>
            <a:r>
              <a:rPr lang="en-US" dirty="0">
                <a:solidFill>
                  <a:srgbClr val="003300"/>
                </a:solidFill>
              </a:rPr>
              <a:t>H</a:t>
            </a:r>
            <a:r>
              <a:rPr lang="ru-RU" baseline="-25000" dirty="0">
                <a:solidFill>
                  <a:srgbClr val="003300"/>
                </a:solidFill>
              </a:rPr>
              <a:t>2</a:t>
            </a:r>
            <a:r>
              <a:rPr lang="en-US" dirty="0">
                <a:solidFill>
                  <a:srgbClr val="003300"/>
                </a:solidFill>
              </a:rPr>
              <a:t>O</a:t>
            </a:r>
            <a:endParaRPr lang="ru-RU" dirty="0">
              <a:solidFill>
                <a:srgbClr val="003300"/>
              </a:solidFill>
            </a:endParaRPr>
          </a:p>
          <a:p>
            <a:r>
              <a:rPr lang="ru-RU" dirty="0">
                <a:solidFill>
                  <a:srgbClr val="003300"/>
                </a:solidFill>
              </a:rPr>
              <a:t>обещающий коренным образом изменить сырьевую базу промышленного органического синтеза</a:t>
            </a:r>
            <a:r>
              <a:rPr lang="ru-RU" dirty="0" smtClean="0">
                <a:solidFill>
                  <a:srgbClr val="003300"/>
                </a:solidFill>
              </a:rPr>
              <a:t>.</a:t>
            </a:r>
            <a:endParaRPr lang="ru-RU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874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/>
          <a:lstStyle/>
          <a:p>
            <a:r>
              <a:rPr lang="ru-RU" dirty="0">
                <a:solidFill>
                  <a:srgbClr val="0000CC"/>
                </a:solidFill>
              </a:rPr>
              <a:t>Примером ресурсосберегающего подхода является тенденция замены металлов платиновой группы как катализаторов процессов восстановления и гидрирования на оксиды и сульфиды менее дорогостоящих металлов типа меди, хрома, ванадия, вольфрама, молибдена и других.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8988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/>
          </a:bodyPr>
          <a:lstStyle/>
          <a:p>
            <a:endParaRPr lang="ru-RU" sz="2800" b="1" u="sng" dirty="0" smtClean="0">
              <a:solidFill>
                <a:srgbClr val="7030A0"/>
              </a:solidFill>
            </a:endParaRPr>
          </a:p>
          <a:p>
            <a:endParaRPr lang="ru-RU" sz="2800" b="1" u="sng" dirty="0">
              <a:solidFill>
                <a:srgbClr val="7030A0"/>
              </a:solidFill>
            </a:endParaRPr>
          </a:p>
          <a:p>
            <a:r>
              <a:rPr lang="ru-RU" sz="2800" b="1" u="sng" dirty="0" smtClean="0">
                <a:solidFill>
                  <a:srgbClr val="7030A0"/>
                </a:solidFill>
              </a:rPr>
              <a:t>Принцип </a:t>
            </a:r>
            <a:r>
              <a:rPr lang="ru-RU" sz="2800" b="1" u="sng" dirty="0">
                <a:solidFill>
                  <a:srgbClr val="7030A0"/>
                </a:solidFill>
              </a:rPr>
              <a:t>5</a:t>
            </a:r>
            <a:r>
              <a:rPr lang="ru-RU" sz="2800" b="1" u="sng" dirty="0" smtClean="0">
                <a:solidFill>
                  <a:srgbClr val="7030A0"/>
                </a:solidFill>
              </a:rPr>
              <a:t>.</a:t>
            </a:r>
          </a:p>
          <a:p>
            <a:r>
              <a:rPr lang="ru-RU" sz="2800" b="1" u="sng" dirty="0" smtClean="0">
                <a:solidFill>
                  <a:srgbClr val="7030A0"/>
                </a:solidFill>
              </a:rPr>
              <a:t> </a:t>
            </a:r>
            <a:r>
              <a:rPr lang="ru-RU" sz="2800" u="sng" dirty="0">
                <a:solidFill>
                  <a:srgbClr val="7030A0"/>
                </a:solidFill>
              </a:rPr>
              <a:t>Разработка производства химических продуктов, основанных на </a:t>
            </a:r>
            <a:r>
              <a:rPr lang="ru-RU" sz="2800" u="sng" dirty="0">
                <a:solidFill>
                  <a:srgbClr val="993300"/>
                </a:solidFill>
              </a:rPr>
              <a:t>использовании вторичных материальных и энергетических ресурсов</a:t>
            </a:r>
            <a:r>
              <a:rPr lang="ru-RU" sz="2800" u="sng" dirty="0">
                <a:solidFill>
                  <a:srgbClr val="7030A0"/>
                </a:solidFill>
              </a:rPr>
              <a:t>, переработка побочных продуктов процессов.</a:t>
            </a:r>
            <a:endParaRPr lang="ru-RU" sz="2800" dirty="0">
              <a:solidFill>
                <a:srgbClr val="7030A0"/>
              </a:solidFill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18954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>
                <a:solidFill>
                  <a:srgbClr val="003300"/>
                </a:solidFill>
              </a:rPr>
              <a:t>Так</a:t>
            </a:r>
            <a:r>
              <a:rPr lang="ru-RU" dirty="0">
                <a:solidFill>
                  <a:srgbClr val="003300"/>
                </a:solidFill>
              </a:rPr>
              <a:t>, использование лома черных и цветных металлов предполагает сравнительно простые и экономичные </a:t>
            </a:r>
            <a:r>
              <a:rPr lang="ru-RU" dirty="0" smtClean="0">
                <a:solidFill>
                  <a:srgbClr val="003300"/>
                </a:solidFill>
              </a:rPr>
              <a:t>тех-</a:t>
            </a:r>
            <a:r>
              <a:rPr lang="ru-RU" dirty="0" err="1" smtClean="0">
                <a:solidFill>
                  <a:srgbClr val="003300"/>
                </a:solidFill>
              </a:rPr>
              <a:t>нологии</a:t>
            </a:r>
            <a:r>
              <a:rPr lang="ru-RU" dirty="0" smtClean="0">
                <a:solidFill>
                  <a:srgbClr val="003300"/>
                </a:solidFill>
              </a:rPr>
              <a:t> </a:t>
            </a:r>
            <a:r>
              <a:rPr lang="ru-RU" dirty="0">
                <a:solidFill>
                  <a:srgbClr val="003300"/>
                </a:solidFill>
              </a:rPr>
              <a:t>их переработки в новые металлические изделия по сравнению с переработкой соответствующих руд. </a:t>
            </a:r>
            <a:endParaRPr lang="ru-RU" dirty="0" smtClean="0">
              <a:solidFill>
                <a:srgbClr val="003300"/>
              </a:solidFill>
            </a:endParaRPr>
          </a:p>
          <a:p>
            <a:r>
              <a:rPr lang="ru-RU" dirty="0" smtClean="0">
                <a:solidFill>
                  <a:srgbClr val="003300"/>
                </a:solidFill>
              </a:rPr>
              <a:t>Благодаря </a:t>
            </a:r>
            <a:r>
              <a:rPr lang="ru-RU" dirty="0">
                <a:solidFill>
                  <a:srgbClr val="003300"/>
                </a:solidFill>
              </a:rPr>
              <a:t>этому открывается возможность снизить масштабы добычи на «экологически грязных» горнодобывающих предприятиях. </a:t>
            </a:r>
            <a:endParaRPr lang="ru-RU" dirty="0" smtClean="0">
              <a:solidFill>
                <a:srgbClr val="003300"/>
              </a:solidFill>
            </a:endParaRPr>
          </a:p>
          <a:p>
            <a:r>
              <a:rPr lang="ru-RU" dirty="0" smtClean="0">
                <a:solidFill>
                  <a:srgbClr val="0000CC"/>
                </a:solidFill>
              </a:rPr>
              <a:t>В </a:t>
            </a:r>
            <a:r>
              <a:rPr lang="ru-RU" dirty="0">
                <a:solidFill>
                  <a:srgbClr val="0000CC"/>
                </a:solidFill>
              </a:rPr>
              <a:t>промышленном органическом синтезе вторичными сырьевыми ресурсами являются углеводородные отходы нефтепереработки и других отраслей, органические составляющие бытового мусора, отходы пищевой промышленности и сельского хозяйства, лесохимической и деревообрабатывающей промышленности. </a:t>
            </a:r>
            <a:endParaRPr lang="ru-RU" dirty="0" smtClean="0">
              <a:solidFill>
                <a:srgbClr val="0000CC"/>
              </a:solidFill>
            </a:endParaRPr>
          </a:p>
          <a:p>
            <a:r>
              <a:rPr lang="ru-RU" b="1" dirty="0" smtClean="0">
                <a:solidFill>
                  <a:srgbClr val="0000CC"/>
                </a:solidFill>
              </a:rPr>
              <a:t>Наиболее </a:t>
            </a:r>
            <a:r>
              <a:rPr lang="ru-RU" b="1" dirty="0">
                <a:solidFill>
                  <a:srgbClr val="0000CC"/>
                </a:solidFill>
              </a:rPr>
              <a:t>рациональный путь их переработки - парокислородная конверсия с получением синтез-газа.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217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Знак </a:t>
            </a:r>
            <a:r>
              <a:rPr lang="ru-RU" dirty="0"/>
              <a:t>соответствия для систем качества на основе принципов анализа рисков и критических контрольных точек (далее – системы НАССР), соответствие которых требованиям ТНПА подтверждено при сертификации 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357166"/>
            <a:ext cx="3286148" cy="312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/>
          <a:lstStyle/>
          <a:p>
            <a:r>
              <a:rPr lang="ru-RU" dirty="0">
                <a:solidFill>
                  <a:srgbClr val="0000CC"/>
                </a:solidFill>
              </a:rPr>
              <a:t>На многих химических предприятиях образуются химические отходы, которые можно рассматривать как вторичное сырьё данного предприятия. Вовлекая эти отходы в новые циклы превращений, можно решить трудную задачу: повысить уровень ресурсосбережения процессов, обезвредить отходы и максимально изолировать производство от окружающей среды.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7314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rgbClr val="0000CC"/>
                </a:solidFill>
              </a:rPr>
              <a:t>Наглядным примером такого подхода является </a:t>
            </a:r>
            <a:r>
              <a:rPr lang="ru-RU" b="1" dirty="0">
                <a:solidFill>
                  <a:srgbClr val="0000CC"/>
                </a:solidFill>
              </a:rPr>
              <a:t>переработка сероводорода</a:t>
            </a:r>
            <a:r>
              <a:rPr lang="ru-RU" dirty="0">
                <a:solidFill>
                  <a:srgbClr val="0000CC"/>
                </a:solidFill>
              </a:rPr>
              <a:t>, продукта </a:t>
            </a:r>
            <a:r>
              <a:rPr lang="ru-RU" dirty="0" err="1" smtClean="0">
                <a:solidFill>
                  <a:srgbClr val="0000CC"/>
                </a:solidFill>
              </a:rPr>
              <a:t>гидроочи-стки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ru-RU" dirty="0">
                <a:solidFill>
                  <a:srgbClr val="0000CC"/>
                </a:solidFill>
              </a:rPr>
              <a:t>нефтепродуктов, оказывающего </a:t>
            </a:r>
            <a:r>
              <a:rPr lang="ru-RU" dirty="0" err="1" smtClean="0">
                <a:solidFill>
                  <a:srgbClr val="0000CC"/>
                </a:solidFill>
              </a:rPr>
              <a:t>токсичес</a:t>
            </a:r>
            <a:r>
              <a:rPr lang="ru-RU" dirty="0" smtClean="0">
                <a:solidFill>
                  <a:srgbClr val="0000CC"/>
                </a:solidFill>
              </a:rPr>
              <a:t>-кое </a:t>
            </a:r>
            <a:r>
              <a:rPr lang="ru-RU" dirty="0">
                <a:solidFill>
                  <a:srgbClr val="0000CC"/>
                </a:solidFill>
              </a:rPr>
              <a:t>действие на живые системы. </a:t>
            </a:r>
            <a:endParaRPr lang="ru-RU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3300"/>
                </a:solidFill>
              </a:rPr>
              <a:t>    В </a:t>
            </a:r>
            <a:r>
              <a:rPr lang="ru-RU" dirty="0">
                <a:solidFill>
                  <a:srgbClr val="003300"/>
                </a:solidFill>
              </a:rPr>
              <a:t>основе переработки лежит </a:t>
            </a:r>
            <a:r>
              <a:rPr lang="ru-RU" b="1" dirty="0" err="1">
                <a:solidFill>
                  <a:srgbClr val="003300"/>
                </a:solidFill>
              </a:rPr>
              <a:t>сульфокс</a:t>
            </a:r>
            <a:r>
              <a:rPr lang="ru-RU" b="1" dirty="0">
                <a:solidFill>
                  <a:srgbClr val="003300"/>
                </a:solidFill>
              </a:rPr>
              <a:t>-метод</a:t>
            </a:r>
            <a:r>
              <a:rPr lang="ru-RU" dirty="0">
                <a:solidFill>
                  <a:srgbClr val="003300"/>
                </a:solidFill>
              </a:rPr>
              <a:t>:</a:t>
            </a:r>
          </a:p>
          <a:p>
            <a:r>
              <a:rPr lang="en-US" sz="2600" b="1" dirty="0">
                <a:solidFill>
                  <a:srgbClr val="0000CC"/>
                </a:solidFill>
              </a:rPr>
              <a:t>H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en-US" sz="2600" b="1" dirty="0">
                <a:solidFill>
                  <a:srgbClr val="0000CC"/>
                </a:solidFill>
              </a:rPr>
              <a:t>S</a:t>
            </a:r>
            <a:r>
              <a:rPr lang="ru-RU" sz="2600" b="1" dirty="0">
                <a:solidFill>
                  <a:srgbClr val="0000CC"/>
                </a:solidFill>
              </a:rPr>
              <a:t> + 2</a:t>
            </a:r>
            <a:r>
              <a:rPr lang="en-US" sz="2600" b="1" dirty="0">
                <a:solidFill>
                  <a:srgbClr val="0000CC"/>
                </a:solidFill>
              </a:rPr>
              <a:t>NH</a:t>
            </a:r>
            <a:r>
              <a:rPr lang="ru-RU" sz="2600" b="1" dirty="0">
                <a:solidFill>
                  <a:srgbClr val="0000CC"/>
                </a:solidFill>
              </a:rPr>
              <a:t>(СН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b="1" dirty="0">
                <a:solidFill>
                  <a:srgbClr val="0000CC"/>
                </a:solidFill>
              </a:rPr>
              <a:t>СН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b="1" dirty="0">
                <a:solidFill>
                  <a:srgbClr val="0000CC"/>
                </a:solidFill>
              </a:rPr>
              <a:t>ОН)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b="1" dirty="0">
                <a:solidFill>
                  <a:srgbClr val="0000CC"/>
                </a:solidFill>
              </a:rPr>
              <a:t> → </a:t>
            </a:r>
            <a:r>
              <a:rPr lang="en-US" sz="2600" b="1" dirty="0">
                <a:solidFill>
                  <a:srgbClr val="0000CC"/>
                </a:solidFill>
              </a:rPr>
              <a:t>S</a:t>
            </a:r>
            <a:r>
              <a:rPr lang="ru-RU" sz="2600" b="1" dirty="0">
                <a:solidFill>
                  <a:srgbClr val="0000CC"/>
                </a:solidFill>
              </a:rPr>
              <a:t>[</a:t>
            </a:r>
            <a:r>
              <a:rPr lang="en-US" sz="2600" b="1" dirty="0">
                <a:solidFill>
                  <a:srgbClr val="0000CC"/>
                </a:solidFill>
              </a:rPr>
              <a:t>NH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b="1" dirty="0">
                <a:solidFill>
                  <a:srgbClr val="0000CC"/>
                </a:solidFill>
              </a:rPr>
              <a:t>(СН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b="1" dirty="0">
                <a:solidFill>
                  <a:srgbClr val="0000CC"/>
                </a:solidFill>
              </a:rPr>
              <a:t>СН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b="1" dirty="0">
                <a:solidFill>
                  <a:srgbClr val="0000CC"/>
                </a:solidFill>
              </a:rPr>
              <a:t>ОН)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b="1" dirty="0">
                <a:solidFill>
                  <a:srgbClr val="0000CC"/>
                </a:solidFill>
              </a:rPr>
              <a:t>]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dirty="0">
                <a:solidFill>
                  <a:srgbClr val="0000CC"/>
                </a:solidFill>
              </a:rPr>
              <a:t>	</a:t>
            </a:r>
            <a:r>
              <a:rPr lang="ru-RU" sz="2600" dirty="0">
                <a:solidFill>
                  <a:srgbClr val="003300"/>
                </a:solidFill>
              </a:rPr>
              <a:t>	</a:t>
            </a:r>
            <a:r>
              <a:rPr lang="ru-RU" sz="2600" dirty="0" smtClean="0">
                <a:solidFill>
                  <a:srgbClr val="003300"/>
                </a:solidFill>
              </a:rPr>
              <a:t>       (</a:t>
            </a:r>
            <a:r>
              <a:rPr lang="ru-RU" sz="2600" dirty="0">
                <a:solidFill>
                  <a:srgbClr val="003300"/>
                </a:solidFill>
              </a:rPr>
              <a:t>22)</a:t>
            </a:r>
          </a:p>
          <a:p>
            <a:r>
              <a:rPr lang="en-US" sz="2600" b="1" dirty="0">
                <a:solidFill>
                  <a:srgbClr val="0000CC"/>
                </a:solidFill>
              </a:rPr>
              <a:t>S</a:t>
            </a:r>
            <a:r>
              <a:rPr lang="ru-RU" sz="2600" b="1" dirty="0">
                <a:solidFill>
                  <a:srgbClr val="0000CC"/>
                </a:solidFill>
              </a:rPr>
              <a:t>[</a:t>
            </a:r>
            <a:r>
              <a:rPr lang="en-US" sz="2600" b="1" dirty="0">
                <a:solidFill>
                  <a:srgbClr val="0000CC"/>
                </a:solidFill>
              </a:rPr>
              <a:t>NH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b="1" dirty="0">
                <a:solidFill>
                  <a:srgbClr val="0000CC"/>
                </a:solidFill>
              </a:rPr>
              <a:t>(СН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b="1" dirty="0">
                <a:solidFill>
                  <a:srgbClr val="0000CC"/>
                </a:solidFill>
              </a:rPr>
              <a:t>СН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b="1" dirty="0">
                <a:solidFill>
                  <a:srgbClr val="0000CC"/>
                </a:solidFill>
              </a:rPr>
              <a:t>ОН)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b="1" dirty="0">
                <a:solidFill>
                  <a:srgbClr val="0000CC"/>
                </a:solidFill>
              </a:rPr>
              <a:t>]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b="1" dirty="0">
                <a:solidFill>
                  <a:srgbClr val="0000CC"/>
                </a:solidFill>
              </a:rPr>
              <a:t>+ ½</a:t>
            </a:r>
            <a:r>
              <a:rPr lang="en-US" sz="2600" b="1" dirty="0">
                <a:solidFill>
                  <a:srgbClr val="0000CC"/>
                </a:solidFill>
              </a:rPr>
              <a:t>O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b="1" dirty="0">
                <a:solidFill>
                  <a:srgbClr val="0000CC"/>
                </a:solidFill>
              </a:rPr>
              <a:t> → 2</a:t>
            </a:r>
            <a:r>
              <a:rPr lang="en-US" sz="2600" b="1" dirty="0">
                <a:solidFill>
                  <a:srgbClr val="0000CC"/>
                </a:solidFill>
              </a:rPr>
              <a:t>NH</a:t>
            </a:r>
            <a:r>
              <a:rPr lang="ru-RU" sz="2600" b="1" dirty="0">
                <a:solidFill>
                  <a:srgbClr val="0000CC"/>
                </a:solidFill>
              </a:rPr>
              <a:t>(СН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b="1" dirty="0">
                <a:solidFill>
                  <a:srgbClr val="0000CC"/>
                </a:solidFill>
              </a:rPr>
              <a:t>СН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b="1" dirty="0">
                <a:solidFill>
                  <a:srgbClr val="0000CC"/>
                </a:solidFill>
              </a:rPr>
              <a:t>ОН)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ru-RU" sz="2600" b="1" dirty="0">
                <a:solidFill>
                  <a:srgbClr val="0000CC"/>
                </a:solidFill>
              </a:rPr>
              <a:t> + </a:t>
            </a:r>
            <a:r>
              <a:rPr lang="en-US" sz="2600" b="1" dirty="0">
                <a:solidFill>
                  <a:srgbClr val="0000CC"/>
                </a:solidFill>
              </a:rPr>
              <a:t>S</a:t>
            </a:r>
            <a:r>
              <a:rPr lang="ru-RU" sz="2600" b="1" dirty="0">
                <a:solidFill>
                  <a:srgbClr val="0000CC"/>
                </a:solidFill>
              </a:rPr>
              <a:t>↓ + </a:t>
            </a:r>
            <a:r>
              <a:rPr lang="en-US" sz="2600" b="1" dirty="0">
                <a:solidFill>
                  <a:srgbClr val="0000CC"/>
                </a:solidFill>
              </a:rPr>
              <a:t>H</a:t>
            </a:r>
            <a:r>
              <a:rPr lang="ru-RU" sz="2600" b="1" baseline="-25000" dirty="0">
                <a:solidFill>
                  <a:srgbClr val="0000CC"/>
                </a:solidFill>
              </a:rPr>
              <a:t>2</a:t>
            </a:r>
            <a:r>
              <a:rPr lang="en-US" sz="2600" b="1" dirty="0" smtClean="0">
                <a:solidFill>
                  <a:srgbClr val="0000CC"/>
                </a:solidFill>
              </a:rPr>
              <a:t>O</a:t>
            </a:r>
            <a:r>
              <a:rPr lang="ru-RU" sz="2600" b="1" dirty="0" smtClean="0">
                <a:solidFill>
                  <a:srgbClr val="0000CC"/>
                </a:solidFill>
              </a:rPr>
              <a:t>  </a:t>
            </a:r>
            <a:r>
              <a:rPr lang="ru-RU" sz="2600" dirty="0" smtClean="0">
                <a:solidFill>
                  <a:srgbClr val="003300"/>
                </a:solidFill>
              </a:rPr>
              <a:t>(23</a:t>
            </a:r>
            <a:r>
              <a:rPr lang="ru-RU" sz="2600" dirty="0">
                <a:solidFill>
                  <a:srgbClr val="003300"/>
                </a:solidFill>
              </a:rPr>
              <a:t>)</a:t>
            </a:r>
          </a:p>
          <a:p>
            <a:r>
              <a:rPr lang="ru-RU" dirty="0">
                <a:solidFill>
                  <a:srgbClr val="003300"/>
                </a:solidFill>
              </a:rPr>
              <a:t>Суммируя уравнения стадий (22) и (23), имеем стехиометрию брутто-процесса:</a:t>
            </a:r>
          </a:p>
          <a:p>
            <a:pPr algn="r"/>
            <a:r>
              <a:rPr lang="en-US" b="1" dirty="0">
                <a:solidFill>
                  <a:srgbClr val="0000CC"/>
                </a:solidFill>
              </a:rPr>
              <a:t>H</a:t>
            </a:r>
            <a:r>
              <a:rPr lang="ru-RU" b="1" baseline="-25000" dirty="0">
                <a:solidFill>
                  <a:srgbClr val="0000CC"/>
                </a:solidFill>
              </a:rPr>
              <a:t>2</a:t>
            </a:r>
            <a:r>
              <a:rPr lang="en-US" b="1" dirty="0">
                <a:solidFill>
                  <a:srgbClr val="0000CC"/>
                </a:solidFill>
              </a:rPr>
              <a:t>S</a:t>
            </a:r>
            <a:r>
              <a:rPr lang="ru-RU" b="1" dirty="0">
                <a:solidFill>
                  <a:srgbClr val="0000CC"/>
                </a:solidFill>
              </a:rPr>
              <a:t> + ½</a:t>
            </a:r>
            <a:r>
              <a:rPr lang="en-US" b="1" dirty="0">
                <a:solidFill>
                  <a:srgbClr val="0000CC"/>
                </a:solidFill>
              </a:rPr>
              <a:t>O</a:t>
            </a:r>
            <a:r>
              <a:rPr lang="ru-RU" b="1" baseline="-25000" dirty="0">
                <a:solidFill>
                  <a:srgbClr val="0000CC"/>
                </a:solidFill>
              </a:rPr>
              <a:t>2</a:t>
            </a:r>
            <a:r>
              <a:rPr lang="ru-RU" b="1" dirty="0">
                <a:solidFill>
                  <a:srgbClr val="0000CC"/>
                </a:solidFill>
              </a:rPr>
              <a:t>→ </a:t>
            </a:r>
            <a:r>
              <a:rPr lang="en-US" b="1" dirty="0">
                <a:solidFill>
                  <a:srgbClr val="0000CC"/>
                </a:solidFill>
              </a:rPr>
              <a:t>S</a:t>
            </a:r>
            <a:r>
              <a:rPr lang="ru-RU" b="1" dirty="0">
                <a:solidFill>
                  <a:srgbClr val="0000CC"/>
                </a:solidFill>
              </a:rPr>
              <a:t>↓ + </a:t>
            </a:r>
            <a:r>
              <a:rPr lang="en-US" b="1" dirty="0">
                <a:solidFill>
                  <a:srgbClr val="0000CC"/>
                </a:solidFill>
              </a:rPr>
              <a:t>H</a:t>
            </a:r>
            <a:r>
              <a:rPr lang="ru-RU" b="1" baseline="-25000" dirty="0">
                <a:solidFill>
                  <a:srgbClr val="0000CC"/>
                </a:solidFill>
              </a:rPr>
              <a:t>2</a:t>
            </a:r>
            <a:r>
              <a:rPr lang="en-US" b="1" dirty="0" smtClean="0">
                <a:solidFill>
                  <a:srgbClr val="0000CC"/>
                </a:solidFill>
              </a:rPr>
              <a:t>O</a:t>
            </a:r>
            <a:r>
              <a:rPr lang="ru-RU" dirty="0">
                <a:solidFill>
                  <a:srgbClr val="003300"/>
                </a:solidFill>
              </a:rPr>
              <a:t>		(24)</a:t>
            </a:r>
          </a:p>
        </p:txBody>
      </p:sp>
    </p:spTree>
    <p:extLst>
      <p:ext uri="{BB962C8B-B14F-4D97-AF65-F5344CB8AC3E}">
        <p14:creationId xmlns:p14="http://schemas.microsoft.com/office/powerpoint/2010/main" xmlns="" val="23106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/>
          <a:lstStyle/>
          <a:p>
            <a:r>
              <a:rPr lang="ru-RU" dirty="0">
                <a:solidFill>
                  <a:srgbClr val="0000CC"/>
                </a:solidFill>
              </a:rPr>
              <a:t>Таким образом, в результате переработки сероводорода получают элементарную серу, являющуюся сырьем в экологически безопасном способе получения серной кислоты. Поскольку </a:t>
            </a:r>
            <a:r>
              <a:rPr lang="ru-RU" dirty="0" err="1">
                <a:solidFill>
                  <a:srgbClr val="0000CC"/>
                </a:solidFill>
              </a:rPr>
              <a:t>диэтаноламин</a:t>
            </a:r>
            <a:r>
              <a:rPr lang="ru-RU" dirty="0">
                <a:solidFill>
                  <a:srgbClr val="0000CC"/>
                </a:solidFill>
              </a:rPr>
              <a:t>, используемый на стадии сорбции сероводорода, регенерируется на стадии окисления, фактические его затраты связаны лишь с компенсацией его потерь в процессе.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368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/>
          <a:lstStyle/>
          <a:p>
            <a:r>
              <a:rPr lang="ru-RU" dirty="0">
                <a:solidFill>
                  <a:srgbClr val="0000CC"/>
                </a:solidFill>
              </a:rPr>
              <a:t>Другой пример подобного рода связан с образованием </a:t>
            </a:r>
            <a:r>
              <a:rPr lang="ru-RU" b="1" dirty="0" err="1">
                <a:solidFill>
                  <a:srgbClr val="0000CC"/>
                </a:solidFill>
              </a:rPr>
              <a:t>полиэтилбензоатов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dirty="0">
                <a:solidFill>
                  <a:srgbClr val="0000CC"/>
                </a:solidFill>
              </a:rPr>
              <a:t>в  процессе получения этилбензола: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>
                <a:solidFill>
                  <a:srgbClr val="003300"/>
                </a:solidFill>
              </a:rPr>
              <a:t>Выход </a:t>
            </a:r>
            <a:r>
              <a:rPr lang="ru-RU" dirty="0" err="1">
                <a:solidFill>
                  <a:srgbClr val="003300"/>
                </a:solidFill>
              </a:rPr>
              <a:t>полиэтилбензолов</a:t>
            </a:r>
            <a:r>
              <a:rPr lang="ru-RU" dirty="0">
                <a:solidFill>
                  <a:srgbClr val="003300"/>
                </a:solidFill>
              </a:rPr>
              <a:t> в этом процессе достаточно велик, поскольку введенная в </a:t>
            </a:r>
            <a:r>
              <a:rPr lang="ru-RU" dirty="0" err="1">
                <a:solidFill>
                  <a:srgbClr val="003300"/>
                </a:solidFill>
              </a:rPr>
              <a:t>бензольное</a:t>
            </a:r>
            <a:r>
              <a:rPr lang="ru-RU" dirty="0">
                <a:solidFill>
                  <a:srgbClr val="003300"/>
                </a:solidFill>
              </a:rPr>
              <a:t> кольцо алкильная группа активирует последующее </a:t>
            </a:r>
            <a:r>
              <a:rPr lang="ru-RU" dirty="0" err="1">
                <a:solidFill>
                  <a:srgbClr val="003300"/>
                </a:solidFill>
              </a:rPr>
              <a:t>алкилирование</a:t>
            </a:r>
            <a:r>
              <a:rPr lang="ru-RU" dirty="0">
                <a:solidFill>
                  <a:srgbClr val="003300"/>
                </a:solidFill>
              </a:rPr>
              <a:t>. </a:t>
            </a:r>
          </a:p>
        </p:txBody>
      </p:sp>
      <p:pic>
        <p:nvPicPr>
          <p:cNvPr id="4" name="Рисунок 3" descr="http://trotted.narod.ru/chemtech/lec-2-3.files/image03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36912"/>
            <a:ext cx="6912767" cy="1049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9230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>
                <a:solidFill>
                  <a:srgbClr val="003300"/>
                </a:solidFill>
              </a:rPr>
              <a:t>Чтобы </a:t>
            </a:r>
            <a:r>
              <a:rPr lang="ru-RU" dirty="0">
                <a:solidFill>
                  <a:srgbClr val="003300"/>
                </a:solidFill>
              </a:rPr>
              <a:t>подавить эту реакцию необходимо ограничивать конверсию и увеличивать избыток бензола по отношению к этилену. Это приводит к возрастанию количества непрореагировавшего бензола и удорожанию его рецикла в процессе. </a:t>
            </a:r>
          </a:p>
        </p:txBody>
      </p:sp>
    </p:spTree>
    <p:extLst>
      <p:ext uri="{BB962C8B-B14F-4D97-AF65-F5344CB8AC3E}">
        <p14:creationId xmlns:p14="http://schemas.microsoft.com/office/powerpoint/2010/main" xmlns="" val="41217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3300"/>
                </a:solidFill>
              </a:rPr>
              <a:t>Однако, если полученную реакционную смесь подвергнуть выдержке при более высокой температуре, то её компоненты вступают в реакцию </a:t>
            </a:r>
            <a:r>
              <a:rPr lang="ru-RU" b="1" dirty="0" err="1">
                <a:solidFill>
                  <a:srgbClr val="0000CC"/>
                </a:solidFill>
              </a:rPr>
              <a:t>переалкилирования</a:t>
            </a:r>
            <a:r>
              <a:rPr lang="ru-RU" dirty="0">
                <a:solidFill>
                  <a:srgbClr val="003300"/>
                </a:solidFill>
              </a:rPr>
              <a:t>, благодаря которой алкильные группы из побочных </a:t>
            </a:r>
            <a:r>
              <a:rPr lang="ru-RU" dirty="0" err="1">
                <a:solidFill>
                  <a:srgbClr val="003300"/>
                </a:solidFill>
              </a:rPr>
              <a:t>полиалкилбензолов</a:t>
            </a:r>
            <a:r>
              <a:rPr lang="ru-RU" dirty="0">
                <a:solidFill>
                  <a:srgbClr val="003300"/>
                </a:solidFill>
              </a:rPr>
              <a:t> мигрируют к </a:t>
            </a:r>
            <a:r>
              <a:rPr lang="ru-RU" dirty="0" smtClean="0">
                <a:solidFill>
                  <a:srgbClr val="003300"/>
                </a:solidFill>
              </a:rPr>
              <a:t>бензолу:</a:t>
            </a:r>
          </a:p>
          <a:p>
            <a:pPr algn="ctr"/>
            <a:r>
              <a:rPr lang="en-US" dirty="0" smtClean="0">
                <a:solidFill>
                  <a:srgbClr val="0000CC"/>
                </a:solidFill>
              </a:rPr>
              <a:t>C</a:t>
            </a:r>
            <a:r>
              <a:rPr lang="ru-RU" baseline="-25000" dirty="0">
                <a:solidFill>
                  <a:srgbClr val="0000CC"/>
                </a:solidFill>
              </a:rPr>
              <a:t>6</a:t>
            </a:r>
            <a:r>
              <a:rPr lang="en-US" dirty="0">
                <a:solidFill>
                  <a:srgbClr val="0000CC"/>
                </a:solidFill>
              </a:rPr>
              <a:t>H</a:t>
            </a:r>
            <a:r>
              <a:rPr lang="ru-RU" baseline="-25000" dirty="0">
                <a:solidFill>
                  <a:srgbClr val="0000CC"/>
                </a:solidFill>
              </a:rPr>
              <a:t>4</a:t>
            </a:r>
            <a:r>
              <a:rPr lang="ru-RU" dirty="0">
                <a:solidFill>
                  <a:srgbClr val="0000CC"/>
                </a:solidFill>
              </a:rPr>
              <a:t>(</a:t>
            </a:r>
            <a:r>
              <a:rPr lang="en-US" dirty="0">
                <a:solidFill>
                  <a:srgbClr val="0000CC"/>
                </a:solidFill>
              </a:rPr>
              <a:t>C</a:t>
            </a:r>
            <a:r>
              <a:rPr lang="ru-RU" baseline="-25000" dirty="0">
                <a:solidFill>
                  <a:srgbClr val="0000CC"/>
                </a:solidFill>
              </a:rPr>
              <a:t>2</a:t>
            </a:r>
            <a:r>
              <a:rPr lang="en-US" dirty="0">
                <a:solidFill>
                  <a:srgbClr val="0000CC"/>
                </a:solidFill>
              </a:rPr>
              <a:t>H</a:t>
            </a:r>
            <a:r>
              <a:rPr lang="ru-RU" baseline="-25000" dirty="0">
                <a:solidFill>
                  <a:srgbClr val="0000CC"/>
                </a:solidFill>
              </a:rPr>
              <a:t>5</a:t>
            </a:r>
            <a:r>
              <a:rPr lang="ru-RU" dirty="0">
                <a:solidFill>
                  <a:srgbClr val="0000CC"/>
                </a:solidFill>
              </a:rPr>
              <a:t>)</a:t>
            </a:r>
            <a:r>
              <a:rPr lang="ru-RU" baseline="-25000" dirty="0">
                <a:solidFill>
                  <a:srgbClr val="0000CC"/>
                </a:solidFill>
              </a:rPr>
              <a:t>2</a:t>
            </a:r>
            <a:r>
              <a:rPr lang="ru-RU" dirty="0">
                <a:solidFill>
                  <a:srgbClr val="0000CC"/>
                </a:solidFill>
              </a:rPr>
              <a:t> + </a:t>
            </a:r>
            <a:r>
              <a:rPr lang="en-US" dirty="0">
                <a:solidFill>
                  <a:srgbClr val="0000CC"/>
                </a:solidFill>
              </a:rPr>
              <a:t>C</a:t>
            </a:r>
            <a:r>
              <a:rPr lang="ru-RU" baseline="-25000" dirty="0">
                <a:solidFill>
                  <a:srgbClr val="0000CC"/>
                </a:solidFill>
              </a:rPr>
              <a:t>6</a:t>
            </a:r>
            <a:r>
              <a:rPr lang="en-US" dirty="0">
                <a:solidFill>
                  <a:srgbClr val="0000CC"/>
                </a:solidFill>
              </a:rPr>
              <a:t>H</a:t>
            </a:r>
            <a:r>
              <a:rPr lang="ru-RU" baseline="-25000" dirty="0">
                <a:solidFill>
                  <a:srgbClr val="0000CC"/>
                </a:solidFill>
              </a:rPr>
              <a:t>6</a:t>
            </a:r>
            <a:r>
              <a:rPr lang="ru-RU" dirty="0">
                <a:solidFill>
                  <a:srgbClr val="0000CC"/>
                </a:solidFill>
              </a:rPr>
              <a:t>  </a:t>
            </a:r>
            <a:r>
              <a:rPr lang="ru-RU" dirty="0" smtClean="0">
                <a:solidFill>
                  <a:srgbClr val="0000CC"/>
                </a:solidFill>
              </a:rPr>
              <a:t>        </a:t>
            </a:r>
            <a:r>
              <a:rPr lang="ru-RU" dirty="0">
                <a:solidFill>
                  <a:srgbClr val="0000CC"/>
                </a:solidFill>
              </a:rPr>
              <a:t> 2</a:t>
            </a:r>
            <a:r>
              <a:rPr lang="en-US" dirty="0">
                <a:solidFill>
                  <a:srgbClr val="0000CC"/>
                </a:solidFill>
              </a:rPr>
              <a:t>C</a:t>
            </a:r>
            <a:r>
              <a:rPr lang="ru-RU" baseline="-25000" dirty="0">
                <a:solidFill>
                  <a:srgbClr val="0000CC"/>
                </a:solidFill>
              </a:rPr>
              <a:t>6</a:t>
            </a:r>
            <a:r>
              <a:rPr lang="en-US" dirty="0">
                <a:solidFill>
                  <a:srgbClr val="0000CC"/>
                </a:solidFill>
              </a:rPr>
              <a:t>H</a:t>
            </a:r>
            <a:r>
              <a:rPr lang="ru-RU" baseline="-25000" dirty="0">
                <a:solidFill>
                  <a:srgbClr val="0000CC"/>
                </a:solidFill>
              </a:rPr>
              <a:t>5</a:t>
            </a:r>
            <a:r>
              <a:rPr lang="en-US" dirty="0">
                <a:solidFill>
                  <a:srgbClr val="0000CC"/>
                </a:solidFill>
              </a:rPr>
              <a:t>C</a:t>
            </a:r>
            <a:r>
              <a:rPr lang="ru-RU" baseline="-25000" dirty="0">
                <a:solidFill>
                  <a:srgbClr val="0000CC"/>
                </a:solidFill>
              </a:rPr>
              <a:t>2</a:t>
            </a:r>
            <a:r>
              <a:rPr lang="en-US" dirty="0">
                <a:solidFill>
                  <a:srgbClr val="0000CC"/>
                </a:solidFill>
              </a:rPr>
              <a:t>H</a:t>
            </a:r>
            <a:r>
              <a:rPr lang="ru-RU" baseline="-25000" dirty="0">
                <a:solidFill>
                  <a:srgbClr val="0000CC"/>
                </a:solidFill>
              </a:rPr>
              <a:t>5</a:t>
            </a:r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3300"/>
                </a:solidFill>
              </a:rPr>
              <a:t>В результате этого побочные </a:t>
            </a:r>
            <a:r>
              <a:rPr lang="ru-RU" dirty="0" err="1">
                <a:solidFill>
                  <a:srgbClr val="003300"/>
                </a:solidFill>
              </a:rPr>
              <a:t>полиэтилбензолы</a:t>
            </a:r>
            <a:r>
              <a:rPr lang="ru-RU" dirty="0">
                <a:solidFill>
                  <a:srgbClr val="003300"/>
                </a:solidFill>
              </a:rPr>
              <a:t> и соответствующее количество бензола превращаются в целевой продукт</a:t>
            </a:r>
            <a:r>
              <a:rPr lang="ru-RU" dirty="0" smtClean="0">
                <a:solidFill>
                  <a:srgbClr val="003300"/>
                </a:solidFill>
              </a:rPr>
              <a:t>.</a:t>
            </a:r>
          </a:p>
          <a:p>
            <a:r>
              <a:rPr lang="ru-RU" dirty="0" smtClean="0">
                <a:solidFill>
                  <a:srgbClr val="003300"/>
                </a:solidFill>
              </a:rPr>
              <a:t> </a:t>
            </a:r>
            <a:r>
              <a:rPr lang="ru-RU" dirty="0">
                <a:solidFill>
                  <a:srgbClr val="CC00CC"/>
                </a:solidFill>
              </a:rPr>
              <a:t>Это позволяет снизить избыток исходного бензола, достичь его более высоких конверсий и, как следствие, сделать рецикл более экономичным.</a:t>
            </a:r>
          </a:p>
          <a:p>
            <a:endParaRPr lang="ru-RU" dirty="0"/>
          </a:p>
        </p:txBody>
      </p:sp>
      <p:pic>
        <p:nvPicPr>
          <p:cNvPr id="4" name="Рисунок 3" descr="http://trotted.narod.ru/chemtech/lec-2-3.files/image03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255065"/>
            <a:ext cx="43815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7428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/>
          </a:bodyPr>
          <a:lstStyle/>
          <a:p>
            <a:r>
              <a:rPr lang="ru-RU" sz="2800" b="1" u="sng" dirty="0">
                <a:solidFill>
                  <a:srgbClr val="7030A0"/>
                </a:solidFill>
              </a:rPr>
              <a:t>Принцип 6</a:t>
            </a:r>
            <a:r>
              <a:rPr lang="ru-RU" sz="2800" b="1" u="sng" dirty="0" smtClean="0">
                <a:solidFill>
                  <a:srgbClr val="7030A0"/>
                </a:solidFill>
              </a:rPr>
              <a:t>.</a:t>
            </a:r>
          </a:p>
          <a:p>
            <a:r>
              <a:rPr lang="ru-RU" sz="2800" u="sng" dirty="0" smtClean="0">
                <a:solidFill>
                  <a:srgbClr val="7030A0"/>
                </a:solidFill>
              </a:rPr>
              <a:t> </a:t>
            </a:r>
            <a:r>
              <a:rPr lang="ru-RU" sz="2800" u="sng" dirty="0">
                <a:solidFill>
                  <a:srgbClr val="7030A0"/>
                </a:solidFill>
              </a:rPr>
              <a:t>Принцип </a:t>
            </a:r>
            <a:r>
              <a:rPr lang="ru-RU" sz="2800" u="sng" dirty="0">
                <a:solidFill>
                  <a:srgbClr val="993300"/>
                </a:solidFill>
              </a:rPr>
              <a:t>рекуперации энергии материальных потоков</a:t>
            </a:r>
            <a:r>
              <a:rPr lang="ru-RU" sz="2800" u="sng" dirty="0">
                <a:solidFill>
                  <a:srgbClr val="7030A0"/>
                </a:solidFill>
              </a:rPr>
              <a:t> для энергетического обеспечения функционирования установок по производству химических продуктов.</a:t>
            </a:r>
            <a:endParaRPr lang="ru-RU" sz="2800" dirty="0">
              <a:solidFill>
                <a:srgbClr val="7030A0"/>
              </a:solidFill>
            </a:endParaRPr>
          </a:p>
          <a:p>
            <a:r>
              <a:rPr lang="ru-RU" sz="2800" dirty="0">
                <a:solidFill>
                  <a:srgbClr val="003300"/>
                </a:solidFill>
              </a:rPr>
              <a:t>Общая стратегия энергосбережения на химических производствах нацелена на увеличение степени полезного использования энергии на каждой стадии и сокращение этих стадий. При этом руководящим принципом рекуперации энергии материальных потоков является </a:t>
            </a:r>
            <a:r>
              <a:rPr lang="ru-RU" sz="2800" b="1" u="sng" dirty="0">
                <a:solidFill>
                  <a:srgbClr val="003300"/>
                </a:solidFill>
              </a:rPr>
              <a:t>принцип соответствия качества энергии поставленным задачам</a:t>
            </a:r>
            <a:r>
              <a:rPr lang="ru-RU" sz="2800" b="1" dirty="0">
                <a:solidFill>
                  <a:srgbClr val="003300"/>
                </a:solidFill>
              </a:rPr>
              <a:t>.</a:t>
            </a:r>
            <a:endParaRPr lang="ru-RU" sz="28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461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/>
          </a:bodyPr>
          <a:lstStyle/>
          <a:p>
            <a:endParaRPr lang="ru-RU" sz="2800" dirty="0" smtClean="0">
              <a:solidFill>
                <a:srgbClr val="003300"/>
              </a:solidFill>
            </a:endParaRPr>
          </a:p>
          <a:p>
            <a:r>
              <a:rPr lang="ru-RU" sz="2800" dirty="0" smtClean="0">
                <a:solidFill>
                  <a:srgbClr val="003300"/>
                </a:solidFill>
              </a:rPr>
              <a:t>Так</a:t>
            </a:r>
            <a:r>
              <a:rPr lang="ru-RU" sz="2800" dirty="0">
                <a:solidFill>
                  <a:srgbClr val="003300"/>
                </a:solidFill>
              </a:rPr>
              <a:t>, высокотемпературное тепло лучше использовать для генерирования водяного пара, с помощью которого вращают лопасти турбин, приводящих в движение насосы и компрессоры установок. Такое решение предполагает трансформацию части высокотемпературного тепла в высокоорганизованную энергию поступательного движения. </a:t>
            </a:r>
            <a:endParaRPr lang="ru-RU" sz="2800" dirty="0" smtClean="0">
              <a:solidFill>
                <a:srgbClr val="003300"/>
              </a:solidFill>
            </a:endParaRPr>
          </a:p>
          <a:p>
            <a:endParaRPr lang="ru-RU" sz="28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406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/>
          </a:bodyPr>
          <a:lstStyle/>
          <a:p>
            <a:endParaRPr lang="ru-RU" sz="2800" dirty="0" smtClean="0">
              <a:solidFill>
                <a:srgbClr val="0000CC"/>
              </a:solidFill>
            </a:endParaRPr>
          </a:p>
          <a:p>
            <a:endParaRPr lang="ru-RU" sz="2800" dirty="0">
              <a:solidFill>
                <a:srgbClr val="0000CC"/>
              </a:solidFill>
            </a:endParaRPr>
          </a:p>
          <a:p>
            <a:r>
              <a:rPr lang="ru-RU" sz="2800" dirty="0" smtClean="0">
                <a:solidFill>
                  <a:srgbClr val="0000CC"/>
                </a:solidFill>
              </a:rPr>
              <a:t>Использование </a:t>
            </a:r>
            <a:r>
              <a:rPr lang="ru-RU" sz="2800" dirty="0">
                <a:solidFill>
                  <a:srgbClr val="0000CC"/>
                </a:solidFill>
              </a:rPr>
              <a:t>высокотемпературного тепла для целей подогрева нецелесообразно, поскольку в этом случае заложенный в нем ресурс высокоорганизованной формы энергии рассеивается в виде низкотемпературного тепла. </a:t>
            </a:r>
            <a:endParaRPr lang="ru-RU" sz="28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772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/>
          </a:bodyPr>
          <a:lstStyle/>
          <a:p>
            <a:endParaRPr lang="ru-RU" sz="2800" dirty="0" smtClean="0">
              <a:solidFill>
                <a:srgbClr val="003300"/>
              </a:solidFill>
            </a:endParaRPr>
          </a:p>
          <a:p>
            <a:endParaRPr lang="ru-RU" sz="2800" dirty="0">
              <a:solidFill>
                <a:srgbClr val="003300"/>
              </a:solidFill>
            </a:endParaRPr>
          </a:p>
          <a:p>
            <a:r>
              <a:rPr lang="ru-RU" sz="2800" dirty="0" smtClean="0">
                <a:solidFill>
                  <a:srgbClr val="003300"/>
                </a:solidFill>
              </a:rPr>
              <a:t>Аналогично</a:t>
            </a:r>
            <a:r>
              <a:rPr lang="ru-RU" sz="2800" dirty="0">
                <a:solidFill>
                  <a:srgbClr val="003300"/>
                </a:solidFill>
              </a:rPr>
              <a:t>, энергию сжатых потоков можно с помощью газовой турбины трансформировать в поступательную или электрическую энергию или использовать ее для разделения реакционных смесей на отдельные компоненты путем сочетания процесса адиабатического расширения с фракционированием.</a:t>
            </a:r>
          </a:p>
          <a:p>
            <a:endParaRPr lang="ru-RU" sz="28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00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Знак </a:t>
            </a:r>
            <a:r>
              <a:rPr lang="ru-RU" dirty="0"/>
              <a:t>соответствия для систем менеджмента безопасности пищевых продуктов, соответствие которых требованиям ТНПА подтверждено при сертификации </a:t>
            </a:r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357298"/>
            <a:ext cx="3106754" cy="297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/>
          </a:bodyPr>
          <a:lstStyle/>
          <a:p>
            <a:endParaRPr lang="ru-RU" sz="2800" dirty="0" smtClean="0">
              <a:solidFill>
                <a:srgbClr val="0000CC"/>
              </a:solidFill>
            </a:endParaRPr>
          </a:p>
          <a:p>
            <a:endParaRPr lang="ru-RU" sz="2800" dirty="0">
              <a:solidFill>
                <a:srgbClr val="0000CC"/>
              </a:solidFill>
            </a:endParaRPr>
          </a:p>
          <a:p>
            <a:r>
              <a:rPr lang="ru-RU" sz="2800" dirty="0" smtClean="0">
                <a:solidFill>
                  <a:srgbClr val="0000CC"/>
                </a:solidFill>
              </a:rPr>
              <a:t>Если </a:t>
            </a:r>
            <a:r>
              <a:rPr lang="ru-RU" sz="2800" dirty="0">
                <a:solidFill>
                  <a:srgbClr val="0000CC"/>
                </a:solidFill>
              </a:rPr>
              <a:t>температуры материальных потоков умерены, то разумным способом утилизации их тепла является подогрев реагентов. Если температуры ещё ниже, то тепло материальных потоков целесообразнее использовать для обогрева бытовых помещений.</a:t>
            </a:r>
          </a:p>
          <a:p>
            <a:endParaRPr lang="ru-RU" sz="28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83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/>
          </a:bodyPr>
          <a:lstStyle/>
          <a:p>
            <a:endParaRPr lang="ru-RU" sz="2800" dirty="0" smtClean="0">
              <a:solidFill>
                <a:srgbClr val="993300"/>
              </a:solidFill>
            </a:endParaRPr>
          </a:p>
          <a:p>
            <a:endParaRPr lang="ru-RU" sz="2800" dirty="0">
              <a:solidFill>
                <a:srgbClr val="993300"/>
              </a:solidFill>
            </a:endParaRPr>
          </a:p>
          <a:p>
            <a:r>
              <a:rPr lang="ru-RU" sz="2800" dirty="0" smtClean="0">
                <a:solidFill>
                  <a:srgbClr val="993300"/>
                </a:solidFill>
              </a:rPr>
              <a:t>Другими </a:t>
            </a:r>
            <a:r>
              <a:rPr lang="ru-RU" sz="2800" dirty="0">
                <a:solidFill>
                  <a:srgbClr val="993300"/>
                </a:solidFill>
              </a:rPr>
              <a:t>важными факторами экономии тепла материальных потоков являются интенсификация гидродинамического режима в процессах теплообмена и эффективная изоляция аппаратуры и трубопроводов, работающих при высоких температурах с целью минимизации тепловых потерь в окружающую среду.</a:t>
            </a:r>
          </a:p>
          <a:p>
            <a:endParaRPr lang="ru-RU" sz="28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479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/>
          </a:bodyPr>
          <a:lstStyle/>
          <a:p>
            <a:endParaRPr lang="ru-RU" sz="2800" dirty="0" smtClean="0"/>
          </a:p>
          <a:p>
            <a:endParaRPr lang="ru-RU" sz="2800" dirty="0"/>
          </a:p>
          <a:p>
            <a:r>
              <a:rPr lang="ru-RU" sz="2800" dirty="0" smtClean="0">
                <a:solidFill>
                  <a:srgbClr val="0000CC"/>
                </a:solidFill>
              </a:rPr>
              <a:t>Завершая </a:t>
            </a:r>
            <a:r>
              <a:rPr lang="ru-RU" sz="2800" dirty="0">
                <a:solidFill>
                  <a:srgbClr val="0000CC"/>
                </a:solidFill>
              </a:rPr>
              <a:t>рассмотрение технологических принципов ресурсосберегающих технологий, следует подчеркнуть, что их успешная реализация может быть достигнута при оптимальном сочетании рассмотренных методов.</a:t>
            </a:r>
          </a:p>
          <a:p>
            <a:endParaRPr lang="ru-RU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85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/>
          </a:bodyPr>
          <a:lstStyle/>
          <a:p>
            <a:pPr algn="ctr"/>
            <a:endParaRPr lang="ru-RU" sz="5400" dirty="0" smtClean="0">
              <a:solidFill>
                <a:srgbClr val="0000CC"/>
              </a:solidFill>
            </a:endParaRPr>
          </a:p>
          <a:p>
            <a:pPr algn="ctr"/>
            <a:endParaRPr lang="ru-RU" sz="5400" dirty="0">
              <a:solidFill>
                <a:srgbClr val="0000CC"/>
              </a:solidFill>
            </a:endParaRPr>
          </a:p>
          <a:p>
            <a:pPr algn="ctr"/>
            <a:r>
              <a:rPr lang="ru-RU" sz="5400" dirty="0" smtClean="0">
                <a:solidFill>
                  <a:srgbClr val="0000CC"/>
                </a:solidFill>
              </a:rPr>
              <a:t>Спасибо за внимание </a:t>
            </a:r>
          </a:p>
          <a:p>
            <a:pPr algn="ctr"/>
            <a:r>
              <a:rPr lang="ru-RU" sz="9600" dirty="0" smtClean="0">
                <a:solidFill>
                  <a:srgbClr val="CC00CC"/>
                </a:solidFill>
                <a:sym typeface="Wingdings" panose="05000000000000000000" pitchFamily="2" charset="2"/>
              </a:rPr>
              <a:t></a:t>
            </a:r>
            <a:endParaRPr lang="ru-RU" sz="960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165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Знак </a:t>
            </a:r>
            <a:r>
              <a:rPr lang="ru-RU" dirty="0"/>
              <a:t>соответствия, применяемый при экологической сертификации систем управления окружающей средой </a:t>
            </a:r>
          </a:p>
        </p:txBody>
      </p:sp>
      <p:pic>
        <p:nvPicPr>
          <p:cNvPr id="16385" name="Рисунок 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000240"/>
            <a:ext cx="4425023" cy="2440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smtClean="0">
                <a:latin typeface="Monotype Corsiva" pitchFamily="66" charset="0"/>
              </a:rPr>
              <a:t>Получение водорода в промышленности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ru-RU" dirty="0" smtClean="0"/>
              <a:t>1. В основном получают из природного газа путем конверсии (превращения) под действием водяных паров и катализатора</a:t>
            </a:r>
            <a:r>
              <a:rPr lang="ru-RU" sz="2800" dirty="0" smtClean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000" dirty="0" smtClean="0"/>
              <a:t>             СН</a:t>
            </a:r>
            <a:r>
              <a:rPr lang="ru-RU" sz="2800" dirty="0" smtClean="0"/>
              <a:t>4</a:t>
            </a:r>
            <a:r>
              <a:rPr lang="ru-RU" sz="4000" dirty="0" smtClean="0"/>
              <a:t> + 2Н</a:t>
            </a:r>
            <a:r>
              <a:rPr lang="ru-RU" sz="2800" dirty="0" smtClean="0"/>
              <a:t>2</a:t>
            </a:r>
            <a:r>
              <a:rPr lang="ru-RU" sz="4000" dirty="0" smtClean="0"/>
              <a:t>О → 4Н</a:t>
            </a:r>
            <a:r>
              <a:rPr lang="ru-RU" sz="2800" dirty="0" smtClean="0"/>
              <a:t>2</a:t>
            </a:r>
            <a:r>
              <a:rPr lang="ru-RU" sz="4000" dirty="0" smtClean="0"/>
              <a:t>↑+СО</a:t>
            </a:r>
            <a:r>
              <a:rPr lang="ru-RU" sz="2800" dirty="0" smtClean="0"/>
              <a:t>2</a:t>
            </a:r>
            <a:r>
              <a:rPr lang="ru-RU" sz="40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2. Нагревание: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000" dirty="0" smtClean="0"/>
              <a:t>                    </a:t>
            </a:r>
            <a:r>
              <a:rPr lang="en-US" sz="4000" dirty="0" smtClean="0"/>
              <a:t>CH</a:t>
            </a:r>
            <a:r>
              <a:rPr lang="ru-RU" sz="2800" dirty="0" smtClean="0"/>
              <a:t>4</a:t>
            </a:r>
            <a:r>
              <a:rPr lang="ru-RU" sz="4000" dirty="0" smtClean="0"/>
              <a:t> →2</a:t>
            </a:r>
            <a:r>
              <a:rPr lang="en-US" sz="4000" dirty="0" smtClean="0"/>
              <a:t>H</a:t>
            </a:r>
            <a:r>
              <a:rPr lang="ru-RU" sz="2800" dirty="0" smtClean="0"/>
              <a:t>2</a:t>
            </a:r>
            <a:r>
              <a:rPr lang="ru-RU" sz="4000" dirty="0" smtClean="0"/>
              <a:t>↑ +</a:t>
            </a:r>
            <a:r>
              <a:rPr lang="en-US" sz="4000" dirty="0" smtClean="0"/>
              <a:t>C</a:t>
            </a:r>
            <a:endParaRPr lang="ru-RU" sz="4000" dirty="0" smtClean="0"/>
          </a:p>
          <a:p>
            <a:pPr>
              <a:lnSpc>
                <a:spcPct val="90000"/>
              </a:lnSpc>
            </a:pPr>
            <a:r>
              <a:rPr lang="ru-RU" dirty="0" smtClean="0"/>
              <a:t>3. Разложение воды под действием электрического тока</a:t>
            </a:r>
            <a:r>
              <a:rPr lang="ru-RU" b="1" dirty="0" smtClean="0"/>
              <a:t>:</a:t>
            </a:r>
            <a:r>
              <a:rPr lang="ru-RU" sz="2800" b="1" dirty="0" smtClean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000" b="1" dirty="0" smtClean="0"/>
              <a:t>                    </a:t>
            </a:r>
            <a:r>
              <a:rPr lang="ru-RU" sz="4000" dirty="0" smtClean="0"/>
              <a:t>2Н</a:t>
            </a:r>
            <a:r>
              <a:rPr lang="en-US" sz="2800" dirty="0" smtClean="0"/>
              <a:t>2</a:t>
            </a:r>
            <a:r>
              <a:rPr lang="ru-RU" sz="4000" dirty="0" smtClean="0"/>
              <a:t>О→Н</a:t>
            </a:r>
            <a:r>
              <a:rPr lang="en-US" sz="2800" dirty="0" smtClean="0"/>
              <a:t>2</a:t>
            </a:r>
            <a:r>
              <a:rPr lang="ru-RU" sz="4000" dirty="0" smtClean="0"/>
              <a:t>↑ +О</a:t>
            </a:r>
            <a:r>
              <a:rPr lang="en-US" sz="2800" dirty="0" smtClean="0"/>
              <a:t>2</a:t>
            </a:r>
            <a:r>
              <a:rPr lang="ru-RU" sz="4000" dirty="0" smtClean="0"/>
              <a:t>↑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В промышленности водород получают, пропуская водяные пары над раска­ленным углем: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000" dirty="0" smtClean="0"/>
              <a:t>                   С + Н</a:t>
            </a:r>
            <a:r>
              <a:rPr lang="en-US" sz="2800" dirty="0" smtClean="0"/>
              <a:t>2</a:t>
            </a:r>
            <a:r>
              <a:rPr lang="ru-RU" sz="4000" dirty="0" smtClean="0"/>
              <a:t>0 = СО + Н</a:t>
            </a:r>
            <a:r>
              <a:rPr lang="en-US" sz="2800" dirty="0" smtClean="0"/>
              <a:t>2</a:t>
            </a:r>
            <a:r>
              <a:rPr lang="ru-RU" sz="4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1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 smtClean="0">
              <a:solidFill>
                <a:srgbClr val="003300"/>
              </a:solidFill>
            </a:endParaRPr>
          </a:p>
          <a:p>
            <a:endParaRPr lang="ru-RU" b="1" dirty="0">
              <a:solidFill>
                <a:srgbClr val="003300"/>
              </a:solidFill>
            </a:endParaRPr>
          </a:p>
          <a:p>
            <a:r>
              <a:rPr lang="ru-RU" b="1" dirty="0" smtClean="0">
                <a:solidFill>
                  <a:srgbClr val="0000CC"/>
                </a:solidFill>
              </a:rPr>
              <a:t>Химическая </a:t>
            </a:r>
            <a:r>
              <a:rPr lang="ru-RU" b="1" dirty="0">
                <a:solidFill>
                  <a:srgbClr val="0000CC"/>
                </a:solidFill>
              </a:rPr>
              <a:t>технология (ХТ)</a:t>
            </a:r>
            <a:r>
              <a:rPr lang="ru-RU" b="1" dirty="0">
                <a:solidFill>
                  <a:srgbClr val="003300"/>
                </a:solidFill>
              </a:rPr>
              <a:t> – прикладная наука о способах и процессах производства различных продуктов и материалов, осуществляемых с участием химических превращений на основе рационального (экономного) использования сырья и энергии.</a:t>
            </a:r>
          </a:p>
          <a:p>
            <a:endParaRPr lang="ru-RU" dirty="0">
              <a:solidFill>
                <a:srgbClr val="003300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46997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2165</Words>
  <Application>Microsoft Office PowerPoint</Application>
  <PresentationFormat>Экран (4:3)</PresentationFormat>
  <Paragraphs>337</Paragraphs>
  <Slides>63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5" baseType="lpstr">
      <vt:lpstr>Тема Office</vt:lpstr>
      <vt:lpstr>Рисунок</vt:lpstr>
      <vt:lpstr>Основы прикладной химии</vt:lpstr>
      <vt:lpstr>Слайд 2</vt:lpstr>
      <vt:lpstr>Слайд 3</vt:lpstr>
      <vt:lpstr>Слайд 4</vt:lpstr>
      <vt:lpstr>Слайд 5</vt:lpstr>
      <vt:lpstr>Слайд 6</vt:lpstr>
      <vt:lpstr>Слайд 7</vt:lpstr>
      <vt:lpstr>Получение водорода в промышленности</vt:lpstr>
      <vt:lpstr> Основы прикладной химии Лекция 1 </vt:lpstr>
      <vt:lpstr> Основы прикладной химии Лекция 1 </vt:lpstr>
      <vt:lpstr> Основы прикладной химии Лекция 1 </vt:lpstr>
      <vt:lpstr> Основы прикладной химии Лекция 1 </vt:lpstr>
      <vt:lpstr>  Основы прикладной химии Лекция 1 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  <vt:lpstr>Основы прикладной химии Лекция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ПРИКЛАДНОЙ ХИМИИ</dc:title>
  <dc:creator>Александр</dc:creator>
  <cp:lastModifiedBy>Александр</cp:lastModifiedBy>
  <cp:revision>92</cp:revision>
  <dcterms:created xsi:type="dcterms:W3CDTF">2013-09-04T12:23:21Z</dcterms:created>
  <dcterms:modified xsi:type="dcterms:W3CDTF">2013-09-23T07:36:10Z</dcterms:modified>
</cp:coreProperties>
</file>