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82" r:id="rId5"/>
    <p:sldId id="257" r:id="rId6"/>
    <p:sldId id="281" r:id="rId7"/>
    <p:sldId id="280" r:id="rId8"/>
    <p:sldId id="279" r:id="rId9"/>
    <p:sldId id="278" r:id="rId10"/>
    <p:sldId id="277" r:id="rId11"/>
    <p:sldId id="276" r:id="rId12"/>
    <p:sldId id="275" r:id="rId13"/>
    <p:sldId id="274" r:id="rId14"/>
    <p:sldId id="273" r:id="rId15"/>
    <p:sldId id="272" r:id="rId16"/>
    <p:sldId id="271" r:id="rId17"/>
    <p:sldId id="270" r:id="rId18"/>
    <p:sldId id="269" r:id="rId19"/>
    <p:sldId id="268" r:id="rId20"/>
    <p:sldId id="267" r:id="rId21"/>
    <p:sldId id="266" r:id="rId22"/>
    <p:sldId id="265" r:id="rId23"/>
    <p:sldId id="264" r:id="rId24"/>
    <p:sldId id="263" r:id="rId25"/>
    <p:sldId id="284" r:id="rId26"/>
    <p:sldId id="285" r:id="rId27"/>
    <p:sldId id="283" r:id="rId28"/>
    <p:sldId id="290" r:id="rId29"/>
    <p:sldId id="289" r:id="rId30"/>
    <p:sldId id="288" r:id="rId31"/>
    <p:sldId id="287" r:id="rId32"/>
    <p:sldId id="286" r:id="rId33"/>
    <p:sldId id="262" r:id="rId34"/>
    <p:sldId id="298" r:id="rId35"/>
    <p:sldId id="297" r:id="rId36"/>
    <p:sldId id="296" r:id="rId37"/>
    <p:sldId id="295" r:id="rId38"/>
    <p:sldId id="299" r:id="rId39"/>
    <p:sldId id="294" r:id="rId40"/>
    <p:sldId id="293" r:id="rId41"/>
    <p:sldId id="292" r:id="rId42"/>
    <p:sldId id="300" r:id="rId43"/>
    <p:sldId id="302" r:id="rId44"/>
    <p:sldId id="303" r:id="rId45"/>
    <p:sldId id="301" r:id="rId46"/>
    <p:sldId id="291" r:id="rId47"/>
    <p:sldId id="304" r:id="rId48"/>
    <p:sldId id="315" r:id="rId49"/>
    <p:sldId id="314" r:id="rId50"/>
    <p:sldId id="313" r:id="rId51"/>
    <p:sldId id="312" r:id="rId52"/>
    <p:sldId id="311" r:id="rId53"/>
    <p:sldId id="310" r:id="rId54"/>
    <p:sldId id="309" r:id="rId55"/>
    <p:sldId id="308" r:id="rId56"/>
    <p:sldId id="316" r:id="rId57"/>
    <p:sldId id="307" r:id="rId58"/>
    <p:sldId id="306" r:id="rId59"/>
    <p:sldId id="305" r:id="rId60"/>
    <p:sldId id="318" r:id="rId61"/>
    <p:sldId id="319" r:id="rId62"/>
    <p:sldId id="317" r:id="rId6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AB02CBD9-2C95-4866-80F5-CD49A224FB2E}">
          <p14:sldIdLst>
            <p14:sldId id="258"/>
            <p14:sldId id="260"/>
            <p14:sldId id="261"/>
            <p14:sldId id="282"/>
            <p14:sldId id="257"/>
            <p14:sldId id="281"/>
            <p14:sldId id="280"/>
            <p14:sldId id="279"/>
            <p14:sldId id="278"/>
            <p14:sldId id="277"/>
            <p14:sldId id="276"/>
            <p14:sldId id="275"/>
            <p14:sldId id="274"/>
            <p14:sldId id="273"/>
            <p14:sldId id="272"/>
            <p14:sldId id="271"/>
            <p14:sldId id="270"/>
            <p14:sldId id="269"/>
            <p14:sldId id="268"/>
            <p14:sldId id="267"/>
            <p14:sldId id="266"/>
            <p14:sldId id="265"/>
            <p14:sldId id="264"/>
            <p14:sldId id="263"/>
            <p14:sldId id="284"/>
            <p14:sldId id="285"/>
            <p14:sldId id="283"/>
            <p14:sldId id="290"/>
            <p14:sldId id="289"/>
            <p14:sldId id="288"/>
            <p14:sldId id="287"/>
            <p14:sldId id="286"/>
            <p14:sldId id="262"/>
            <p14:sldId id="298"/>
            <p14:sldId id="297"/>
            <p14:sldId id="296"/>
            <p14:sldId id="295"/>
            <p14:sldId id="299"/>
            <p14:sldId id="294"/>
            <p14:sldId id="293"/>
            <p14:sldId id="292"/>
            <p14:sldId id="300"/>
            <p14:sldId id="302"/>
            <p14:sldId id="303"/>
            <p14:sldId id="301"/>
          </p14:sldIdLst>
        </p14:section>
        <p14:section name="Раздел без заголовка" id="{7F80E336-A389-4844-83C5-AF7D8C05FBAF}">
          <p14:sldIdLst>
            <p14:sldId id="291"/>
            <p14:sldId id="304"/>
            <p14:sldId id="315"/>
            <p14:sldId id="314"/>
            <p14:sldId id="313"/>
            <p14:sldId id="312"/>
            <p14:sldId id="311"/>
            <p14:sldId id="310"/>
            <p14:sldId id="309"/>
            <p14:sldId id="308"/>
            <p14:sldId id="307"/>
            <p14:sldId id="306"/>
            <p14:sldId id="30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40783"/>
    <a:srgbClr val="CC3300"/>
    <a:srgbClr val="006600"/>
    <a:srgbClr val="9900FF"/>
    <a:srgbClr val="A50021"/>
    <a:srgbClr val="000066"/>
    <a:srgbClr val="0066FF"/>
    <a:srgbClr val="CC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85" d="100"/>
          <a:sy n="85" d="100"/>
        </p:scale>
        <p:origin x="-138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059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918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994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667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9117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065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332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198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648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903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760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3679-8061-4616-B438-5901F236BDC9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A7A58-ACEE-4A42-B4C8-073B8E63D1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911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gi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660066"/>
                </a:solidFill>
              </a:rPr>
              <a:t>Основы прикладной химии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3300"/>
                </a:solidFill>
              </a:rPr>
              <a:t>Лекция 3</a:t>
            </a:r>
          </a:p>
          <a:p>
            <a:endParaRPr lang="ru-RU" b="1" dirty="0">
              <a:solidFill>
                <a:srgbClr val="003300"/>
              </a:solidFill>
            </a:endParaRPr>
          </a:p>
          <a:p>
            <a:r>
              <a:rPr lang="ru-RU" b="1" dirty="0" smtClean="0">
                <a:solidFill>
                  <a:srgbClr val="0000CC"/>
                </a:solidFill>
              </a:rPr>
              <a:t>Технология связанного азота</a:t>
            </a:r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3427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r>
              <a:rPr lang="ru-RU" dirty="0">
                <a:solidFill>
                  <a:srgbClr val="0000FF"/>
                </a:solidFill>
              </a:rPr>
              <a:t>Высокие объемные скорости в сочетании с соблюдением оптимального температурного режима, применение </a:t>
            </a:r>
            <a:r>
              <a:rPr lang="ru-RU" dirty="0" err="1">
                <a:solidFill>
                  <a:srgbClr val="0000FF"/>
                </a:solidFill>
              </a:rPr>
              <a:t>азото</a:t>
            </a:r>
            <a:r>
              <a:rPr lang="ru-RU" dirty="0">
                <a:solidFill>
                  <a:srgbClr val="0000FF"/>
                </a:solidFill>
              </a:rPr>
              <a:t>-водородной смеси высокой степени чистоты и использованием достаточно активных контактных масс должны обеспечить большую производительность цехов синтеза аммиака при высоких экономических показателях процесса.</a:t>
            </a: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8880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>
                <a:solidFill>
                  <a:srgbClr val="0066FF"/>
                </a:solidFill>
              </a:rPr>
              <a:t>Сырье </a:t>
            </a:r>
            <a:r>
              <a:rPr lang="ru-RU" b="1" u="sng" dirty="0">
                <a:solidFill>
                  <a:srgbClr val="0066FF"/>
                </a:solidFill>
              </a:rPr>
              <a:t>для синтеза аммиака.</a:t>
            </a:r>
            <a:endParaRPr lang="ru-RU" b="1" dirty="0">
              <a:solidFill>
                <a:srgbClr val="0066FF"/>
              </a:solidFill>
            </a:endParaRPr>
          </a:p>
          <a:p>
            <a:r>
              <a:rPr lang="ru-RU" dirty="0">
                <a:solidFill>
                  <a:srgbClr val="0000FF"/>
                </a:solidFill>
              </a:rPr>
              <a:t>В качестве исходной смеси в процессе синтеза аммиака используется </a:t>
            </a:r>
            <a:r>
              <a:rPr lang="ru-RU" b="1" dirty="0" err="1">
                <a:solidFill>
                  <a:srgbClr val="0000FF"/>
                </a:solidFill>
              </a:rPr>
              <a:t>азото</a:t>
            </a:r>
            <a:r>
              <a:rPr lang="ru-RU" b="1" dirty="0">
                <a:solidFill>
                  <a:srgbClr val="0000FF"/>
                </a:solidFill>
              </a:rPr>
              <a:t>-водородная смесь</a:t>
            </a:r>
            <a:r>
              <a:rPr lang="ru-RU" dirty="0">
                <a:solidFill>
                  <a:srgbClr val="0000FF"/>
                </a:solidFill>
              </a:rPr>
              <a:t>. </a:t>
            </a:r>
            <a:r>
              <a:rPr lang="ru-RU" dirty="0">
                <a:solidFill>
                  <a:srgbClr val="006600"/>
                </a:solidFill>
              </a:rPr>
              <a:t>Водород получают конверсией метана</a:t>
            </a:r>
          </a:p>
          <a:p>
            <a:r>
              <a:rPr lang="ru-RU" dirty="0">
                <a:solidFill>
                  <a:srgbClr val="0000FF"/>
                </a:solidFill>
              </a:rPr>
              <a:t> </a:t>
            </a:r>
          </a:p>
          <a:p>
            <a:endParaRPr lang="ru-RU" dirty="0" smtClean="0">
              <a:solidFill>
                <a:srgbClr val="0000FF"/>
              </a:solidFill>
            </a:endParaRPr>
          </a:p>
          <a:p>
            <a:endParaRPr lang="ru-RU" dirty="0" smtClean="0">
              <a:solidFill>
                <a:srgbClr val="0000FF"/>
              </a:solidFill>
            </a:endParaRPr>
          </a:p>
          <a:p>
            <a:r>
              <a:rPr lang="ru-RU" dirty="0" smtClean="0">
                <a:solidFill>
                  <a:srgbClr val="006600"/>
                </a:solidFill>
              </a:rPr>
              <a:t>Обе </a:t>
            </a:r>
            <a:r>
              <a:rPr lang="ru-RU" dirty="0">
                <a:solidFill>
                  <a:srgbClr val="006600"/>
                </a:solidFill>
              </a:rPr>
              <a:t>реакции протекают совместно, при этом в целях значительного связывания метана </a:t>
            </a:r>
            <a:r>
              <a:rPr lang="ru-RU" dirty="0">
                <a:solidFill>
                  <a:srgbClr val="CC3300"/>
                </a:solidFill>
              </a:rPr>
              <a:t>процесс ведут при высоких температурах 1080-1100 К</a:t>
            </a:r>
            <a:r>
              <a:rPr lang="ru-RU" dirty="0">
                <a:solidFill>
                  <a:srgbClr val="006600"/>
                </a:solidFill>
              </a:rPr>
              <a:t>, обеспечивающих практическое смещение равновесия (</a:t>
            </a:r>
            <a:r>
              <a:rPr lang="ru-RU" b="1" dirty="0">
                <a:solidFill>
                  <a:srgbClr val="006600"/>
                </a:solidFill>
              </a:rPr>
              <a:t>2</a:t>
            </a:r>
            <a:r>
              <a:rPr lang="ru-RU" dirty="0">
                <a:solidFill>
                  <a:srgbClr val="006600"/>
                </a:solidFill>
              </a:rPr>
              <a:t>) в правую сторону. 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11" name="Рисунок 10" descr="http://trotted.narod.ru/chemtech/lec-13.files/image00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52936"/>
            <a:ext cx="6552728" cy="11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68282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pPr lvl="0" algn="l"/>
            <a:r>
              <a:rPr lang="ru-RU" altLang="ru-RU" sz="2600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Процесс </a:t>
            </a:r>
            <a:r>
              <a:rPr lang="ru-RU" altLang="ru-RU" sz="2600" dirty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ведут в </a:t>
            </a:r>
            <a:r>
              <a:rPr lang="ru-RU" altLang="ru-RU" sz="2600" b="1" dirty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трубчатом реакторе</a:t>
            </a:r>
            <a:r>
              <a:rPr lang="ru-RU" altLang="ru-RU" sz="2600" dirty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dirty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через</a:t>
            </a:r>
            <a:r>
              <a:rPr lang="ru-RU" altLang="ru-RU" sz="2600" b="1" dirty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межтрубное пространство</a:t>
            </a:r>
            <a:r>
              <a:rPr lang="ru-RU" altLang="ru-RU" sz="2600" dirty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которого циркулируют горячие </a:t>
            </a:r>
            <a:r>
              <a:rPr lang="ru-RU" altLang="ru-RU" sz="2600" b="1" dirty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топочные газы</a:t>
            </a:r>
            <a:r>
              <a:rPr lang="ru-RU" altLang="ru-RU" sz="2600" dirty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образующиеся при горении </a:t>
            </a:r>
            <a:r>
              <a:rPr lang="ru-RU" altLang="ru-RU" sz="2600" b="1" dirty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природного газа </a:t>
            </a:r>
            <a:r>
              <a:rPr lang="ru-RU" altLang="ru-RU" sz="2600" dirty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600" b="1" dirty="0" err="1" smtClean="0">
                <a:solidFill>
                  <a:srgbClr val="CC33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факе-льных</a:t>
            </a:r>
            <a:r>
              <a:rPr lang="ru-RU" altLang="ru-RU" sz="2600" b="1" dirty="0" smtClean="0">
                <a:solidFill>
                  <a:srgbClr val="CC33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>
                <a:solidFill>
                  <a:srgbClr val="CC33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горелках</a:t>
            </a:r>
            <a:r>
              <a:rPr lang="ru-RU" altLang="ru-RU" sz="2600" dirty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расположенных в верхней части реактора. </a:t>
            </a:r>
            <a:endParaRPr lang="ru-RU" altLang="ru-RU" sz="2600" dirty="0" smtClean="0">
              <a:solidFill>
                <a:srgbClr val="0000FF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altLang="ru-RU" sz="2600" dirty="0" smtClean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lang="ru-RU" altLang="ru-RU" sz="2600" dirty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целью форсирования процесса до образования водорода и связывания СО (контактный яд) выходящий из реактора газ поступает на 2-ю ступень конверсии в реактор </a:t>
            </a:r>
            <a:r>
              <a:rPr lang="ru-RU" altLang="ru-RU" sz="2600" dirty="0" err="1" smtClean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адиаба-тического</a:t>
            </a:r>
            <a:r>
              <a:rPr lang="ru-RU" altLang="ru-RU" sz="2600" dirty="0" smtClean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dirty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типа. </a:t>
            </a:r>
            <a:endParaRPr lang="ru-RU" altLang="ru-RU" sz="2600" dirty="0" smtClean="0">
              <a:solidFill>
                <a:srgbClr val="0066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altLang="ru-RU" sz="26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Здесь </a:t>
            </a:r>
            <a:r>
              <a:rPr lang="ru-RU" altLang="ru-RU" sz="2600" dirty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поддержания необходимой температуры в </a:t>
            </a:r>
            <a:r>
              <a:rPr lang="ru-RU" altLang="ru-RU" sz="2600" dirty="0" err="1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реак-ционной</a:t>
            </a:r>
            <a:r>
              <a:rPr lang="ru-RU" altLang="ru-RU" sz="26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dirty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зоне (1230 – 1280 К) в реактор подается воздух. </a:t>
            </a:r>
            <a:endParaRPr lang="ru-RU" altLang="ru-RU" sz="2600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altLang="ru-RU" sz="2600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Необходимое </a:t>
            </a:r>
            <a:r>
              <a:rPr lang="ru-RU" altLang="ru-RU" sz="2600" dirty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тепло аккумулируется за счет частичного сжигания природного газа.</a:t>
            </a:r>
            <a:endParaRPr lang="ru-RU" altLang="ru-RU" sz="2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3073" name="Рисунок 62" descr="http://trotted.narod.ru/chemtech/lec-13.files/image00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877271"/>
            <a:ext cx="6552728" cy="6507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754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5000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0000FF"/>
                </a:solidFill>
              </a:rPr>
              <a:t>С </a:t>
            </a:r>
            <a:r>
              <a:rPr lang="ru-RU" dirty="0">
                <a:solidFill>
                  <a:srgbClr val="0000FF"/>
                </a:solidFill>
              </a:rPr>
              <a:t>другой стороны, последняя </a:t>
            </a:r>
            <a:r>
              <a:rPr lang="ru-RU" dirty="0" smtClean="0">
                <a:solidFill>
                  <a:srgbClr val="0000FF"/>
                </a:solidFill>
              </a:rPr>
              <a:t>реакция (4)  </a:t>
            </a:r>
            <a:r>
              <a:rPr lang="ru-RU" dirty="0" err="1" smtClean="0">
                <a:solidFill>
                  <a:srgbClr val="0000FF"/>
                </a:solidFill>
              </a:rPr>
              <a:t>явля-ется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источником</a:t>
            </a:r>
            <a:r>
              <a:rPr lang="ru-RU" dirty="0">
                <a:solidFill>
                  <a:srgbClr val="0000FF"/>
                </a:solidFill>
              </a:rPr>
              <a:t> образования необходимых для </a:t>
            </a:r>
            <a:r>
              <a:rPr lang="ru-RU" dirty="0" smtClean="0">
                <a:solidFill>
                  <a:srgbClr val="0000FF"/>
                </a:solidFill>
              </a:rPr>
              <a:t>реакции </a:t>
            </a:r>
            <a:r>
              <a:rPr lang="ru-RU" dirty="0">
                <a:solidFill>
                  <a:srgbClr val="0000FF"/>
                </a:solidFill>
              </a:rPr>
              <a:t>(</a:t>
            </a:r>
            <a:r>
              <a:rPr lang="ru-RU" b="1" dirty="0">
                <a:solidFill>
                  <a:srgbClr val="0000FF"/>
                </a:solidFill>
              </a:rPr>
              <a:t>2</a:t>
            </a:r>
            <a:r>
              <a:rPr lang="ru-RU" dirty="0">
                <a:solidFill>
                  <a:srgbClr val="0000FF"/>
                </a:solidFill>
              </a:rPr>
              <a:t>) и (</a:t>
            </a:r>
            <a:r>
              <a:rPr lang="ru-RU" b="1" dirty="0">
                <a:solidFill>
                  <a:srgbClr val="0000FF"/>
                </a:solidFill>
              </a:rPr>
              <a:t>3</a:t>
            </a:r>
            <a:r>
              <a:rPr lang="ru-RU" dirty="0">
                <a:solidFill>
                  <a:srgbClr val="0000FF"/>
                </a:solidFill>
              </a:rPr>
              <a:t>) </a:t>
            </a:r>
            <a:r>
              <a:rPr lang="ru-RU" dirty="0">
                <a:solidFill>
                  <a:srgbClr val="FF0000"/>
                </a:solidFill>
              </a:rPr>
              <a:t>водяных паров</a:t>
            </a:r>
            <a:r>
              <a:rPr lang="ru-RU" dirty="0">
                <a:solidFill>
                  <a:srgbClr val="0000FF"/>
                </a:solidFill>
              </a:rPr>
              <a:t>. </a:t>
            </a:r>
            <a:endParaRPr lang="ru-RU" dirty="0" smtClean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Поскольку </a:t>
            </a:r>
            <a:r>
              <a:rPr lang="ru-RU" dirty="0">
                <a:solidFill>
                  <a:srgbClr val="0000FF"/>
                </a:solidFill>
              </a:rPr>
              <a:t>вместе с воздухом в реактор </a:t>
            </a:r>
            <a:r>
              <a:rPr lang="ru-RU" dirty="0" err="1" smtClean="0">
                <a:solidFill>
                  <a:srgbClr val="0000FF"/>
                </a:solidFill>
              </a:rPr>
              <a:t>подает-ся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азот, конвертор 2-ой ступени выполняет </a:t>
            </a:r>
            <a:r>
              <a:rPr lang="ru-RU" dirty="0" smtClean="0">
                <a:solidFill>
                  <a:srgbClr val="0000FF"/>
                </a:solidFill>
              </a:rPr>
              <a:t>одновременно </a:t>
            </a:r>
            <a:r>
              <a:rPr lang="ru-RU" dirty="0" smtClean="0">
                <a:solidFill>
                  <a:srgbClr val="FF0000"/>
                </a:solidFill>
              </a:rPr>
              <a:t>функцию </a:t>
            </a:r>
            <a:r>
              <a:rPr lang="ru-RU" dirty="0">
                <a:solidFill>
                  <a:srgbClr val="FF0000"/>
                </a:solidFill>
              </a:rPr>
              <a:t>выделения азота</a:t>
            </a:r>
            <a:r>
              <a:rPr lang="ru-RU" dirty="0">
                <a:solidFill>
                  <a:srgbClr val="0000FF"/>
                </a:solidFill>
              </a:rPr>
              <a:t> из воздуха. </a:t>
            </a:r>
            <a:endParaRPr lang="ru-RU" dirty="0" smtClean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Чтобы </a:t>
            </a:r>
            <a:r>
              <a:rPr lang="ru-RU" dirty="0">
                <a:solidFill>
                  <a:srgbClr val="0000FF"/>
                </a:solidFill>
              </a:rPr>
              <a:t>сформировать стехиометрическую смесь </a:t>
            </a:r>
            <a:r>
              <a:rPr lang="ru-RU" b="1" dirty="0">
                <a:solidFill>
                  <a:srgbClr val="FF0000"/>
                </a:solidFill>
              </a:rPr>
              <a:t>Н</a:t>
            </a:r>
            <a:r>
              <a:rPr lang="ru-RU" b="1" baseline="-25000" dirty="0">
                <a:solidFill>
                  <a:srgbClr val="FF0000"/>
                </a:solidFill>
              </a:rPr>
              <a:t>2</a:t>
            </a:r>
            <a:r>
              <a:rPr lang="ru-RU" b="1" dirty="0">
                <a:solidFill>
                  <a:srgbClr val="FF0000"/>
                </a:solidFill>
              </a:rPr>
              <a:t> : N</a:t>
            </a:r>
            <a:r>
              <a:rPr lang="ru-RU" b="1" baseline="-25000" dirty="0">
                <a:solidFill>
                  <a:srgbClr val="FF0000"/>
                </a:solidFill>
              </a:rPr>
              <a:t>2</a:t>
            </a:r>
            <a:r>
              <a:rPr lang="ru-RU" b="1" dirty="0">
                <a:solidFill>
                  <a:srgbClr val="FF0000"/>
                </a:solidFill>
              </a:rPr>
              <a:t> = 3 : 1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воздуха </a:t>
            </a:r>
            <a:r>
              <a:rPr lang="ru-RU" dirty="0">
                <a:solidFill>
                  <a:srgbClr val="0000FF"/>
                </a:solidFill>
              </a:rPr>
              <a:t>подается столько, сколько требует стехиометрия процесса синтеза </a:t>
            </a:r>
            <a:r>
              <a:rPr lang="ru-RU" dirty="0" smtClean="0">
                <a:solidFill>
                  <a:srgbClr val="0000FF"/>
                </a:solidFill>
              </a:rPr>
              <a:t>аммиака (1).</a:t>
            </a:r>
            <a:endParaRPr lang="ru-RU" dirty="0">
              <a:solidFill>
                <a:srgbClr val="0000FF"/>
              </a:solidFill>
            </a:endParaRPr>
          </a:p>
          <a:p>
            <a:pPr algn="l"/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4537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Конвертированный </a:t>
            </a:r>
            <a:r>
              <a:rPr lang="ru-RU" dirty="0">
                <a:solidFill>
                  <a:srgbClr val="0000FF"/>
                </a:solidFill>
              </a:rPr>
              <a:t>газ содержит </a:t>
            </a:r>
            <a:r>
              <a:rPr lang="ru-RU" dirty="0" smtClean="0">
                <a:solidFill>
                  <a:srgbClr val="0000FF"/>
                </a:solidFill>
              </a:rPr>
              <a:t>СО</a:t>
            </a:r>
            <a:r>
              <a:rPr lang="ru-RU" baseline="-25000" dirty="0" smtClean="0">
                <a:solidFill>
                  <a:srgbClr val="0000FF"/>
                </a:solidFill>
              </a:rPr>
              <a:t>2</a:t>
            </a:r>
            <a:r>
              <a:rPr lang="ru-RU" dirty="0">
                <a:solidFill>
                  <a:srgbClr val="0000FF"/>
                </a:solidFill>
              </a:rPr>
              <a:t> </a:t>
            </a:r>
            <a:r>
              <a:rPr lang="ru-RU" dirty="0" smtClean="0">
                <a:solidFill>
                  <a:srgbClr val="0000FF"/>
                </a:solidFill>
              </a:rPr>
              <a:t> (</a:t>
            </a:r>
            <a:r>
              <a:rPr lang="ru-RU" dirty="0">
                <a:solidFill>
                  <a:srgbClr val="0000FF"/>
                </a:solidFill>
              </a:rPr>
              <a:t>17 – 18 об</a:t>
            </a:r>
            <a:r>
              <a:rPr lang="ru-RU" dirty="0" smtClean="0">
                <a:solidFill>
                  <a:srgbClr val="0000FF"/>
                </a:solidFill>
              </a:rPr>
              <a:t>.%) и </a:t>
            </a:r>
            <a:r>
              <a:rPr lang="ru-RU" dirty="0">
                <a:solidFill>
                  <a:srgbClr val="0000FF"/>
                </a:solidFill>
              </a:rPr>
              <a:t>СО (0,3 – 0,5 об. %). </a:t>
            </a:r>
            <a:endParaRPr lang="ru-RU" dirty="0" smtClean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006600"/>
                </a:solidFill>
              </a:rPr>
              <a:t>Первая </a:t>
            </a:r>
            <a:r>
              <a:rPr lang="ru-RU" dirty="0">
                <a:solidFill>
                  <a:srgbClr val="006600"/>
                </a:solidFill>
              </a:rPr>
              <a:t>примесь является балластом для синтеза аммиака. </a:t>
            </a:r>
            <a:endParaRPr lang="ru-RU" dirty="0" smtClean="0">
              <a:solidFill>
                <a:srgbClr val="006600"/>
              </a:solidFill>
            </a:endParaRPr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Многократный </a:t>
            </a:r>
            <a:r>
              <a:rPr lang="ru-RU" dirty="0">
                <a:solidFill>
                  <a:srgbClr val="0000FF"/>
                </a:solidFill>
              </a:rPr>
              <a:t>рецикл </a:t>
            </a:r>
            <a:r>
              <a:rPr lang="ru-RU" dirty="0" err="1">
                <a:solidFill>
                  <a:srgbClr val="0000FF"/>
                </a:solidFill>
              </a:rPr>
              <a:t>азотоводородной</a:t>
            </a:r>
            <a:r>
              <a:rPr lang="ru-RU" dirty="0">
                <a:solidFill>
                  <a:srgbClr val="0000FF"/>
                </a:solidFill>
              </a:rPr>
              <a:t> смеси содержащий СО</a:t>
            </a:r>
            <a:r>
              <a:rPr lang="ru-RU" baseline="-25000" dirty="0">
                <a:solidFill>
                  <a:srgbClr val="0000FF"/>
                </a:solidFill>
              </a:rPr>
              <a:t>2</a:t>
            </a:r>
            <a:r>
              <a:rPr lang="ru-RU" dirty="0">
                <a:solidFill>
                  <a:srgbClr val="0000FF"/>
                </a:solidFill>
              </a:rPr>
              <a:t> может привести к </a:t>
            </a:r>
            <a:r>
              <a:rPr lang="ru-RU" dirty="0" err="1" smtClean="0">
                <a:solidFill>
                  <a:srgbClr val="0000FF"/>
                </a:solidFill>
              </a:rPr>
              <a:t>прогресси</a:t>
            </a:r>
            <a:r>
              <a:rPr lang="ru-RU" dirty="0" smtClean="0">
                <a:solidFill>
                  <a:srgbClr val="0000FF"/>
                </a:solidFill>
              </a:rPr>
              <a:t>-</a:t>
            </a:r>
          </a:p>
          <a:p>
            <a:pPr algn="l"/>
            <a:r>
              <a:rPr lang="ru-RU" dirty="0" err="1" smtClean="0">
                <a:solidFill>
                  <a:srgbClr val="0000FF"/>
                </a:solidFill>
              </a:rPr>
              <a:t>рующему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накоплению СО</a:t>
            </a:r>
            <a:r>
              <a:rPr lang="ru-RU" baseline="-25000" dirty="0">
                <a:solidFill>
                  <a:srgbClr val="0000FF"/>
                </a:solidFill>
              </a:rPr>
              <a:t>2</a:t>
            </a:r>
            <a:r>
              <a:rPr lang="ru-RU" dirty="0">
                <a:solidFill>
                  <a:srgbClr val="0000FF"/>
                </a:solidFill>
              </a:rPr>
              <a:t> в </a:t>
            </a:r>
            <a:r>
              <a:rPr lang="ru-RU" dirty="0" err="1">
                <a:solidFill>
                  <a:srgbClr val="0000FF"/>
                </a:solidFill>
              </a:rPr>
              <a:t>рециркуляте</a:t>
            </a:r>
            <a:r>
              <a:rPr lang="ru-RU" dirty="0">
                <a:solidFill>
                  <a:srgbClr val="0000FF"/>
                </a:solidFill>
              </a:rPr>
              <a:t>. </a:t>
            </a:r>
            <a:endParaRPr lang="ru-RU" dirty="0" smtClean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Это </a:t>
            </a:r>
            <a:r>
              <a:rPr lang="ru-RU" dirty="0">
                <a:solidFill>
                  <a:srgbClr val="0000FF"/>
                </a:solidFill>
              </a:rPr>
              <a:t>приведет к снижению скорости реакции и смещению равновесия (</a:t>
            </a:r>
            <a:r>
              <a:rPr lang="ru-RU" b="1" dirty="0">
                <a:solidFill>
                  <a:srgbClr val="0000FF"/>
                </a:solidFill>
              </a:rPr>
              <a:t>1</a:t>
            </a:r>
            <a:r>
              <a:rPr lang="ru-RU" dirty="0">
                <a:solidFill>
                  <a:srgbClr val="0000FF"/>
                </a:solidFill>
              </a:rPr>
              <a:t>) в нежелательную левую сторону. </a:t>
            </a:r>
            <a:endParaRPr lang="ru-RU" dirty="0" smtClean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CC3300"/>
                </a:solidFill>
              </a:rPr>
              <a:t>Вторая </a:t>
            </a:r>
            <a:r>
              <a:rPr lang="ru-RU" dirty="0">
                <a:solidFill>
                  <a:srgbClr val="CC3300"/>
                </a:solidFill>
              </a:rPr>
              <a:t>примесь, СО, является катализаторным ядом. </a:t>
            </a:r>
          </a:p>
          <a:p>
            <a:endParaRPr lang="ru-RU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9084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6600"/>
                </a:solidFill>
              </a:rPr>
              <a:t>В </a:t>
            </a:r>
            <a:r>
              <a:rPr lang="ru-RU" dirty="0">
                <a:solidFill>
                  <a:srgbClr val="006600"/>
                </a:solidFill>
              </a:rPr>
              <a:t>этой связи, водород, поступающий на синтез, подлежит очистке от СО</a:t>
            </a:r>
            <a:r>
              <a:rPr lang="ru-RU" baseline="-25000" dirty="0">
                <a:solidFill>
                  <a:srgbClr val="006600"/>
                </a:solidFill>
              </a:rPr>
              <a:t>2</a:t>
            </a:r>
            <a:r>
              <a:rPr lang="ru-RU" dirty="0">
                <a:solidFill>
                  <a:srgbClr val="006600"/>
                </a:solidFill>
              </a:rPr>
              <a:t> и СО. От диоксида углерода освобождаются абсорбцией 19 – 21% раствором </a:t>
            </a:r>
            <a:r>
              <a:rPr lang="ru-RU" dirty="0" err="1">
                <a:solidFill>
                  <a:srgbClr val="006600"/>
                </a:solidFill>
              </a:rPr>
              <a:t>моноэтаноламина</a:t>
            </a:r>
            <a:r>
              <a:rPr lang="ru-RU" dirty="0">
                <a:solidFill>
                  <a:srgbClr val="006600"/>
                </a:solidFill>
              </a:rPr>
              <a:t> (</a:t>
            </a:r>
            <a:r>
              <a:rPr lang="ru-RU" b="1" dirty="0">
                <a:solidFill>
                  <a:srgbClr val="006600"/>
                </a:solidFill>
              </a:rPr>
              <a:t>NH</a:t>
            </a:r>
            <a:r>
              <a:rPr lang="en-US" b="1" baseline="-25000" dirty="0">
                <a:solidFill>
                  <a:srgbClr val="006600"/>
                </a:solidFill>
              </a:rPr>
              <a:t>2</a:t>
            </a:r>
            <a:r>
              <a:rPr lang="en-US" b="1" dirty="0">
                <a:solidFill>
                  <a:srgbClr val="006600"/>
                </a:solidFill>
              </a:rPr>
              <a:t>CH</a:t>
            </a:r>
            <a:r>
              <a:rPr lang="en-US" b="1" baseline="-25000" dirty="0">
                <a:solidFill>
                  <a:srgbClr val="006600"/>
                </a:solidFill>
              </a:rPr>
              <a:t>2</a:t>
            </a:r>
            <a:r>
              <a:rPr lang="en-US" b="1" dirty="0">
                <a:solidFill>
                  <a:srgbClr val="006600"/>
                </a:solidFill>
              </a:rPr>
              <a:t>CH</a:t>
            </a:r>
            <a:r>
              <a:rPr lang="en-US" b="1" baseline="-25000" dirty="0">
                <a:solidFill>
                  <a:srgbClr val="006600"/>
                </a:solidFill>
              </a:rPr>
              <a:t>2</a:t>
            </a:r>
            <a:r>
              <a:rPr lang="en-US" b="1" dirty="0">
                <a:solidFill>
                  <a:srgbClr val="006600"/>
                </a:solidFill>
              </a:rPr>
              <a:t>OH</a:t>
            </a:r>
            <a:r>
              <a:rPr lang="en-US" dirty="0" smtClean="0">
                <a:solidFill>
                  <a:srgbClr val="006600"/>
                </a:solidFill>
              </a:rPr>
              <a:t>).</a:t>
            </a:r>
            <a:endParaRPr lang="ru-RU" dirty="0" smtClean="0">
              <a:solidFill>
                <a:srgbClr val="006600"/>
              </a:solidFill>
            </a:endParaRPr>
          </a:p>
          <a:p>
            <a:endParaRPr lang="ru-RU" dirty="0" smtClean="0">
              <a:solidFill>
                <a:srgbClr val="006600"/>
              </a:solidFill>
            </a:endParaRPr>
          </a:p>
          <a:p>
            <a:endParaRPr lang="ru-RU" dirty="0">
              <a:solidFill>
                <a:srgbClr val="006600"/>
              </a:solidFill>
            </a:endParaRPr>
          </a:p>
          <a:p>
            <a:r>
              <a:rPr lang="ru-RU" dirty="0" smtClean="0">
                <a:solidFill>
                  <a:srgbClr val="0000FF"/>
                </a:solidFill>
              </a:rPr>
              <a:t>Абсорбцию </a:t>
            </a:r>
            <a:r>
              <a:rPr lang="ru-RU" dirty="0">
                <a:solidFill>
                  <a:srgbClr val="0000FF"/>
                </a:solidFill>
              </a:rPr>
              <a:t>ведут при низких температурах обеспечивающих смещение равновесия (</a:t>
            </a:r>
            <a:r>
              <a:rPr lang="ru-RU" b="1" dirty="0">
                <a:solidFill>
                  <a:srgbClr val="0000FF"/>
                </a:solidFill>
              </a:rPr>
              <a:t>5</a:t>
            </a:r>
            <a:r>
              <a:rPr lang="ru-RU" dirty="0">
                <a:solidFill>
                  <a:srgbClr val="0000FF"/>
                </a:solidFill>
              </a:rPr>
              <a:t>) в сторону продукта карбонизации.</a:t>
            </a:r>
          </a:p>
        </p:txBody>
      </p:sp>
      <p:pic>
        <p:nvPicPr>
          <p:cNvPr id="9" name="Рисунок 8" descr="http://trotted.narod.ru/chemtech/lec-13.files/image005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140968"/>
            <a:ext cx="7128792" cy="79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84905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0000FF"/>
                </a:solidFill>
              </a:rPr>
              <a:t>Полученный </a:t>
            </a:r>
            <a:r>
              <a:rPr lang="ru-RU" b="1" dirty="0" err="1">
                <a:solidFill>
                  <a:srgbClr val="0000FF"/>
                </a:solidFill>
              </a:rPr>
              <a:t>абсорбат</a:t>
            </a:r>
            <a:r>
              <a:rPr lang="ru-RU" dirty="0">
                <a:solidFill>
                  <a:srgbClr val="0000FF"/>
                </a:solidFill>
              </a:rPr>
              <a:t> подвергают десорбции при более высокой температуре </a:t>
            </a:r>
            <a:r>
              <a:rPr lang="ru-RU" b="1" dirty="0">
                <a:solidFill>
                  <a:srgbClr val="0000FF"/>
                </a:solidFill>
              </a:rPr>
              <a:t>смещая </a:t>
            </a:r>
            <a:r>
              <a:rPr lang="ru-RU" b="1" dirty="0" err="1" smtClean="0">
                <a:solidFill>
                  <a:srgbClr val="0000FF"/>
                </a:solidFill>
              </a:rPr>
              <a:t>рав-новесие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>
                <a:solidFill>
                  <a:srgbClr val="0000FF"/>
                </a:solidFill>
              </a:rPr>
              <a:t>(5) в левую сторону</a:t>
            </a:r>
            <a:r>
              <a:rPr lang="ru-RU" dirty="0">
                <a:solidFill>
                  <a:srgbClr val="0000FF"/>
                </a:solidFill>
              </a:rPr>
              <a:t>. </a:t>
            </a:r>
            <a:endParaRPr lang="ru-RU" dirty="0" smtClean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Образующийся </a:t>
            </a:r>
            <a:r>
              <a:rPr lang="ru-RU" dirty="0">
                <a:solidFill>
                  <a:srgbClr val="0000FF"/>
                </a:solidFill>
              </a:rPr>
              <a:t>в результате </a:t>
            </a:r>
            <a:r>
              <a:rPr lang="ru-RU" dirty="0" smtClean="0">
                <a:solidFill>
                  <a:srgbClr val="0000FF"/>
                </a:solidFill>
              </a:rPr>
              <a:t>чистый </a:t>
            </a:r>
            <a:r>
              <a:rPr lang="ru-RU" b="1" dirty="0" smtClean="0">
                <a:solidFill>
                  <a:srgbClr val="0000FF"/>
                </a:solidFill>
              </a:rPr>
              <a:t>СО</a:t>
            </a:r>
            <a:r>
              <a:rPr lang="ru-RU" b="1" baseline="-25000" dirty="0" smtClean="0">
                <a:solidFill>
                  <a:srgbClr val="0000FF"/>
                </a:solidFill>
              </a:rPr>
              <a:t>2</a:t>
            </a:r>
            <a:r>
              <a:rPr lang="ru-RU" b="1" dirty="0">
                <a:solidFill>
                  <a:srgbClr val="0000FF"/>
                </a:solidFill>
              </a:rPr>
              <a:t> </a:t>
            </a:r>
            <a:r>
              <a:rPr lang="ru-RU" dirty="0" err="1" smtClean="0">
                <a:solidFill>
                  <a:srgbClr val="0000FF"/>
                </a:solidFill>
              </a:rPr>
              <a:t>явля-ется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товарным продуктом и может </a:t>
            </a:r>
            <a:r>
              <a:rPr lang="ru-RU" dirty="0" err="1" smtClean="0">
                <a:solidFill>
                  <a:srgbClr val="0000FF"/>
                </a:solidFill>
              </a:rPr>
              <a:t>использова-ться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как реагент (</a:t>
            </a:r>
            <a:r>
              <a:rPr lang="ru-RU" b="1" dirty="0">
                <a:solidFill>
                  <a:srgbClr val="0000FF"/>
                </a:solidFill>
              </a:rPr>
              <a:t>синтез мочевины</a:t>
            </a:r>
            <a:r>
              <a:rPr lang="ru-RU" dirty="0">
                <a:solidFill>
                  <a:srgbClr val="0000FF"/>
                </a:solidFill>
              </a:rPr>
              <a:t>), </a:t>
            </a:r>
            <a:r>
              <a:rPr lang="ru-RU" dirty="0" err="1">
                <a:solidFill>
                  <a:srgbClr val="0000FF"/>
                </a:solidFill>
              </a:rPr>
              <a:t>хладоагент</a:t>
            </a:r>
            <a:r>
              <a:rPr lang="ru-RU" dirty="0">
                <a:solidFill>
                  <a:srgbClr val="0000FF"/>
                </a:solidFill>
              </a:rPr>
              <a:t> и растворитель для извлечения ценных </a:t>
            </a:r>
            <a:r>
              <a:rPr lang="ru-RU" dirty="0" err="1" smtClean="0">
                <a:solidFill>
                  <a:srgbClr val="0000FF"/>
                </a:solidFill>
              </a:rPr>
              <a:t>компо-нентов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из лекарственных трав. </a:t>
            </a:r>
            <a:r>
              <a:rPr lang="ru-RU" b="1" dirty="0" err="1">
                <a:solidFill>
                  <a:srgbClr val="0000FF"/>
                </a:solidFill>
              </a:rPr>
              <a:t>Моноэтаноламин</a:t>
            </a:r>
            <a:r>
              <a:rPr lang="ru-RU" dirty="0">
                <a:solidFill>
                  <a:srgbClr val="0000FF"/>
                </a:solidFill>
              </a:rPr>
              <a:t> после десорбции </a:t>
            </a:r>
            <a:r>
              <a:rPr lang="ru-RU" dirty="0" err="1" smtClean="0">
                <a:solidFill>
                  <a:srgbClr val="0000FF"/>
                </a:solidFill>
              </a:rPr>
              <a:t>возвраща-ется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на процесс абсорбции.</a:t>
            </a:r>
          </a:p>
        </p:txBody>
      </p:sp>
    </p:spTree>
    <p:extLst>
      <p:ext uri="{BB962C8B-B14F-4D97-AF65-F5344CB8AC3E}">
        <p14:creationId xmlns="" xmlns:p14="http://schemas.microsoft.com/office/powerpoint/2010/main" val="209510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0000FF"/>
                </a:solidFill>
              </a:rPr>
              <a:t>СО </a:t>
            </a:r>
            <a:r>
              <a:rPr lang="ru-RU" sz="2800" dirty="0">
                <a:solidFill>
                  <a:srgbClr val="0000FF"/>
                </a:solidFill>
              </a:rPr>
              <a:t>крайне трудно извлечь количественно </a:t>
            </a:r>
            <a:r>
              <a:rPr lang="ru-RU" sz="2800" dirty="0" err="1" smtClean="0">
                <a:solidFill>
                  <a:srgbClr val="0000FF"/>
                </a:solidFill>
              </a:rPr>
              <a:t>сорбцион-ными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>
                <a:solidFill>
                  <a:srgbClr val="0000FF"/>
                </a:solidFill>
              </a:rPr>
              <a:t>методами. Поэтому очищенный от СО</a:t>
            </a:r>
            <a:r>
              <a:rPr lang="ru-RU" sz="2800" baseline="-25000" dirty="0">
                <a:solidFill>
                  <a:srgbClr val="0000FF"/>
                </a:solidFill>
              </a:rPr>
              <a:t>2</a:t>
            </a:r>
            <a:r>
              <a:rPr lang="ru-RU" sz="2800" dirty="0">
                <a:solidFill>
                  <a:srgbClr val="0000FF"/>
                </a:solidFill>
              </a:rPr>
              <a:t> водород подвергают </a:t>
            </a:r>
            <a:r>
              <a:rPr lang="ru-RU" sz="2800" b="1" dirty="0" err="1">
                <a:solidFill>
                  <a:srgbClr val="0000FF"/>
                </a:solidFill>
              </a:rPr>
              <a:t>метанизации</a:t>
            </a:r>
            <a:r>
              <a:rPr lang="ru-RU" sz="2800" dirty="0">
                <a:solidFill>
                  <a:srgbClr val="0000FF"/>
                </a:solidFill>
              </a:rPr>
              <a:t>, </a:t>
            </a:r>
            <a:r>
              <a:rPr lang="ru-RU" sz="2800" b="1" dirty="0" smtClean="0">
                <a:solidFill>
                  <a:srgbClr val="0000FF"/>
                </a:solidFill>
              </a:rPr>
              <a:t>превращая </a:t>
            </a:r>
            <a:r>
              <a:rPr lang="ru-RU" sz="2800" b="1" dirty="0">
                <a:solidFill>
                  <a:srgbClr val="0000FF"/>
                </a:solidFill>
              </a:rPr>
              <a:t>СО в безвредный для процесса </a:t>
            </a:r>
            <a:r>
              <a:rPr lang="ru-RU" sz="2800" b="1" dirty="0" smtClean="0">
                <a:solidFill>
                  <a:srgbClr val="0000FF"/>
                </a:solidFill>
              </a:rPr>
              <a:t>метан (6). </a:t>
            </a:r>
          </a:p>
          <a:p>
            <a:pPr algn="l"/>
            <a:r>
              <a:rPr lang="ru-RU" sz="2800" dirty="0" smtClean="0">
                <a:solidFill>
                  <a:srgbClr val="0000FF"/>
                </a:solidFill>
              </a:rPr>
              <a:t>Газ </a:t>
            </a:r>
            <a:r>
              <a:rPr lang="ru-RU" sz="2800" dirty="0">
                <a:solidFill>
                  <a:srgbClr val="0000FF"/>
                </a:solidFill>
              </a:rPr>
              <a:t>после </a:t>
            </a:r>
            <a:r>
              <a:rPr lang="ru-RU" sz="2800" dirty="0" err="1">
                <a:solidFill>
                  <a:srgbClr val="0000FF"/>
                </a:solidFill>
              </a:rPr>
              <a:t>моноэтаноламинной</a:t>
            </a:r>
            <a:r>
              <a:rPr lang="ru-RU" sz="2800" dirty="0">
                <a:solidFill>
                  <a:srgbClr val="0000FF"/>
                </a:solidFill>
              </a:rPr>
              <a:t> очистки </a:t>
            </a:r>
            <a:r>
              <a:rPr lang="ru-RU" sz="2800" dirty="0" smtClean="0">
                <a:solidFill>
                  <a:srgbClr val="0000FF"/>
                </a:solidFill>
              </a:rPr>
              <a:t>подогревают </a:t>
            </a:r>
            <a:r>
              <a:rPr lang="ru-RU" sz="2800" dirty="0">
                <a:solidFill>
                  <a:srgbClr val="0000FF"/>
                </a:solidFill>
              </a:rPr>
              <a:t>и направляют в реактор, </a:t>
            </a:r>
            <a:r>
              <a:rPr lang="ru-RU" sz="2800" dirty="0">
                <a:solidFill>
                  <a:srgbClr val="006600"/>
                </a:solidFill>
              </a:rPr>
              <a:t>содержащий </a:t>
            </a:r>
            <a:r>
              <a:rPr lang="ru-RU" sz="2800" dirty="0" smtClean="0">
                <a:solidFill>
                  <a:srgbClr val="006600"/>
                </a:solidFill>
              </a:rPr>
              <a:t>никелевый </a:t>
            </a:r>
            <a:r>
              <a:rPr lang="ru-RU" sz="2800" dirty="0" err="1" smtClean="0">
                <a:solidFill>
                  <a:srgbClr val="006600"/>
                </a:solidFill>
              </a:rPr>
              <a:t>катали-затор</a:t>
            </a:r>
            <a:r>
              <a:rPr lang="ru-RU" sz="2800" dirty="0">
                <a:solidFill>
                  <a:srgbClr val="006600"/>
                </a:solidFill>
              </a:rPr>
              <a:t>. </a:t>
            </a:r>
            <a:r>
              <a:rPr lang="ru-RU" sz="2800" dirty="0" smtClean="0">
                <a:solidFill>
                  <a:srgbClr val="006600"/>
                </a:solidFill>
              </a:rPr>
              <a:t>На </a:t>
            </a:r>
            <a:r>
              <a:rPr lang="ru-RU" sz="2800" dirty="0">
                <a:solidFill>
                  <a:srgbClr val="006600"/>
                </a:solidFill>
              </a:rPr>
              <a:t>нем </a:t>
            </a:r>
            <a:r>
              <a:rPr lang="ru-RU" sz="2800" dirty="0" err="1">
                <a:solidFill>
                  <a:srgbClr val="006600"/>
                </a:solidFill>
              </a:rPr>
              <a:t>гидрируется</a:t>
            </a:r>
            <a:r>
              <a:rPr lang="ru-RU" sz="2800" dirty="0">
                <a:solidFill>
                  <a:srgbClr val="006600"/>
                </a:solidFill>
              </a:rPr>
              <a:t> СО и остатки </a:t>
            </a:r>
            <a:r>
              <a:rPr lang="ru-RU" sz="2800" dirty="0" smtClean="0">
                <a:solidFill>
                  <a:srgbClr val="006600"/>
                </a:solidFill>
              </a:rPr>
              <a:t>СО</a:t>
            </a:r>
            <a:r>
              <a:rPr lang="ru-RU" sz="2800" baseline="-25000" dirty="0" smtClean="0">
                <a:solidFill>
                  <a:srgbClr val="006600"/>
                </a:solidFill>
              </a:rPr>
              <a:t>2</a:t>
            </a:r>
            <a:r>
              <a:rPr lang="ru-RU" sz="2800" dirty="0" smtClean="0">
                <a:solidFill>
                  <a:srgbClr val="006600"/>
                </a:solidFill>
              </a:rPr>
              <a:t> (6-7) .</a:t>
            </a:r>
            <a:endParaRPr lang="ru-RU" sz="2800" dirty="0">
              <a:solidFill>
                <a:srgbClr val="0066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5" name="Рисунок 4" descr="http://trotted.narod.ru/chemtech/lec-13.files/image00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365104"/>
            <a:ext cx="648072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05018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r>
              <a:rPr lang="ru-RU" u="sng" dirty="0">
                <a:solidFill>
                  <a:srgbClr val="0000FF"/>
                </a:solidFill>
              </a:rPr>
              <a:t>Технология процесса</a:t>
            </a:r>
            <a:endParaRPr lang="ru-RU" dirty="0">
              <a:solidFill>
                <a:srgbClr val="0000FF"/>
              </a:solidFill>
            </a:endParaRPr>
          </a:p>
          <a:p>
            <a:endParaRPr lang="ru-RU" b="1" dirty="0" smtClean="0">
              <a:solidFill>
                <a:srgbClr val="003300"/>
              </a:solidFill>
            </a:endParaRPr>
          </a:p>
          <a:p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	</a:t>
            </a:r>
          </a:p>
          <a:p>
            <a:endParaRPr lang="ru-RU" dirty="0">
              <a:solidFill>
                <a:srgbClr val="0000CC"/>
              </a:solidFill>
            </a:endParaRPr>
          </a:p>
          <a:p>
            <a:endParaRPr lang="ru-RU" dirty="0" smtClean="0">
              <a:solidFill>
                <a:srgbClr val="0000CC"/>
              </a:solidFill>
            </a:endParaRPr>
          </a:p>
          <a:p>
            <a:pPr algn="r"/>
            <a:r>
              <a:rPr lang="ru-RU" dirty="0">
                <a:solidFill>
                  <a:srgbClr val="0000CC"/>
                </a:solidFill>
              </a:rPr>
              <a:t>	</a:t>
            </a:r>
            <a:endParaRPr lang="ru-RU" dirty="0" smtClean="0">
              <a:solidFill>
                <a:srgbClr val="0000CC"/>
              </a:solidFill>
            </a:endParaRPr>
          </a:p>
          <a:p>
            <a:pPr algn="r">
              <a:spcBef>
                <a:spcPts val="0"/>
              </a:spcBef>
            </a:pPr>
            <a:r>
              <a:rPr lang="ru-RU" sz="2000" dirty="0">
                <a:solidFill>
                  <a:srgbClr val="0000CC"/>
                </a:solidFill>
              </a:rPr>
              <a:t> </a:t>
            </a:r>
            <a:r>
              <a:rPr lang="ru-RU" sz="2000" dirty="0" smtClean="0">
                <a:solidFill>
                  <a:srgbClr val="0000CC"/>
                </a:solidFill>
              </a:rPr>
              <a:t>			</a:t>
            </a:r>
            <a:r>
              <a:rPr lang="ru-RU" sz="2000" dirty="0" smtClean="0">
                <a:solidFill>
                  <a:srgbClr val="003300"/>
                </a:solidFill>
              </a:rPr>
              <a:t>		</a:t>
            </a:r>
          </a:p>
          <a:p>
            <a:endParaRPr lang="ru-RU" dirty="0" smtClean="0">
              <a:solidFill>
                <a:srgbClr val="0000CC"/>
              </a:solidFill>
            </a:endParaRPr>
          </a:p>
        </p:txBody>
      </p:sp>
      <p:pic>
        <p:nvPicPr>
          <p:cNvPr id="5122" name="Picture 2" descr="C:\Users\Public\Pictures\2 Колонна синтеза аммиа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2800350" cy="609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071802" y="2071678"/>
            <a:ext cx="53000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В качестве основного реакционного аппарата синтеза аммиака </a:t>
            </a:r>
            <a:r>
              <a:rPr lang="ru-RU" sz="2400" dirty="0" err="1" smtClean="0">
                <a:solidFill>
                  <a:srgbClr val="006600"/>
                </a:solidFill>
              </a:rPr>
              <a:t>использу-ется</a:t>
            </a:r>
            <a:r>
              <a:rPr lang="ru-RU" sz="2400" dirty="0" smtClean="0">
                <a:solidFill>
                  <a:srgbClr val="006600"/>
                </a:solidFill>
              </a:rPr>
              <a:t> </a:t>
            </a:r>
            <a:r>
              <a:rPr lang="ru-RU" sz="2400" dirty="0" err="1" smtClean="0">
                <a:solidFill>
                  <a:srgbClr val="006600"/>
                </a:solidFill>
              </a:rPr>
              <a:t>многополочная</a:t>
            </a:r>
            <a:r>
              <a:rPr lang="ru-RU" sz="2400" dirty="0" smtClean="0">
                <a:solidFill>
                  <a:srgbClr val="006600"/>
                </a:solidFill>
              </a:rPr>
              <a:t> колонна (рис. 1). 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00350" y="4509120"/>
            <a:ext cx="609213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FF"/>
                </a:solidFill>
              </a:rPr>
              <a:t>1 - Люк для выгрузки катализатора; </a:t>
            </a:r>
            <a:r>
              <a:rPr lang="ru-RU" dirty="0" smtClean="0">
                <a:solidFill>
                  <a:srgbClr val="0000FF"/>
                </a:solidFill>
              </a:rPr>
              <a:t> 2- </a:t>
            </a:r>
            <a:r>
              <a:rPr lang="ru-RU" dirty="0">
                <a:solidFill>
                  <a:srgbClr val="0000FF"/>
                </a:solidFill>
              </a:rPr>
              <a:t>Центральная труба; </a:t>
            </a:r>
            <a:r>
              <a:rPr lang="ru-RU" dirty="0" smtClean="0">
                <a:solidFill>
                  <a:srgbClr val="0000FF"/>
                </a:solidFill>
              </a:rPr>
              <a:t>       3 </a:t>
            </a:r>
            <a:r>
              <a:rPr lang="ru-RU" dirty="0">
                <a:solidFill>
                  <a:srgbClr val="0000FF"/>
                </a:solidFill>
              </a:rPr>
              <a:t>– Корпус катализаторной головки</a:t>
            </a:r>
            <a:r>
              <a:rPr lang="ru-RU" dirty="0" smtClean="0">
                <a:solidFill>
                  <a:srgbClr val="0000FF"/>
                </a:solidFill>
              </a:rPr>
              <a:t>;  4 </a:t>
            </a:r>
            <a:r>
              <a:rPr lang="ru-RU" dirty="0">
                <a:solidFill>
                  <a:srgbClr val="0000FF"/>
                </a:solidFill>
              </a:rPr>
              <a:t>– </a:t>
            </a:r>
            <a:r>
              <a:rPr lang="ru-RU" dirty="0" err="1" smtClean="0">
                <a:solidFill>
                  <a:srgbClr val="0000FF"/>
                </a:solidFill>
              </a:rPr>
              <a:t>Термопарный</a:t>
            </a:r>
            <a:r>
              <a:rPr lang="ru-RU" dirty="0" smtClean="0">
                <a:solidFill>
                  <a:srgbClr val="0000FF"/>
                </a:solidFill>
              </a:rPr>
              <a:t> че-</a:t>
            </a:r>
            <a:r>
              <a:rPr lang="ru-RU" dirty="0" err="1" smtClean="0">
                <a:solidFill>
                  <a:srgbClr val="0000FF"/>
                </a:solidFill>
              </a:rPr>
              <a:t>хол</a:t>
            </a:r>
            <a:r>
              <a:rPr lang="ru-RU" dirty="0">
                <a:solidFill>
                  <a:srgbClr val="0000FF"/>
                </a:solidFill>
              </a:rPr>
              <a:t>; </a:t>
            </a:r>
            <a:r>
              <a:rPr lang="ru-RU" dirty="0" smtClean="0">
                <a:solidFill>
                  <a:srgbClr val="0000FF"/>
                </a:solidFill>
              </a:rPr>
              <a:t>    5 </a:t>
            </a:r>
            <a:r>
              <a:rPr lang="ru-RU" dirty="0">
                <a:solidFill>
                  <a:srgbClr val="0000FF"/>
                </a:solidFill>
              </a:rPr>
              <a:t>– Загрузочный люк; </a:t>
            </a:r>
            <a:r>
              <a:rPr lang="ru-RU" dirty="0" smtClean="0">
                <a:solidFill>
                  <a:srgbClr val="0000FF"/>
                </a:solidFill>
              </a:rPr>
              <a:t> 6 </a:t>
            </a:r>
            <a:r>
              <a:rPr lang="ru-RU" dirty="0">
                <a:solidFill>
                  <a:srgbClr val="0000FF"/>
                </a:solidFill>
              </a:rPr>
              <a:t>– Теплообменник; 7,9,11,13 – Ввод </a:t>
            </a:r>
            <a:r>
              <a:rPr lang="ru-RU" dirty="0" err="1">
                <a:solidFill>
                  <a:srgbClr val="0000FF"/>
                </a:solidFill>
              </a:rPr>
              <a:t>байпасного</a:t>
            </a:r>
            <a:r>
              <a:rPr lang="ru-RU" dirty="0">
                <a:solidFill>
                  <a:srgbClr val="0000FF"/>
                </a:solidFill>
              </a:rPr>
              <a:t> газа; </a:t>
            </a:r>
            <a:r>
              <a:rPr lang="ru-RU" dirty="0" smtClean="0">
                <a:solidFill>
                  <a:srgbClr val="0000FF"/>
                </a:solidFill>
              </a:rPr>
              <a:t> 8,10,12,14 </a:t>
            </a:r>
            <a:r>
              <a:rPr lang="ru-RU" dirty="0">
                <a:solidFill>
                  <a:srgbClr val="0000FF"/>
                </a:solidFill>
              </a:rPr>
              <a:t>– Катализаторные слои; </a:t>
            </a:r>
            <a:r>
              <a:rPr lang="ru-RU" dirty="0" smtClean="0">
                <a:solidFill>
                  <a:srgbClr val="0000FF"/>
                </a:solidFill>
              </a:rPr>
              <a:t> 15 </a:t>
            </a:r>
            <a:r>
              <a:rPr lang="ru-RU" dirty="0">
                <a:solidFill>
                  <a:srgbClr val="0000FF"/>
                </a:solidFill>
              </a:rPr>
              <a:t>– </a:t>
            </a:r>
            <a:r>
              <a:rPr lang="ru-RU" dirty="0" smtClean="0">
                <a:solidFill>
                  <a:srgbClr val="0000FF"/>
                </a:solidFill>
              </a:rPr>
              <a:t>Корпус </a:t>
            </a:r>
            <a:r>
              <a:rPr lang="ru-RU" dirty="0">
                <a:solidFill>
                  <a:srgbClr val="0000FF"/>
                </a:solidFill>
              </a:rPr>
              <a:t>колонны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64371" y="380136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000" dirty="0" smtClean="0">
                <a:solidFill>
                  <a:srgbClr val="0000FF"/>
                </a:solidFill>
              </a:rPr>
              <a:t>Рисунок   </a:t>
            </a:r>
            <a:r>
              <a:rPr lang="ru-RU" sz="2000" dirty="0">
                <a:solidFill>
                  <a:srgbClr val="0000FF"/>
                </a:solidFill>
              </a:rPr>
              <a:t>1 Схема четырехполочной </a:t>
            </a:r>
            <a:r>
              <a:rPr lang="ru-RU" sz="2000" dirty="0" smtClean="0">
                <a:solidFill>
                  <a:srgbClr val="0000FF"/>
                </a:solidFill>
              </a:rPr>
              <a:t>колонны синтеза </a:t>
            </a:r>
            <a:r>
              <a:rPr lang="ru-RU" sz="2000" dirty="0">
                <a:solidFill>
                  <a:srgbClr val="0000FF"/>
                </a:solidFill>
              </a:rPr>
              <a:t>аммиака</a:t>
            </a:r>
          </a:p>
        </p:txBody>
      </p:sp>
    </p:spTree>
    <p:extLst>
      <p:ext uri="{BB962C8B-B14F-4D97-AF65-F5344CB8AC3E}">
        <p14:creationId xmlns="" xmlns:p14="http://schemas.microsoft.com/office/powerpoint/2010/main" val="524962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3672408" cy="583264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1340768"/>
            <a:ext cx="57241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Колонна представляет собой </a:t>
            </a:r>
            <a:r>
              <a:rPr lang="ru-RU" sz="2800" dirty="0" err="1" smtClean="0">
                <a:solidFill>
                  <a:srgbClr val="0000FF"/>
                </a:solidFill>
              </a:rPr>
              <a:t>ци-линдр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>
                <a:solidFill>
                  <a:srgbClr val="0000FF"/>
                </a:solidFill>
              </a:rPr>
              <a:t>высотой около 30 м и </a:t>
            </a:r>
            <a:r>
              <a:rPr lang="ru-RU" sz="2800" dirty="0" err="1" smtClean="0">
                <a:solidFill>
                  <a:srgbClr val="0000FF"/>
                </a:solidFill>
              </a:rPr>
              <a:t>диа</a:t>
            </a:r>
            <a:r>
              <a:rPr lang="ru-RU" sz="2800" dirty="0" smtClean="0">
                <a:solidFill>
                  <a:srgbClr val="0000FF"/>
                </a:solidFill>
              </a:rPr>
              <a:t>-метром </a:t>
            </a:r>
            <a:r>
              <a:rPr lang="ru-RU" sz="2800" dirty="0">
                <a:solidFill>
                  <a:srgbClr val="0000FF"/>
                </a:solidFill>
              </a:rPr>
              <a:t>примерно 2,5 м, </a:t>
            </a:r>
            <a:r>
              <a:rPr lang="ru-RU" sz="2800" dirty="0" smtClean="0">
                <a:solidFill>
                  <a:srgbClr val="0000FF"/>
                </a:solidFill>
              </a:rPr>
              <a:t>выполнен-</a:t>
            </a:r>
            <a:r>
              <a:rPr lang="ru-RU" sz="2800" dirty="0" err="1" smtClean="0">
                <a:solidFill>
                  <a:srgbClr val="0000FF"/>
                </a:solidFill>
              </a:rPr>
              <a:t>ный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>
                <a:solidFill>
                  <a:srgbClr val="0000FF"/>
                </a:solidFill>
              </a:rPr>
              <a:t>из специальной стали, </a:t>
            </a:r>
            <a:r>
              <a:rPr lang="ru-RU" sz="2800" dirty="0" smtClean="0">
                <a:solidFill>
                  <a:srgbClr val="0000FF"/>
                </a:solidFill>
              </a:rPr>
              <a:t>способ-ной </a:t>
            </a:r>
            <a:r>
              <a:rPr lang="ru-RU" sz="2800" dirty="0">
                <a:solidFill>
                  <a:srgbClr val="0000FF"/>
                </a:solidFill>
              </a:rPr>
              <a:t>выдерживать высокие </a:t>
            </a:r>
            <a:r>
              <a:rPr lang="ru-RU" sz="2800" dirty="0" err="1" smtClean="0">
                <a:solidFill>
                  <a:srgbClr val="0000FF"/>
                </a:solidFill>
              </a:rPr>
              <a:t>давле-ния</a:t>
            </a:r>
            <a:r>
              <a:rPr lang="ru-RU" sz="2800" dirty="0">
                <a:solidFill>
                  <a:srgbClr val="0000FF"/>
                </a:solidFill>
              </a:rPr>
              <a:t>, температуры и агрессивное воздействие азота, водорода и аммиака. </a:t>
            </a:r>
            <a:r>
              <a:rPr lang="ru-RU" sz="2800" dirty="0" smtClean="0">
                <a:solidFill>
                  <a:srgbClr val="0000FF"/>
                </a:solidFill>
              </a:rPr>
              <a:t>Холодный </a:t>
            </a:r>
            <a:r>
              <a:rPr lang="ru-RU" sz="2800" dirty="0">
                <a:solidFill>
                  <a:srgbClr val="0000FF"/>
                </a:solidFill>
              </a:rPr>
              <a:t>газ подается в нижнюю часть колонны и </a:t>
            </a:r>
            <a:r>
              <a:rPr lang="ru-RU" sz="2800" dirty="0" err="1" smtClean="0">
                <a:solidFill>
                  <a:srgbClr val="0000FF"/>
                </a:solidFill>
              </a:rPr>
              <a:t>направля-ется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>
                <a:solidFill>
                  <a:srgbClr val="0000FF"/>
                </a:solidFill>
              </a:rPr>
              <a:t>вверх между корпусом </a:t>
            </a:r>
            <a:r>
              <a:rPr lang="ru-RU" sz="2800" dirty="0" smtClean="0">
                <a:solidFill>
                  <a:srgbClr val="0000FF"/>
                </a:solidFill>
              </a:rPr>
              <a:t>колон-</a:t>
            </a:r>
            <a:r>
              <a:rPr lang="ru-RU" sz="2800" dirty="0" err="1" smtClean="0">
                <a:solidFill>
                  <a:srgbClr val="0000FF"/>
                </a:solidFill>
              </a:rPr>
              <a:t>ны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>
                <a:solidFill>
                  <a:srgbClr val="0000FF"/>
                </a:solidFill>
              </a:rPr>
              <a:t>(</a:t>
            </a:r>
            <a:r>
              <a:rPr lang="ru-RU" sz="2800" b="1" dirty="0">
                <a:solidFill>
                  <a:srgbClr val="0000FF"/>
                </a:solidFill>
              </a:rPr>
              <a:t>15</a:t>
            </a:r>
            <a:r>
              <a:rPr lang="ru-RU" sz="2800" dirty="0">
                <a:solidFill>
                  <a:srgbClr val="0000FF"/>
                </a:solidFill>
              </a:rPr>
              <a:t>) и корпусом катализаторной коробки (</a:t>
            </a:r>
            <a:r>
              <a:rPr lang="ru-RU" sz="2800" b="1" dirty="0">
                <a:solidFill>
                  <a:srgbClr val="0000FF"/>
                </a:solidFill>
              </a:rPr>
              <a:t>3</a:t>
            </a:r>
            <a:r>
              <a:rPr lang="ru-RU" sz="2800" dirty="0">
                <a:solidFill>
                  <a:srgbClr val="0000FF"/>
                </a:solidFill>
              </a:rPr>
              <a:t>). </a:t>
            </a:r>
          </a:p>
        </p:txBody>
      </p:sp>
      <p:pic>
        <p:nvPicPr>
          <p:cNvPr id="7" name="Picture 2" descr="C:\Users\Public\Pictures\2 Колонна синтеза аммиа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2844451" cy="619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5186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052736"/>
            <a:ext cx="871296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  <a:p>
            <a:pPr algn="ctr"/>
            <a:r>
              <a:rPr lang="ru-RU" sz="2800" b="1" u="sng" dirty="0">
                <a:solidFill>
                  <a:srgbClr val="00B0F0"/>
                </a:solidFill>
              </a:rPr>
              <a:t>Важнейшие химические производства.</a:t>
            </a:r>
            <a:endParaRPr lang="ru-RU" sz="2800" dirty="0">
              <a:solidFill>
                <a:srgbClr val="00B0F0"/>
              </a:solidFill>
            </a:endParaRPr>
          </a:p>
          <a:p>
            <a:r>
              <a:rPr lang="ru-RU" sz="2800" dirty="0"/>
              <a:t> </a:t>
            </a:r>
          </a:p>
          <a:p>
            <a:pPr algn="just"/>
            <a:r>
              <a:rPr lang="ru-RU" sz="2800" dirty="0">
                <a:solidFill>
                  <a:srgbClr val="0000FF"/>
                </a:solidFill>
              </a:rPr>
              <a:t>Анализ важнейших химических производств, обоснование выбора условий и типов реакционных </a:t>
            </a:r>
            <a:r>
              <a:rPr lang="ru-RU" sz="2800" dirty="0" smtClean="0">
                <a:solidFill>
                  <a:srgbClr val="0000FF"/>
                </a:solidFill>
              </a:rPr>
              <a:t>узлов - </a:t>
            </a:r>
            <a:r>
              <a:rPr lang="ru-RU" sz="2800" dirty="0">
                <a:solidFill>
                  <a:srgbClr val="0000FF"/>
                </a:solidFill>
              </a:rPr>
              <a:t>в них построены на основе положений теории химических процессов и теории реакторов. </a:t>
            </a:r>
            <a:endParaRPr lang="ru-RU" sz="2800" dirty="0" smtClean="0">
              <a:solidFill>
                <a:srgbClr val="0000FF"/>
              </a:solidFill>
            </a:endParaRPr>
          </a:p>
          <a:p>
            <a:pPr algn="just"/>
            <a:r>
              <a:rPr lang="ru-RU" sz="2800" dirty="0" smtClean="0">
                <a:solidFill>
                  <a:srgbClr val="006600"/>
                </a:solidFill>
              </a:rPr>
              <a:t>По </a:t>
            </a:r>
            <a:r>
              <a:rPr lang="ru-RU" sz="2800" dirty="0">
                <a:solidFill>
                  <a:srgbClr val="006600"/>
                </a:solidFill>
              </a:rPr>
              <a:t>характеру образующихся продуктов рассматриваемые производства подразделены на две группы: </a:t>
            </a:r>
            <a:endParaRPr lang="ru-RU" sz="2800" dirty="0" smtClean="0">
              <a:solidFill>
                <a:srgbClr val="006600"/>
              </a:solidFill>
            </a:endParaRPr>
          </a:p>
          <a:p>
            <a:pPr algn="just"/>
            <a:r>
              <a:rPr lang="ru-RU" sz="2800" b="1" dirty="0" smtClean="0">
                <a:solidFill>
                  <a:srgbClr val="006600"/>
                </a:solidFill>
              </a:rPr>
              <a:t>неорганические </a:t>
            </a:r>
            <a:r>
              <a:rPr lang="ru-RU" sz="2800" b="1" dirty="0">
                <a:solidFill>
                  <a:srgbClr val="006600"/>
                </a:solidFill>
              </a:rPr>
              <a:t>и органические производства</a:t>
            </a:r>
            <a:r>
              <a:rPr lang="ru-RU" sz="2800" dirty="0">
                <a:solidFill>
                  <a:srgbClr val="006600"/>
                </a:solidFill>
              </a:rPr>
              <a:t>, причем объектами изучения являются </a:t>
            </a:r>
            <a:r>
              <a:rPr lang="ru-RU" sz="2800" b="1" dirty="0" err="1">
                <a:solidFill>
                  <a:srgbClr val="006600"/>
                </a:solidFill>
              </a:rPr>
              <a:t>многотоннажные</a:t>
            </a:r>
            <a:r>
              <a:rPr lang="ru-RU" sz="2800" b="1" dirty="0">
                <a:solidFill>
                  <a:srgbClr val="006600"/>
                </a:solidFill>
              </a:rPr>
              <a:t> производства.</a:t>
            </a:r>
          </a:p>
        </p:txBody>
      </p:sp>
    </p:spTree>
    <p:extLst>
      <p:ext uri="{BB962C8B-B14F-4D97-AF65-F5344CB8AC3E}">
        <p14:creationId xmlns="" xmlns:p14="http://schemas.microsoft.com/office/powerpoint/2010/main" val="2519563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2952328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4" name="Picture 2" descr="C:\Users\Public\Pictures\2 Колонна синтеза аммиа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2800350" cy="609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03848" y="1484784"/>
            <a:ext cx="51480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FF"/>
                </a:solidFill>
              </a:rPr>
              <a:t>В верхней части реактора холодный газ попадает в межтрубное </a:t>
            </a:r>
            <a:r>
              <a:rPr lang="ru-RU" sz="2400" dirty="0" smtClean="0">
                <a:solidFill>
                  <a:srgbClr val="0000FF"/>
                </a:solidFill>
              </a:rPr>
              <a:t>прост-</a:t>
            </a:r>
            <a:r>
              <a:rPr lang="ru-RU" sz="2400" dirty="0" err="1" smtClean="0">
                <a:solidFill>
                  <a:srgbClr val="0000FF"/>
                </a:solidFill>
              </a:rPr>
              <a:t>ранство</a:t>
            </a:r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>
                <a:solidFill>
                  <a:srgbClr val="0000FF"/>
                </a:solidFill>
              </a:rPr>
              <a:t>теплообменника (</a:t>
            </a:r>
            <a:r>
              <a:rPr lang="ru-RU" sz="2400" b="1" dirty="0">
                <a:solidFill>
                  <a:srgbClr val="0000FF"/>
                </a:solidFill>
              </a:rPr>
              <a:t>6</a:t>
            </a:r>
            <a:r>
              <a:rPr lang="ru-RU" sz="2400" dirty="0">
                <a:solidFill>
                  <a:srgbClr val="0000FF"/>
                </a:solidFill>
              </a:rPr>
              <a:t>), в </a:t>
            </a:r>
            <a:r>
              <a:rPr lang="ru-RU" sz="2400" dirty="0" smtClean="0">
                <a:solidFill>
                  <a:srgbClr val="0000FF"/>
                </a:solidFill>
              </a:rPr>
              <a:t>кото-ром </a:t>
            </a:r>
            <a:r>
              <a:rPr lang="ru-RU" sz="2400" dirty="0">
                <a:solidFill>
                  <a:srgbClr val="0000FF"/>
                </a:solidFill>
              </a:rPr>
              <a:t>он нагревается до 400С за счет теплоты выходящего из реактора по трубам теплообменника газа синтеза. Подогретая азотно-водородная смесь проходит последовательно четыре слоя катализатора (</a:t>
            </a:r>
            <a:r>
              <a:rPr lang="ru-RU" sz="2400" b="1" dirty="0">
                <a:solidFill>
                  <a:srgbClr val="0000FF"/>
                </a:solidFill>
              </a:rPr>
              <a:t>8, 10, 12 </a:t>
            </a:r>
            <a:r>
              <a:rPr lang="ru-RU" sz="2400" dirty="0">
                <a:solidFill>
                  <a:srgbClr val="0000FF"/>
                </a:solidFill>
              </a:rPr>
              <a:t>и </a:t>
            </a:r>
            <a:r>
              <a:rPr lang="ru-RU" sz="2400" b="1" dirty="0">
                <a:solidFill>
                  <a:srgbClr val="0000FF"/>
                </a:solidFill>
              </a:rPr>
              <a:t>14</a:t>
            </a:r>
            <a:r>
              <a:rPr lang="ru-RU" sz="2400" dirty="0">
                <a:solidFill>
                  <a:srgbClr val="0000FF"/>
                </a:solidFill>
              </a:rPr>
              <a:t>) и попадает в центральную трубу (</a:t>
            </a:r>
            <a:r>
              <a:rPr lang="ru-RU" sz="2400" b="1" dirty="0">
                <a:solidFill>
                  <a:srgbClr val="0000FF"/>
                </a:solidFill>
              </a:rPr>
              <a:t>2</a:t>
            </a:r>
            <a:r>
              <a:rPr lang="ru-RU" sz="2400" dirty="0">
                <a:solidFill>
                  <a:srgbClr val="0000FF"/>
                </a:solidFill>
              </a:rPr>
              <a:t>), по которой направляется к </a:t>
            </a:r>
            <a:r>
              <a:rPr lang="ru-RU" sz="2400" dirty="0" smtClean="0">
                <a:solidFill>
                  <a:srgbClr val="0000FF"/>
                </a:solidFill>
              </a:rPr>
              <a:t>теплообмен-</a:t>
            </a:r>
            <a:r>
              <a:rPr lang="ru-RU" sz="2400" dirty="0" err="1" smtClean="0">
                <a:solidFill>
                  <a:srgbClr val="0000FF"/>
                </a:solidFill>
              </a:rPr>
              <a:t>нику</a:t>
            </a:r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>
                <a:solidFill>
                  <a:srgbClr val="0000FF"/>
                </a:solidFill>
              </a:rPr>
              <a:t>(</a:t>
            </a:r>
            <a:r>
              <a:rPr lang="ru-RU" sz="2400" b="1" dirty="0">
                <a:solidFill>
                  <a:srgbClr val="0000FF"/>
                </a:solidFill>
              </a:rPr>
              <a:t>6</a:t>
            </a:r>
            <a:r>
              <a:rPr lang="ru-RU" sz="2400" dirty="0">
                <a:solidFill>
                  <a:srgbClr val="0000FF"/>
                </a:solidFill>
              </a:rPr>
              <a:t>). При этом газ охлаждается примерно до 330С</a:t>
            </a:r>
            <a:r>
              <a:rPr lang="ru-RU" dirty="0">
                <a:solidFill>
                  <a:srgbClr val="0000FF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933761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2736304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4" name="Picture 2" descr="C:\Users\Public\Pictures\2 Колонна синтеза аммиа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2800350" cy="609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19872" y="1268760"/>
            <a:ext cx="49320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FF"/>
                </a:solidFill>
              </a:rPr>
              <a:t>В связи с тем, что реакция синтеза аммиака </a:t>
            </a:r>
            <a:r>
              <a:rPr lang="ru-RU" sz="2400" dirty="0" err="1">
                <a:solidFill>
                  <a:srgbClr val="0000FF"/>
                </a:solidFill>
              </a:rPr>
              <a:t>экзотермична</a:t>
            </a:r>
            <a:r>
              <a:rPr lang="ru-RU" sz="2400" dirty="0">
                <a:solidFill>
                  <a:srgbClr val="0000FF"/>
                </a:solidFill>
              </a:rPr>
              <a:t> газ на </a:t>
            </a:r>
            <a:r>
              <a:rPr lang="ru-RU" sz="2400" dirty="0" smtClean="0">
                <a:solidFill>
                  <a:srgbClr val="0000FF"/>
                </a:solidFill>
              </a:rPr>
              <a:t>ката-</a:t>
            </a:r>
            <a:r>
              <a:rPr lang="ru-RU" sz="2400" dirty="0" err="1" smtClean="0">
                <a:solidFill>
                  <a:srgbClr val="0000FF"/>
                </a:solidFill>
              </a:rPr>
              <a:t>лизаторных</a:t>
            </a:r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>
                <a:solidFill>
                  <a:srgbClr val="0000FF"/>
                </a:solidFill>
              </a:rPr>
              <a:t>полках сильно </a:t>
            </a:r>
            <a:r>
              <a:rPr lang="ru-RU" sz="2400" dirty="0" err="1" smtClean="0">
                <a:solidFill>
                  <a:srgbClr val="0000FF"/>
                </a:solidFill>
              </a:rPr>
              <a:t>нагре-вается</a:t>
            </a:r>
            <a:r>
              <a:rPr lang="ru-RU" sz="2400" dirty="0">
                <a:solidFill>
                  <a:srgbClr val="0000FF"/>
                </a:solidFill>
              </a:rPr>
              <a:t>. При этом температура </a:t>
            </a:r>
            <a:r>
              <a:rPr lang="ru-RU" sz="2400" dirty="0" err="1" smtClean="0">
                <a:solidFill>
                  <a:srgbClr val="0000FF"/>
                </a:solidFill>
              </a:rPr>
              <a:t>зна-чительно</a:t>
            </a:r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>
                <a:solidFill>
                  <a:srgbClr val="0000FF"/>
                </a:solidFill>
              </a:rPr>
              <a:t>отклоняется от </a:t>
            </a:r>
            <a:r>
              <a:rPr lang="ru-RU" sz="2400" dirty="0" err="1" smtClean="0">
                <a:solidFill>
                  <a:srgbClr val="0000FF"/>
                </a:solidFill>
              </a:rPr>
              <a:t>оптима-льной</a:t>
            </a:r>
            <a:r>
              <a:rPr lang="ru-RU" sz="2400" dirty="0">
                <a:solidFill>
                  <a:srgbClr val="0000FF"/>
                </a:solidFill>
              </a:rPr>
              <a:t>. Для регулирования </a:t>
            </a:r>
            <a:r>
              <a:rPr lang="ru-RU" sz="2400" dirty="0" smtClean="0">
                <a:solidFill>
                  <a:srgbClr val="0000FF"/>
                </a:solidFill>
              </a:rPr>
              <a:t>темпера-</a:t>
            </a:r>
            <a:r>
              <a:rPr lang="ru-RU" sz="2400" dirty="0" err="1" smtClean="0">
                <a:solidFill>
                  <a:srgbClr val="0000FF"/>
                </a:solidFill>
              </a:rPr>
              <a:t>турного</a:t>
            </a:r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>
                <a:solidFill>
                  <a:srgbClr val="0000FF"/>
                </a:solidFill>
              </a:rPr>
              <a:t>режима предусмотрена подача </a:t>
            </a:r>
            <a:r>
              <a:rPr lang="ru-RU" sz="2400" dirty="0" err="1">
                <a:solidFill>
                  <a:srgbClr val="0000FF"/>
                </a:solidFill>
              </a:rPr>
              <a:t>байпасного</a:t>
            </a:r>
            <a:r>
              <a:rPr lang="ru-RU" sz="2400" dirty="0">
                <a:solidFill>
                  <a:srgbClr val="0000FF"/>
                </a:solidFill>
              </a:rPr>
              <a:t> потока холодной </a:t>
            </a:r>
            <a:r>
              <a:rPr lang="ru-RU" sz="2400" dirty="0" err="1">
                <a:solidFill>
                  <a:srgbClr val="0000FF"/>
                </a:solidFill>
              </a:rPr>
              <a:t>азото</a:t>
            </a:r>
            <a:r>
              <a:rPr lang="ru-RU" sz="2400" dirty="0">
                <a:solidFill>
                  <a:srgbClr val="0000FF"/>
                </a:solidFill>
              </a:rPr>
              <a:t>-водородной смеси через патрубки (</a:t>
            </a:r>
            <a:r>
              <a:rPr lang="ru-RU" sz="2400" b="1" dirty="0">
                <a:solidFill>
                  <a:srgbClr val="0000FF"/>
                </a:solidFill>
              </a:rPr>
              <a:t>7, 9, 11 </a:t>
            </a:r>
            <a:r>
              <a:rPr lang="ru-RU" sz="2400" dirty="0">
                <a:solidFill>
                  <a:srgbClr val="0000FF"/>
                </a:solidFill>
              </a:rPr>
              <a:t>и </a:t>
            </a:r>
            <a:r>
              <a:rPr lang="ru-RU" sz="2400" b="1" dirty="0">
                <a:solidFill>
                  <a:srgbClr val="0000FF"/>
                </a:solidFill>
              </a:rPr>
              <a:t>13</a:t>
            </a:r>
            <a:r>
              <a:rPr lang="ru-RU" sz="2400" dirty="0">
                <a:solidFill>
                  <a:srgbClr val="0000FF"/>
                </a:solidFill>
              </a:rPr>
              <a:t>) в каждый слой катализатора.</a:t>
            </a:r>
          </a:p>
        </p:txBody>
      </p:sp>
    </p:spTree>
    <p:extLst>
      <p:ext uri="{BB962C8B-B14F-4D97-AF65-F5344CB8AC3E}">
        <p14:creationId xmlns="" xmlns:p14="http://schemas.microsoft.com/office/powerpoint/2010/main" val="1953125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4608512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987099"/>
            <a:ext cx="3960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66"/>
                </a:solidFill>
              </a:rPr>
              <a:t>На рисунке 2 приведена сокращенная технологическая схема процесса. </a:t>
            </a:r>
          </a:p>
        </p:txBody>
      </p:sp>
      <p:pic>
        <p:nvPicPr>
          <p:cNvPr id="1026" name="Picture 2" descr="C:\Users\Public\Pictures\Технологич. сх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268760"/>
            <a:ext cx="4320481" cy="3672408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06318" y="4962527"/>
            <a:ext cx="48417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00FF"/>
                </a:solidFill>
              </a:rPr>
              <a:t>Рисунок </a:t>
            </a:r>
            <a:r>
              <a:rPr lang="ru-RU" sz="1600" b="1" dirty="0">
                <a:solidFill>
                  <a:srgbClr val="0000FF"/>
                </a:solidFill>
              </a:rPr>
              <a:t>2 </a:t>
            </a:r>
            <a:r>
              <a:rPr lang="ru-RU" sz="1600" dirty="0" smtClean="0">
                <a:solidFill>
                  <a:srgbClr val="0000FF"/>
                </a:solidFill>
              </a:rPr>
              <a:t>Технологическая схема синтеза аммиака</a:t>
            </a:r>
          </a:p>
          <a:p>
            <a:r>
              <a:rPr lang="ru-RU" sz="1600" dirty="0" smtClean="0">
                <a:solidFill>
                  <a:srgbClr val="000066"/>
                </a:solidFill>
              </a:rPr>
              <a:t>1 – Колонна синтеза </a:t>
            </a:r>
            <a:r>
              <a:rPr lang="en-US" sz="1600" dirty="0" smtClean="0">
                <a:solidFill>
                  <a:srgbClr val="000066"/>
                </a:solidFill>
              </a:rPr>
              <a:t>NH3</a:t>
            </a:r>
            <a:r>
              <a:rPr lang="ru-RU" sz="1600" dirty="0" smtClean="0">
                <a:solidFill>
                  <a:srgbClr val="000066"/>
                </a:solidFill>
              </a:rPr>
              <a:t>; 2 – Водяной холодильник; 3 – Теплообменник; 4 – Воздушный холодильник;      5 – Сепаратор; 6 – Сборник аммиака; 7 – </a:t>
            </a:r>
            <a:r>
              <a:rPr lang="ru-RU" sz="1600" dirty="0" err="1" smtClean="0">
                <a:solidFill>
                  <a:srgbClr val="000066"/>
                </a:solidFill>
              </a:rPr>
              <a:t>циркуляци-онный</a:t>
            </a:r>
            <a:r>
              <a:rPr lang="ru-RU" sz="1600" dirty="0" smtClean="0">
                <a:solidFill>
                  <a:srgbClr val="000066"/>
                </a:solidFill>
              </a:rPr>
              <a:t> компрессор; 8 – Конденсационная колонна;   9 - Испаритель</a:t>
            </a:r>
            <a:endParaRPr lang="ru-RU" sz="16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433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1245212"/>
            <a:ext cx="4572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Азотно-водородная смесь поступает в реактор 1. Нагретая за счет теплоты экзотермической реакции реакционная смесь, выходящая из колонны синтеза, охлаждается в трех теплообменниках. В первом из них (</a:t>
            </a:r>
            <a:r>
              <a:rPr lang="ru-RU" sz="2000" b="1" dirty="0"/>
              <a:t>2</a:t>
            </a:r>
            <a:r>
              <a:rPr lang="ru-RU" sz="2000" dirty="0"/>
              <a:t>) газ охлаждается водой. В теплообменнике (</a:t>
            </a:r>
            <a:r>
              <a:rPr lang="ru-RU" sz="2000" b="1" dirty="0"/>
              <a:t>3</a:t>
            </a:r>
            <a:r>
              <a:rPr lang="ru-RU" sz="2000" dirty="0"/>
              <a:t>) нагревается газ, направляемый в реактор. Окончательное охлаждение происходит в воздушном холодильнике (</a:t>
            </a:r>
            <a:r>
              <a:rPr lang="ru-RU" sz="2000" b="1" dirty="0"/>
              <a:t>4</a:t>
            </a:r>
            <a:r>
              <a:rPr lang="ru-RU" sz="2000" dirty="0"/>
              <a:t>). В охлажденном газе частично конденсируется аммиак, и его отделяют в сепараторе (</a:t>
            </a:r>
            <a:r>
              <a:rPr lang="ru-RU" sz="2000" b="1" dirty="0"/>
              <a:t>5</a:t>
            </a:r>
            <a:r>
              <a:rPr lang="ru-RU" sz="2000" dirty="0"/>
              <a:t>). </a:t>
            </a:r>
          </a:p>
        </p:txBody>
      </p:sp>
      <p:pic>
        <p:nvPicPr>
          <p:cNvPr id="5" name="Picture 2" descr="C:\Users\Public\Pictures\Технологич. сх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268760"/>
            <a:ext cx="3888433" cy="3960440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04259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90872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66"/>
                </a:solidFill>
              </a:rPr>
              <a:t>Жидкий аммиак собирается в сборнике (</a:t>
            </a:r>
            <a:r>
              <a:rPr lang="ru-RU" b="1" dirty="0">
                <a:solidFill>
                  <a:srgbClr val="000066"/>
                </a:solidFill>
              </a:rPr>
              <a:t>6</a:t>
            </a:r>
            <a:r>
              <a:rPr lang="ru-RU" dirty="0">
                <a:solidFill>
                  <a:srgbClr val="000066"/>
                </a:solidFill>
              </a:rPr>
              <a:t>) как продукт. Охлаждения до температуры окружающей среды недостаточно для </a:t>
            </a:r>
            <a:r>
              <a:rPr lang="ru-RU" dirty="0" err="1" smtClean="0">
                <a:solidFill>
                  <a:srgbClr val="000066"/>
                </a:solidFill>
              </a:rPr>
              <a:t>пол-ного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  <a:r>
              <a:rPr lang="ru-RU" dirty="0">
                <a:solidFill>
                  <a:srgbClr val="000066"/>
                </a:solidFill>
              </a:rPr>
              <a:t>выделения аммиака и газ из </a:t>
            </a:r>
            <a:r>
              <a:rPr lang="ru-RU" dirty="0" err="1" smtClean="0">
                <a:solidFill>
                  <a:srgbClr val="000066"/>
                </a:solidFill>
              </a:rPr>
              <a:t>сепарато-ра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  <a:r>
              <a:rPr lang="ru-RU" dirty="0">
                <a:solidFill>
                  <a:srgbClr val="000066"/>
                </a:solidFill>
              </a:rPr>
              <a:t>направляется в конденсационную </a:t>
            </a:r>
            <a:r>
              <a:rPr lang="ru-RU" dirty="0" smtClean="0">
                <a:solidFill>
                  <a:srgbClr val="000066"/>
                </a:solidFill>
              </a:rPr>
              <a:t>колон-ну </a:t>
            </a:r>
            <a:r>
              <a:rPr lang="ru-RU" dirty="0">
                <a:solidFill>
                  <a:srgbClr val="000066"/>
                </a:solidFill>
              </a:rPr>
              <a:t>(</a:t>
            </a:r>
            <a:r>
              <a:rPr lang="ru-RU" b="1" dirty="0">
                <a:solidFill>
                  <a:srgbClr val="000066"/>
                </a:solidFill>
              </a:rPr>
              <a:t>8</a:t>
            </a:r>
            <a:r>
              <a:rPr lang="ru-RU" dirty="0">
                <a:solidFill>
                  <a:srgbClr val="000066"/>
                </a:solidFill>
              </a:rPr>
              <a:t>). В ней газ охлаждается до минус </a:t>
            </a:r>
            <a:r>
              <a:rPr lang="ru-RU" dirty="0" smtClean="0">
                <a:solidFill>
                  <a:srgbClr val="000066"/>
                </a:solidFill>
              </a:rPr>
              <a:t>2-3 С</a:t>
            </a:r>
            <a:r>
              <a:rPr lang="ru-RU" dirty="0">
                <a:solidFill>
                  <a:srgbClr val="000066"/>
                </a:solidFill>
              </a:rPr>
              <a:t>, так, что в нем остается 3 – 5 об. % аммиака. Охлаждение осуществляют за счет </a:t>
            </a:r>
            <a:r>
              <a:rPr lang="ru-RU" dirty="0" err="1" smtClean="0">
                <a:solidFill>
                  <a:srgbClr val="000066"/>
                </a:solidFill>
              </a:rPr>
              <a:t>испаре-ния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  <a:r>
              <a:rPr lang="ru-RU" dirty="0">
                <a:solidFill>
                  <a:srgbClr val="000066"/>
                </a:solidFill>
              </a:rPr>
              <a:t>жидкого аммиака в испарители (</a:t>
            </a:r>
            <a:r>
              <a:rPr lang="ru-RU" b="1" dirty="0">
                <a:solidFill>
                  <a:srgbClr val="000066"/>
                </a:solidFill>
              </a:rPr>
              <a:t>9</a:t>
            </a:r>
            <a:r>
              <a:rPr lang="ru-RU" dirty="0">
                <a:solidFill>
                  <a:srgbClr val="000066"/>
                </a:solidFill>
              </a:rPr>
              <a:t>). Испаритель может быть совмещен с </a:t>
            </a:r>
            <a:r>
              <a:rPr lang="ru-RU" dirty="0" err="1" smtClean="0">
                <a:solidFill>
                  <a:srgbClr val="000066"/>
                </a:solidFill>
              </a:rPr>
              <a:t>конден-сационной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  <a:r>
              <a:rPr lang="ru-RU" dirty="0">
                <a:solidFill>
                  <a:srgbClr val="000066"/>
                </a:solidFill>
              </a:rPr>
              <a:t>колонной. В ней же жидкий </a:t>
            </a:r>
            <a:r>
              <a:rPr lang="ru-RU" dirty="0" err="1" smtClean="0">
                <a:solidFill>
                  <a:srgbClr val="000066"/>
                </a:solidFill>
              </a:rPr>
              <a:t>ам-миак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  <a:r>
              <a:rPr lang="ru-RU" dirty="0">
                <a:solidFill>
                  <a:srgbClr val="000066"/>
                </a:solidFill>
              </a:rPr>
              <a:t>отделяют от газа и направляют в сборники</a:t>
            </a:r>
            <a:r>
              <a:rPr lang="ru-RU" dirty="0" smtClean="0">
                <a:solidFill>
                  <a:srgbClr val="000066"/>
                </a:solidFill>
              </a:rPr>
              <a:t>. Холодный </a:t>
            </a:r>
            <a:r>
              <a:rPr lang="ru-RU" dirty="0">
                <a:solidFill>
                  <a:srgbClr val="000066"/>
                </a:solidFill>
              </a:rPr>
              <a:t>газ затем подогревают в теплообменнике (</a:t>
            </a:r>
            <a:r>
              <a:rPr lang="ru-RU" b="1" dirty="0">
                <a:solidFill>
                  <a:srgbClr val="000066"/>
                </a:solidFill>
              </a:rPr>
              <a:t>3</a:t>
            </a:r>
            <a:r>
              <a:rPr lang="ru-RU" dirty="0">
                <a:solidFill>
                  <a:srgbClr val="000066"/>
                </a:solidFill>
              </a:rPr>
              <a:t>) и возвращают в </a:t>
            </a:r>
            <a:r>
              <a:rPr lang="ru-RU" dirty="0" smtClean="0">
                <a:solidFill>
                  <a:srgbClr val="000066"/>
                </a:solidFill>
              </a:rPr>
              <a:t>коло-</a:t>
            </a:r>
            <a:r>
              <a:rPr lang="ru-RU" dirty="0" err="1" smtClean="0">
                <a:solidFill>
                  <a:srgbClr val="000066"/>
                </a:solidFill>
              </a:rPr>
              <a:t>нну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  <a:r>
              <a:rPr lang="ru-RU" dirty="0">
                <a:solidFill>
                  <a:srgbClr val="000066"/>
                </a:solidFill>
              </a:rPr>
              <a:t>синтеза (</a:t>
            </a:r>
            <a:r>
              <a:rPr lang="ru-RU" b="1" dirty="0">
                <a:solidFill>
                  <a:srgbClr val="000066"/>
                </a:solidFill>
              </a:rPr>
              <a:t>1</a:t>
            </a:r>
            <a:r>
              <a:rPr lang="ru-RU" dirty="0">
                <a:solidFill>
                  <a:srgbClr val="000066"/>
                </a:solidFill>
              </a:rPr>
              <a:t>). Обеспечивают циркуляцию потока компрессором (</a:t>
            </a:r>
            <a:r>
              <a:rPr lang="ru-RU" b="1" dirty="0">
                <a:solidFill>
                  <a:srgbClr val="000066"/>
                </a:solidFill>
              </a:rPr>
              <a:t>7</a:t>
            </a:r>
            <a:r>
              <a:rPr lang="ru-RU" dirty="0">
                <a:solidFill>
                  <a:srgbClr val="000066"/>
                </a:solidFill>
              </a:rPr>
              <a:t>). Перед ним в </a:t>
            </a:r>
            <a:r>
              <a:rPr lang="ru-RU" dirty="0" err="1" smtClean="0">
                <a:solidFill>
                  <a:srgbClr val="000066"/>
                </a:solidFill>
              </a:rPr>
              <a:t>цир-куляционный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  <a:r>
              <a:rPr lang="ru-RU" dirty="0">
                <a:solidFill>
                  <a:srgbClr val="000066"/>
                </a:solidFill>
              </a:rPr>
              <a:t>реакционный газ добавляют свежую </a:t>
            </a:r>
            <a:r>
              <a:rPr lang="ru-RU" dirty="0" err="1">
                <a:solidFill>
                  <a:srgbClr val="000066"/>
                </a:solidFill>
              </a:rPr>
              <a:t>азото</a:t>
            </a:r>
            <a:r>
              <a:rPr lang="ru-RU" dirty="0">
                <a:solidFill>
                  <a:srgbClr val="000066"/>
                </a:solidFill>
              </a:rPr>
              <a:t>-водородную смесь.</a:t>
            </a:r>
          </a:p>
        </p:txBody>
      </p:sp>
      <p:pic>
        <p:nvPicPr>
          <p:cNvPr id="5" name="Picture 2" descr="C:\Users\Public\Pictures\Технологич. сх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268760"/>
            <a:ext cx="3888433" cy="3960440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79411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980728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FF"/>
                </a:solidFill>
              </a:rPr>
              <a:t>При многократной </a:t>
            </a:r>
            <a:r>
              <a:rPr lang="ru-RU" sz="2400" dirty="0" err="1">
                <a:solidFill>
                  <a:srgbClr val="0000FF"/>
                </a:solidFill>
              </a:rPr>
              <a:t>рециклизации</a:t>
            </a:r>
            <a:r>
              <a:rPr lang="ru-RU" sz="2400" dirty="0">
                <a:solidFill>
                  <a:srgbClr val="0000FF"/>
                </a:solidFill>
              </a:rPr>
              <a:t> </a:t>
            </a:r>
            <a:r>
              <a:rPr lang="ru-RU" sz="2400" dirty="0" err="1">
                <a:solidFill>
                  <a:srgbClr val="0000FF"/>
                </a:solidFill>
              </a:rPr>
              <a:t>азото</a:t>
            </a:r>
            <a:r>
              <a:rPr lang="ru-RU" sz="2400" dirty="0">
                <a:solidFill>
                  <a:srgbClr val="0000FF"/>
                </a:solidFill>
              </a:rPr>
              <a:t>-водородной смеси происходит накопление </a:t>
            </a:r>
            <a:r>
              <a:rPr lang="ru-RU" sz="2400" dirty="0" err="1">
                <a:solidFill>
                  <a:srgbClr val="0000FF"/>
                </a:solidFill>
              </a:rPr>
              <a:t>инертов</a:t>
            </a:r>
            <a:r>
              <a:rPr lang="ru-RU" sz="2400" dirty="0">
                <a:solidFill>
                  <a:srgbClr val="0000FF"/>
                </a:solidFill>
              </a:rPr>
              <a:t> (</a:t>
            </a:r>
            <a:r>
              <a:rPr lang="ru-RU" sz="2400" dirty="0" err="1">
                <a:solidFill>
                  <a:srgbClr val="0000FF"/>
                </a:solidFill>
              </a:rPr>
              <a:t>Ar</a:t>
            </a:r>
            <a:r>
              <a:rPr lang="ru-RU" sz="2400" dirty="0">
                <a:solidFill>
                  <a:srgbClr val="0000FF"/>
                </a:solidFill>
              </a:rPr>
              <a:t> и CH</a:t>
            </a:r>
            <a:r>
              <a:rPr lang="ru-RU" sz="2400" baseline="-25000" dirty="0">
                <a:solidFill>
                  <a:srgbClr val="0000FF"/>
                </a:solidFill>
              </a:rPr>
              <a:t>4</a:t>
            </a:r>
            <a:r>
              <a:rPr lang="ru-RU" sz="2400" dirty="0">
                <a:solidFill>
                  <a:srgbClr val="0000FF"/>
                </a:solidFill>
              </a:rPr>
              <a:t>) в </a:t>
            </a:r>
            <a:r>
              <a:rPr lang="ru-RU" sz="2400" dirty="0" err="1" smtClean="0">
                <a:solidFill>
                  <a:srgbClr val="0000FF"/>
                </a:solidFill>
              </a:rPr>
              <a:t>рециркуляцион</a:t>
            </a:r>
            <a:r>
              <a:rPr lang="ru-RU" sz="2400" dirty="0" smtClean="0">
                <a:solidFill>
                  <a:srgbClr val="0000FF"/>
                </a:solidFill>
              </a:rPr>
              <a:t>-ном </a:t>
            </a:r>
            <a:r>
              <a:rPr lang="ru-RU" sz="2400" dirty="0">
                <a:solidFill>
                  <a:srgbClr val="0000FF"/>
                </a:solidFill>
              </a:rPr>
              <a:t>газе, поэтому на </a:t>
            </a:r>
            <a:r>
              <a:rPr lang="ru-RU" sz="2400" dirty="0" smtClean="0">
                <a:solidFill>
                  <a:srgbClr val="0000FF"/>
                </a:solidFill>
              </a:rPr>
              <a:t>линии </a:t>
            </a:r>
            <a:r>
              <a:rPr lang="ru-RU" sz="2400" dirty="0" err="1">
                <a:solidFill>
                  <a:srgbClr val="0000FF"/>
                </a:solidFill>
              </a:rPr>
              <a:t>рециркулирующего</a:t>
            </a:r>
            <a:r>
              <a:rPr lang="ru-RU" sz="2400" dirty="0">
                <a:solidFill>
                  <a:srgbClr val="0000FF"/>
                </a:solidFill>
              </a:rPr>
              <a:t> газа </a:t>
            </a:r>
            <a:r>
              <a:rPr lang="ru-RU" sz="2400" dirty="0" err="1" smtClean="0">
                <a:solidFill>
                  <a:srgbClr val="0000FF"/>
                </a:solidFill>
              </a:rPr>
              <a:t>предус-мотрена</a:t>
            </a:r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 err="1">
                <a:solidFill>
                  <a:srgbClr val="0000FF"/>
                </a:solidFill>
              </a:rPr>
              <a:t>отдувка</a:t>
            </a:r>
            <a:r>
              <a:rPr lang="ru-RU" sz="2400" dirty="0">
                <a:solidFill>
                  <a:srgbClr val="0000FF"/>
                </a:solidFill>
              </a:rPr>
              <a:t> (вывод) части газа из рецикла. Эти газы </a:t>
            </a:r>
            <a:r>
              <a:rPr lang="ru-RU" sz="2400" dirty="0" err="1" smtClean="0">
                <a:solidFill>
                  <a:srgbClr val="0000FF"/>
                </a:solidFill>
              </a:rPr>
              <a:t>мож</a:t>
            </a:r>
            <a:r>
              <a:rPr lang="ru-RU" sz="2400" dirty="0" smtClean="0">
                <a:solidFill>
                  <a:srgbClr val="0000FF"/>
                </a:solidFill>
              </a:rPr>
              <a:t>-но </a:t>
            </a:r>
            <a:r>
              <a:rPr lang="ru-RU" sz="2400" dirty="0">
                <a:solidFill>
                  <a:srgbClr val="0000FF"/>
                </a:solidFill>
              </a:rPr>
              <a:t>использовать в качестве топлива или </a:t>
            </a:r>
            <a:r>
              <a:rPr lang="ru-RU" sz="2400" dirty="0" smtClean="0">
                <a:solidFill>
                  <a:srgbClr val="0000FF"/>
                </a:solidFill>
              </a:rPr>
              <a:t>восстановительных </a:t>
            </a:r>
            <a:r>
              <a:rPr lang="ru-RU" sz="2400" dirty="0">
                <a:solidFill>
                  <a:srgbClr val="0000FF"/>
                </a:solidFill>
              </a:rPr>
              <a:t>агентов для обезвреживания выбросов , содержащих оксиды азота.</a:t>
            </a:r>
          </a:p>
        </p:txBody>
      </p:sp>
      <p:pic>
        <p:nvPicPr>
          <p:cNvPr id="5" name="Рисунок 4" descr="http://trotted.narod.ru/chemtech/lec-13.files/image009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8892" y="3861048"/>
            <a:ext cx="6262067" cy="2026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839189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889844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00FF"/>
                </a:solidFill>
              </a:rPr>
              <a:t>Основные направления в развитии производства аммиака.</a:t>
            </a:r>
            <a:endParaRPr lang="ru-RU" sz="2400" b="1" dirty="0">
              <a:solidFill>
                <a:srgbClr val="0000FF"/>
              </a:solidFill>
            </a:endParaRPr>
          </a:p>
          <a:p>
            <a:endParaRPr lang="ru-RU" sz="2400" dirty="0" smtClean="0">
              <a:solidFill>
                <a:srgbClr val="0066FF"/>
              </a:solidFill>
            </a:endParaRPr>
          </a:p>
          <a:p>
            <a:r>
              <a:rPr lang="ru-RU" sz="2400" dirty="0" smtClean="0">
                <a:solidFill>
                  <a:srgbClr val="000066"/>
                </a:solidFill>
              </a:rPr>
              <a:t>1</a:t>
            </a:r>
            <a:r>
              <a:rPr lang="ru-RU" sz="2400" dirty="0">
                <a:solidFill>
                  <a:srgbClr val="000066"/>
                </a:solidFill>
              </a:rPr>
              <a:t>.      Кооперирование азотной промышленности с </a:t>
            </a:r>
            <a:r>
              <a:rPr lang="ru-RU" sz="2400" dirty="0" err="1" smtClean="0">
                <a:solidFill>
                  <a:srgbClr val="000066"/>
                </a:solidFill>
              </a:rPr>
              <a:t>промыш-ленностью</a:t>
            </a:r>
            <a:r>
              <a:rPr lang="ru-RU" sz="2400" dirty="0" smtClean="0">
                <a:solidFill>
                  <a:srgbClr val="000066"/>
                </a:solidFill>
              </a:rPr>
              <a:t> </a:t>
            </a:r>
            <a:r>
              <a:rPr lang="ru-RU" sz="2400" dirty="0">
                <a:solidFill>
                  <a:srgbClr val="000066"/>
                </a:solidFill>
              </a:rPr>
              <a:t>основного органического синтеза на базе </a:t>
            </a:r>
            <a:r>
              <a:rPr lang="ru-RU" sz="2400" dirty="0" err="1" smtClean="0">
                <a:solidFill>
                  <a:srgbClr val="000066"/>
                </a:solidFill>
              </a:rPr>
              <a:t>исполь-зования</a:t>
            </a:r>
            <a:r>
              <a:rPr lang="ru-RU" sz="2400" dirty="0" smtClean="0">
                <a:solidFill>
                  <a:srgbClr val="000066"/>
                </a:solidFill>
              </a:rPr>
              <a:t> </a:t>
            </a:r>
            <a:r>
              <a:rPr lang="ru-RU" sz="2400" dirty="0">
                <a:solidFill>
                  <a:srgbClr val="000066"/>
                </a:solidFill>
              </a:rPr>
              <a:t>природного газа и газов нефтепереработки в </a:t>
            </a:r>
            <a:r>
              <a:rPr lang="ru-RU" sz="2400" dirty="0" err="1" smtClean="0">
                <a:solidFill>
                  <a:srgbClr val="000066"/>
                </a:solidFill>
              </a:rPr>
              <a:t>качес-тве</a:t>
            </a:r>
            <a:r>
              <a:rPr lang="ru-RU" sz="2400" dirty="0" smtClean="0">
                <a:solidFill>
                  <a:srgbClr val="000066"/>
                </a:solidFill>
              </a:rPr>
              <a:t> </a:t>
            </a:r>
            <a:r>
              <a:rPr lang="ru-RU" sz="2400" dirty="0">
                <a:solidFill>
                  <a:srgbClr val="000066"/>
                </a:solidFill>
              </a:rPr>
              <a:t>сырья;</a:t>
            </a:r>
          </a:p>
          <a:p>
            <a:r>
              <a:rPr lang="ru-RU" sz="2400" dirty="0">
                <a:solidFill>
                  <a:srgbClr val="000066"/>
                </a:solidFill>
              </a:rPr>
              <a:t>2.      Укрупнение всего производства в целом, и отдельных его подсистем;</a:t>
            </a:r>
          </a:p>
          <a:p>
            <a:r>
              <a:rPr lang="ru-RU" sz="2400" dirty="0">
                <a:solidFill>
                  <a:srgbClr val="000066"/>
                </a:solidFill>
              </a:rPr>
              <a:t>3.      Разработка процессов на основе более активных </a:t>
            </a:r>
            <a:r>
              <a:rPr lang="ru-RU" sz="2400" dirty="0" smtClean="0">
                <a:solidFill>
                  <a:srgbClr val="000066"/>
                </a:solidFill>
              </a:rPr>
              <a:t>ката-литических </a:t>
            </a:r>
            <a:r>
              <a:rPr lang="ru-RU" sz="2400" dirty="0">
                <a:solidFill>
                  <a:srgbClr val="000066"/>
                </a:solidFill>
              </a:rPr>
              <a:t>систем и снижения за счет этого давления в процессе;</a:t>
            </a:r>
          </a:p>
          <a:p>
            <a:r>
              <a:rPr lang="ru-RU" sz="2400" dirty="0">
                <a:solidFill>
                  <a:srgbClr val="000066"/>
                </a:solidFill>
              </a:rPr>
              <a:t>4.      Применение колонн синтеза с </a:t>
            </a:r>
            <a:r>
              <a:rPr lang="ru-RU" sz="2400" b="1" dirty="0">
                <a:solidFill>
                  <a:srgbClr val="000066"/>
                </a:solidFill>
              </a:rPr>
              <a:t>«кипящем слоем» катализатора;</a:t>
            </a:r>
          </a:p>
          <a:p>
            <a:r>
              <a:rPr lang="ru-RU" sz="2400" dirty="0">
                <a:solidFill>
                  <a:srgbClr val="000066"/>
                </a:solidFill>
              </a:rPr>
              <a:t>5.      Дальнейшее совершенствование систем </a:t>
            </a:r>
            <a:r>
              <a:rPr lang="ru-RU" sz="2400" dirty="0" err="1" smtClean="0">
                <a:solidFill>
                  <a:srgbClr val="000066"/>
                </a:solidFill>
              </a:rPr>
              <a:t>рациональ-ного</a:t>
            </a:r>
            <a:r>
              <a:rPr lang="ru-RU" sz="2400" dirty="0" smtClean="0">
                <a:solidFill>
                  <a:srgbClr val="000066"/>
                </a:solidFill>
              </a:rPr>
              <a:t> </a:t>
            </a:r>
            <a:r>
              <a:rPr lang="ru-RU" sz="2400" dirty="0">
                <a:solidFill>
                  <a:srgbClr val="000066"/>
                </a:solidFill>
              </a:rPr>
              <a:t>использования тепла.</a:t>
            </a:r>
          </a:p>
        </p:txBody>
      </p:sp>
    </p:spTree>
    <p:extLst>
      <p:ext uri="{BB962C8B-B14F-4D97-AF65-F5344CB8AC3E}">
        <p14:creationId xmlns="" xmlns:p14="http://schemas.microsoft.com/office/powerpoint/2010/main" val="321719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 fontScale="70000" lnSpcReduction="20000"/>
          </a:bodyPr>
          <a:lstStyle/>
          <a:p>
            <a:r>
              <a:rPr lang="ru-RU" sz="3100" b="1" dirty="0">
                <a:solidFill>
                  <a:srgbClr val="9900FF"/>
                </a:solidFill>
              </a:rPr>
              <a:t>5.      Дальнейшее совершенствование систем </a:t>
            </a:r>
            <a:r>
              <a:rPr lang="ru-RU" sz="3100" b="1" dirty="0" smtClean="0">
                <a:solidFill>
                  <a:srgbClr val="9900FF"/>
                </a:solidFill>
              </a:rPr>
              <a:t>рационального </a:t>
            </a:r>
            <a:r>
              <a:rPr lang="ru-RU" sz="3100" b="1" dirty="0">
                <a:solidFill>
                  <a:srgbClr val="9900FF"/>
                </a:solidFill>
              </a:rPr>
              <a:t>использования тепла.</a:t>
            </a:r>
          </a:p>
          <a:p>
            <a:pPr algn="l"/>
            <a:r>
              <a:rPr lang="ru-RU" sz="3400" dirty="0" smtClean="0">
                <a:solidFill>
                  <a:srgbClr val="006600"/>
                </a:solidFill>
              </a:rPr>
              <a:t>Для </a:t>
            </a:r>
            <a:r>
              <a:rPr lang="ru-RU" sz="3400" dirty="0">
                <a:solidFill>
                  <a:srgbClr val="006600"/>
                </a:solidFill>
              </a:rPr>
              <a:t>последней проблемы можно использовать </a:t>
            </a:r>
            <a:r>
              <a:rPr lang="ru-RU" sz="3400" dirty="0" err="1" smtClean="0">
                <a:solidFill>
                  <a:srgbClr val="006600"/>
                </a:solidFill>
              </a:rPr>
              <a:t>энерготехно</a:t>
            </a:r>
            <a:r>
              <a:rPr lang="ru-RU" sz="3400" dirty="0" smtClean="0">
                <a:solidFill>
                  <a:srgbClr val="006600"/>
                </a:solidFill>
              </a:rPr>
              <a:t>-логическую </a:t>
            </a:r>
            <a:r>
              <a:rPr lang="ru-RU" sz="3400" dirty="0">
                <a:solidFill>
                  <a:srgbClr val="006600"/>
                </a:solidFill>
              </a:rPr>
              <a:t>систему в производстве аммиака. </a:t>
            </a:r>
            <a:endParaRPr lang="ru-RU" sz="3400" dirty="0" smtClean="0">
              <a:solidFill>
                <a:srgbClr val="006600"/>
              </a:solidFill>
            </a:endParaRPr>
          </a:p>
          <a:p>
            <a:pPr algn="l"/>
            <a:r>
              <a:rPr lang="ru-RU" sz="3400" dirty="0" smtClean="0">
                <a:solidFill>
                  <a:srgbClr val="740783"/>
                </a:solidFill>
              </a:rPr>
              <a:t>Сжатие </a:t>
            </a:r>
            <a:r>
              <a:rPr lang="ru-RU" sz="3400" dirty="0">
                <a:solidFill>
                  <a:srgbClr val="740783"/>
                </a:solidFill>
              </a:rPr>
              <a:t>вначале природного газа на стадии конверсии до 4,5 МПа, а затем </a:t>
            </a:r>
            <a:r>
              <a:rPr lang="ru-RU" sz="3400" dirty="0" err="1">
                <a:solidFill>
                  <a:srgbClr val="740783"/>
                </a:solidFill>
              </a:rPr>
              <a:t>азото</a:t>
            </a:r>
            <a:r>
              <a:rPr lang="ru-RU" sz="3400" dirty="0">
                <a:solidFill>
                  <a:srgbClr val="740783"/>
                </a:solidFill>
              </a:rPr>
              <a:t>-водородной смеси до 30 – 32 МПа, ее циркуляция в подсистеме синтеза осуществляется помощью мощных турбокомпрессоров. Кроме того, в энергетической системе имеется еще ряд линий. Общее потребление энергии составляет 880 – </a:t>
            </a:r>
            <a:r>
              <a:rPr lang="ru-RU" sz="3400">
                <a:solidFill>
                  <a:srgbClr val="740783"/>
                </a:solidFill>
              </a:rPr>
              <a:t>900 </a:t>
            </a:r>
            <a:r>
              <a:rPr lang="ru-RU" sz="3400" smtClean="0">
                <a:solidFill>
                  <a:srgbClr val="740783"/>
                </a:solidFill>
              </a:rPr>
              <a:t>кВт∙ч/т </a:t>
            </a:r>
            <a:r>
              <a:rPr lang="ru-RU" sz="3400" dirty="0">
                <a:solidFill>
                  <a:srgbClr val="740783"/>
                </a:solidFill>
              </a:rPr>
              <a:t>(NH</a:t>
            </a:r>
            <a:r>
              <a:rPr lang="ru-RU" sz="3400" baseline="-25000" dirty="0">
                <a:solidFill>
                  <a:srgbClr val="740783"/>
                </a:solidFill>
              </a:rPr>
              <a:t>3</a:t>
            </a:r>
            <a:r>
              <a:rPr lang="ru-RU" sz="3400" dirty="0">
                <a:solidFill>
                  <a:srgbClr val="740783"/>
                </a:solidFill>
              </a:rPr>
              <a:t>). </a:t>
            </a:r>
            <a:endParaRPr lang="ru-RU" sz="3400" dirty="0" smtClean="0">
              <a:solidFill>
                <a:srgbClr val="740783"/>
              </a:solidFill>
            </a:endParaRPr>
          </a:p>
          <a:p>
            <a:pPr algn="l"/>
            <a:r>
              <a:rPr lang="ru-RU" sz="3400" dirty="0" smtClean="0">
                <a:solidFill>
                  <a:srgbClr val="000066"/>
                </a:solidFill>
              </a:rPr>
              <a:t>Ключевым </a:t>
            </a:r>
            <a:r>
              <a:rPr lang="ru-RU" sz="3400" dirty="0">
                <a:solidFill>
                  <a:srgbClr val="000066"/>
                </a:solidFill>
              </a:rPr>
              <a:t>является компрессор </a:t>
            </a:r>
            <a:r>
              <a:rPr lang="ru-RU" sz="3400" dirty="0" err="1">
                <a:solidFill>
                  <a:srgbClr val="000066"/>
                </a:solidFill>
              </a:rPr>
              <a:t>азото</a:t>
            </a:r>
            <a:r>
              <a:rPr lang="ru-RU" sz="3400" dirty="0">
                <a:solidFill>
                  <a:srgbClr val="000066"/>
                </a:solidFill>
              </a:rPr>
              <a:t>-водородной смеси с частотой вращения около 11000 об./мин, потребляющий более половины энергии всего производства аммиака. </a:t>
            </a:r>
            <a:endParaRPr lang="ru-RU" sz="3400" dirty="0" smtClean="0">
              <a:solidFill>
                <a:srgbClr val="000066"/>
              </a:solidFill>
            </a:endParaRPr>
          </a:p>
          <a:p>
            <a:pPr algn="l"/>
            <a:r>
              <a:rPr lang="ru-RU" sz="3400" dirty="0" smtClean="0">
                <a:solidFill>
                  <a:srgbClr val="CC3300"/>
                </a:solidFill>
              </a:rPr>
              <a:t>Применение </a:t>
            </a:r>
            <a:r>
              <a:rPr lang="ru-RU" sz="3400" dirty="0">
                <a:solidFill>
                  <a:srgbClr val="CC3300"/>
                </a:solidFill>
              </a:rPr>
              <a:t>для привода этого компрессора </a:t>
            </a:r>
            <a:r>
              <a:rPr lang="ru-RU" sz="3400" dirty="0" smtClean="0">
                <a:solidFill>
                  <a:srgbClr val="CC3300"/>
                </a:solidFill>
              </a:rPr>
              <a:t>электродвигателя </a:t>
            </a:r>
            <a:r>
              <a:rPr lang="ru-RU" sz="3400" dirty="0">
                <a:solidFill>
                  <a:srgbClr val="CC3300"/>
                </a:solidFill>
              </a:rPr>
              <a:t>практически невозможно. </a:t>
            </a:r>
            <a:endParaRPr lang="ru-RU" sz="3400" dirty="0" smtClean="0">
              <a:solidFill>
                <a:srgbClr val="CC3300"/>
              </a:solidFill>
            </a:endParaRPr>
          </a:p>
          <a:p>
            <a:pPr algn="l"/>
            <a:r>
              <a:rPr lang="ru-RU" sz="3400" dirty="0" smtClean="0">
                <a:solidFill>
                  <a:srgbClr val="006600"/>
                </a:solidFill>
              </a:rPr>
              <a:t>Поэтому </a:t>
            </a:r>
            <a:r>
              <a:rPr lang="ru-RU" sz="3400" dirty="0">
                <a:solidFill>
                  <a:srgbClr val="006600"/>
                </a:solidFill>
              </a:rPr>
              <a:t>для этой цели используется энергоноситель – пар с высокими параметрами: давлением до 10 МПа и температурой 720 – 740 К</a:t>
            </a:r>
            <a:r>
              <a:rPr lang="ru-RU" sz="3400" dirty="0">
                <a:solidFill>
                  <a:srgbClr val="000066"/>
                </a:solidFill>
              </a:rPr>
              <a:t>.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50689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 smtClean="0">
                <a:solidFill>
                  <a:srgbClr val="000066"/>
                </a:solidFill>
              </a:rPr>
              <a:t>В </a:t>
            </a:r>
            <a:r>
              <a:rPr lang="ru-RU" dirty="0">
                <a:solidFill>
                  <a:srgbClr val="000066"/>
                </a:solidFill>
              </a:rPr>
              <a:t>производстве аммиака используется </a:t>
            </a:r>
            <a:r>
              <a:rPr lang="ru-RU" dirty="0" err="1" smtClean="0">
                <a:solidFill>
                  <a:srgbClr val="000066"/>
                </a:solidFill>
              </a:rPr>
              <a:t>высокопотенциаль-ные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  <a:r>
              <a:rPr lang="ru-RU" dirty="0">
                <a:solidFill>
                  <a:srgbClr val="000066"/>
                </a:solidFill>
              </a:rPr>
              <a:t>технологические потоки: </a:t>
            </a:r>
            <a:r>
              <a:rPr lang="ru-RU" b="1" dirty="0">
                <a:solidFill>
                  <a:srgbClr val="000066"/>
                </a:solidFill>
              </a:rPr>
              <a:t>конвертированный газ и дымовые газы</a:t>
            </a:r>
            <a:r>
              <a:rPr lang="ru-RU" dirty="0">
                <a:solidFill>
                  <a:srgbClr val="000066"/>
                </a:solidFill>
              </a:rPr>
              <a:t> после конверсии метана. </a:t>
            </a:r>
            <a:endParaRPr lang="ru-RU" dirty="0" smtClean="0">
              <a:solidFill>
                <a:srgbClr val="000066"/>
              </a:solidFill>
            </a:endParaRPr>
          </a:p>
          <a:p>
            <a:pPr algn="l"/>
            <a:r>
              <a:rPr lang="ru-RU" dirty="0" smtClean="0">
                <a:solidFill>
                  <a:srgbClr val="9900FF"/>
                </a:solidFill>
              </a:rPr>
              <a:t>Но </a:t>
            </a:r>
            <a:r>
              <a:rPr lang="ru-RU" dirty="0">
                <a:solidFill>
                  <a:srgbClr val="9900FF"/>
                </a:solidFill>
              </a:rPr>
              <a:t>их энергии и потенциала недостаточно для образования пара с высокими параметрами. Необходим </a:t>
            </a:r>
            <a:r>
              <a:rPr lang="ru-RU" dirty="0" smtClean="0">
                <a:solidFill>
                  <a:srgbClr val="9900FF"/>
                </a:solidFill>
              </a:rPr>
              <a:t>дополнительный </a:t>
            </a:r>
            <a:r>
              <a:rPr lang="ru-RU" dirty="0">
                <a:solidFill>
                  <a:srgbClr val="9900FF"/>
                </a:solidFill>
              </a:rPr>
              <a:t>высокотемпературный источник энергии. </a:t>
            </a:r>
            <a:endParaRPr lang="ru-RU" dirty="0" smtClean="0">
              <a:solidFill>
                <a:srgbClr val="9900FF"/>
              </a:solidFill>
            </a:endParaRPr>
          </a:p>
          <a:p>
            <a:pPr algn="l"/>
            <a:r>
              <a:rPr lang="ru-RU" dirty="0" smtClean="0">
                <a:solidFill>
                  <a:srgbClr val="740783"/>
                </a:solidFill>
              </a:rPr>
              <a:t>Им </a:t>
            </a:r>
            <a:r>
              <a:rPr lang="ru-RU" dirty="0">
                <a:solidFill>
                  <a:srgbClr val="740783"/>
                </a:solidFill>
              </a:rPr>
              <a:t>является вспомогательный котел с огневым обогревом, установленный в газоходе после трубчатой печи. Пар, </a:t>
            </a:r>
            <a:r>
              <a:rPr lang="ru-RU" dirty="0" err="1" smtClean="0">
                <a:solidFill>
                  <a:srgbClr val="740783"/>
                </a:solidFill>
              </a:rPr>
              <a:t>получа-емый</a:t>
            </a:r>
            <a:r>
              <a:rPr lang="ru-RU" dirty="0" smtClean="0">
                <a:solidFill>
                  <a:srgbClr val="740783"/>
                </a:solidFill>
              </a:rPr>
              <a:t> </a:t>
            </a:r>
            <a:r>
              <a:rPr lang="ru-RU" b="1" dirty="0">
                <a:solidFill>
                  <a:srgbClr val="740783"/>
                </a:solidFill>
              </a:rPr>
              <a:t>в котлах, утилизаторах, в линиях </a:t>
            </a:r>
            <a:r>
              <a:rPr lang="ru-RU" b="1" dirty="0" smtClean="0">
                <a:solidFill>
                  <a:srgbClr val="740783"/>
                </a:solidFill>
              </a:rPr>
              <a:t>технологических потоков </a:t>
            </a:r>
            <a:r>
              <a:rPr lang="ru-RU" b="1" dirty="0">
                <a:solidFill>
                  <a:srgbClr val="740783"/>
                </a:solidFill>
              </a:rPr>
              <a:t>и в дополнительном ко</a:t>
            </a:r>
            <a:r>
              <a:rPr lang="ru-RU" dirty="0">
                <a:solidFill>
                  <a:srgbClr val="740783"/>
                </a:solidFill>
              </a:rPr>
              <a:t>тле, собирается в </a:t>
            </a:r>
            <a:r>
              <a:rPr lang="ru-RU" b="1" dirty="0">
                <a:solidFill>
                  <a:srgbClr val="740783"/>
                </a:solidFill>
              </a:rPr>
              <a:t>паросборнике</a:t>
            </a:r>
            <a:r>
              <a:rPr lang="ru-RU" dirty="0">
                <a:solidFill>
                  <a:srgbClr val="740783"/>
                </a:solidFill>
              </a:rPr>
              <a:t> и оттуда распределяется на </a:t>
            </a:r>
            <a:r>
              <a:rPr lang="ru-RU" b="1" dirty="0">
                <a:solidFill>
                  <a:srgbClr val="740783"/>
                </a:solidFill>
              </a:rPr>
              <a:t>паровые турбины-приводы компрессоров. </a:t>
            </a:r>
            <a:endParaRPr lang="ru-RU" b="1" dirty="0" smtClean="0">
              <a:solidFill>
                <a:srgbClr val="740783"/>
              </a:solidFill>
            </a:endParaRPr>
          </a:p>
          <a:p>
            <a:pPr algn="l"/>
            <a:r>
              <a:rPr lang="ru-RU" b="1" dirty="0" err="1" smtClean="0">
                <a:solidFill>
                  <a:srgbClr val="000066"/>
                </a:solidFill>
              </a:rPr>
              <a:t>Т.о</a:t>
            </a:r>
            <a:r>
              <a:rPr lang="ru-RU" b="1" dirty="0">
                <a:solidFill>
                  <a:srgbClr val="000066"/>
                </a:solidFill>
              </a:rPr>
              <a:t>. производство аммиака становится автономным по энергетическому пару, но для его выработки используется свои вторичные энергетические ресурсы, потребляя также </a:t>
            </a:r>
            <a:r>
              <a:rPr lang="ru-RU" b="1" dirty="0" smtClean="0">
                <a:solidFill>
                  <a:srgbClr val="000066"/>
                </a:solidFill>
              </a:rPr>
              <a:t>дополнительные </a:t>
            </a:r>
            <a:r>
              <a:rPr lang="ru-RU" b="1" dirty="0">
                <a:solidFill>
                  <a:srgbClr val="000066"/>
                </a:solidFill>
              </a:rPr>
              <a:t>количества топлива – </a:t>
            </a:r>
            <a:r>
              <a:rPr lang="ru-RU" b="1" dirty="0">
                <a:solidFill>
                  <a:srgbClr val="CC3300"/>
                </a:solidFill>
              </a:rPr>
              <a:t>природный газ.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3456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028343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solidFill>
                  <a:srgbClr val="000066"/>
                </a:solidFill>
              </a:rPr>
              <a:t>Производство азотной кислоты</a:t>
            </a:r>
            <a:r>
              <a:rPr lang="ru-RU" sz="2400" b="1" u="sng" dirty="0" smtClean="0">
                <a:solidFill>
                  <a:srgbClr val="000066"/>
                </a:solidFill>
              </a:rPr>
              <a:t>.</a:t>
            </a:r>
          </a:p>
          <a:p>
            <a:endParaRPr lang="ru-RU" sz="2400" dirty="0">
              <a:solidFill>
                <a:srgbClr val="000066"/>
              </a:solidFill>
            </a:endParaRPr>
          </a:p>
          <a:p>
            <a:r>
              <a:rPr lang="ru-RU" sz="2400" dirty="0">
                <a:solidFill>
                  <a:srgbClr val="000066"/>
                </a:solidFill>
              </a:rPr>
              <a:t>Чистая азотная кислота – бесцветная жидкость, замерзающая при - </a:t>
            </a:r>
            <a:r>
              <a:rPr lang="ru-RU" sz="2400" dirty="0" smtClean="0">
                <a:solidFill>
                  <a:srgbClr val="000066"/>
                </a:solidFill>
              </a:rPr>
              <a:t>41⁰С</a:t>
            </a:r>
            <a:r>
              <a:rPr lang="ru-RU" sz="2400" dirty="0">
                <a:solidFill>
                  <a:srgbClr val="000066"/>
                </a:solidFill>
              </a:rPr>
              <a:t>, кипящая при </a:t>
            </a:r>
            <a:r>
              <a:rPr lang="ru-RU" sz="2400" dirty="0" smtClean="0">
                <a:solidFill>
                  <a:srgbClr val="000066"/>
                </a:solidFill>
              </a:rPr>
              <a:t>86⁰С</a:t>
            </a:r>
            <a:r>
              <a:rPr lang="ru-RU" sz="2400" dirty="0">
                <a:solidFill>
                  <a:srgbClr val="000066"/>
                </a:solidFill>
              </a:rPr>
              <a:t>. Максимальная температура кипения </a:t>
            </a:r>
            <a:r>
              <a:rPr lang="ru-RU" sz="2400" dirty="0" smtClean="0">
                <a:solidFill>
                  <a:srgbClr val="000066"/>
                </a:solidFill>
              </a:rPr>
              <a:t>121,9⁰С </a:t>
            </a:r>
            <a:r>
              <a:rPr lang="ru-RU" sz="2400" dirty="0">
                <a:solidFill>
                  <a:srgbClr val="000066"/>
                </a:solidFill>
              </a:rPr>
              <a:t>имеет раствор содержащий 68,4% HNO</a:t>
            </a:r>
            <a:r>
              <a:rPr lang="ru-RU" sz="2400" baseline="-25000" dirty="0">
                <a:solidFill>
                  <a:srgbClr val="000066"/>
                </a:solidFill>
              </a:rPr>
              <a:t>3</a:t>
            </a:r>
            <a:r>
              <a:rPr lang="ru-RU" sz="2400" dirty="0">
                <a:solidFill>
                  <a:srgbClr val="000066"/>
                </a:solidFill>
              </a:rPr>
              <a:t> и представляющий собой азеотропную смесь. </a:t>
            </a:r>
            <a:endParaRPr lang="ru-RU" sz="2400" dirty="0" smtClean="0">
              <a:solidFill>
                <a:srgbClr val="000066"/>
              </a:solidFill>
            </a:endParaRPr>
          </a:p>
          <a:p>
            <a:r>
              <a:rPr lang="ru-RU" sz="2400" dirty="0" smtClean="0">
                <a:solidFill>
                  <a:srgbClr val="000066"/>
                </a:solidFill>
              </a:rPr>
              <a:t>Азотная </a:t>
            </a:r>
            <a:r>
              <a:rPr lang="ru-RU" sz="2400" dirty="0">
                <a:solidFill>
                  <a:srgbClr val="000066"/>
                </a:solidFill>
              </a:rPr>
              <a:t>кислота – очень сильный окислитель. Многие органические вещества при действии азотной кислоты разлагаются, а некоторые способны воспламеняться. </a:t>
            </a:r>
            <a:endParaRPr lang="ru-RU" sz="2400" dirty="0" smtClean="0">
              <a:solidFill>
                <a:srgbClr val="000066"/>
              </a:solidFill>
            </a:endParaRPr>
          </a:p>
          <a:p>
            <a:r>
              <a:rPr lang="ru-RU" sz="2400" dirty="0" smtClean="0">
                <a:solidFill>
                  <a:srgbClr val="000066"/>
                </a:solidFill>
              </a:rPr>
              <a:t>Особенно </a:t>
            </a:r>
            <a:r>
              <a:rPr lang="ru-RU" sz="2400" dirty="0">
                <a:solidFill>
                  <a:srgbClr val="000066"/>
                </a:solidFill>
              </a:rPr>
              <a:t>сильна как окислитель разбавленная азотная кислота. Концентрированная азотная кислота </a:t>
            </a:r>
            <a:r>
              <a:rPr lang="ru-RU" sz="2400" dirty="0" err="1">
                <a:solidFill>
                  <a:srgbClr val="000066"/>
                </a:solidFill>
              </a:rPr>
              <a:t>пассивирует</a:t>
            </a:r>
            <a:r>
              <a:rPr lang="ru-RU" sz="2400" dirty="0">
                <a:solidFill>
                  <a:srgbClr val="000066"/>
                </a:solidFill>
              </a:rPr>
              <a:t> такие металлы как железо. На этом основано использование стали как конструкционного материала в производстве азотной кислоты.</a:t>
            </a:r>
          </a:p>
        </p:txBody>
      </p:sp>
    </p:spTree>
    <p:extLst>
      <p:ext uri="{BB962C8B-B14F-4D97-AF65-F5344CB8AC3E}">
        <p14:creationId xmlns="" xmlns:p14="http://schemas.microsoft.com/office/powerpoint/2010/main" val="62355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836712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solidFill>
                  <a:srgbClr val="00B0F0"/>
                </a:solidFill>
              </a:rPr>
              <a:t>Технология связанного азота.</a:t>
            </a:r>
            <a:endParaRPr lang="ru-RU" sz="2400" b="1" dirty="0">
              <a:solidFill>
                <a:srgbClr val="00B0F0"/>
              </a:solidFill>
            </a:endParaRPr>
          </a:p>
          <a:p>
            <a:r>
              <a:rPr lang="ru-RU" sz="2400" dirty="0" smtClean="0">
                <a:solidFill>
                  <a:srgbClr val="0066FF"/>
                </a:solidFill>
              </a:rPr>
              <a:t>Под </a:t>
            </a:r>
            <a:r>
              <a:rPr lang="ru-RU" sz="2400" b="1" dirty="0">
                <a:solidFill>
                  <a:srgbClr val="0066FF"/>
                </a:solidFill>
              </a:rPr>
              <a:t>связанным азотом </a:t>
            </a:r>
            <a:r>
              <a:rPr lang="ru-RU" sz="2400" dirty="0">
                <a:solidFill>
                  <a:srgbClr val="0066FF"/>
                </a:solidFill>
              </a:rPr>
              <a:t>понимают азот, находящийся в виде соединений с другими элементами – </a:t>
            </a:r>
            <a:r>
              <a:rPr lang="ru-RU" sz="2400" b="1" dirty="0">
                <a:solidFill>
                  <a:srgbClr val="0066FF"/>
                </a:solidFill>
              </a:rPr>
              <a:t>аммиака, азотной кислоты, карбамида, аминов, аминокислот, белков и т.д.</a:t>
            </a:r>
          </a:p>
          <a:p>
            <a:r>
              <a:rPr lang="ru-RU" sz="2400" b="1" dirty="0">
                <a:solidFill>
                  <a:srgbClr val="0000FF"/>
                </a:solidFill>
              </a:rPr>
              <a:t>Азот является одним из 4-х элементов, без которых </a:t>
            </a:r>
            <a:r>
              <a:rPr lang="ru-RU" sz="2400" b="1" dirty="0" err="1" smtClean="0">
                <a:solidFill>
                  <a:srgbClr val="0000FF"/>
                </a:solidFill>
              </a:rPr>
              <a:t>невозмож-но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>
                <a:solidFill>
                  <a:srgbClr val="0000FF"/>
                </a:solidFill>
              </a:rPr>
              <a:t>существование живой материи. </a:t>
            </a:r>
            <a:endParaRPr lang="ru-RU" sz="2400" b="1" dirty="0" smtClean="0">
              <a:solidFill>
                <a:srgbClr val="0000FF"/>
              </a:solidFill>
            </a:endParaRPr>
          </a:p>
          <a:p>
            <a:r>
              <a:rPr lang="ru-RU" sz="2400" dirty="0" smtClean="0">
                <a:solidFill>
                  <a:srgbClr val="000066"/>
                </a:solidFill>
              </a:rPr>
              <a:t>Вовлечение </a:t>
            </a:r>
            <a:r>
              <a:rPr lang="ru-RU" sz="2400" dirty="0">
                <a:solidFill>
                  <a:srgbClr val="000066"/>
                </a:solidFill>
              </a:rPr>
              <a:t>азота в </a:t>
            </a:r>
            <a:r>
              <a:rPr lang="ru-RU" sz="2400" dirty="0" err="1">
                <a:solidFill>
                  <a:srgbClr val="000066"/>
                </a:solidFill>
              </a:rPr>
              <a:t>геобиохимические</a:t>
            </a:r>
            <a:r>
              <a:rPr lang="ru-RU" sz="2400" dirty="0">
                <a:solidFill>
                  <a:srgbClr val="000066"/>
                </a:solidFill>
              </a:rPr>
              <a:t> циклы осуществляется в природе путем его фиксации из атмосферы некоторыми почвенными микроорганизмами. </a:t>
            </a:r>
            <a:endParaRPr lang="ru-RU" sz="2400" dirty="0" smtClean="0">
              <a:solidFill>
                <a:srgbClr val="000066"/>
              </a:solidFill>
            </a:endParaRPr>
          </a:p>
          <a:p>
            <a:r>
              <a:rPr lang="ru-RU" sz="2400" dirty="0" smtClean="0">
                <a:solidFill>
                  <a:srgbClr val="9900FF"/>
                </a:solidFill>
              </a:rPr>
              <a:t>Тем </a:t>
            </a:r>
            <a:r>
              <a:rPr lang="ru-RU" sz="2400" dirty="0">
                <a:solidFill>
                  <a:srgbClr val="9900FF"/>
                </a:solidFill>
              </a:rPr>
              <a:t>не мене количество атмосферного азота, фиксируемого этими микроорганизмами, не соответствуют потребностям современной цивилизации. В этой связи перевод атмосферного азота в его соединения в промышленных масштабах является глобальной практической задачей, решение которой нацелено на производство азотных удобрений, восполняющих дефицит связанного азота в почве.</a:t>
            </a:r>
          </a:p>
        </p:txBody>
      </p:sp>
    </p:spTree>
    <p:extLst>
      <p:ext uri="{BB962C8B-B14F-4D97-AF65-F5344CB8AC3E}">
        <p14:creationId xmlns="" xmlns:p14="http://schemas.microsoft.com/office/powerpoint/2010/main" val="2519563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1421" y="1124744"/>
            <a:ext cx="8496944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rgbClr val="006600"/>
                </a:solidFill>
              </a:rPr>
              <a:t>Промышленность выпускает азотную кислоту двух видов: разбавленную с содержанием 50 – 60 % HNO</a:t>
            </a:r>
            <a:r>
              <a:rPr lang="ru-RU" sz="2600" baseline="-25000" dirty="0">
                <a:solidFill>
                  <a:srgbClr val="006600"/>
                </a:solidFill>
              </a:rPr>
              <a:t>3</a:t>
            </a:r>
            <a:r>
              <a:rPr lang="ru-RU" sz="2600" dirty="0">
                <a:solidFill>
                  <a:srgbClr val="006600"/>
                </a:solidFill>
              </a:rPr>
              <a:t> и </a:t>
            </a:r>
            <a:r>
              <a:rPr lang="ru-RU" sz="2600" dirty="0" err="1" smtClean="0">
                <a:solidFill>
                  <a:srgbClr val="006600"/>
                </a:solidFill>
              </a:rPr>
              <a:t>концен-трированную</a:t>
            </a:r>
            <a:r>
              <a:rPr lang="ru-RU" sz="2600" dirty="0">
                <a:solidFill>
                  <a:srgbClr val="006600"/>
                </a:solidFill>
              </a:rPr>
              <a:t>, содержащую 96 – 98 % HNO</a:t>
            </a:r>
            <a:r>
              <a:rPr lang="ru-RU" sz="2600" baseline="-25000" dirty="0">
                <a:solidFill>
                  <a:srgbClr val="006600"/>
                </a:solidFill>
              </a:rPr>
              <a:t>3</a:t>
            </a:r>
            <a:r>
              <a:rPr lang="ru-RU" sz="2600" dirty="0">
                <a:solidFill>
                  <a:srgbClr val="006600"/>
                </a:solidFill>
              </a:rPr>
              <a:t>. </a:t>
            </a:r>
            <a:endParaRPr lang="ru-RU" sz="2600" dirty="0" smtClean="0">
              <a:solidFill>
                <a:srgbClr val="006600"/>
              </a:solidFill>
            </a:endParaRPr>
          </a:p>
          <a:p>
            <a:r>
              <a:rPr lang="ru-RU" sz="2800" dirty="0" smtClean="0">
                <a:solidFill>
                  <a:srgbClr val="000066"/>
                </a:solidFill>
              </a:rPr>
              <a:t>Разбавленная </a:t>
            </a:r>
            <a:r>
              <a:rPr lang="ru-RU" sz="2800" dirty="0">
                <a:solidFill>
                  <a:srgbClr val="000066"/>
                </a:solidFill>
              </a:rPr>
              <a:t>кислота используется в основном для производства азотсодержащих минеральных удобрений</a:t>
            </a:r>
            <a:r>
              <a:rPr lang="ru-RU" sz="2800" dirty="0" smtClean="0">
                <a:solidFill>
                  <a:srgbClr val="000066"/>
                </a:solidFill>
              </a:rPr>
              <a:t>.</a:t>
            </a:r>
          </a:p>
          <a:p>
            <a:r>
              <a:rPr lang="ru-RU" sz="2800" dirty="0" smtClean="0">
                <a:solidFill>
                  <a:srgbClr val="000066"/>
                </a:solidFill>
              </a:rPr>
              <a:t> </a:t>
            </a:r>
            <a:r>
              <a:rPr lang="ru-RU" sz="2800" dirty="0">
                <a:solidFill>
                  <a:srgbClr val="A50021"/>
                </a:solidFill>
              </a:rPr>
              <a:t>Крепкая азотная кислота применяется для </a:t>
            </a:r>
            <a:r>
              <a:rPr lang="ru-RU" sz="2800" dirty="0" err="1" smtClean="0">
                <a:solidFill>
                  <a:srgbClr val="A50021"/>
                </a:solidFill>
              </a:rPr>
              <a:t>производ-ства</a:t>
            </a:r>
            <a:r>
              <a:rPr lang="ru-RU" sz="2800" dirty="0" smtClean="0">
                <a:solidFill>
                  <a:srgbClr val="A50021"/>
                </a:solidFill>
              </a:rPr>
              <a:t> </a:t>
            </a:r>
            <a:r>
              <a:rPr lang="ru-RU" sz="2800" dirty="0">
                <a:solidFill>
                  <a:srgbClr val="A50021"/>
                </a:solidFill>
              </a:rPr>
              <a:t>взрывчатых веществ, красителей, пластических масс, нитролаков, кинопленки, и других важных продуктов. </a:t>
            </a:r>
            <a:endParaRPr lang="ru-RU" sz="2800" dirty="0" smtClean="0">
              <a:solidFill>
                <a:srgbClr val="A50021"/>
              </a:solidFill>
            </a:endParaRPr>
          </a:p>
          <a:p>
            <a:r>
              <a:rPr lang="ru-RU" sz="2800" b="1" dirty="0" smtClean="0">
                <a:solidFill>
                  <a:srgbClr val="000066"/>
                </a:solidFill>
              </a:rPr>
              <a:t>Азотную </a:t>
            </a:r>
            <a:r>
              <a:rPr lang="ru-RU" sz="2800" b="1" dirty="0">
                <a:solidFill>
                  <a:srgbClr val="000066"/>
                </a:solidFill>
              </a:rPr>
              <a:t>кислоту производят из аммиака.</a:t>
            </a:r>
          </a:p>
        </p:txBody>
      </p:sp>
    </p:spTree>
    <p:extLst>
      <p:ext uri="{BB962C8B-B14F-4D97-AF65-F5344CB8AC3E}">
        <p14:creationId xmlns="" xmlns:p14="http://schemas.microsoft.com/office/powerpoint/2010/main" val="8830307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rgbClr val="006600"/>
                </a:solidFill>
              </a:rPr>
              <a:t>Физико-химические </a:t>
            </a:r>
            <a:r>
              <a:rPr lang="ru-RU" sz="2800" b="1" u="sng" dirty="0">
                <a:solidFill>
                  <a:srgbClr val="006600"/>
                </a:solidFill>
              </a:rPr>
              <a:t>основы </a:t>
            </a:r>
            <a:r>
              <a:rPr lang="ru-RU" sz="2800" b="1" u="sng" dirty="0" smtClean="0">
                <a:solidFill>
                  <a:srgbClr val="006600"/>
                </a:solidFill>
              </a:rPr>
              <a:t>процесса</a:t>
            </a:r>
          </a:p>
          <a:p>
            <a:pPr algn="l"/>
            <a:r>
              <a:rPr lang="ru-RU" sz="2400" dirty="0">
                <a:solidFill>
                  <a:srgbClr val="000066"/>
                </a:solidFill>
              </a:rPr>
              <a:t>Производство разбавленной азотной кислоты из аммиака </a:t>
            </a:r>
            <a:r>
              <a:rPr lang="ru-RU" sz="2400" dirty="0" smtClean="0">
                <a:solidFill>
                  <a:srgbClr val="000066"/>
                </a:solidFill>
              </a:rPr>
              <a:t>складывается из следующих стадий:</a:t>
            </a:r>
          </a:p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1.      контактное окисление аммиака до оксида азота (</a:t>
            </a:r>
            <a:r>
              <a:rPr lang="en-US" sz="2400" dirty="0" smtClean="0">
                <a:solidFill>
                  <a:srgbClr val="C00000"/>
                </a:solidFill>
              </a:rPr>
              <a:t>II</a:t>
            </a:r>
            <a:r>
              <a:rPr lang="ru-RU" sz="2400" dirty="0" smtClean="0">
                <a:solidFill>
                  <a:srgbClr val="C00000"/>
                </a:solidFill>
              </a:rPr>
              <a:t>);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http://trotted.narod.ru/chemtech/lec-14.files/image00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652" y="2636912"/>
            <a:ext cx="6264696" cy="46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3528" y="3105835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2.      </a:t>
            </a:r>
            <a:r>
              <a:rPr lang="ru-RU" sz="2400" dirty="0" err="1" smtClean="0">
                <a:solidFill>
                  <a:srgbClr val="C00000"/>
                </a:solidFill>
              </a:rPr>
              <a:t>доокисление</a:t>
            </a:r>
            <a:r>
              <a:rPr lang="ru-RU" sz="2400" dirty="0" smtClean="0">
                <a:solidFill>
                  <a:srgbClr val="C00000"/>
                </a:solidFill>
              </a:rPr>
              <a:t> оксида азота (</a:t>
            </a:r>
            <a:r>
              <a:rPr lang="en-US" sz="2400" dirty="0" smtClean="0">
                <a:solidFill>
                  <a:srgbClr val="C00000"/>
                </a:solidFill>
              </a:rPr>
              <a:t>II</a:t>
            </a:r>
            <a:r>
              <a:rPr lang="ru-RU" sz="2400" dirty="0" smtClean="0">
                <a:solidFill>
                  <a:srgbClr val="C00000"/>
                </a:solidFill>
              </a:rPr>
              <a:t>) до оксида азота (</a:t>
            </a:r>
            <a:r>
              <a:rPr lang="en-US" sz="2400" dirty="0" smtClean="0">
                <a:solidFill>
                  <a:srgbClr val="C00000"/>
                </a:solidFill>
              </a:rPr>
              <a:t>IV</a:t>
            </a:r>
            <a:r>
              <a:rPr lang="ru-RU" sz="2400" dirty="0" smtClean="0">
                <a:solidFill>
                  <a:srgbClr val="C00000"/>
                </a:solidFill>
              </a:rPr>
              <a:t>);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http://trotted.narod.ru/chemtech/lec-14.files/image004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5142" y="3567500"/>
            <a:ext cx="626469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55725" y="4143564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3.      поглощение оксида азота (</a:t>
            </a:r>
            <a:r>
              <a:rPr lang="en-US" sz="2400" dirty="0">
                <a:solidFill>
                  <a:srgbClr val="C00000"/>
                </a:solidFill>
              </a:rPr>
              <a:t>IV</a:t>
            </a:r>
            <a:r>
              <a:rPr lang="ru-RU" sz="2400" dirty="0">
                <a:solidFill>
                  <a:srgbClr val="C00000"/>
                </a:solidFill>
              </a:rPr>
              <a:t>) водой с </a:t>
            </a:r>
            <a:r>
              <a:rPr lang="ru-RU" sz="2400" dirty="0" err="1" smtClean="0">
                <a:solidFill>
                  <a:srgbClr val="C00000"/>
                </a:solidFill>
              </a:rPr>
              <a:t>образовани</a:t>
            </a:r>
            <a:r>
              <a:rPr lang="ru-RU" sz="2400" dirty="0" smtClean="0">
                <a:solidFill>
                  <a:srgbClr val="C00000"/>
                </a:solidFill>
              </a:rPr>
              <a:t>-ем </a:t>
            </a:r>
            <a:r>
              <a:rPr lang="ru-RU" sz="2400" dirty="0">
                <a:solidFill>
                  <a:srgbClr val="C00000"/>
                </a:solidFill>
              </a:rPr>
              <a:t>азотной кислоты.</a:t>
            </a:r>
          </a:p>
        </p:txBody>
      </p:sp>
      <p:pic>
        <p:nvPicPr>
          <p:cNvPr id="10" name="Рисунок 9" descr="http://trotted.narod.ru/chemtech/lec-14.files/image006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2603" y="4869160"/>
            <a:ext cx="627920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79512" y="5373216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66"/>
                </a:solidFill>
              </a:rPr>
              <a:t>Суммарная реакция образования азотной кислоты </a:t>
            </a:r>
            <a:r>
              <a:rPr lang="ru-RU" sz="2400" b="1" dirty="0" smtClean="0">
                <a:solidFill>
                  <a:srgbClr val="000066"/>
                </a:solidFill>
              </a:rPr>
              <a:t>выражается </a:t>
            </a:r>
            <a:r>
              <a:rPr lang="ru-RU" sz="2400" b="1" dirty="0">
                <a:solidFill>
                  <a:srgbClr val="000066"/>
                </a:solidFill>
              </a:rPr>
              <a:t>уравнением:</a:t>
            </a:r>
          </a:p>
        </p:txBody>
      </p:sp>
      <p:pic>
        <p:nvPicPr>
          <p:cNvPr id="12" name="Рисунок 11" descr="http://trotted.narod.ru/chemtech/lec-14.files/image008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39652" y="6204213"/>
            <a:ext cx="6588732" cy="46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540993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836712"/>
            <a:ext cx="8640960" cy="5832648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rgbClr val="000066"/>
                </a:solidFill>
              </a:rPr>
              <a:t>Контактное </a:t>
            </a:r>
            <a:r>
              <a:rPr lang="ru-RU" sz="2800" b="1" u="sng" dirty="0">
                <a:solidFill>
                  <a:srgbClr val="000066"/>
                </a:solidFill>
              </a:rPr>
              <a:t>окисление аммиака.</a:t>
            </a:r>
            <a:endParaRPr lang="ru-RU" sz="2800" b="1" dirty="0">
              <a:solidFill>
                <a:srgbClr val="000066"/>
              </a:solidFill>
            </a:endParaRPr>
          </a:p>
          <a:p>
            <a:pPr algn="l"/>
            <a:r>
              <a:rPr lang="ru-RU" sz="2400" dirty="0">
                <a:solidFill>
                  <a:srgbClr val="006600"/>
                </a:solidFill>
              </a:rPr>
              <a:t>При окислении аммиака кроме основной реакции могут </a:t>
            </a:r>
            <a:r>
              <a:rPr lang="ru-RU" sz="2400" dirty="0" err="1" smtClean="0">
                <a:solidFill>
                  <a:srgbClr val="006600"/>
                </a:solidFill>
              </a:rPr>
              <a:t>проте-кать</a:t>
            </a:r>
            <a:r>
              <a:rPr lang="ru-RU" sz="2400" dirty="0" smtClean="0">
                <a:solidFill>
                  <a:srgbClr val="006600"/>
                </a:solidFill>
              </a:rPr>
              <a:t> </a:t>
            </a:r>
            <a:r>
              <a:rPr lang="ru-RU" sz="2400" dirty="0">
                <a:solidFill>
                  <a:srgbClr val="006600"/>
                </a:solidFill>
              </a:rPr>
              <a:t>параллельные побочные процессы</a:t>
            </a:r>
            <a:r>
              <a:rPr lang="ru-RU" sz="2400" dirty="0" smtClean="0">
                <a:solidFill>
                  <a:srgbClr val="006600"/>
                </a:solidFill>
              </a:rPr>
              <a:t>.</a:t>
            </a:r>
          </a:p>
          <a:p>
            <a:pPr algn="l"/>
            <a:endParaRPr lang="ru-RU" sz="2400" dirty="0">
              <a:solidFill>
                <a:srgbClr val="0066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5" name="Рисунок 4" descr="http://trotted.narod.ru/chemtech/lec-14.files/image01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5664" y="2204865"/>
            <a:ext cx="5429825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trotted.narod.ru/chemtech/lec-14.files/image01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5664" y="2828836"/>
            <a:ext cx="5492308" cy="52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trotted.narod.ru/chemtech/lec-14.files/image014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9145" y="3429000"/>
            <a:ext cx="54483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803998" y="4149080"/>
            <a:ext cx="3982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6600"/>
                </a:solidFill>
              </a:rPr>
              <a:t>и последовательная реакция</a:t>
            </a:r>
          </a:p>
        </p:txBody>
      </p:sp>
      <p:pic>
        <p:nvPicPr>
          <p:cNvPr id="10" name="Рисунок 9" descr="http://trotted.narod.ru/chemtech/lec-14.files/image016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9" y="4797152"/>
            <a:ext cx="5616623" cy="47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0344273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80728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66"/>
                </a:solidFill>
              </a:rPr>
              <a:t>Поэтому одной из проблем увеличения выхода азотной </a:t>
            </a:r>
            <a:r>
              <a:rPr lang="ru-RU" sz="2400" dirty="0" smtClean="0">
                <a:solidFill>
                  <a:srgbClr val="000066"/>
                </a:solidFill>
              </a:rPr>
              <a:t>кисло-ты </a:t>
            </a:r>
            <a:r>
              <a:rPr lang="ru-RU" sz="2400" dirty="0">
                <a:solidFill>
                  <a:srgbClr val="000066"/>
                </a:solidFill>
              </a:rPr>
              <a:t>является создание такого катализатора, который бы </a:t>
            </a:r>
            <a:r>
              <a:rPr lang="ru-RU" sz="2400" dirty="0" err="1" smtClean="0">
                <a:solidFill>
                  <a:srgbClr val="000066"/>
                </a:solidFill>
              </a:rPr>
              <a:t>дейст-вовал</a:t>
            </a:r>
            <a:r>
              <a:rPr lang="ru-RU" sz="2400" dirty="0" smtClean="0">
                <a:solidFill>
                  <a:srgbClr val="000066"/>
                </a:solidFill>
              </a:rPr>
              <a:t> </a:t>
            </a:r>
            <a:r>
              <a:rPr lang="ru-RU" sz="2400" dirty="0">
                <a:solidFill>
                  <a:srgbClr val="000066"/>
                </a:solidFill>
              </a:rPr>
              <a:t>избирательно на реакцию (</a:t>
            </a:r>
            <a:r>
              <a:rPr lang="ru-RU" sz="2400" b="1" dirty="0">
                <a:solidFill>
                  <a:srgbClr val="000066"/>
                </a:solidFill>
              </a:rPr>
              <a:t>1</a:t>
            </a:r>
            <a:r>
              <a:rPr lang="ru-RU" sz="2400" dirty="0">
                <a:solidFill>
                  <a:srgbClr val="000066"/>
                </a:solidFill>
              </a:rPr>
              <a:t>), мало влияя на побочные реакции. </a:t>
            </a:r>
            <a:endParaRPr lang="ru-RU" sz="2400" dirty="0" smtClean="0">
              <a:solidFill>
                <a:srgbClr val="000066"/>
              </a:solidFill>
            </a:endParaRPr>
          </a:p>
          <a:p>
            <a:endParaRPr lang="ru-RU" sz="2400" dirty="0" smtClean="0">
              <a:solidFill>
                <a:srgbClr val="000066"/>
              </a:solidFill>
            </a:endParaRPr>
          </a:p>
          <a:p>
            <a:endParaRPr lang="ru-RU" sz="2400" dirty="0">
              <a:solidFill>
                <a:srgbClr val="000066"/>
              </a:solidFill>
            </a:endParaRPr>
          </a:p>
          <a:p>
            <a:endParaRPr lang="ru-RU" sz="2400" dirty="0" smtClean="0">
              <a:solidFill>
                <a:srgbClr val="000066"/>
              </a:solidFill>
            </a:endParaRPr>
          </a:p>
          <a:p>
            <a:endParaRPr lang="ru-RU" sz="2400" dirty="0">
              <a:solidFill>
                <a:srgbClr val="000066"/>
              </a:solidFill>
            </a:endParaRPr>
          </a:p>
          <a:p>
            <a:r>
              <a:rPr lang="ru-RU" sz="2400" dirty="0" smtClean="0">
                <a:solidFill>
                  <a:srgbClr val="0000FF"/>
                </a:solidFill>
              </a:rPr>
              <a:t>В </a:t>
            </a:r>
            <a:r>
              <a:rPr lang="ru-RU" sz="2400" dirty="0">
                <a:solidFill>
                  <a:srgbClr val="0000FF"/>
                </a:solidFill>
              </a:rPr>
              <a:t>производстве азотной кислоты в качестве катализаторов используются </a:t>
            </a:r>
            <a:r>
              <a:rPr lang="ru-RU" sz="2400" dirty="0" err="1">
                <a:solidFill>
                  <a:srgbClr val="0000FF"/>
                </a:solidFill>
              </a:rPr>
              <a:t>платиноидные</a:t>
            </a:r>
            <a:r>
              <a:rPr lang="ru-RU" sz="2400" dirty="0">
                <a:solidFill>
                  <a:srgbClr val="0000FF"/>
                </a:solidFill>
              </a:rPr>
              <a:t> катализаторы (</a:t>
            </a:r>
            <a:r>
              <a:rPr lang="ru-RU" sz="2400" b="1" dirty="0" err="1">
                <a:solidFill>
                  <a:srgbClr val="0000FF"/>
                </a:solidFill>
              </a:rPr>
              <a:t>Pt</a:t>
            </a:r>
            <a:r>
              <a:rPr lang="ru-RU" sz="2400" b="1" dirty="0">
                <a:solidFill>
                  <a:srgbClr val="0000FF"/>
                </a:solidFill>
              </a:rPr>
              <a:t>, </a:t>
            </a:r>
            <a:r>
              <a:rPr lang="ru-RU" sz="2400" b="1" dirty="0" err="1">
                <a:solidFill>
                  <a:srgbClr val="0000FF"/>
                </a:solidFill>
              </a:rPr>
              <a:t>Pt-Rh</a:t>
            </a:r>
            <a:r>
              <a:rPr lang="ru-RU" sz="2400" b="1" dirty="0">
                <a:solidFill>
                  <a:srgbClr val="0000FF"/>
                </a:solidFill>
              </a:rPr>
              <a:t> и </a:t>
            </a:r>
            <a:r>
              <a:rPr lang="ru-RU" sz="2400" b="1" dirty="0" err="1" smtClean="0">
                <a:solidFill>
                  <a:srgbClr val="0000FF"/>
                </a:solidFill>
              </a:rPr>
              <a:t>Pt-Pd-Rh</a:t>
            </a:r>
            <a:r>
              <a:rPr lang="ru-RU" sz="2400" b="1" dirty="0" smtClean="0">
                <a:solidFill>
                  <a:srgbClr val="0000FF"/>
                </a:solidFill>
              </a:rPr>
              <a:t> - сплавы </a:t>
            </a:r>
            <a:r>
              <a:rPr lang="ru-RU" sz="2400" b="1" dirty="0">
                <a:solidFill>
                  <a:srgbClr val="0000FF"/>
                </a:solidFill>
              </a:rPr>
              <a:t>с содержанием платины 81 – 92%</a:t>
            </a:r>
            <a:r>
              <a:rPr lang="ru-RU" sz="2400" dirty="0">
                <a:solidFill>
                  <a:srgbClr val="0000FF"/>
                </a:solidFill>
              </a:rPr>
              <a:t>). </a:t>
            </a:r>
            <a:endParaRPr lang="ru-RU" sz="2400" dirty="0" smtClean="0">
              <a:solidFill>
                <a:srgbClr val="0000FF"/>
              </a:solidFill>
            </a:endParaRPr>
          </a:p>
        </p:txBody>
      </p:sp>
      <p:pic>
        <p:nvPicPr>
          <p:cNvPr id="5" name="Рисунок 4" descr="http://trotted.narod.ru/chemtech/lec-14.files/image00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816549"/>
            <a:ext cx="6264696" cy="46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288829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43841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66"/>
                </a:solidFill>
              </a:rPr>
              <a:t>Основная реакция – очень быстрая и протекает во </a:t>
            </a:r>
            <a:r>
              <a:rPr lang="ru-RU" sz="2800" dirty="0" err="1" smtClean="0">
                <a:solidFill>
                  <a:srgbClr val="000066"/>
                </a:solidFill>
              </a:rPr>
              <a:t>внешнедиффузионной</a:t>
            </a:r>
            <a:r>
              <a:rPr lang="ru-RU" sz="2800" dirty="0" smtClean="0">
                <a:solidFill>
                  <a:srgbClr val="000066"/>
                </a:solidFill>
              </a:rPr>
              <a:t> </a:t>
            </a:r>
            <a:r>
              <a:rPr lang="ru-RU" sz="2800" dirty="0">
                <a:solidFill>
                  <a:srgbClr val="000066"/>
                </a:solidFill>
              </a:rPr>
              <a:t>области, причем процесс лимитируется диффузией кислорода к поверхности катализатора. </a:t>
            </a:r>
            <a:endParaRPr lang="ru-RU" sz="2800" dirty="0" smtClean="0">
              <a:solidFill>
                <a:srgbClr val="000066"/>
              </a:solidFill>
            </a:endParaRPr>
          </a:p>
          <a:p>
            <a:r>
              <a:rPr lang="ru-RU" sz="2800" dirty="0" smtClean="0">
                <a:solidFill>
                  <a:srgbClr val="000066"/>
                </a:solidFill>
              </a:rPr>
              <a:t>Это </a:t>
            </a:r>
            <a:r>
              <a:rPr lang="ru-RU" sz="2800" dirty="0">
                <a:solidFill>
                  <a:srgbClr val="000066"/>
                </a:solidFill>
              </a:rPr>
              <a:t>обусловливает повышенную по сравнению </a:t>
            </a:r>
            <a:r>
              <a:rPr lang="ru-RU" sz="2800" dirty="0" smtClean="0">
                <a:solidFill>
                  <a:srgbClr val="000066"/>
                </a:solidFill>
              </a:rPr>
              <a:t>с кислородом </a:t>
            </a:r>
            <a:r>
              <a:rPr lang="ru-RU" sz="2800" dirty="0">
                <a:solidFill>
                  <a:srgbClr val="000066"/>
                </a:solidFill>
              </a:rPr>
              <a:t>концентрацию </a:t>
            </a:r>
            <a:r>
              <a:rPr lang="ru-RU" sz="2800" dirty="0" smtClean="0">
                <a:solidFill>
                  <a:srgbClr val="000066"/>
                </a:solidFill>
              </a:rPr>
              <a:t>аммиака </a:t>
            </a:r>
            <a:r>
              <a:rPr lang="ru-RU" sz="2800" dirty="0">
                <a:solidFill>
                  <a:srgbClr val="000066"/>
                </a:solidFill>
              </a:rPr>
              <a:t>на поверхности катализатора и повышение удельного веса побочных реакций неполного окисления с образованием азота и закиси азота. </a:t>
            </a:r>
          </a:p>
          <a:p>
            <a:r>
              <a:rPr lang="ru-RU" sz="2800" dirty="0">
                <a:solidFill>
                  <a:srgbClr val="C00000"/>
                </a:solidFill>
              </a:rPr>
              <a:t>Поэтому необходим значительный избыток кислорода у поверхности, чтобы вытеснить из нее аммиак. Тогда его окисление будет более глубоким до NO</a:t>
            </a:r>
          </a:p>
        </p:txBody>
      </p:sp>
    </p:spTree>
    <p:extLst>
      <p:ext uri="{BB962C8B-B14F-4D97-AF65-F5344CB8AC3E}">
        <p14:creationId xmlns="" xmlns:p14="http://schemas.microsoft.com/office/powerpoint/2010/main" val="3558768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4" name="Рисунок 3" descr="http://trotted.narod.ru/chemtech/lec-14.files/image01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630" y="1628800"/>
            <a:ext cx="3478297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067944" y="1628800"/>
            <a:ext cx="47525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Влияние соотношения O</a:t>
            </a:r>
            <a:r>
              <a:rPr lang="ru-RU" sz="2800" baseline="-25000" dirty="0">
                <a:solidFill>
                  <a:srgbClr val="C00000"/>
                </a:solidFill>
              </a:rPr>
              <a:t>2</a:t>
            </a:r>
            <a:r>
              <a:rPr lang="ru-RU" sz="2800" dirty="0">
                <a:solidFill>
                  <a:srgbClr val="C00000"/>
                </a:solidFill>
              </a:rPr>
              <a:t> : </a:t>
            </a:r>
            <a:r>
              <a:rPr lang="en-US" sz="2800" dirty="0">
                <a:solidFill>
                  <a:srgbClr val="C00000"/>
                </a:solidFill>
              </a:rPr>
              <a:t>NH</a:t>
            </a:r>
            <a:r>
              <a:rPr lang="ru-RU" sz="2800" baseline="-25000" dirty="0">
                <a:solidFill>
                  <a:srgbClr val="C00000"/>
                </a:solidFill>
              </a:rPr>
              <a:t>3</a:t>
            </a:r>
            <a:r>
              <a:rPr lang="ru-RU" sz="2800" dirty="0">
                <a:solidFill>
                  <a:srgbClr val="C00000"/>
                </a:solidFill>
              </a:rPr>
              <a:t> в потоке на выход NO показано на рисунке 1. </a:t>
            </a:r>
            <a:r>
              <a:rPr lang="ru-RU" sz="2800" dirty="0">
                <a:solidFill>
                  <a:srgbClr val="0000FF"/>
                </a:solidFill>
              </a:rPr>
              <a:t>Можно видеть, что при соотношении O</a:t>
            </a:r>
            <a:r>
              <a:rPr lang="ru-RU" sz="2800" baseline="-25000" dirty="0">
                <a:solidFill>
                  <a:srgbClr val="0000FF"/>
                </a:solidFill>
              </a:rPr>
              <a:t>2</a:t>
            </a:r>
            <a:r>
              <a:rPr lang="ru-RU" sz="2800" dirty="0">
                <a:solidFill>
                  <a:srgbClr val="0000FF"/>
                </a:solidFill>
              </a:rPr>
              <a:t> : </a:t>
            </a:r>
            <a:r>
              <a:rPr lang="en-US" sz="2800" dirty="0">
                <a:solidFill>
                  <a:srgbClr val="0000FF"/>
                </a:solidFill>
              </a:rPr>
              <a:t>NH</a:t>
            </a:r>
            <a:r>
              <a:rPr lang="ru-RU" sz="2800" baseline="-25000" dirty="0">
                <a:solidFill>
                  <a:srgbClr val="0000FF"/>
                </a:solidFill>
              </a:rPr>
              <a:t>3</a:t>
            </a:r>
            <a:r>
              <a:rPr lang="ru-RU" sz="2800" dirty="0">
                <a:solidFill>
                  <a:srgbClr val="0000FF"/>
                </a:solidFill>
              </a:rPr>
              <a:t> более 1,8 селективность </a:t>
            </a:r>
            <a:r>
              <a:rPr lang="ru-RU" sz="2800" dirty="0" smtClean="0">
                <a:solidFill>
                  <a:srgbClr val="0000FF"/>
                </a:solidFill>
              </a:rPr>
              <a:t>по</a:t>
            </a:r>
            <a:r>
              <a:rPr lang="ru-RU" sz="2800" dirty="0">
                <a:solidFill>
                  <a:srgbClr val="0000FF"/>
                </a:solidFill>
              </a:rPr>
              <a:t> </a:t>
            </a:r>
            <a:r>
              <a:rPr lang="en-US" sz="2800" dirty="0" smtClean="0">
                <a:solidFill>
                  <a:srgbClr val="0000FF"/>
                </a:solidFill>
              </a:rPr>
              <a:t>NO</a:t>
            </a:r>
            <a:r>
              <a:rPr lang="ru-RU" sz="2800" dirty="0">
                <a:solidFill>
                  <a:srgbClr val="0000FF"/>
                </a:solidFill>
              </a:rPr>
              <a:t> </a:t>
            </a:r>
            <a:r>
              <a:rPr lang="ru-RU" sz="2800" dirty="0" smtClean="0">
                <a:solidFill>
                  <a:srgbClr val="0000FF"/>
                </a:solidFill>
              </a:rPr>
              <a:t>-достигает </a:t>
            </a:r>
            <a:r>
              <a:rPr lang="ru-RU" sz="2800" dirty="0">
                <a:solidFill>
                  <a:srgbClr val="0000FF"/>
                </a:solidFill>
              </a:rPr>
              <a:t>постоянной </a:t>
            </a:r>
            <a:r>
              <a:rPr lang="ru-RU" sz="2800" dirty="0" smtClean="0">
                <a:solidFill>
                  <a:srgbClr val="0000FF"/>
                </a:solidFill>
              </a:rPr>
              <a:t>макси-</a:t>
            </a:r>
            <a:r>
              <a:rPr lang="ru-RU" sz="2800" dirty="0" err="1" smtClean="0">
                <a:solidFill>
                  <a:srgbClr val="0000FF"/>
                </a:solidFill>
              </a:rPr>
              <a:t>мальной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>
                <a:solidFill>
                  <a:srgbClr val="0000FF"/>
                </a:solidFill>
              </a:rPr>
              <a:t>величины, близкой к 100% и далее практически не меняется.</a:t>
            </a:r>
          </a:p>
        </p:txBody>
      </p:sp>
    </p:spTree>
    <p:extLst>
      <p:ext uri="{BB962C8B-B14F-4D97-AF65-F5344CB8AC3E}">
        <p14:creationId xmlns="" xmlns:p14="http://schemas.microsoft.com/office/powerpoint/2010/main" val="7947208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rgbClr val="0000FF"/>
                </a:solidFill>
              </a:rPr>
              <a:t>Обоснование </a:t>
            </a:r>
            <a:r>
              <a:rPr lang="ru-RU" sz="2800" b="1" u="sng" dirty="0">
                <a:solidFill>
                  <a:srgbClr val="0000FF"/>
                </a:solidFill>
              </a:rPr>
              <a:t>роли параметров и их выбор.</a:t>
            </a:r>
            <a:endParaRPr lang="ru-RU" sz="2800" b="1" dirty="0">
              <a:solidFill>
                <a:srgbClr val="0000FF"/>
              </a:solidFill>
            </a:endParaRPr>
          </a:p>
          <a:p>
            <a:endParaRPr lang="ru-RU" sz="2800" u="sng" dirty="0" smtClean="0">
              <a:solidFill>
                <a:srgbClr val="0000FF"/>
              </a:solidFill>
            </a:endParaRPr>
          </a:p>
          <a:p>
            <a:pPr algn="l"/>
            <a:r>
              <a:rPr lang="ru-RU" sz="2800" b="1" u="sng" dirty="0" smtClean="0">
                <a:solidFill>
                  <a:srgbClr val="FF0000"/>
                </a:solidFill>
              </a:rPr>
              <a:t>Температура</a:t>
            </a:r>
            <a:r>
              <a:rPr lang="ru-RU" sz="2800" dirty="0">
                <a:solidFill>
                  <a:srgbClr val="0000FF"/>
                </a:solidFill>
              </a:rPr>
              <a:t> оказывает слабо ускоряющее действие на процесс, поскольку реакция лимитируется внешней диффузией. </a:t>
            </a:r>
            <a:endParaRPr lang="ru-RU" sz="2800" dirty="0" smtClean="0">
              <a:solidFill>
                <a:srgbClr val="0000FF"/>
              </a:solidFill>
            </a:endParaRPr>
          </a:p>
          <a:p>
            <a:pPr algn="l"/>
            <a:r>
              <a:rPr lang="ru-RU" sz="2800" dirty="0" smtClean="0">
                <a:solidFill>
                  <a:srgbClr val="0000FF"/>
                </a:solidFill>
              </a:rPr>
              <a:t>В </a:t>
            </a:r>
            <a:r>
              <a:rPr lang="ru-RU" sz="2800" dirty="0">
                <a:solidFill>
                  <a:srgbClr val="0000FF"/>
                </a:solidFill>
              </a:rPr>
              <a:t>то же время выход NO изменяется с ростом </a:t>
            </a:r>
            <a:r>
              <a:rPr lang="ru-RU" sz="2800" dirty="0" err="1" smtClean="0">
                <a:solidFill>
                  <a:srgbClr val="0000FF"/>
                </a:solidFill>
              </a:rPr>
              <a:t>темпе-ратуры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>
                <a:solidFill>
                  <a:srgbClr val="0000FF"/>
                </a:solidFill>
              </a:rPr>
              <a:t>по экстремальному закону с максимумом в области 900 – </a:t>
            </a:r>
            <a:r>
              <a:rPr lang="ru-RU" sz="2800" dirty="0" smtClean="0">
                <a:solidFill>
                  <a:srgbClr val="0000FF"/>
                </a:solidFill>
              </a:rPr>
              <a:t>920⁰С </a:t>
            </a:r>
            <a:r>
              <a:rPr lang="ru-RU" sz="2800" dirty="0">
                <a:solidFill>
                  <a:srgbClr val="0000FF"/>
                </a:solidFill>
              </a:rPr>
              <a:t>в связи с прогрессированием в этой области реакции (</a:t>
            </a:r>
            <a:r>
              <a:rPr lang="ru-RU" sz="2800" b="1" dirty="0">
                <a:solidFill>
                  <a:srgbClr val="0000FF"/>
                </a:solidFill>
              </a:rPr>
              <a:t>5</a:t>
            </a:r>
            <a:r>
              <a:rPr lang="ru-RU" sz="2800" dirty="0">
                <a:solidFill>
                  <a:srgbClr val="0000FF"/>
                </a:solidFill>
              </a:rPr>
              <a:t>), а также термической диссоциацией </a:t>
            </a:r>
            <a:r>
              <a:rPr lang="ru-RU" sz="2800" dirty="0" smtClean="0">
                <a:solidFill>
                  <a:srgbClr val="0000FF"/>
                </a:solidFill>
              </a:rPr>
              <a:t>аммиака и </a:t>
            </a:r>
            <a:r>
              <a:rPr lang="ru-RU" sz="2800" dirty="0">
                <a:solidFill>
                  <a:srgbClr val="0000FF"/>
                </a:solidFill>
              </a:rPr>
              <a:t>других побочных реакций.</a:t>
            </a:r>
          </a:p>
          <a:p>
            <a:endParaRPr lang="ru-RU" sz="2800" b="1" dirty="0">
              <a:solidFill>
                <a:srgbClr val="0000FF"/>
              </a:solidFill>
            </a:endParaRPr>
          </a:p>
        </p:txBody>
      </p:sp>
      <p:pic>
        <p:nvPicPr>
          <p:cNvPr id="5" name="Рисунок 4" descr="http://trotted.narod.ru/chemtech/lec-14.files/image01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45224"/>
            <a:ext cx="5492308" cy="52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trotted.narod.ru/chemtech/lec-14.files/image020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5973380"/>
            <a:ext cx="3888432" cy="44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trotted.narod.ru/chemtech/lec-14.files/image002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2786058"/>
            <a:ext cx="6264696" cy="46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911144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>
                <a:solidFill>
                  <a:srgbClr val="0000CC"/>
                </a:solidFill>
              </a:rPr>
              <a:t> </a:t>
            </a:r>
            <a:r>
              <a:rPr lang="ru-RU" dirty="0" smtClean="0">
                <a:solidFill>
                  <a:srgbClr val="0000FF"/>
                </a:solidFill>
              </a:rPr>
              <a:t>Кроме </a:t>
            </a:r>
            <a:r>
              <a:rPr lang="ru-RU" dirty="0">
                <a:solidFill>
                  <a:srgbClr val="0000FF"/>
                </a:solidFill>
              </a:rPr>
              <a:t>того с ростом температуры возрастает унос катализатора в виде летучего оксида PtO</a:t>
            </a:r>
            <a:r>
              <a:rPr lang="ru-RU" baseline="-25000" dirty="0">
                <a:solidFill>
                  <a:srgbClr val="0000FF"/>
                </a:solidFill>
              </a:rPr>
              <a:t>2</a:t>
            </a:r>
            <a:r>
              <a:rPr lang="ru-RU" dirty="0">
                <a:solidFill>
                  <a:srgbClr val="0000FF"/>
                </a:solidFill>
              </a:rPr>
              <a:t>. Для </a:t>
            </a:r>
            <a:r>
              <a:rPr lang="ru-RU" dirty="0" err="1" smtClean="0">
                <a:solidFill>
                  <a:srgbClr val="0000FF"/>
                </a:solidFill>
              </a:rPr>
              <a:t>ула</a:t>
            </a:r>
            <a:r>
              <a:rPr lang="ru-RU" dirty="0" smtClean="0">
                <a:solidFill>
                  <a:srgbClr val="0000FF"/>
                </a:solidFill>
              </a:rPr>
              <a:t>-вливания </a:t>
            </a:r>
            <a:r>
              <a:rPr lang="ru-RU" dirty="0" err="1">
                <a:solidFill>
                  <a:srgbClr val="0000FF"/>
                </a:solidFill>
              </a:rPr>
              <a:t>Pt</a:t>
            </a:r>
            <a:r>
              <a:rPr lang="ru-RU" dirty="0">
                <a:solidFill>
                  <a:srgbClr val="0000FF"/>
                </a:solidFill>
              </a:rPr>
              <a:t> под сетки кладут поглотитель на </a:t>
            </a:r>
            <a:r>
              <a:rPr lang="ru-RU" dirty="0" err="1" smtClean="0">
                <a:solidFill>
                  <a:srgbClr val="0000FF"/>
                </a:solidFill>
              </a:rPr>
              <a:t>осно-ве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b="1" dirty="0" err="1">
                <a:solidFill>
                  <a:srgbClr val="0000FF"/>
                </a:solidFill>
              </a:rPr>
              <a:t>CaO</a:t>
            </a:r>
            <a:r>
              <a:rPr lang="ru-RU" b="1" dirty="0">
                <a:solidFill>
                  <a:srgbClr val="0000FF"/>
                </a:solidFill>
              </a:rPr>
              <a:t>, который улавливает более 50% платины</a:t>
            </a:r>
            <a:r>
              <a:rPr lang="ru-RU" dirty="0">
                <a:solidFill>
                  <a:srgbClr val="0000FF"/>
                </a:solidFill>
              </a:rPr>
              <a:t>. Учет действия указанных противоположных факторов приводит к выбору </a:t>
            </a:r>
            <a:r>
              <a:rPr lang="ru-RU" b="1" dirty="0">
                <a:solidFill>
                  <a:srgbClr val="0000FF"/>
                </a:solidFill>
              </a:rPr>
              <a:t>оптимальной температуры 830 – </a:t>
            </a:r>
            <a:r>
              <a:rPr lang="ru-RU" b="1" dirty="0" smtClean="0">
                <a:solidFill>
                  <a:srgbClr val="0000FF"/>
                </a:solidFill>
              </a:rPr>
              <a:t>930⁰С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(в зависимости от совокупности других параметров). </a:t>
            </a:r>
            <a:r>
              <a:rPr lang="ru-RU" dirty="0">
                <a:solidFill>
                  <a:srgbClr val="A50021"/>
                </a:solidFill>
              </a:rPr>
              <a:t>Следует иметь в виду, что положение оптимума температуры </a:t>
            </a:r>
            <a:r>
              <a:rPr lang="ru-RU" b="1" dirty="0">
                <a:solidFill>
                  <a:srgbClr val="A50021"/>
                </a:solidFill>
              </a:rPr>
              <a:t>зависит от давления.</a:t>
            </a:r>
            <a:r>
              <a:rPr lang="ru-RU" dirty="0">
                <a:solidFill>
                  <a:srgbClr val="0000FF"/>
                </a:solidFill>
              </a:rPr>
              <a:t> При повышении давления он смещается в область более высоких температур, хотя само значение максимального выхода </a:t>
            </a:r>
            <a:r>
              <a:rPr lang="ru-RU" dirty="0" err="1" smtClean="0">
                <a:solidFill>
                  <a:srgbClr val="0000FF"/>
                </a:solidFill>
              </a:rPr>
              <a:t>снижа-ется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из-за увеличения удельного веса реакции (</a:t>
            </a:r>
            <a:r>
              <a:rPr lang="ru-RU" b="1" dirty="0">
                <a:solidFill>
                  <a:srgbClr val="0000FF"/>
                </a:solidFill>
              </a:rPr>
              <a:t>6</a:t>
            </a:r>
            <a:r>
              <a:rPr lang="ru-RU" dirty="0">
                <a:solidFill>
                  <a:srgbClr val="0000FF"/>
                </a:solidFill>
              </a:rPr>
              <a:t>) с ростом давления.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5" name="Рисунок 4" descr="http://trotted.narod.ru/chemtech/lec-14.files/image0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6021288"/>
            <a:ext cx="54483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915011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 fontScale="77500" lnSpcReduction="20000"/>
          </a:bodyPr>
          <a:lstStyle/>
          <a:p>
            <a:endParaRPr lang="ru-RU" dirty="0">
              <a:solidFill>
                <a:srgbClr val="0000CC"/>
              </a:solidFill>
            </a:endParaRPr>
          </a:p>
          <a:p>
            <a:pPr algn="l"/>
            <a:r>
              <a:rPr lang="ru-RU" b="1" u="sng" dirty="0">
                <a:solidFill>
                  <a:srgbClr val="A50021"/>
                </a:solidFill>
              </a:rPr>
              <a:t>Давление</a:t>
            </a:r>
            <a:r>
              <a:rPr lang="ru-RU" b="1" dirty="0">
                <a:solidFill>
                  <a:srgbClr val="0000FF"/>
                </a:solidFill>
              </a:rPr>
              <a:t> является фактором ускорения процесса, так как является движущей силой внешней диффузии</a:t>
            </a:r>
            <a:r>
              <a:rPr lang="ru-RU" b="1" dirty="0" smtClean="0">
                <a:solidFill>
                  <a:srgbClr val="0000FF"/>
                </a:solidFill>
              </a:rPr>
              <a:t>.</a:t>
            </a:r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Вместе с тем, с ростом давления наблюдается снижение выхода оксида азота (II). Поэтому давление является </a:t>
            </a:r>
            <a:r>
              <a:rPr lang="ru-RU" dirty="0" err="1" smtClean="0">
                <a:solidFill>
                  <a:srgbClr val="0000FF"/>
                </a:solidFill>
              </a:rPr>
              <a:t>оптима-льной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величиной, сочетающей взаимно противоположные требования увеличения производительности и уменьшения габаритов установки и повышение выхода NO. </a:t>
            </a:r>
            <a:endParaRPr lang="ru-RU" dirty="0" smtClean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Следует </a:t>
            </a:r>
            <a:r>
              <a:rPr lang="ru-RU" dirty="0">
                <a:solidFill>
                  <a:srgbClr val="0000FF"/>
                </a:solidFill>
              </a:rPr>
              <a:t>также иметь ввиду, что при повышении давления существенно возрастает унос мельчайших частиц платины с газами, что удорожает товарную кислоту, т.к. платина имеет высокую стоимость, а процесс ее улавливания из нитрозных газов после контактного аппарата весьма сложен и не обеспечивает полноту компенсации потерь. </a:t>
            </a:r>
            <a:endParaRPr lang="ru-RU" dirty="0" smtClean="0">
              <a:solidFill>
                <a:srgbClr val="0000FF"/>
              </a:solidFill>
            </a:endParaRPr>
          </a:p>
          <a:p>
            <a:pPr algn="l"/>
            <a:r>
              <a:rPr lang="ru-RU" sz="3600" b="1" dirty="0" smtClean="0">
                <a:solidFill>
                  <a:srgbClr val="FF0000"/>
                </a:solidFill>
              </a:rPr>
              <a:t>На </a:t>
            </a:r>
            <a:r>
              <a:rPr lang="ru-RU" sz="3600" b="1" dirty="0">
                <a:solidFill>
                  <a:srgbClr val="FF0000"/>
                </a:solidFill>
              </a:rPr>
              <a:t>современных установках большой мощности оптимум давления составляет 0,4 – 0,7 МПа.</a:t>
            </a: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59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052736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0000FF"/>
                </a:solidFill>
              </a:rPr>
              <a:t>Состав </a:t>
            </a:r>
            <a:r>
              <a:rPr lang="ru-RU" sz="2800" b="1" u="sng" dirty="0">
                <a:solidFill>
                  <a:srgbClr val="0000FF"/>
                </a:solidFill>
              </a:rPr>
              <a:t>газовой смеси.</a:t>
            </a:r>
            <a:r>
              <a:rPr lang="ru-RU" sz="2800" b="1" dirty="0">
                <a:solidFill>
                  <a:srgbClr val="0000FF"/>
                </a:solidFill>
              </a:rPr>
              <a:t> </a:t>
            </a:r>
            <a:endParaRPr lang="ru-RU" sz="2800" b="1" dirty="0" smtClean="0">
              <a:solidFill>
                <a:srgbClr val="0000FF"/>
              </a:solidFill>
            </a:endParaRPr>
          </a:p>
          <a:p>
            <a:r>
              <a:rPr lang="ru-RU" sz="2800" dirty="0" smtClean="0">
                <a:solidFill>
                  <a:srgbClr val="0000FF"/>
                </a:solidFill>
              </a:rPr>
              <a:t>При </a:t>
            </a:r>
            <a:r>
              <a:rPr lang="ru-RU" sz="2800" dirty="0">
                <a:solidFill>
                  <a:srgbClr val="0000FF"/>
                </a:solidFill>
              </a:rPr>
              <a:t>выборе соотношения O</a:t>
            </a:r>
            <a:r>
              <a:rPr lang="ru-RU" sz="2800" baseline="-25000" dirty="0">
                <a:solidFill>
                  <a:srgbClr val="0000FF"/>
                </a:solidFill>
              </a:rPr>
              <a:t>2</a:t>
            </a:r>
            <a:r>
              <a:rPr lang="ru-RU" sz="2800" dirty="0">
                <a:solidFill>
                  <a:srgbClr val="0000FF"/>
                </a:solidFill>
              </a:rPr>
              <a:t> : </a:t>
            </a:r>
            <a:r>
              <a:rPr lang="en-US" sz="2800" dirty="0">
                <a:solidFill>
                  <a:srgbClr val="0000FF"/>
                </a:solidFill>
              </a:rPr>
              <a:t>NH</a:t>
            </a:r>
            <a:r>
              <a:rPr lang="ru-RU" sz="2800" baseline="-25000" dirty="0">
                <a:solidFill>
                  <a:srgbClr val="0000FF"/>
                </a:solidFill>
              </a:rPr>
              <a:t>3</a:t>
            </a:r>
            <a:r>
              <a:rPr lang="ru-RU" sz="2800" dirty="0">
                <a:solidFill>
                  <a:srgbClr val="0000FF"/>
                </a:solidFill>
              </a:rPr>
              <a:t> руководствуются зависимостью выхода NO от этого соотношения (рисунок 1), связанной с </a:t>
            </a:r>
            <a:r>
              <a:rPr lang="ru-RU" sz="2800" dirty="0" err="1">
                <a:solidFill>
                  <a:srgbClr val="0000FF"/>
                </a:solidFill>
              </a:rPr>
              <a:t>лимитированием</a:t>
            </a:r>
            <a:r>
              <a:rPr lang="ru-RU" sz="2800" dirty="0">
                <a:solidFill>
                  <a:srgbClr val="0000FF"/>
                </a:solidFill>
              </a:rPr>
              <a:t> процесса диффузией кислорода к поверхности катализатора. </a:t>
            </a:r>
            <a:r>
              <a:rPr lang="ru-RU" sz="2800" dirty="0">
                <a:solidFill>
                  <a:srgbClr val="006600"/>
                </a:solidFill>
              </a:rPr>
              <a:t>Оптимальными значениями O</a:t>
            </a:r>
            <a:r>
              <a:rPr lang="ru-RU" sz="2800" baseline="-25000" dirty="0">
                <a:solidFill>
                  <a:srgbClr val="006600"/>
                </a:solidFill>
              </a:rPr>
              <a:t>2</a:t>
            </a:r>
            <a:r>
              <a:rPr lang="ru-RU" sz="2800" dirty="0">
                <a:solidFill>
                  <a:srgbClr val="006600"/>
                </a:solidFill>
              </a:rPr>
              <a:t> : </a:t>
            </a:r>
            <a:r>
              <a:rPr lang="en-US" sz="2800" dirty="0">
                <a:solidFill>
                  <a:srgbClr val="006600"/>
                </a:solidFill>
              </a:rPr>
              <a:t>NH</a:t>
            </a:r>
            <a:r>
              <a:rPr lang="ru-RU" sz="2800" baseline="-25000" dirty="0">
                <a:solidFill>
                  <a:srgbClr val="006600"/>
                </a:solidFill>
              </a:rPr>
              <a:t>3</a:t>
            </a:r>
            <a:r>
              <a:rPr lang="ru-RU" sz="2800" dirty="0">
                <a:solidFill>
                  <a:srgbClr val="006600"/>
                </a:solidFill>
              </a:rPr>
              <a:t> является величина 1,8 – 2,0, что соответствует содержанию аммиака в аммиачно-воздушной смеси </a:t>
            </a:r>
            <a:r>
              <a:rPr lang="ru-RU" sz="2800" b="1" dirty="0">
                <a:solidFill>
                  <a:srgbClr val="006600"/>
                </a:solidFill>
              </a:rPr>
              <a:t>9,5 – 10,5 (об. %).</a:t>
            </a:r>
            <a:r>
              <a:rPr lang="ru-RU" sz="2800" dirty="0">
                <a:solidFill>
                  <a:srgbClr val="006600"/>
                </a:solidFill>
              </a:rPr>
              <a:t> </a:t>
            </a:r>
            <a:endParaRPr lang="ru-RU" sz="2800" dirty="0" smtClean="0">
              <a:solidFill>
                <a:srgbClr val="006600"/>
              </a:solidFill>
            </a:endParaRPr>
          </a:p>
          <a:p>
            <a:r>
              <a:rPr lang="ru-RU" sz="2800" dirty="0" smtClean="0">
                <a:solidFill>
                  <a:srgbClr val="0000FF"/>
                </a:solidFill>
              </a:rPr>
              <a:t>Следует </a:t>
            </a:r>
            <a:r>
              <a:rPr lang="ru-RU" sz="2800" dirty="0">
                <a:solidFill>
                  <a:srgbClr val="0000FF"/>
                </a:solidFill>
              </a:rPr>
              <a:t>учитывать, что при обычной температуре </a:t>
            </a:r>
            <a:r>
              <a:rPr lang="ru-RU" sz="2800" b="1" dirty="0">
                <a:solidFill>
                  <a:srgbClr val="A50021"/>
                </a:solidFill>
              </a:rPr>
              <a:t>смесь аммиака с воздухом взрывается в интервале 16 – 27 (об. %),</a:t>
            </a:r>
            <a:r>
              <a:rPr lang="ru-RU" sz="2800" dirty="0">
                <a:solidFill>
                  <a:srgbClr val="A50021"/>
                </a:solidFill>
              </a:rPr>
              <a:t> </a:t>
            </a:r>
            <a:r>
              <a:rPr lang="ru-RU" sz="2800" dirty="0">
                <a:solidFill>
                  <a:srgbClr val="0000FF"/>
                </a:solidFill>
              </a:rPr>
              <a:t>а при увеличении температуры и давления предел </a:t>
            </a:r>
            <a:r>
              <a:rPr lang="ru-RU" sz="2800" dirty="0" err="1">
                <a:solidFill>
                  <a:srgbClr val="0000FF"/>
                </a:solidFill>
              </a:rPr>
              <a:t>взрываемости</a:t>
            </a:r>
            <a:r>
              <a:rPr lang="ru-RU" sz="2800" dirty="0">
                <a:solidFill>
                  <a:srgbClr val="0000FF"/>
                </a:solidFill>
              </a:rPr>
              <a:t> расширяется</a:t>
            </a:r>
            <a:r>
              <a:rPr lang="ru-RU" sz="2800" dirty="0" smtClean="0">
                <a:solidFill>
                  <a:srgbClr val="0000FF"/>
                </a:solidFill>
              </a:rPr>
              <a:t>.</a:t>
            </a:r>
            <a:endParaRPr lang="ru-RU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1402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В </a:t>
            </a:r>
            <a:r>
              <a:rPr lang="ru-RU" dirty="0">
                <a:solidFill>
                  <a:srgbClr val="C00000"/>
                </a:solidFill>
              </a:rPr>
              <a:t>настоящее время доминирующим методом фиксации атмосферного азота является процесс соединения азота с водородом с получением аммиака.</a:t>
            </a: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70700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 fontScale="85000" lnSpcReduction="10000"/>
          </a:bodyPr>
          <a:lstStyle/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b="1" u="sng" dirty="0">
                <a:solidFill>
                  <a:srgbClr val="0000FF"/>
                </a:solidFill>
              </a:rPr>
              <a:t>Время контакта.</a:t>
            </a:r>
            <a:r>
              <a:rPr lang="ru-RU" b="1" dirty="0">
                <a:solidFill>
                  <a:srgbClr val="0000FF"/>
                </a:solidFill>
              </a:rPr>
              <a:t> </a:t>
            </a:r>
            <a:endParaRPr lang="ru-RU" b="1" dirty="0" smtClean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Высокая </a:t>
            </a:r>
            <a:r>
              <a:rPr lang="ru-RU" dirty="0">
                <a:solidFill>
                  <a:srgbClr val="0000FF"/>
                </a:solidFill>
              </a:rPr>
              <a:t>селективность катализаторов позволяет в </a:t>
            </a:r>
            <a:r>
              <a:rPr lang="ru-RU" dirty="0" err="1" smtClean="0">
                <a:solidFill>
                  <a:srgbClr val="0000FF"/>
                </a:solidFill>
              </a:rPr>
              <a:t>усло-виях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оптимальных давлений, температур и соотношения O</a:t>
            </a:r>
            <a:r>
              <a:rPr lang="ru-RU" baseline="-25000" dirty="0">
                <a:solidFill>
                  <a:srgbClr val="0000FF"/>
                </a:solidFill>
              </a:rPr>
              <a:t>2</a:t>
            </a:r>
            <a:r>
              <a:rPr lang="ru-RU" dirty="0">
                <a:solidFill>
                  <a:srgbClr val="0000FF"/>
                </a:solidFill>
              </a:rPr>
              <a:t> : </a:t>
            </a:r>
            <a:r>
              <a:rPr lang="en-US" dirty="0">
                <a:solidFill>
                  <a:srgbClr val="0000FF"/>
                </a:solidFill>
              </a:rPr>
              <a:t>NH</a:t>
            </a:r>
            <a:r>
              <a:rPr lang="ru-RU" baseline="-25000" dirty="0">
                <a:solidFill>
                  <a:srgbClr val="0000FF"/>
                </a:solidFill>
              </a:rPr>
              <a:t>3</a:t>
            </a:r>
            <a:r>
              <a:rPr lang="ru-RU" dirty="0">
                <a:solidFill>
                  <a:srgbClr val="0000FF"/>
                </a:solidFill>
              </a:rPr>
              <a:t> достигать 97 – 98% выхода NO при практически полной конверсии аммиака. Поскольку NO при </a:t>
            </a:r>
            <a:r>
              <a:rPr lang="ru-RU" dirty="0" err="1" smtClean="0">
                <a:solidFill>
                  <a:srgbClr val="0000FF"/>
                </a:solidFill>
              </a:rPr>
              <a:t>увеличе-нии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времени </a:t>
            </a:r>
            <a:r>
              <a:rPr lang="ru-RU" dirty="0" err="1">
                <a:solidFill>
                  <a:srgbClr val="0000FF"/>
                </a:solidFill>
              </a:rPr>
              <a:t>контактирования</a:t>
            </a:r>
            <a:r>
              <a:rPr lang="ru-RU" dirty="0">
                <a:solidFill>
                  <a:srgbClr val="0000FF"/>
                </a:solidFill>
              </a:rPr>
              <a:t> может далее разлагаться на элементарные N</a:t>
            </a:r>
            <a:r>
              <a:rPr lang="ru-RU" baseline="-25000" dirty="0">
                <a:solidFill>
                  <a:srgbClr val="0000FF"/>
                </a:solidFill>
              </a:rPr>
              <a:t>2</a:t>
            </a:r>
            <a:r>
              <a:rPr lang="ru-RU" dirty="0">
                <a:solidFill>
                  <a:srgbClr val="0000FF"/>
                </a:solidFill>
              </a:rPr>
              <a:t> и О</a:t>
            </a:r>
            <a:r>
              <a:rPr lang="ru-RU" baseline="-25000" dirty="0">
                <a:solidFill>
                  <a:srgbClr val="0000FF"/>
                </a:solidFill>
              </a:rPr>
              <a:t>2</a:t>
            </a:r>
            <a:r>
              <a:rPr lang="ru-RU" dirty="0">
                <a:solidFill>
                  <a:srgbClr val="0000FF"/>
                </a:solidFill>
              </a:rPr>
              <a:t>, то за время контакта </a:t>
            </a:r>
            <a:r>
              <a:rPr lang="ru-RU" dirty="0" err="1" smtClean="0">
                <a:solidFill>
                  <a:srgbClr val="0000FF"/>
                </a:solidFill>
              </a:rPr>
              <a:t>выбира-ется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то минимальное время, при котором достигается практически полная конверсия и которое обеспечивает минимальный объем реактора в условиях практически полного превращения NH</a:t>
            </a:r>
            <a:r>
              <a:rPr lang="ru-RU" baseline="-25000" dirty="0">
                <a:solidFill>
                  <a:srgbClr val="0000FF"/>
                </a:solidFill>
              </a:rPr>
              <a:t>3</a:t>
            </a:r>
            <a:r>
              <a:rPr lang="ru-RU" dirty="0">
                <a:solidFill>
                  <a:srgbClr val="0000FF"/>
                </a:solidFill>
              </a:rPr>
              <a:t>. </a:t>
            </a:r>
            <a:endParaRPr lang="ru-RU" dirty="0" smtClean="0">
              <a:solidFill>
                <a:srgbClr val="0000FF"/>
              </a:solidFill>
            </a:endParaRPr>
          </a:p>
          <a:p>
            <a:r>
              <a:rPr lang="ru-RU" b="1" dirty="0" smtClean="0">
                <a:solidFill>
                  <a:srgbClr val="A50021"/>
                </a:solidFill>
              </a:rPr>
              <a:t>Это </a:t>
            </a:r>
            <a:r>
              <a:rPr lang="ru-RU" b="1" dirty="0">
                <a:solidFill>
                  <a:srgbClr val="A50021"/>
                </a:solidFill>
              </a:rPr>
              <a:t>время составляет (1 – 2</a:t>
            </a:r>
            <a:r>
              <a:rPr lang="ru-RU" b="1" dirty="0" smtClean="0">
                <a:solidFill>
                  <a:srgbClr val="A50021"/>
                </a:solidFill>
              </a:rPr>
              <a:t>)▪10</a:t>
            </a:r>
            <a:r>
              <a:rPr lang="ru-RU" b="1" baseline="30000" dirty="0" smtClean="0">
                <a:solidFill>
                  <a:srgbClr val="A50021"/>
                </a:solidFill>
              </a:rPr>
              <a:t>-1</a:t>
            </a:r>
            <a:r>
              <a:rPr lang="ru-RU" b="1" dirty="0">
                <a:solidFill>
                  <a:srgbClr val="A50021"/>
                </a:solidFill>
              </a:rPr>
              <a:t> с.</a:t>
            </a:r>
          </a:p>
          <a:p>
            <a:pPr algn="l"/>
            <a:r>
              <a:rPr lang="ru-RU" dirty="0">
                <a:solidFill>
                  <a:srgbClr val="0000FF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15862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rgbClr val="0000FF"/>
                </a:solidFill>
              </a:rPr>
              <a:t>Окисление </a:t>
            </a:r>
            <a:r>
              <a:rPr lang="ru-RU" sz="2800" b="1" u="sng" dirty="0">
                <a:solidFill>
                  <a:srgbClr val="0000FF"/>
                </a:solidFill>
              </a:rPr>
              <a:t>оксида азота (II) до диоксида.</a:t>
            </a:r>
            <a:endParaRPr lang="ru-RU" sz="2800" b="1" dirty="0">
              <a:solidFill>
                <a:srgbClr val="0000FF"/>
              </a:solidFill>
            </a:endParaRPr>
          </a:p>
          <a:p>
            <a:pPr algn="l"/>
            <a:r>
              <a:rPr lang="ru-RU" sz="2400" dirty="0">
                <a:solidFill>
                  <a:srgbClr val="0000FF"/>
                </a:solidFill>
              </a:rPr>
              <a:t>Нитрозные газы, полученные при окислении аммиака содержат NO и другие оксиды азота, кислород, азот и пары воды. Для получения азотной кислоты оксид азота (II) окисляют до диоксида.</a:t>
            </a:r>
          </a:p>
          <a:p>
            <a:pPr algn="l"/>
            <a:r>
              <a:rPr lang="ru-RU" sz="2400" dirty="0">
                <a:solidFill>
                  <a:srgbClr val="0000FF"/>
                </a:solidFill>
              </a:rPr>
              <a:t>Процесс окисления NO кислородом воздуха описывается </a:t>
            </a:r>
            <a:r>
              <a:rPr lang="ru-RU" sz="2400" dirty="0" smtClean="0">
                <a:solidFill>
                  <a:srgbClr val="0000FF"/>
                </a:solidFill>
              </a:rPr>
              <a:t>уравнением:</a:t>
            </a:r>
            <a:endParaRPr lang="ru-RU" sz="2400" dirty="0">
              <a:solidFill>
                <a:srgbClr val="0000FF"/>
              </a:solidFill>
            </a:endParaRPr>
          </a:p>
          <a:p>
            <a:endParaRPr lang="ru-RU" sz="2800" dirty="0">
              <a:solidFill>
                <a:srgbClr val="0000FF"/>
              </a:solidFill>
            </a:endParaRPr>
          </a:p>
          <a:p>
            <a:r>
              <a:rPr lang="ru-RU" sz="2800" dirty="0">
                <a:solidFill>
                  <a:srgbClr val="0000FF"/>
                </a:solidFill>
              </a:rPr>
              <a:t> </a:t>
            </a:r>
          </a:p>
          <a:p>
            <a:endParaRPr lang="ru-RU" b="1" dirty="0">
              <a:solidFill>
                <a:srgbClr val="0000FF"/>
              </a:solidFill>
            </a:endParaRPr>
          </a:p>
        </p:txBody>
      </p:sp>
      <p:pic>
        <p:nvPicPr>
          <p:cNvPr id="5" name="Рисунок 4" descr="http://trotted.narod.ru/chemtech/lec-14.files/image02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645024"/>
            <a:ext cx="6768752" cy="61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812742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720840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В соответствии с принципом </a:t>
            </a:r>
            <a:r>
              <a:rPr lang="ru-RU" sz="2800" b="1" dirty="0" err="1">
                <a:solidFill>
                  <a:srgbClr val="0000FF"/>
                </a:solidFill>
              </a:rPr>
              <a:t>Ле</a:t>
            </a:r>
            <a:r>
              <a:rPr lang="ru-RU" sz="2800" b="1" dirty="0">
                <a:solidFill>
                  <a:srgbClr val="0000FF"/>
                </a:solidFill>
              </a:rPr>
              <a:t> </a:t>
            </a:r>
            <a:r>
              <a:rPr lang="ru-RU" sz="2800" b="1" dirty="0" err="1">
                <a:solidFill>
                  <a:srgbClr val="0000FF"/>
                </a:solidFill>
              </a:rPr>
              <a:t>Шателье</a:t>
            </a:r>
            <a:r>
              <a:rPr lang="ru-RU" sz="2800" b="1" dirty="0">
                <a:solidFill>
                  <a:srgbClr val="0000FF"/>
                </a:solidFill>
              </a:rPr>
              <a:t> </a:t>
            </a:r>
            <a:r>
              <a:rPr lang="ru-RU" sz="2800" dirty="0">
                <a:solidFill>
                  <a:srgbClr val="A50021"/>
                </a:solidFill>
              </a:rPr>
              <a:t>равновесие этой реакции сдвигается вправо при повышении давления и снижении температуры. </a:t>
            </a:r>
            <a:endParaRPr lang="ru-RU" sz="2800" dirty="0" smtClean="0">
              <a:solidFill>
                <a:srgbClr val="A50021"/>
              </a:solidFill>
            </a:endParaRPr>
          </a:p>
          <a:p>
            <a:r>
              <a:rPr lang="ru-RU" sz="2800" dirty="0" smtClean="0">
                <a:solidFill>
                  <a:srgbClr val="0000FF"/>
                </a:solidFill>
              </a:rPr>
              <a:t>Практически </a:t>
            </a:r>
            <a:r>
              <a:rPr lang="ru-RU" sz="2800" dirty="0">
                <a:solidFill>
                  <a:srgbClr val="0000FF"/>
                </a:solidFill>
              </a:rPr>
              <a:t>равновесие образования диоксида азота при </a:t>
            </a:r>
            <a:r>
              <a:rPr lang="ru-RU" sz="2800" dirty="0" smtClean="0">
                <a:solidFill>
                  <a:srgbClr val="A50021"/>
                </a:solidFill>
              </a:rPr>
              <a:t>100⁰С </a:t>
            </a:r>
            <a:r>
              <a:rPr lang="ru-RU" sz="2800" dirty="0">
                <a:solidFill>
                  <a:srgbClr val="A50021"/>
                </a:solidFill>
              </a:rPr>
              <a:t>почти полностью смещено вправо</a:t>
            </a:r>
            <a:r>
              <a:rPr lang="ru-RU" sz="2800" dirty="0">
                <a:solidFill>
                  <a:srgbClr val="0000FF"/>
                </a:solidFill>
              </a:rPr>
              <a:t>. </a:t>
            </a:r>
            <a:r>
              <a:rPr lang="ru-RU" sz="2800" dirty="0">
                <a:solidFill>
                  <a:srgbClr val="006600"/>
                </a:solidFill>
              </a:rPr>
              <a:t>Константа скорости процесса также увеличивается с понижением температуры. </a:t>
            </a:r>
            <a:endParaRPr lang="ru-RU" sz="2800" dirty="0" smtClean="0">
              <a:solidFill>
                <a:srgbClr val="006600"/>
              </a:solidFill>
            </a:endParaRPr>
          </a:p>
          <a:p>
            <a:r>
              <a:rPr lang="ru-RU" sz="2800" dirty="0" smtClean="0">
                <a:solidFill>
                  <a:srgbClr val="0000FF"/>
                </a:solidFill>
              </a:rPr>
              <a:t>Такое </a:t>
            </a:r>
            <a:r>
              <a:rPr lang="ru-RU" sz="2800" dirty="0">
                <a:solidFill>
                  <a:srgbClr val="0000FF"/>
                </a:solidFill>
              </a:rPr>
              <a:t>аномальное поведение системы связано с </a:t>
            </a:r>
            <a:r>
              <a:rPr lang="ru-RU" sz="2800" dirty="0">
                <a:solidFill>
                  <a:srgbClr val="A50021"/>
                </a:solidFill>
              </a:rPr>
              <a:t>тримолекулярным характером процесса </a:t>
            </a:r>
            <a:r>
              <a:rPr lang="ru-RU" sz="2800" dirty="0">
                <a:solidFill>
                  <a:srgbClr val="0000FF"/>
                </a:solidFill>
              </a:rPr>
              <a:t>(</a:t>
            </a:r>
            <a:r>
              <a:rPr lang="ru-RU" sz="2800" dirty="0">
                <a:solidFill>
                  <a:srgbClr val="00B0F0"/>
                </a:solidFill>
              </a:rPr>
              <a:t>см. раздел «Химическая кинетика» курса «Физическая химия»</a:t>
            </a:r>
            <a:r>
              <a:rPr lang="ru-RU" sz="2800" dirty="0">
                <a:solidFill>
                  <a:srgbClr val="0000FF"/>
                </a:solidFill>
              </a:rPr>
              <a:t>). </a:t>
            </a:r>
          </a:p>
        </p:txBody>
      </p:sp>
    </p:spTree>
    <p:extLst>
      <p:ext uri="{BB962C8B-B14F-4D97-AF65-F5344CB8AC3E}">
        <p14:creationId xmlns="" xmlns:p14="http://schemas.microsoft.com/office/powerpoint/2010/main" val="2800894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259175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FF"/>
                </a:solidFill>
              </a:rPr>
              <a:t>В связи с требованиями смещения равновесия и ускорения процесса температуру необходимо понижать. Однако имеется нижний предел температуры, определяемый прогрессивным возрастанием энергетических затрат, связанных с </a:t>
            </a:r>
            <a:r>
              <a:rPr lang="ru-RU" sz="2400" dirty="0" err="1" smtClean="0">
                <a:solidFill>
                  <a:srgbClr val="0000FF"/>
                </a:solidFill>
              </a:rPr>
              <a:t>использова-нием</a:t>
            </a:r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>
                <a:solidFill>
                  <a:srgbClr val="0000FF"/>
                </a:solidFill>
              </a:rPr>
              <a:t>хладагентов</a:t>
            </a:r>
            <a:r>
              <a:rPr lang="ru-RU" sz="24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>
                <a:solidFill>
                  <a:srgbClr val="0000FF"/>
                </a:solidFill>
              </a:rPr>
              <a:t>Вместе с тем понижение температуры обусловливает частичное превращение NO</a:t>
            </a:r>
            <a:r>
              <a:rPr lang="ru-RU" sz="2400" baseline="-25000" dirty="0">
                <a:solidFill>
                  <a:srgbClr val="0000FF"/>
                </a:solidFill>
              </a:rPr>
              <a:t>2</a:t>
            </a:r>
            <a:r>
              <a:rPr lang="ru-RU" sz="2400" dirty="0">
                <a:solidFill>
                  <a:srgbClr val="0000FF"/>
                </a:solidFill>
              </a:rPr>
              <a:t> в </a:t>
            </a:r>
            <a:r>
              <a:rPr lang="ru-RU" sz="2400" dirty="0" err="1">
                <a:solidFill>
                  <a:srgbClr val="0000FF"/>
                </a:solidFill>
              </a:rPr>
              <a:t>димер</a:t>
            </a:r>
            <a:endParaRPr lang="ru-RU" sz="2400" dirty="0">
              <a:solidFill>
                <a:srgbClr val="0000FF"/>
              </a:solidFill>
            </a:endParaRPr>
          </a:p>
        </p:txBody>
      </p:sp>
      <p:pic>
        <p:nvPicPr>
          <p:cNvPr id="5" name="Рисунок 4" descr="http://trotted.narod.ru/chemtech/lec-14.files/image02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77072"/>
            <a:ext cx="684076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4725144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На практике процесс осуществляется при температуре 10 – </a:t>
            </a:r>
            <a:r>
              <a:rPr lang="ru-RU" sz="2400" dirty="0" smtClean="0">
                <a:solidFill>
                  <a:srgbClr val="C00000"/>
                </a:solidFill>
              </a:rPr>
              <a:t>50⁰С</a:t>
            </a:r>
            <a:r>
              <a:rPr lang="ru-RU" sz="2400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8132333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66843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FF0000"/>
                </a:solidFill>
              </a:rPr>
              <a:t>Давление</a:t>
            </a:r>
            <a:r>
              <a:rPr lang="ru-RU" sz="2400" dirty="0">
                <a:solidFill>
                  <a:srgbClr val="0000FF"/>
                </a:solidFill>
              </a:rPr>
              <a:t> </a:t>
            </a:r>
            <a:r>
              <a:rPr lang="ru-RU" sz="2400" dirty="0" smtClean="0">
                <a:solidFill>
                  <a:srgbClr val="0000FF"/>
                </a:solidFill>
              </a:rPr>
              <a:t> является </a:t>
            </a:r>
            <a:r>
              <a:rPr lang="ru-RU" sz="2400" dirty="0">
                <a:solidFill>
                  <a:srgbClr val="0000FF"/>
                </a:solidFill>
              </a:rPr>
              <a:t>фактором ускорения основной реакции и фактором смещения ее равновесия в сторону целевого продукта</a:t>
            </a:r>
            <a:r>
              <a:rPr lang="ru-RU" sz="24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>
                <a:solidFill>
                  <a:srgbClr val="0000FF"/>
                </a:solidFill>
              </a:rPr>
              <a:t>Однако одновременно рост давления обусловливает смещение равновесия </a:t>
            </a:r>
            <a:r>
              <a:rPr lang="ru-RU" sz="2400" dirty="0" err="1">
                <a:solidFill>
                  <a:srgbClr val="0000FF"/>
                </a:solidFill>
              </a:rPr>
              <a:t>димеризации</a:t>
            </a:r>
            <a:r>
              <a:rPr lang="ru-RU" sz="2400" dirty="0">
                <a:solidFill>
                  <a:srgbClr val="0000FF"/>
                </a:solidFill>
              </a:rPr>
              <a:t> в правую сторону. </a:t>
            </a:r>
            <a:endParaRPr lang="ru-RU" sz="2400" dirty="0" smtClean="0">
              <a:solidFill>
                <a:srgbClr val="0000FF"/>
              </a:solidFill>
            </a:endParaRPr>
          </a:p>
          <a:p>
            <a:endParaRPr lang="ru-RU" sz="2400" dirty="0">
              <a:solidFill>
                <a:srgbClr val="0000FF"/>
              </a:solidFill>
            </a:endParaRPr>
          </a:p>
          <a:p>
            <a:endParaRPr lang="ru-RU" sz="2400" dirty="0" smtClean="0">
              <a:solidFill>
                <a:srgbClr val="0000FF"/>
              </a:solidFill>
            </a:endParaRPr>
          </a:p>
          <a:p>
            <a:r>
              <a:rPr lang="ru-RU" sz="2400" dirty="0" smtClean="0">
                <a:solidFill>
                  <a:srgbClr val="0000FF"/>
                </a:solidFill>
              </a:rPr>
              <a:t>Чрезмерное </a:t>
            </a:r>
            <a:r>
              <a:rPr lang="ru-RU" sz="2400" dirty="0">
                <a:solidFill>
                  <a:srgbClr val="0000FF"/>
                </a:solidFill>
              </a:rPr>
              <a:t>повышение давления нецелесообразно, так как приводит к росту энергетических затрат на </a:t>
            </a:r>
            <a:r>
              <a:rPr lang="ru-RU" sz="2400" dirty="0" err="1">
                <a:solidFill>
                  <a:srgbClr val="0000FF"/>
                </a:solidFill>
              </a:rPr>
              <a:t>компримирование</a:t>
            </a:r>
            <a:r>
              <a:rPr lang="ru-RU" sz="2400" dirty="0">
                <a:solidFill>
                  <a:srgbClr val="0000FF"/>
                </a:solidFill>
              </a:rPr>
              <a:t>, а также образованию и выпадению в конденсат значительных количеств N</a:t>
            </a:r>
            <a:r>
              <a:rPr lang="ru-RU" sz="2400" baseline="-25000" dirty="0">
                <a:solidFill>
                  <a:srgbClr val="0000FF"/>
                </a:solidFill>
              </a:rPr>
              <a:t>2</a:t>
            </a:r>
            <a:r>
              <a:rPr lang="en-US" sz="2400" dirty="0">
                <a:solidFill>
                  <a:srgbClr val="0000FF"/>
                </a:solidFill>
              </a:rPr>
              <a:t>O</a:t>
            </a:r>
            <a:r>
              <a:rPr lang="ru-RU" sz="2400" baseline="-25000" dirty="0">
                <a:solidFill>
                  <a:srgbClr val="0000FF"/>
                </a:solidFill>
              </a:rPr>
              <a:t>4</a:t>
            </a:r>
            <a:r>
              <a:rPr lang="ru-RU" sz="2400" dirty="0">
                <a:solidFill>
                  <a:srgbClr val="0000FF"/>
                </a:solidFill>
              </a:rPr>
              <a:t> и HNO</a:t>
            </a:r>
            <a:r>
              <a:rPr lang="ru-RU" sz="2400" baseline="-25000" dirty="0">
                <a:solidFill>
                  <a:srgbClr val="0000FF"/>
                </a:solidFill>
              </a:rPr>
              <a:t>3</a:t>
            </a:r>
            <a:r>
              <a:rPr lang="ru-RU" sz="2400" dirty="0">
                <a:solidFill>
                  <a:srgbClr val="0000FF"/>
                </a:solidFill>
              </a:rPr>
              <a:t>. </a:t>
            </a:r>
            <a:endParaRPr lang="ru-RU" sz="2400" dirty="0" smtClean="0">
              <a:solidFill>
                <a:srgbClr val="0000FF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 </a:t>
            </a:r>
            <a:r>
              <a:rPr lang="ru-RU" sz="2400" b="1" dirty="0">
                <a:solidFill>
                  <a:srgbClr val="C00000"/>
                </a:solidFill>
              </a:rPr>
              <a:t>практике работают при давлениях 0,40 – 0,45 МПа. </a:t>
            </a:r>
            <a:r>
              <a:rPr lang="ru-RU" sz="2400" dirty="0">
                <a:solidFill>
                  <a:srgbClr val="006600"/>
                </a:solidFill>
              </a:rPr>
              <a:t>Выходящие после реакции контактные газы содержат NO</a:t>
            </a:r>
            <a:r>
              <a:rPr lang="ru-RU" sz="2400" baseline="-25000" dirty="0">
                <a:solidFill>
                  <a:srgbClr val="006600"/>
                </a:solidFill>
              </a:rPr>
              <a:t>2</a:t>
            </a:r>
            <a:r>
              <a:rPr lang="ru-RU" sz="2400" dirty="0">
                <a:solidFill>
                  <a:srgbClr val="006600"/>
                </a:solidFill>
              </a:rPr>
              <a:t>, </a:t>
            </a:r>
            <a:r>
              <a:rPr lang="en-US" sz="2400" dirty="0">
                <a:solidFill>
                  <a:srgbClr val="006600"/>
                </a:solidFill>
              </a:rPr>
              <a:t>N</a:t>
            </a:r>
            <a:r>
              <a:rPr lang="ru-RU" sz="2400" baseline="-25000" dirty="0">
                <a:solidFill>
                  <a:srgbClr val="006600"/>
                </a:solidFill>
              </a:rPr>
              <a:t>2</a:t>
            </a:r>
            <a:r>
              <a:rPr lang="en-US" sz="2400" dirty="0">
                <a:solidFill>
                  <a:srgbClr val="006600"/>
                </a:solidFill>
              </a:rPr>
              <a:t>O</a:t>
            </a:r>
            <a:r>
              <a:rPr lang="ru-RU" sz="2400" baseline="-25000" dirty="0">
                <a:solidFill>
                  <a:srgbClr val="006600"/>
                </a:solidFill>
              </a:rPr>
              <a:t>4</a:t>
            </a:r>
            <a:r>
              <a:rPr lang="ru-RU" sz="2400" dirty="0">
                <a:solidFill>
                  <a:srgbClr val="006600"/>
                </a:solidFill>
              </a:rPr>
              <a:t>, </a:t>
            </a:r>
            <a:r>
              <a:rPr lang="en-US" sz="2400" dirty="0">
                <a:solidFill>
                  <a:srgbClr val="006600"/>
                </a:solidFill>
              </a:rPr>
              <a:t>O</a:t>
            </a:r>
            <a:r>
              <a:rPr lang="ru-RU" sz="2400" baseline="-25000" dirty="0">
                <a:solidFill>
                  <a:srgbClr val="006600"/>
                </a:solidFill>
              </a:rPr>
              <a:t>2</a:t>
            </a:r>
            <a:r>
              <a:rPr lang="ru-RU" sz="2400" dirty="0">
                <a:solidFill>
                  <a:srgbClr val="006600"/>
                </a:solidFill>
              </a:rPr>
              <a:t>, </a:t>
            </a:r>
            <a:r>
              <a:rPr lang="en-US" sz="2400" dirty="0">
                <a:solidFill>
                  <a:srgbClr val="006600"/>
                </a:solidFill>
              </a:rPr>
              <a:t>N</a:t>
            </a:r>
            <a:r>
              <a:rPr lang="ru-RU" sz="2400" baseline="-25000" dirty="0">
                <a:solidFill>
                  <a:srgbClr val="006600"/>
                </a:solidFill>
              </a:rPr>
              <a:t>2</a:t>
            </a:r>
            <a:r>
              <a:rPr lang="en-US" sz="2400" dirty="0">
                <a:solidFill>
                  <a:srgbClr val="006600"/>
                </a:solidFill>
              </a:rPr>
              <a:t>O</a:t>
            </a:r>
            <a:r>
              <a:rPr lang="ru-RU" sz="2400" dirty="0">
                <a:solidFill>
                  <a:srgbClr val="006600"/>
                </a:solidFill>
              </a:rPr>
              <a:t>, </a:t>
            </a:r>
            <a:r>
              <a:rPr lang="en-US" sz="2400" dirty="0">
                <a:solidFill>
                  <a:srgbClr val="006600"/>
                </a:solidFill>
              </a:rPr>
              <a:t>NO</a:t>
            </a:r>
            <a:r>
              <a:rPr lang="ru-RU" sz="2400" dirty="0">
                <a:solidFill>
                  <a:srgbClr val="006600"/>
                </a:solidFill>
              </a:rPr>
              <a:t>, </a:t>
            </a:r>
            <a:r>
              <a:rPr lang="en-US" sz="2400" dirty="0">
                <a:solidFill>
                  <a:srgbClr val="006600"/>
                </a:solidFill>
              </a:rPr>
              <a:t>N</a:t>
            </a:r>
            <a:r>
              <a:rPr lang="ru-RU" sz="2400" baseline="-25000" dirty="0">
                <a:solidFill>
                  <a:srgbClr val="006600"/>
                </a:solidFill>
              </a:rPr>
              <a:t>2</a:t>
            </a:r>
            <a:r>
              <a:rPr lang="en-US" sz="2400" dirty="0">
                <a:solidFill>
                  <a:srgbClr val="006600"/>
                </a:solidFill>
              </a:rPr>
              <a:t>O</a:t>
            </a:r>
            <a:r>
              <a:rPr lang="ru-RU" sz="2400" baseline="-25000" dirty="0">
                <a:solidFill>
                  <a:srgbClr val="006600"/>
                </a:solidFill>
              </a:rPr>
              <a:t>3</a:t>
            </a:r>
            <a:r>
              <a:rPr lang="ru-RU" sz="2400" dirty="0">
                <a:solidFill>
                  <a:srgbClr val="006600"/>
                </a:solidFill>
              </a:rPr>
              <a:t>, пары воды.</a:t>
            </a:r>
          </a:p>
        </p:txBody>
      </p:sp>
      <p:pic>
        <p:nvPicPr>
          <p:cNvPr id="5" name="Рисунок 4" descr="http://trotted.narod.ru/chemtech/lec-14.files/image02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212976"/>
            <a:ext cx="684076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408998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 fontScale="77500" lnSpcReduction="20000"/>
          </a:bodyPr>
          <a:lstStyle/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b="1" u="sng" dirty="0">
                <a:solidFill>
                  <a:srgbClr val="0000FF"/>
                </a:solidFill>
              </a:rPr>
              <a:t>Время контакта и степень превращения.</a:t>
            </a:r>
            <a:r>
              <a:rPr lang="ru-RU" b="1" dirty="0">
                <a:solidFill>
                  <a:srgbClr val="0000FF"/>
                </a:solidFill>
              </a:rPr>
              <a:t> </a:t>
            </a:r>
            <a:endParaRPr lang="ru-RU" b="1" dirty="0" smtClean="0">
              <a:solidFill>
                <a:srgbClr val="0000FF"/>
              </a:solidFill>
            </a:endParaRPr>
          </a:p>
          <a:p>
            <a:pPr algn="l"/>
            <a:endParaRPr lang="ru-RU" dirty="0" smtClean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Реакция </a:t>
            </a:r>
            <a:r>
              <a:rPr lang="ru-RU" dirty="0">
                <a:solidFill>
                  <a:srgbClr val="0000FF"/>
                </a:solidFill>
              </a:rPr>
              <a:t>окисления протекает самопроизвольно без каких-либо внешних ускорителей. </a:t>
            </a:r>
            <a:endParaRPr lang="ru-RU" dirty="0" smtClean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В </a:t>
            </a:r>
            <a:r>
              <a:rPr lang="ru-RU" dirty="0">
                <a:solidFill>
                  <a:srgbClr val="0000FF"/>
                </a:solidFill>
              </a:rPr>
              <a:t>то же время общий третий порядок реакции обусловливает резкое снижение скорости с увеличением степени конверсии. Поэтому в качестве реактора окисления используют полый цилиндрический аппарат, работающий в режиме вытеснения. При этом резкое снижение скорости с ростом степени </a:t>
            </a:r>
            <a:r>
              <a:rPr lang="ru-RU" dirty="0" smtClean="0">
                <a:solidFill>
                  <a:srgbClr val="0000FF"/>
                </a:solidFill>
              </a:rPr>
              <a:t>прев-ращения </a:t>
            </a:r>
            <a:r>
              <a:rPr lang="ru-RU" dirty="0">
                <a:solidFill>
                  <a:srgbClr val="0000FF"/>
                </a:solidFill>
              </a:rPr>
              <a:t>реагентов не позволяет осуществить процесс до их полного превращения. </a:t>
            </a:r>
            <a:endParaRPr lang="ru-RU" dirty="0" smtClean="0">
              <a:solidFill>
                <a:srgbClr val="0000FF"/>
              </a:solidFill>
            </a:endParaRPr>
          </a:p>
          <a:p>
            <a:r>
              <a:rPr lang="ru-RU" dirty="0" smtClean="0">
                <a:solidFill>
                  <a:srgbClr val="A50021"/>
                </a:solidFill>
              </a:rPr>
              <a:t>Поэтому </a:t>
            </a:r>
            <a:r>
              <a:rPr lang="ru-RU" dirty="0">
                <a:solidFill>
                  <a:srgbClr val="A50021"/>
                </a:solidFill>
              </a:rPr>
              <a:t>его проводят до оптимальной степени превращения 92%. </a:t>
            </a:r>
            <a:endParaRPr lang="ru-RU" dirty="0" smtClean="0">
              <a:solidFill>
                <a:srgbClr val="A50021"/>
              </a:solidFill>
            </a:endParaRPr>
          </a:p>
          <a:p>
            <a:pPr algn="l"/>
            <a:r>
              <a:rPr lang="ru-RU" dirty="0" smtClean="0">
                <a:solidFill>
                  <a:srgbClr val="A50021"/>
                </a:solidFill>
              </a:rPr>
              <a:t>Этой </a:t>
            </a:r>
            <a:r>
              <a:rPr lang="ru-RU" dirty="0">
                <a:solidFill>
                  <a:srgbClr val="A50021"/>
                </a:solidFill>
              </a:rPr>
              <a:t>величине соответствуют времена контакта порядка нескольких секунд.</a:t>
            </a:r>
          </a:p>
          <a:p>
            <a:pPr algn="l"/>
            <a:r>
              <a:rPr lang="ru-RU" dirty="0">
                <a:solidFill>
                  <a:srgbClr val="0000FF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42083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12776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>
                <a:solidFill>
                  <a:srgbClr val="A50021"/>
                </a:solidFill>
              </a:rPr>
              <a:t>Соотношение реагентов</a:t>
            </a:r>
            <a:r>
              <a:rPr lang="ru-RU" sz="2800" dirty="0">
                <a:solidFill>
                  <a:srgbClr val="A50021"/>
                </a:solidFill>
              </a:rPr>
              <a:t> </a:t>
            </a:r>
            <a:r>
              <a:rPr lang="ru-RU" sz="2800" dirty="0">
                <a:solidFill>
                  <a:srgbClr val="0000FF"/>
                </a:solidFill>
              </a:rPr>
              <a:t>необходимо поддерживать в соответствии с требованиями стехиометрии, т.е. </a:t>
            </a:r>
            <a:r>
              <a:rPr lang="ru-RU" sz="2800" dirty="0">
                <a:solidFill>
                  <a:srgbClr val="C00000"/>
                </a:solidFill>
              </a:rPr>
              <a:t>2 : 1</a:t>
            </a:r>
            <a:r>
              <a:rPr lang="ru-RU" sz="2800" dirty="0">
                <a:solidFill>
                  <a:srgbClr val="0000FF"/>
                </a:solidFill>
              </a:rPr>
              <a:t>. </a:t>
            </a:r>
            <a:r>
              <a:rPr lang="ru-RU" sz="2800" dirty="0">
                <a:solidFill>
                  <a:srgbClr val="C00000"/>
                </a:solidFill>
              </a:rPr>
              <a:t>При этом достигается максимальная </a:t>
            </a:r>
            <a:r>
              <a:rPr lang="ru-RU" sz="2800" dirty="0" smtClean="0">
                <a:solidFill>
                  <a:srgbClr val="C00000"/>
                </a:solidFill>
              </a:rPr>
              <a:t>производитель-</a:t>
            </a:r>
            <a:r>
              <a:rPr lang="ru-RU" sz="2800" dirty="0" err="1" smtClean="0">
                <a:solidFill>
                  <a:srgbClr val="C00000"/>
                </a:solidFill>
              </a:rPr>
              <a:t>ность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процесса.</a:t>
            </a:r>
          </a:p>
        </p:txBody>
      </p:sp>
      <p:pic>
        <p:nvPicPr>
          <p:cNvPr id="6" name="Рисунок 5" descr="http://trotted.narod.ru/chemtech/lec-14.files/image02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3500438"/>
            <a:ext cx="6768752" cy="61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201797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r>
              <a:rPr lang="ru-RU" sz="3000" b="1" u="sng" dirty="0" smtClean="0">
                <a:solidFill>
                  <a:srgbClr val="0000FF"/>
                </a:solidFill>
              </a:rPr>
              <a:t>Абсорбция </a:t>
            </a:r>
            <a:r>
              <a:rPr lang="ru-RU" sz="3000" b="1" u="sng" dirty="0">
                <a:solidFill>
                  <a:srgbClr val="0000FF"/>
                </a:solidFill>
              </a:rPr>
              <a:t>диоксида азота.</a:t>
            </a:r>
            <a:endParaRPr lang="ru-RU" sz="3000" b="1" dirty="0">
              <a:solidFill>
                <a:srgbClr val="0000FF"/>
              </a:solidFill>
            </a:endParaRPr>
          </a:p>
          <a:p>
            <a:pPr algn="l"/>
            <a:r>
              <a:rPr lang="ru-RU" sz="2600" dirty="0">
                <a:solidFill>
                  <a:srgbClr val="0000FF"/>
                </a:solidFill>
              </a:rPr>
              <a:t>Все оксиды азота, </a:t>
            </a:r>
            <a:r>
              <a:rPr lang="ru-RU" sz="2600" dirty="0">
                <a:solidFill>
                  <a:srgbClr val="C00000"/>
                </a:solidFill>
              </a:rPr>
              <a:t>за исключением NO</a:t>
            </a:r>
            <a:r>
              <a:rPr lang="ru-RU" sz="2600" dirty="0">
                <a:solidFill>
                  <a:srgbClr val="0000FF"/>
                </a:solidFill>
              </a:rPr>
              <a:t> </a:t>
            </a:r>
            <a:r>
              <a:rPr lang="ru-RU" sz="2600" dirty="0" smtClean="0">
                <a:solidFill>
                  <a:srgbClr val="0000FF"/>
                </a:solidFill>
              </a:rPr>
              <a:t>взаимодействуют </a:t>
            </a:r>
            <a:r>
              <a:rPr lang="ru-RU" sz="2600" dirty="0">
                <a:solidFill>
                  <a:srgbClr val="0000FF"/>
                </a:solidFill>
              </a:rPr>
              <a:t>с водой с образованием </a:t>
            </a:r>
            <a:r>
              <a:rPr lang="ru-RU" sz="2600" dirty="0">
                <a:solidFill>
                  <a:srgbClr val="006600"/>
                </a:solidFill>
              </a:rPr>
              <a:t>азотной кислоты</a:t>
            </a:r>
            <a:r>
              <a:rPr lang="ru-RU" sz="2600" dirty="0">
                <a:solidFill>
                  <a:srgbClr val="0000FF"/>
                </a:solidFill>
              </a:rPr>
              <a:t>. </a:t>
            </a:r>
            <a:endParaRPr lang="ru-RU" sz="2600" dirty="0" smtClean="0">
              <a:solidFill>
                <a:srgbClr val="0000FF"/>
              </a:solidFill>
            </a:endParaRPr>
          </a:p>
          <a:p>
            <a:pPr algn="l"/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Поглощение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</a:rPr>
              <a:t>оксидов азота с водой протекает через </a:t>
            </a:r>
            <a:r>
              <a:rPr lang="ru-RU" sz="2600" dirty="0">
                <a:solidFill>
                  <a:srgbClr val="9900FF"/>
                </a:solidFill>
              </a:rPr>
              <a:t>две </a:t>
            </a:r>
            <a:r>
              <a:rPr lang="ru-RU" sz="2600" dirty="0" err="1">
                <a:solidFill>
                  <a:srgbClr val="9900FF"/>
                </a:solidFill>
              </a:rPr>
              <a:t>макростадии</a:t>
            </a:r>
            <a:r>
              <a:rPr lang="ru-RU" sz="2600" dirty="0">
                <a:solidFill>
                  <a:srgbClr val="9900FF"/>
                </a:solidFill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endParaRPr lang="ru-RU" sz="2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600" dirty="0" smtClean="0">
                <a:solidFill>
                  <a:srgbClr val="9900FF"/>
                </a:solidFill>
              </a:rPr>
              <a:t>1 - физическое </a:t>
            </a:r>
            <a:r>
              <a:rPr lang="ru-RU" sz="2600" dirty="0">
                <a:solidFill>
                  <a:srgbClr val="9900FF"/>
                </a:solidFill>
              </a:rPr>
              <a:t>растворение этих газов в воде </a:t>
            </a:r>
            <a:endParaRPr lang="ru-RU" sz="2600" dirty="0" smtClean="0">
              <a:solidFill>
                <a:srgbClr val="9900FF"/>
              </a:solidFill>
            </a:endParaRPr>
          </a:p>
          <a:p>
            <a:pPr algn="l"/>
            <a:r>
              <a:rPr lang="ru-RU" sz="2600" dirty="0" smtClean="0">
                <a:solidFill>
                  <a:srgbClr val="9900FF"/>
                </a:solidFill>
              </a:rPr>
              <a:t>2 - и </a:t>
            </a:r>
            <a:r>
              <a:rPr lang="ru-RU" sz="2600" dirty="0">
                <a:solidFill>
                  <a:srgbClr val="9900FF"/>
                </a:solidFill>
              </a:rPr>
              <a:t>последующее их химическое взаимодействие с водой с образованием </a:t>
            </a:r>
            <a:r>
              <a:rPr lang="ru-RU" sz="2600" b="1" dirty="0">
                <a:solidFill>
                  <a:srgbClr val="0000FF"/>
                </a:solidFill>
              </a:rPr>
              <a:t>азотной и азотистой кислот</a:t>
            </a:r>
            <a:r>
              <a:rPr lang="ru-RU" sz="2600" dirty="0">
                <a:solidFill>
                  <a:srgbClr val="9900FF"/>
                </a:solidFill>
              </a:rPr>
              <a:t>. </a:t>
            </a:r>
            <a:endParaRPr lang="ru-RU" sz="2600" dirty="0" smtClean="0">
              <a:solidFill>
                <a:srgbClr val="9900FF"/>
              </a:solidFill>
            </a:endParaRPr>
          </a:p>
          <a:p>
            <a:pPr algn="l"/>
            <a:r>
              <a:rPr lang="ru-RU" sz="2600" b="1" dirty="0" smtClean="0">
                <a:solidFill>
                  <a:srgbClr val="0000FF"/>
                </a:solidFill>
              </a:rPr>
              <a:t>Азотистая </a:t>
            </a:r>
            <a:r>
              <a:rPr lang="ru-RU" sz="2600" b="1" dirty="0">
                <a:solidFill>
                  <a:srgbClr val="0000FF"/>
                </a:solidFill>
              </a:rPr>
              <a:t>кислота </a:t>
            </a:r>
            <a:r>
              <a:rPr lang="ru-RU" sz="2600" dirty="0">
                <a:solidFill>
                  <a:srgbClr val="0000FF"/>
                </a:solidFill>
              </a:rPr>
              <a:t>является малоустойчивым соединением и распадается на азотную кислоту, оксид азота (II) и воду.</a:t>
            </a:r>
          </a:p>
          <a:p>
            <a:pPr algn="l"/>
            <a:r>
              <a:rPr lang="ru-RU" sz="3000" dirty="0">
                <a:solidFill>
                  <a:srgbClr val="0000FF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6" name="Рисунок 5" descr="http://trotted.narod.ru/chemtech/lec-14.files/image02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0222" y="5373216"/>
            <a:ext cx="647820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trotted.narod.ru/chemtech/lec-14.files/image028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6756" y="5949280"/>
            <a:ext cx="6471667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56069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0872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00FF"/>
                </a:solidFill>
              </a:rPr>
              <a:t>Суммарно взаимодействие NO</a:t>
            </a:r>
            <a:r>
              <a:rPr lang="ru-RU" sz="2400" baseline="-25000" dirty="0">
                <a:solidFill>
                  <a:srgbClr val="0000FF"/>
                </a:solidFill>
              </a:rPr>
              <a:t>2</a:t>
            </a:r>
            <a:r>
              <a:rPr lang="ru-RU" sz="2400" dirty="0">
                <a:solidFill>
                  <a:srgbClr val="0000FF"/>
                </a:solidFill>
              </a:rPr>
              <a:t> с водой можно представить уравнением</a:t>
            </a:r>
          </a:p>
        </p:txBody>
      </p:sp>
      <p:pic>
        <p:nvPicPr>
          <p:cNvPr id="5" name="Рисунок 4" descr="http://trotted.narod.ru/chemtech/lec-14.files/image03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739716"/>
            <a:ext cx="6408712" cy="46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2348880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FF"/>
                </a:solidFill>
              </a:rPr>
              <a:t>Образующийся NO снова окисляется до NO</a:t>
            </a:r>
            <a:r>
              <a:rPr lang="ru-RU" sz="2400" baseline="-25000" dirty="0">
                <a:solidFill>
                  <a:srgbClr val="0000FF"/>
                </a:solidFill>
              </a:rPr>
              <a:t>2</a:t>
            </a:r>
            <a:endParaRPr lang="ru-RU" sz="2400" dirty="0">
              <a:solidFill>
                <a:srgbClr val="0000FF"/>
              </a:solidFill>
            </a:endParaRPr>
          </a:p>
        </p:txBody>
      </p:sp>
      <p:pic>
        <p:nvPicPr>
          <p:cNvPr id="7" name="Рисунок 6" descr="http://trotted.narod.ru/chemtech/lec-14.files/image03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3087" y="3286124"/>
            <a:ext cx="6617345" cy="430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11560" y="3789040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FF"/>
                </a:solidFill>
              </a:rPr>
              <a:t>Из двух </a:t>
            </a:r>
            <a:r>
              <a:rPr lang="ru-RU" sz="2400" dirty="0" err="1">
                <a:solidFill>
                  <a:srgbClr val="0000FF"/>
                </a:solidFill>
              </a:rPr>
              <a:t>макростадий</a:t>
            </a:r>
            <a:r>
              <a:rPr lang="ru-RU" sz="2400" dirty="0">
                <a:solidFill>
                  <a:srgbClr val="0000FF"/>
                </a:solidFill>
              </a:rPr>
              <a:t> – </a:t>
            </a:r>
            <a:r>
              <a:rPr lang="ru-RU" sz="2400" dirty="0">
                <a:solidFill>
                  <a:srgbClr val="006600"/>
                </a:solidFill>
              </a:rPr>
              <a:t>физическое растворение и </a:t>
            </a:r>
            <a:r>
              <a:rPr lang="ru-RU" sz="2400" dirty="0" err="1" smtClean="0">
                <a:solidFill>
                  <a:srgbClr val="006600"/>
                </a:solidFill>
              </a:rPr>
              <a:t>химичес</a:t>
            </a:r>
            <a:r>
              <a:rPr lang="ru-RU" sz="2400" dirty="0" smtClean="0">
                <a:solidFill>
                  <a:srgbClr val="006600"/>
                </a:solidFill>
              </a:rPr>
              <a:t>-кая </a:t>
            </a:r>
            <a:r>
              <a:rPr lang="ru-RU" sz="2400" dirty="0">
                <a:solidFill>
                  <a:srgbClr val="006600"/>
                </a:solidFill>
              </a:rPr>
              <a:t>реакция </a:t>
            </a:r>
            <a:r>
              <a:rPr lang="ru-RU" sz="2400" b="1" dirty="0">
                <a:solidFill>
                  <a:srgbClr val="0000FF"/>
                </a:solidFill>
              </a:rPr>
              <a:t>вторая протекает значительно быстрее</a:t>
            </a:r>
            <a:r>
              <a:rPr lang="ru-RU" sz="2400" dirty="0">
                <a:solidFill>
                  <a:srgbClr val="0000FF"/>
                </a:solidFill>
              </a:rPr>
              <a:t> и </a:t>
            </a:r>
            <a:r>
              <a:rPr lang="ru-RU" sz="2400" dirty="0">
                <a:solidFill>
                  <a:srgbClr val="C00000"/>
                </a:solidFill>
              </a:rPr>
              <a:t>ее скорость определяется скоростью массопереноса газовой фазы в жидкую. </a:t>
            </a:r>
          </a:p>
        </p:txBody>
      </p:sp>
    </p:spTree>
    <p:extLst>
      <p:ext uri="{BB962C8B-B14F-4D97-AF65-F5344CB8AC3E}">
        <p14:creationId xmlns="" xmlns:p14="http://schemas.microsoft.com/office/powerpoint/2010/main" val="15056481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solidFill>
                  <a:srgbClr val="0000FF"/>
                </a:solidFill>
              </a:rPr>
              <a:t>Разложение </a:t>
            </a:r>
            <a:r>
              <a:rPr lang="ru-RU" dirty="0">
                <a:solidFill>
                  <a:srgbClr val="0000FF"/>
                </a:solidFill>
              </a:rPr>
              <a:t>азотистой кислоты происходит сравнительно медленно. </a:t>
            </a:r>
            <a:endParaRPr lang="ru-RU" dirty="0" smtClean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0000FF"/>
                </a:solidFill>
              </a:rPr>
              <a:t>Образующийся NO частично окисляется в растворе кислородом, но его большая часть </a:t>
            </a:r>
            <a:r>
              <a:rPr lang="ru-RU" dirty="0" err="1" smtClean="0">
                <a:solidFill>
                  <a:srgbClr val="0000FF"/>
                </a:solidFill>
              </a:rPr>
              <a:t>взаимодейству-ет</a:t>
            </a:r>
            <a:r>
              <a:rPr lang="ru-RU" dirty="0" smtClean="0">
                <a:solidFill>
                  <a:srgbClr val="0000FF"/>
                </a:solidFill>
              </a:rPr>
              <a:t> с кислородом уже в газовой фазе по реакции (</a:t>
            </a:r>
            <a:r>
              <a:rPr lang="ru-RU" b="1" dirty="0" smtClean="0">
                <a:solidFill>
                  <a:srgbClr val="0000FF"/>
                </a:solidFill>
              </a:rPr>
              <a:t>13</a:t>
            </a:r>
            <a:r>
              <a:rPr lang="ru-RU" dirty="0" smtClean="0">
                <a:solidFill>
                  <a:srgbClr val="0000FF"/>
                </a:solidFill>
              </a:rPr>
              <a:t>). </a:t>
            </a:r>
          </a:p>
          <a:p>
            <a:pPr algn="l"/>
            <a:endParaRPr lang="ru-RU" dirty="0">
              <a:solidFill>
                <a:srgbClr val="0000FF"/>
              </a:solidFill>
            </a:endParaRPr>
          </a:p>
          <a:p>
            <a:pPr algn="l"/>
            <a:r>
              <a:rPr lang="ru-RU" dirty="0" smtClean="0">
                <a:solidFill>
                  <a:srgbClr val="006600"/>
                </a:solidFill>
              </a:rPr>
              <a:t>Одновременно </a:t>
            </a:r>
            <a:r>
              <a:rPr lang="ru-RU" dirty="0">
                <a:solidFill>
                  <a:srgbClr val="006600"/>
                </a:solidFill>
              </a:rPr>
              <a:t>с абсорбцией и протеканием </a:t>
            </a:r>
            <a:r>
              <a:rPr lang="ru-RU" dirty="0" err="1" smtClean="0">
                <a:solidFill>
                  <a:srgbClr val="006600"/>
                </a:solidFill>
              </a:rPr>
              <a:t>хими-ческих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>
                <a:solidFill>
                  <a:srgbClr val="006600"/>
                </a:solidFill>
              </a:rPr>
              <a:t>реакций в растворе в газовой фазе так же частично протекают те же реакции, приводящие к образованию азотной кислоты. </a:t>
            </a:r>
            <a:endParaRPr lang="ru-RU" dirty="0" smtClean="0">
              <a:solidFill>
                <a:srgbClr val="006600"/>
              </a:solidFill>
            </a:endParaRPr>
          </a:p>
          <a:p>
            <a:pPr algn="l"/>
            <a:r>
              <a:rPr lang="ru-RU" dirty="0" smtClean="0">
                <a:solidFill>
                  <a:srgbClr val="C00000"/>
                </a:solidFill>
              </a:rPr>
              <a:t>При взаимодействии </a:t>
            </a:r>
            <a:r>
              <a:rPr lang="ru-RU" dirty="0">
                <a:solidFill>
                  <a:srgbClr val="C00000"/>
                </a:solidFill>
              </a:rPr>
              <a:t>паров воды и NO</a:t>
            </a:r>
            <a:r>
              <a:rPr lang="ru-RU" baseline="-25000" dirty="0">
                <a:solidFill>
                  <a:srgbClr val="C00000"/>
                </a:solidFill>
              </a:rPr>
              <a:t>2</a:t>
            </a:r>
            <a:r>
              <a:rPr lang="ru-RU" dirty="0">
                <a:solidFill>
                  <a:srgbClr val="C00000"/>
                </a:solidFill>
              </a:rPr>
              <a:t> в газовой фазе происходит образование кислотного тумана.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5" name="Рисунок 4" descr="http://trotted.narod.ru/chemtech/lec-14.files/image03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3087" y="3286124"/>
            <a:ext cx="6617345" cy="574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33318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</a:rPr>
              <a:t/>
            </a:r>
            <a:br>
              <a:rPr lang="ru-RU" sz="2400" b="1" dirty="0" smtClean="0">
                <a:solidFill>
                  <a:srgbClr val="660066"/>
                </a:solidFill>
              </a:rPr>
            </a:br>
            <a:r>
              <a:rPr lang="ru-RU" sz="24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 smtClean="0">
                <a:solidFill>
                  <a:srgbClr val="660066"/>
                </a:solidFill>
              </a:rPr>
            </a:br>
            <a:r>
              <a:rPr lang="ru-RU" sz="2400" b="1" dirty="0" smtClean="0">
                <a:solidFill>
                  <a:srgbClr val="003300"/>
                </a:solidFill>
              </a:rPr>
              <a:t>Лекция 3</a:t>
            </a:r>
            <a:br>
              <a:rPr lang="ru-RU" sz="2400" b="1" dirty="0" smtClean="0">
                <a:solidFill>
                  <a:srgbClr val="003300"/>
                </a:solidFill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5100" b="1" u="sng" dirty="0" smtClean="0">
                <a:solidFill>
                  <a:srgbClr val="0000FF"/>
                </a:solidFill>
              </a:rPr>
              <a:t>Теоретические </a:t>
            </a:r>
            <a:r>
              <a:rPr lang="ru-RU" sz="5100" b="1" u="sng" dirty="0">
                <a:solidFill>
                  <a:srgbClr val="0000FF"/>
                </a:solidFill>
              </a:rPr>
              <a:t>основы синтеза аммиака, обоснования выбора параметров процесса.</a:t>
            </a:r>
            <a:endParaRPr lang="ru-RU" sz="5100" b="1" dirty="0">
              <a:solidFill>
                <a:srgbClr val="0000FF"/>
              </a:solidFill>
            </a:endParaRPr>
          </a:p>
          <a:p>
            <a:endParaRPr lang="ru-RU" dirty="0" smtClean="0"/>
          </a:p>
          <a:p>
            <a:r>
              <a:rPr lang="ru-RU" sz="7000" dirty="0" smtClean="0">
                <a:solidFill>
                  <a:srgbClr val="0066FF"/>
                </a:solidFill>
              </a:rPr>
              <a:t>Синтез </a:t>
            </a:r>
            <a:r>
              <a:rPr lang="ru-RU" sz="7000" dirty="0">
                <a:solidFill>
                  <a:srgbClr val="0066FF"/>
                </a:solidFill>
              </a:rPr>
              <a:t>аммиака протекает в соответствии со </a:t>
            </a:r>
            <a:r>
              <a:rPr lang="ru-RU" sz="7000" dirty="0" smtClean="0">
                <a:solidFill>
                  <a:srgbClr val="0066FF"/>
                </a:solidFill>
              </a:rPr>
              <a:t>стехиометрическим уравнением:</a:t>
            </a:r>
            <a:endParaRPr lang="ru-RU" sz="7000" dirty="0">
              <a:solidFill>
                <a:srgbClr val="0066FF"/>
              </a:solidFill>
            </a:endParaRPr>
          </a:p>
          <a:p>
            <a:pPr algn="r"/>
            <a:r>
              <a:rPr lang="ru-RU" dirty="0">
                <a:solidFill>
                  <a:srgbClr val="0066FF"/>
                </a:solidFill>
              </a:rPr>
              <a:t>                                                      </a:t>
            </a:r>
            <a:endParaRPr lang="ru-RU" dirty="0" smtClean="0">
              <a:solidFill>
                <a:srgbClr val="0066FF"/>
              </a:solidFill>
            </a:endParaRPr>
          </a:p>
          <a:p>
            <a:pPr algn="r"/>
            <a:endParaRPr lang="ru-RU" dirty="0">
              <a:solidFill>
                <a:srgbClr val="0066FF"/>
              </a:solidFill>
            </a:endParaRPr>
          </a:p>
          <a:p>
            <a:pPr algn="r"/>
            <a:r>
              <a:rPr lang="ru-RU" dirty="0">
                <a:solidFill>
                  <a:srgbClr val="0066FF"/>
                </a:solidFill>
              </a:rPr>
              <a:t>  </a:t>
            </a:r>
            <a:r>
              <a:rPr lang="ru-RU" sz="5900" dirty="0">
                <a:solidFill>
                  <a:srgbClr val="0066FF"/>
                </a:solidFill>
              </a:rPr>
              <a:t>(</a:t>
            </a:r>
            <a:r>
              <a:rPr lang="ru-RU" sz="5900" b="1" dirty="0">
                <a:solidFill>
                  <a:srgbClr val="0066FF"/>
                </a:solidFill>
              </a:rPr>
              <a:t>1</a:t>
            </a:r>
            <a:r>
              <a:rPr lang="ru-RU" sz="5900" dirty="0">
                <a:solidFill>
                  <a:srgbClr val="0066FF"/>
                </a:solidFill>
              </a:rPr>
              <a:t>)</a:t>
            </a:r>
          </a:p>
          <a:p>
            <a:endParaRPr lang="ru-RU" dirty="0" smtClean="0">
              <a:solidFill>
                <a:srgbClr val="0066FF"/>
              </a:solidFill>
            </a:endParaRPr>
          </a:p>
          <a:p>
            <a:endParaRPr lang="ru-RU" dirty="0">
              <a:solidFill>
                <a:srgbClr val="0066FF"/>
              </a:solidFill>
            </a:endParaRPr>
          </a:p>
          <a:p>
            <a:r>
              <a:rPr lang="ru-RU" sz="7000" dirty="0" smtClean="0">
                <a:solidFill>
                  <a:srgbClr val="0066FF"/>
                </a:solidFill>
              </a:rPr>
              <a:t>Эта </a:t>
            </a:r>
            <a:r>
              <a:rPr lang="ru-RU" sz="7000" dirty="0">
                <a:solidFill>
                  <a:srgbClr val="0066FF"/>
                </a:solidFill>
              </a:rPr>
              <a:t>реакция обратимая, экзотермическая и сопровождается уменьшением объема. </a:t>
            </a:r>
            <a:endParaRPr lang="ru-RU" sz="7000" dirty="0" smtClean="0">
              <a:solidFill>
                <a:srgbClr val="0066FF"/>
              </a:solidFill>
            </a:endParaRPr>
          </a:p>
          <a:p>
            <a:r>
              <a:rPr lang="ru-RU" sz="7000" dirty="0" smtClean="0">
                <a:solidFill>
                  <a:srgbClr val="006600"/>
                </a:solidFill>
              </a:rPr>
              <a:t>Реакция </a:t>
            </a:r>
            <a:r>
              <a:rPr lang="ru-RU" sz="7000" dirty="0">
                <a:solidFill>
                  <a:srgbClr val="006600"/>
                </a:solidFill>
              </a:rPr>
              <a:t>протекает на катализаторе – пористом железе с добавлением стабилизирующих и </a:t>
            </a:r>
            <a:r>
              <a:rPr lang="ru-RU" sz="7000" dirty="0" err="1">
                <a:solidFill>
                  <a:srgbClr val="006600"/>
                </a:solidFill>
              </a:rPr>
              <a:t>промотирующих</a:t>
            </a:r>
            <a:r>
              <a:rPr lang="ru-RU" sz="7000" dirty="0">
                <a:solidFill>
                  <a:srgbClr val="006600"/>
                </a:solidFill>
              </a:rPr>
              <a:t> добавок (Al</a:t>
            </a:r>
            <a:r>
              <a:rPr lang="ru-RU" sz="7000" baseline="-25000" dirty="0">
                <a:solidFill>
                  <a:srgbClr val="006600"/>
                </a:solidFill>
              </a:rPr>
              <a:t>2</a:t>
            </a:r>
            <a:r>
              <a:rPr lang="en-US" sz="7000" dirty="0">
                <a:solidFill>
                  <a:srgbClr val="006600"/>
                </a:solidFill>
              </a:rPr>
              <a:t>O</a:t>
            </a:r>
            <a:r>
              <a:rPr lang="ru-RU" sz="7000" baseline="-25000" dirty="0">
                <a:solidFill>
                  <a:srgbClr val="006600"/>
                </a:solidFill>
              </a:rPr>
              <a:t>3</a:t>
            </a:r>
            <a:r>
              <a:rPr lang="ru-RU" sz="7000" dirty="0">
                <a:solidFill>
                  <a:srgbClr val="006600"/>
                </a:solidFill>
              </a:rPr>
              <a:t>, </a:t>
            </a:r>
            <a:r>
              <a:rPr lang="en-US" sz="7000" dirty="0">
                <a:solidFill>
                  <a:srgbClr val="006600"/>
                </a:solidFill>
              </a:rPr>
              <a:t>K</a:t>
            </a:r>
            <a:r>
              <a:rPr lang="ru-RU" sz="7000" baseline="-25000" dirty="0">
                <a:solidFill>
                  <a:srgbClr val="006600"/>
                </a:solidFill>
              </a:rPr>
              <a:t>2</a:t>
            </a:r>
            <a:r>
              <a:rPr lang="en-US" sz="7000" dirty="0">
                <a:solidFill>
                  <a:srgbClr val="006600"/>
                </a:solidFill>
              </a:rPr>
              <a:t>O</a:t>
            </a:r>
            <a:r>
              <a:rPr lang="ru-RU" sz="7000" dirty="0">
                <a:solidFill>
                  <a:srgbClr val="006600"/>
                </a:solidFill>
              </a:rPr>
              <a:t>, </a:t>
            </a:r>
            <a:r>
              <a:rPr lang="en-US" sz="7000" dirty="0" err="1">
                <a:solidFill>
                  <a:srgbClr val="006600"/>
                </a:solidFill>
              </a:rPr>
              <a:t>CaO</a:t>
            </a:r>
            <a:r>
              <a:rPr lang="ru-RU" sz="7000" dirty="0">
                <a:solidFill>
                  <a:srgbClr val="006600"/>
                </a:solidFill>
              </a:rPr>
              <a:t>, </a:t>
            </a:r>
            <a:r>
              <a:rPr lang="en-US" sz="7000" dirty="0" err="1">
                <a:solidFill>
                  <a:srgbClr val="006600"/>
                </a:solidFill>
              </a:rPr>
              <a:t>SiO</a:t>
            </a:r>
            <a:r>
              <a:rPr lang="ru-RU" sz="7000" baseline="-25000" dirty="0">
                <a:solidFill>
                  <a:srgbClr val="006600"/>
                </a:solidFill>
              </a:rPr>
              <a:t>2</a:t>
            </a:r>
            <a:r>
              <a:rPr lang="ru-RU" sz="7000" dirty="0">
                <a:solidFill>
                  <a:srgbClr val="006600"/>
                </a:solidFill>
              </a:rPr>
              <a:t> и др.). </a:t>
            </a:r>
            <a:endParaRPr lang="ru-RU" sz="7000" dirty="0" smtClean="0">
              <a:solidFill>
                <a:srgbClr val="006600"/>
              </a:solidFill>
            </a:endParaRPr>
          </a:p>
          <a:p>
            <a:r>
              <a:rPr lang="ru-RU" sz="7000" dirty="0" smtClean="0">
                <a:solidFill>
                  <a:srgbClr val="C00000"/>
                </a:solidFill>
              </a:rPr>
              <a:t>Он </a:t>
            </a:r>
            <a:r>
              <a:rPr lang="ru-RU" sz="7000" dirty="0">
                <a:solidFill>
                  <a:srgbClr val="C00000"/>
                </a:solidFill>
              </a:rPr>
              <a:t>активен и термически устойчив в области температур 650 – 830 К</a:t>
            </a:r>
            <a:r>
              <a:rPr lang="ru-RU" sz="7000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sz="7400" dirty="0">
                <a:solidFill>
                  <a:srgbClr val="9900FF"/>
                </a:solidFill>
              </a:rPr>
              <a:t>Соединения серы отравляют катализатор необратимо, а кислород и некоторые его соединения, особенно СО – обратимо, но очень быстро и даже в ничтожно малых концентрациях.</a:t>
            </a:r>
          </a:p>
          <a:p>
            <a:endParaRPr lang="ru-RU" sz="74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http://trotted.narod.ru/chemtech/lec-13.files/image00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5580" y="2276872"/>
            <a:ext cx="432048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154366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6902" y="1259175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Степень поглощения диоксида азота </a:t>
            </a:r>
            <a:r>
              <a:rPr lang="ru-RU" sz="2800" dirty="0">
                <a:solidFill>
                  <a:srgbClr val="0000FF"/>
                </a:solidFill>
              </a:rPr>
              <a:t>водными </a:t>
            </a:r>
            <a:r>
              <a:rPr lang="ru-RU" sz="2800" dirty="0" err="1" smtClean="0">
                <a:solidFill>
                  <a:srgbClr val="0000FF"/>
                </a:solidFill>
              </a:rPr>
              <a:t>раст</a:t>
            </a:r>
            <a:r>
              <a:rPr lang="ru-RU" sz="2800" dirty="0" smtClean="0">
                <a:solidFill>
                  <a:srgbClr val="0000FF"/>
                </a:solidFill>
              </a:rPr>
              <a:t>-ворами </a:t>
            </a:r>
            <a:r>
              <a:rPr lang="ru-RU" sz="2800" dirty="0">
                <a:solidFill>
                  <a:srgbClr val="0000FF"/>
                </a:solidFill>
              </a:rPr>
              <a:t>азотной кислоты</a:t>
            </a:r>
            <a:r>
              <a:rPr lang="ru-RU" sz="2800" dirty="0">
                <a:solidFill>
                  <a:srgbClr val="006600"/>
                </a:solidFill>
              </a:rPr>
              <a:t> определяется такими </a:t>
            </a:r>
            <a:r>
              <a:rPr lang="ru-RU" sz="2800" dirty="0" smtClean="0">
                <a:solidFill>
                  <a:srgbClr val="006600"/>
                </a:solidFill>
              </a:rPr>
              <a:t>фак-торами </a:t>
            </a:r>
            <a:r>
              <a:rPr lang="ru-RU" sz="2800" dirty="0">
                <a:solidFill>
                  <a:srgbClr val="006600"/>
                </a:solidFill>
              </a:rPr>
              <a:t>как </a:t>
            </a:r>
            <a:r>
              <a:rPr lang="ru-RU" sz="2800" dirty="0">
                <a:solidFill>
                  <a:srgbClr val="740783"/>
                </a:solidFill>
              </a:rPr>
              <a:t>температура, давление, концентрация кислоты.</a:t>
            </a:r>
            <a:r>
              <a:rPr lang="ru-RU" sz="2800" dirty="0">
                <a:solidFill>
                  <a:srgbClr val="006600"/>
                </a:solidFill>
              </a:rPr>
              <a:t> </a:t>
            </a:r>
            <a:endParaRPr lang="ru-RU" sz="2800" dirty="0" smtClean="0">
              <a:solidFill>
                <a:srgbClr val="006600"/>
              </a:solidFill>
            </a:endParaRPr>
          </a:p>
          <a:p>
            <a:r>
              <a:rPr lang="ru-RU" sz="2800" dirty="0" smtClean="0">
                <a:solidFill>
                  <a:srgbClr val="006600"/>
                </a:solidFill>
              </a:rPr>
              <a:t>При </a:t>
            </a:r>
            <a:r>
              <a:rPr lang="ru-RU" sz="2800" dirty="0">
                <a:solidFill>
                  <a:srgbClr val="006600"/>
                </a:solidFill>
              </a:rPr>
              <a:t>понижении температуры и концентрации </a:t>
            </a:r>
            <a:r>
              <a:rPr lang="ru-RU" sz="2800" dirty="0" smtClean="0">
                <a:solidFill>
                  <a:srgbClr val="006600"/>
                </a:solidFill>
              </a:rPr>
              <a:t>кисло-ты </a:t>
            </a:r>
            <a:r>
              <a:rPr lang="ru-RU" sz="2800" dirty="0">
                <a:solidFill>
                  <a:srgbClr val="006600"/>
                </a:solidFill>
              </a:rPr>
              <a:t>и повышении давления степень превращения </a:t>
            </a:r>
            <a:r>
              <a:rPr lang="ru-RU" sz="2800" dirty="0" err="1" smtClean="0">
                <a:solidFill>
                  <a:srgbClr val="006600"/>
                </a:solidFill>
              </a:rPr>
              <a:t>дио-ксида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>
                <a:solidFill>
                  <a:srgbClr val="006600"/>
                </a:solidFill>
              </a:rPr>
              <a:t>азота растет. </a:t>
            </a:r>
            <a:endParaRPr lang="ru-RU" sz="2800" dirty="0" smtClean="0">
              <a:solidFill>
                <a:srgbClr val="006600"/>
              </a:solidFill>
            </a:endParaRPr>
          </a:p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При </a:t>
            </a:r>
            <a:r>
              <a:rPr lang="ru-RU" sz="2800" dirty="0">
                <a:solidFill>
                  <a:srgbClr val="C00000"/>
                </a:solidFill>
              </a:rPr>
              <a:t>концентрации азотной кислоты выше 65% поглощение практически прекращается.</a:t>
            </a:r>
          </a:p>
        </p:txBody>
      </p:sp>
    </p:spTree>
    <p:extLst>
      <p:ext uri="{BB962C8B-B14F-4D97-AF65-F5344CB8AC3E}">
        <p14:creationId xmlns="" xmlns:p14="http://schemas.microsoft.com/office/powerpoint/2010/main" val="4912427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340768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Следует также отметить, что </a:t>
            </a:r>
            <a:r>
              <a:rPr lang="ru-RU" sz="2800" dirty="0">
                <a:solidFill>
                  <a:srgbClr val="C00000"/>
                </a:solidFill>
              </a:rPr>
              <a:t>степень окисления NO зависит от свободного объема, а </a:t>
            </a:r>
            <a:r>
              <a:rPr lang="ru-RU" sz="2800" dirty="0">
                <a:solidFill>
                  <a:srgbClr val="006600"/>
                </a:solidFill>
              </a:rPr>
              <a:t>количество </a:t>
            </a:r>
            <a:r>
              <a:rPr lang="ru-RU" sz="2800" dirty="0" err="1" smtClean="0">
                <a:solidFill>
                  <a:srgbClr val="006600"/>
                </a:solidFill>
              </a:rPr>
              <a:t>поглоща-емых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>
                <a:solidFill>
                  <a:srgbClr val="006600"/>
                </a:solidFill>
              </a:rPr>
              <a:t>оксидов азота – от поверхности контакта фаз. </a:t>
            </a:r>
            <a:endParaRPr lang="ru-RU" sz="2800" dirty="0" smtClean="0">
              <a:solidFill>
                <a:srgbClr val="006600"/>
              </a:solidFill>
            </a:endParaRPr>
          </a:p>
          <a:p>
            <a:endParaRPr lang="ru-RU" sz="2800" dirty="0">
              <a:solidFill>
                <a:srgbClr val="C00000"/>
              </a:solidFill>
            </a:endParaRPr>
          </a:p>
          <a:p>
            <a:r>
              <a:rPr lang="ru-RU" sz="2800" dirty="0" smtClean="0">
                <a:solidFill>
                  <a:srgbClr val="CC3300"/>
                </a:solidFill>
              </a:rPr>
              <a:t>Поэтому </a:t>
            </a:r>
            <a:r>
              <a:rPr lang="ru-RU" sz="2800" dirty="0">
                <a:solidFill>
                  <a:srgbClr val="CC3300"/>
                </a:solidFill>
              </a:rPr>
              <a:t>одно из основных требований, </a:t>
            </a:r>
            <a:r>
              <a:rPr lang="ru-RU" sz="2800" dirty="0" err="1" smtClean="0">
                <a:solidFill>
                  <a:srgbClr val="CC3300"/>
                </a:solidFill>
              </a:rPr>
              <a:t>предъявля-емых</a:t>
            </a:r>
            <a:r>
              <a:rPr lang="ru-RU" sz="2800" dirty="0" smtClean="0">
                <a:solidFill>
                  <a:srgbClr val="CC3300"/>
                </a:solidFill>
              </a:rPr>
              <a:t> </a:t>
            </a:r>
            <a:r>
              <a:rPr lang="ru-RU" sz="2800" dirty="0">
                <a:solidFill>
                  <a:srgbClr val="CC3300"/>
                </a:solidFill>
              </a:rPr>
              <a:t>к абсорбционной аппаратуре – </a:t>
            </a:r>
            <a:r>
              <a:rPr lang="ru-RU" sz="2800" b="1" dirty="0">
                <a:solidFill>
                  <a:srgbClr val="CC3300"/>
                </a:solidFill>
              </a:rPr>
              <a:t>создание </a:t>
            </a:r>
            <a:r>
              <a:rPr lang="ru-RU" sz="2800" b="1" dirty="0" smtClean="0">
                <a:solidFill>
                  <a:srgbClr val="CC3300"/>
                </a:solidFill>
              </a:rPr>
              <a:t>макси-</a:t>
            </a:r>
            <a:r>
              <a:rPr lang="ru-RU" sz="2800" b="1" dirty="0" err="1" smtClean="0">
                <a:solidFill>
                  <a:srgbClr val="CC3300"/>
                </a:solidFill>
              </a:rPr>
              <a:t>мального</a:t>
            </a:r>
            <a:r>
              <a:rPr lang="ru-RU" sz="2800" b="1" dirty="0" smtClean="0">
                <a:solidFill>
                  <a:srgbClr val="CC3300"/>
                </a:solidFill>
              </a:rPr>
              <a:t> </a:t>
            </a:r>
            <a:r>
              <a:rPr lang="ru-RU" sz="2800" b="1" dirty="0">
                <a:solidFill>
                  <a:srgbClr val="CC3300"/>
                </a:solidFill>
              </a:rPr>
              <a:t>свободного объема при одновременно сильно развитой поверхности поглощения.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8968375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849" y="980728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Поэтому реактор образования азотной кислоты – </a:t>
            </a:r>
            <a:r>
              <a:rPr lang="ru-RU" sz="2800" dirty="0">
                <a:solidFill>
                  <a:srgbClr val="CC3300"/>
                </a:solidFill>
              </a:rPr>
              <a:t>абсорбционная колонна с </a:t>
            </a:r>
            <a:r>
              <a:rPr lang="ru-RU" sz="2800" dirty="0" err="1">
                <a:solidFill>
                  <a:srgbClr val="CC3300"/>
                </a:solidFill>
              </a:rPr>
              <a:t>копачковыми</a:t>
            </a:r>
            <a:r>
              <a:rPr lang="ru-RU" sz="2800" dirty="0">
                <a:solidFill>
                  <a:srgbClr val="CC3300"/>
                </a:solidFill>
              </a:rPr>
              <a:t> или </a:t>
            </a:r>
            <a:r>
              <a:rPr lang="ru-RU" sz="2800" dirty="0" err="1">
                <a:solidFill>
                  <a:srgbClr val="CC3300"/>
                </a:solidFill>
              </a:rPr>
              <a:t>ситчатыми</a:t>
            </a:r>
            <a:r>
              <a:rPr lang="ru-RU" sz="2800" dirty="0">
                <a:solidFill>
                  <a:srgbClr val="CC3300"/>
                </a:solidFill>
              </a:rPr>
              <a:t> тарелками</a:t>
            </a:r>
            <a:r>
              <a:rPr lang="ru-RU" sz="28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rgbClr val="006600"/>
                </a:solidFill>
              </a:rPr>
              <a:t>Пространство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>
                <a:solidFill>
                  <a:srgbClr val="006600"/>
                </a:solidFill>
              </a:rPr>
              <a:t>между тарелками работает как </a:t>
            </a:r>
            <a:r>
              <a:rPr lang="ru-RU" sz="2800" b="1" dirty="0" err="1" smtClean="0">
                <a:solidFill>
                  <a:srgbClr val="006600"/>
                </a:solidFill>
              </a:rPr>
              <a:t>газофаз-ный</a:t>
            </a:r>
            <a:r>
              <a:rPr lang="ru-RU" sz="2800" b="1" dirty="0" smtClean="0">
                <a:solidFill>
                  <a:srgbClr val="006600"/>
                </a:solidFill>
              </a:rPr>
              <a:t> </a:t>
            </a:r>
            <a:r>
              <a:rPr lang="ru-RU" sz="2800" b="1" dirty="0">
                <a:solidFill>
                  <a:srgbClr val="006600"/>
                </a:solidFill>
              </a:rPr>
              <a:t>окислитель</a:t>
            </a:r>
            <a:r>
              <a:rPr lang="ru-RU" sz="2800" dirty="0">
                <a:solidFill>
                  <a:srgbClr val="006600"/>
                </a:solidFill>
              </a:rPr>
              <a:t> основного количества </a:t>
            </a:r>
            <a:r>
              <a:rPr lang="ru-RU" sz="2800" dirty="0" err="1" smtClean="0">
                <a:solidFill>
                  <a:srgbClr val="006600"/>
                </a:solidFill>
              </a:rPr>
              <a:t>выделивше-гося</a:t>
            </a:r>
            <a:r>
              <a:rPr lang="ru-RU" sz="2800" dirty="0">
                <a:solidFill>
                  <a:srgbClr val="006600"/>
                </a:solidFill>
              </a:rPr>
              <a:t> </a:t>
            </a:r>
            <a:r>
              <a:rPr lang="en-US" sz="2800" dirty="0">
                <a:solidFill>
                  <a:srgbClr val="006600"/>
                </a:solidFill>
              </a:rPr>
              <a:t>NO</a:t>
            </a:r>
            <a:r>
              <a:rPr lang="ru-RU" sz="2800" dirty="0">
                <a:solidFill>
                  <a:srgbClr val="006600"/>
                </a:solidFill>
              </a:rPr>
              <a:t>. </a:t>
            </a:r>
            <a:endParaRPr lang="ru-RU" sz="2800" dirty="0" smtClean="0">
              <a:solidFill>
                <a:srgbClr val="006600"/>
              </a:solidFill>
            </a:endParaRPr>
          </a:p>
          <a:p>
            <a:r>
              <a:rPr lang="ru-RU" sz="2800" b="1" dirty="0" err="1" smtClean="0">
                <a:solidFill>
                  <a:srgbClr val="0000FF"/>
                </a:solidFill>
              </a:rPr>
              <a:t>Барботаж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>
                <a:solidFill>
                  <a:srgbClr val="0000FF"/>
                </a:solidFill>
              </a:rPr>
              <a:t>в новом слое жидкости на тарелке </a:t>
            </a:r>
            <a:r>
              <a:rPr lang="ru-RU" sz="2800" dirty="0" err="1" smtClean="0">
                <a:solidFill>
                  <a:srgbClr val="CC3300"/>
                </a:solidFill>
              </a:rPr>
              <a:t>обеспе-чивает</a:t>
            </a:r>
            <a:r>
              <a:rPr lang="ru-RU" sz="2800" dirty="0" smtClean="0">
                <a:solidFill>
                  <a:srgbClr val="CC3300"/>
                </a:solidFill>
              </a:rPr>
              <a:t> </a:t>
            </a:r>
            <a:r>
              <a:rPr lang="ru-RU" sz="2800" dirty="0">
                <a:solidFill>
                  <a:srgbClr val="CC3300"/>
                </a:solidFill>
              </a:rPr>
              <a:t>интенсивный </a:t>
            </a:r>
            <a:r>
              <a:rPr lang="ru-RU" sz="2800" dirty="0" err="1">
                <a:solidFill>
                  <a:srgbClr val="CC3300"/>
                </a:solidFill>
              </a:rPr>
              <a:t>массообмен</a:t>
            </a:r>
            <a:r>
              <a:rPr lang="ru-RU" sz="2800" dirty="0">
                <a:solidFill>
                  <a:srgbClr val="CC3300"/>
                </a:solidFill>
              </a:rPr>
              <a:t> с газом</a:t>
            </a:r>
            <a:r>
              <a:rPr lang="ru-RU" sz="2800" dirty="0">
                <a:solidFill>
                  <a:srgbClr val="0000FF"/>
                </a:solidFill>
              </a:rPr>
              <a:t>, способствуя поглощению компонентов </a:t>
            </a:r>
            <a:r>
              <a:rPr lang="ru-RU" sz="2800" dirty="0" err="1">
                <a:solidFill>
                  <a:srgbClr val="0000FF"/>
                </a:solidFill>
              </a:rPr>
              <a:t>газофазной</a:t>
            </a:r>
            <a:r>
              <a:rPr lang="ru-RU" sz="2800" dirty="0">
                <a:solidFill>
                  <a:srgbClr val="0000FF"/>
                </a:solidFill>
              </a:rPr>
              <a:t> смеси и тем самым образованию HNO</a:t>
            </a:r>
            <a:r>
              <a:rPr lang="ru-RU" sz="2800" baseline="-25000" dirty="0">
                <a:solidFill>
                  <a:srgbClr val="0000FF"/>
                </a:solidFill>
              </a:rPr>
              <a:t>3</a:t>
            </a:r>
            <a:r>
              <a:rPr lang="ru-RU" sz="2800" dirty="0">
                <a:solidFill>
                  <a:srgbClr val="0000FF"/>
                </a:solidFill>
              </a:rPr>
              <a:t> и жидкофазному </a:t>
            </a:r>
            <a:r>
              <a:rPr lang="ru-RU" sz="2800" dirty="0" smtClean="0">
                <a:solidFill>
                  <a:srgbClr val="0000FF"/>
                </a:solidFill>
              </a:rPr>
              <a:t>окисле-</a:t>
            </a:r>
            <a:r>
              <a:rPr lang="ru-RU" sz="2800" dirty="0" err="1" smtClean="0">
                <a:solidFill>
                  <a:srgbClr val="0000FF"/>
                </a:solidFill>
              </a:rPr>
              <a:t>нию</a:t>
            </a:r>
            <a:r>
              <a:rPr lang="ru-RU" sz="2800" dirty="0">
                <a:solidFill>
                  <a:srgbClr val="0000FF"/>
                </a:solidFill>
              </a:rPr>
              <a:t> </a:t>
            </a:r>
            <a:r>
              <a:rPr lang="en-US" sz="2800" dirty="0">
                <a:solidFill>
                  <a:srgbClr val="0000FF"/>
                </a:solidFill>
              </a:rPr>
              <a:t>NO</a:t>
            </a:r>
            <a:r>
              <a:rPr lang="ru-RU" sz="2800" dirty="0">
                <a:solidFill>
                  <a:srgbClr val="0000FF"/>
                </a:solidFill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2359873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pPr algn="l"/>
            <a:r>
              <a:rPr lang="ru-RU" sz="2800" dirty="0">
                <a:solidFill>
                  <a:srgbClr val="0000FF"/>
                </a:solidFill>
              </a:rPr>
              <a:t>Достаточно большой объем газовой фазы между </a:t>
            </a:r>
            <a:r>
              <a:rPr lang="ru-RU" sz="2800" dirty="0" smtClean="0">
                <a:solidFill>
                  <a:srgbClr val="0000FF"/>
                </a:solidFill>
              </a:rPr>
              <a:t>таре-</a:t>
            </a:r>
            <a:r>
              <a:rPr lang="ru-RU" sz="2800" dirty="0" err="1" smtClean="0">
                <a:solidFill>
                  <a:srgbClr val="0000FF"/>
                </a:solidFill>
              </a:rPr>
              <a:t>лками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>
                <a:solidFill>
                  <a:srgbClr val="0000FF"/>
                </a:solidFill>
              </a:rPr>
              <a:t>позволяет достичь высоких степеней </a:t>
            </a:r>
            <a:r>
              <a:rPr lang="ru-RU" sz="2800" dirty="0" err="1" smtClean="0">
                <a:solidFill>
                  <a:srgbClr val="0000FF"/>
                </a:solidFill>
              </a:rPr>
              <a:t>газофазно-го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>
                <a:solidFill>
                  <a:srgbClr val="0000FF"/>
                </a:solidFill>
              </a:rPr>
              <a:t>окисления NO в NO</a:t>
            </a:r>
            <a:r>
              <a:rPr lang="ru-RU" sz="2800" baseline="-25000" dirty="0">
                <a:solidFill>
                  <a:srgbClr val="0000FF"/>
                </a:solidFill>
              </a:rPr>
              <a:t>2</a:t>
            </a:r>
            <a:r>
              <a:rPr lang="ru-RU" sz="2800" dirty="0">
                <a:solidFill>
                  <a:srgbClr val="0000FF"/>
                </a:solidFill>
              </a:rPr>
              <a:t>, </a:t>
            </a:r>
            <a:r>
              <a:rPr lang="ru-RU" sz="2800" dirty="0">
                <a:solidFill>
                  <a:srgbClr val="CC3300"/>
                </a:solidFill>
              </a:rPr>
              <a:t>можно считать, что в </a:t>
            </a:r>
            <a:r>
              <a:rPr lang="ru-RU" sz="2800" dirty="0" err="1" smtClean="0">
                <a:solidFill>
                  <a:srgbClr val="CC3300"/>
                </a:solidFill>
              </a:rPr>
              <a:t>абсорбци-онной</a:t>
            </a:r>
            <a:r>
              <a:rPr lang="ru-RU" sz="2800" dirty="0" smtClean="0">
                <a:solidFill>
                  <a:srgbClr val="CC3300"/>
                </a:solidFill>
              </a:rPr>
              <a:t> </a:t>
            </a:r>
            <a:r>
              <a:rPr lang="ru-RU" sz="2800" dirty="0">
                <a:solidFill>
                  <a:srgbClr val="CC3300"/>
                </a:solidFill>
              </a:rPr>
              <a:t>колонне протекает превращение, описываемые следующим брутто-уравнениями:</a:t>
            </a: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740783"/>
                </a:solidFill>
              </a:rPr>
              <a:t>Для </a:t>
            </a:r>
            <a:r>
              <a:rPr lang="ru-RU" dirty="0">
                <a:solidFill>
                  <a:srgbClr val="740783"/>
                </a:solidFill>
              </a:rPr>
              <a:t>отвода избыточного тепла на тарелках установлены плоские змеевидные холодильники с циркулирующей в них водой.</a:t>
            </a:r>
          </a:p>
          <a:p>
            <a:endParaRPr lang="ru-RU" b="1" dirty="0">
              <a:solidFill>
                <a:srgbClr val="0000FF"/>
              </a:solidFill>
            </a:endParaRPr>
          </a:p>
        </p:txBody>
      </p:sp>
      <p:pic>
        <p:nvPicPr>
          <p:cNvPr id="5" name="Рисунок 4" descr="http://trotted.narod.ru/chemtech/lec-14.files/image03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17032"/>
            <a:ext cx="4248472" cy="626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515717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 fontScale="62500" lnSpcReduction="20000"/>
          </a:bodyPr>
          <a:lstStyle/>
          <a:p>
            <a:r>
              <a:rPr lang="ru-RU" sz="4500" b="1" u="sng" dirty="0" smtClean="0">
                <a:solidFill>
                  <a:srgbClr val="0000FF"/>
                </a:solidFill>
              </a:rPr>
              <a:t>Технология </a:t>
            </a:r>
            <a:r>
              <a:rPr lang="ru-RU" sz="4500" b="1" u="sng" dirty="0">
                <a:solidFill>
                  <a:srgbClr val="0000FF"/>
                </a:solidFill>
              </a:rPr>
              <a:t>процесса.</a:t>
            </a:r>
            <a:endParaRPr lang="ru-RU" sz="4500" b="1" dirty="0">
              <a:solidFill>
                <a:srgbClr val="0000FF"/>
              </a:solidFill>
            </a:endParaRPr>
          </a:p>
          <a:p>
            <a:pPr algn="l"/>
            <a:r>
              <a:rPr lang="ru-RU" sz="4500" dirty="0" smtClean="0">
                <a:solidFill>
                  <a:srgbClr val="0000FF"/>
                </a:solidFill>
              </a:rPr>
              <a:t>Современные </a:t>
            </a:r>
            <a:r>
              <a:rPr lang="ru-RU" sz="4500" dirty="0">
                <a:solidFill>
                  <a:srgbClr val="0000FF"/>
                </a:solidFill>
              </a:rPr>
              <a:t>установки, работающие под </a:t>
            </a:r>
            <a:r>
              <a:rPr lang="ru-RU" sz="4500" dirty="0" smtClean="0">
                <a:solidFill>
                  <a:srgbClr val="0000FF"/>
                </a:solidFill>
              </a:rPr>
              <a:t>повышен-</a:t>
            </a:r>
            <a:r>
              <a:rPr lang="ru-RU" sz="4500" dirty="0" err="1" smtClean="0">
                <a:solidFill>
                  <a:srgbClr val="0000FF"/>
                </a:solidFill>
              </a:rPr>
              <a:t>ным</a:t>
            </a:r>
            <a:r>
              <a:rPr lang="ru-RU" sz="4500" dirty="0" smtClean="0">
                <a:solidFill>
                  <a:srgbClr val="0000FF"/>
                </a:solidFill>
              </a:rPr>
              <a:t> </a:t>
            </a:r>
            <a:r>
              <a:rPr lang="ru-RU" sz="4500" dirty="0">
                <a:solidFill>
                  <a:srgbClr val="0000FF"/>
                </a:solidFill>
              </a:rPr>
              <a:t>давлением (от 0,2 до 1 МПа) разработаны по </a:t>
            </a:r>
            <a:r>
              <a:rPr lang="ru-RU" sz="4500" dirty="0" smtClean="0">
                <a:solidFill>
                  <a:srgbClr val="0000FF"/>
                </a:solidFill>
              </a:rPr>
              <a:t>при-</a:t>
            </a:r>
            <a:r>
              <a:rPr lang="ru-RU" sz="4500" dirty="0" err="1" smtClean="0">
                <a:solidFill>
                  <a:srgbClr val="0000FF"/>
                </a:solidFill>
              </a:rPr>
              <a:t>нципу</a:t>
            </a:r>
            <a:r>
              <a:rPr lang="ru-RU" sz="4500" dirty="0" smtClean="0">
                <a:solidFill>
                  <a:srgbClr val="0000FF"/>
                </a:solidFill>
              </a:rPr>
              <a:t> </a:t>
            </a:r>
            <a:r>
              <a:rPr lang="ru-RU" sz="4500" dirty="0">
                <a:solidFill>
                  <a:srgbClr val="0000FF"/>
                </a:solidFill>
              </a:rPr>
              <a:t>энерготехнологических схем, в которых энергия отходящих газов (связанная с их высокой </a:t>
            </a:r>
            <a:r>
              <a:rPr lang="ru-RU" sz="4500" dirty="0" err="1" smtClean="0">
                <a:solidFill>
                  <a:srgbClr val="0000FF"/>
                </a:solidFill>
              </a:rPr>
              <a:t>температу</a:t>
            </a:r>
            <a:r>
              <a:rPr lang="ru-RU" sz="4500" dirty="0" smtClean="0">
                <a:solidFill>
                  <a:srgbClr val="0000FF"/>
                </a:solidFill>
              </a:rPr>
              <a:t>-рой </a:t>
            </a:r>
            <a:r>
              <a:rPr lang="ru-RU" sz="4500" dirty="0">
                <a:solidFill>
                  <a:srgbClr val="0000FF"/>
                </a:solidFill>
              </a:rPr>
              <a:t>и давлением) и теплота реакции окисления </a:t>
            </a:r>
            <a:r>
              <a:rPr lang="ru-RU" sz="4500" dirty="0" err="1" smtClean="0">
                <a:solidFill>
                  <a:srgbClr val="0000FF"/>
                </a:solidFill>
              </a:rPr>
              <a:t>амми-ака</a:t>
            </a:r>
            <a:r>
              <a:rPr lang="ru-RU" sz="4500" dirty="0">
                <a:solidFill>
                  <a:srgbClr val="0000FF"/>
                </a:solidFill>
              </a:rPr>
              <a:t>, используются для сжатия воздуха и нитрозных </a:t>
            </a:r>
            <a:r>
              <a:rPr lang="ru-RU" sz="4500" dirty="0" smtClean="0">
                <a:solidFill>
                  <a:srgbClr val="0000FF"/>
                </a:solidFill>
              </a:rPr>
              <a:t>га-зов</a:t>
            </a:r>
            <a:r>
              <a:rPr lang="ru-RU" sz="4500" dirty="0">
                <a:solidFill>
                  <a:srgbClr val="0000FF"/>
                </a:solidFill>
              </a:rPr>
              <a:t>, а также получения технологического пара</a:t>
            </a:r>
            <a:r>
              <a:rPr lang="ru-RU" sz="4500" dirty="0" smtClean="0">
                <a:solidFill>
                  <a:srgbClr val="0000FF"/>
                </a:solidFill>
              </a:rPr>
              <a:t>.</a:t>
            </a:r>
          </a:p>
          <a:p>
            <a:pPr algn="l"/>
            <a:r>
              <a:rPr lang="ru-RU" sz="4500" dirty="0" smtClean="0">
                <a:solidFill>
                  <a:srgbClr val="0000FF"/>
                </a:solidFill>
              </a:rPr>
              <a:t> </a:t>
            </a:r>
            <a:r>
              <a:rPr lang="ru-RU" sz="4500" dirty="0">
                <a:solidFill>
                  <a:srgbClr val="0000FF"/>
                </a:solidFill>
              </a:rPr>
              <a:t>Этими же схемами предусмотрено более полное </a:t>
            </a:r>
            <a:r>
              <a:rPr lang="ru-RU" sz="4500" dirty="0" err="1" smtClean="0">
                <a:solidFill>
                  <a:srgbClr val="0000FF"/>
                </a:solidFill>
              </a:rPr>
              <a:t>ис</a:t>
            </a:r>
            <a:r>
              <a:rPr lang="ru-RU" sz="4500" dirty="0" smtClean="0">
                <a:solidFill>
                  <a:srgbClr val="0000FF"/>
                </a:solidFill>
              </a:rPr>
              <a:t>-пользование </a:t>
            </a:r>
            <a:r>
              <a:rPr lang="ru-RU" sz="4500" dirty="0" err="1">
                <a:solidFill>
                  <a:srgbClr val="0000FF"/>
                </a:solidFill>
              </a:rPr>
              <a:t>низкопотенциальной</a:t>
            </a:r>
            <a:r>
              <a:rPr lang="ru-RU" sz="4500" dirty="0">
                <a:solidFill>
                  <a:srgbClr val="0000FF"/>
                </a:solidFill>
              </a:rPr>
              <a:t> энергии</a:t>
            </a:r>
            <a:r>
              <a:rPr lang="ru-RU" sz="4500">
                <a:solidFill>
                  <a:srgbClr val="0000FF"/>
                </a:solidFill>
              </a:rPr>
              <a:t>. </a:t>
            </a:r>
            <a:endParaRPr lang="ru-RU" sz="4500" smtClean="0">
              <a:solidFill>
                <a:srgbClr val="0000FF"/>
              </a:solidFill>
            </a:endParaRPr>
          </a:p>
          <a:p>
            <a:pPr algn="l"/>
            <a:r>
              <a:rPr lang="ru-RU" sz="4500" smtClean="0">
                <a:solidFill>
                  <a:srgbClr val="0000FF"/>
                </a:solidFill>
              </a:rPr>
              <a:t>Принципиальная </a:t>
            </a:r>
            <a:r>
              <a:rPr lang="ru-RU" sz="4500" dirty="0">
                <a:solidFill>
                  <a:srgbClr val="0000FF"/>
                </a:solidFill>
              </a:rPr>
              <a:t>технологическая схема получения разбавленной азотной кислоты под повышенным давлением приведена на рисунке 2</a:t>
            </a:r>
          </a:p>
          <a:p>
            <a:r>
              <a:rPr lang="ru-RU" sz="4500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27669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8640960" cy="5214974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1026" name="Picture 2" descr="C:\Users\Александр\Pictures\Рисунок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071546"/>
            <a:ext cx="6411613" cy="3600000"/>
          </a:xfrm>
          <a:prstGeom prst="rect">
            <a:avLst/>
          </a:prstGeom>
          <a:noFill/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5720" y="5274422"/>
            <a:ext cx="84296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4857760"/>
            <a:ext cx="835824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Рисунок 2  Схема производства азотной кислоты с приводом компрессора от газовой турбины</a:t>
            </a:r>
            <a:endParaRPr lang="ru-RU" sz="16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 – фильтр воздуха; 2 – реактор каталитической очистки; 3 – топочное устройство; 4 – подогреватель метана; 5 – подогреватель аммиака; 6 – смеситель аммиака и воздуха; 7 – холодильник конденсатор; 8 – сепаратор; 9 – абсорбционная колонна; 10 – продувочная колонна; 11 – подогреватель  отходящих газов; 12 – подогреватель воздуха; 13 – сосуд для </a:t>
            </a:r>
            <a:endParaRPr lang="ru-RU" sz="1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окисления нитрозных газов; 14 – контактный аппарат; 15 – котел-утилизатор; 16,18 – двухступенчатый турбокомпрессор;</a:t>
            </a:r>
            <a:endParaRPr lang="ru-RU" sz="1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17 – газовая турбина</a:t>
            </a:r>
            <a:endParaRPr lang="ru-RU" sz="1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213227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4000528" cy="5214974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1026" name="Picture 2" descr="C:\Users\Александр\Pictures\Рисунок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928670"/>
            <a:ext cx="3846973" cy="2714644"/>
          </a:xfrm>
          <a:prstGeom prst="rect">
            <a:avLst/>
          </a:prstGeom>
          <a:noFill/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5720" y="5274422"/>
            <a:ext cx="84296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3929066"/>
            <a:ext cx="414340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Рисунок 2  Схема производства азотной кислоты с приводом компрессора от газовой турбины</a:t>
            </a:r>
            <a:endParaRPr lang="ru-RU" sz="1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 – фильтр воздуха; 2 – реактор каталитической очистки; 3 – топочное устройство; 4 – подогреватель метана; 5 – подогреватель аммиака; 6 – смеситель аммиака и воздуха; 7 – холодильник конденсатор; 8 – сепаратор; 9 – абсорбционная колонна; 10 – продувочная колонна; 11 – подогреватель  отходящих газов; 12 – подогреватель воздуха; 13 – сосуд для </a:t>
            </a:r>
            <a:endParaRPr lang="ru-RU" sz="1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окисления нитрозных газов; 14 – контактный аппарат; 15 – котел-утилизатор; 16,18 – двухступенчатый турбокомпрессор;</a:t>
            </a:r>
            <a:endParaRPr lang="ru-RU" sz="1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17 – газовая турбина</a:t>
            </a:r>
            <a:endParaRPr lang="ru-RU" sz="1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6248" y="1000108"/>
            <a:ext cx="4572000" cy="69557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dirty="0" smtClean="0">
                <a:solidFill>
                  <a:srgbClr val="0000FF"/>
                </a:solidFill>
              </a:rPr>
              <a:t>Атмосферный воздух проходит </a:t>
            </a:r>
            <a:r>
              <a:rPr lang="ru-RU" sz="2200" dirty="0" err="1" smtClean="0">
                <a:solidFill>
                  <a:srgbClr val="0000FF"/>
                </a:solidFill>
              </a:rPr>
              <a:t>тща-тельную</a:t>
            </a:r>
            <a:r>
              <a:rPr lang="ru-RU" sz="2200" dirty="0" smtClean="0">
                <a:solidFill>
                  <a:srgbClr val="0000FF"/>
                </a:solidFill>
              </a:rPr>
              <a:t> очистку в двухступенчатом фильтре (</a:t>
            </a:r>
            <a:r>
              <a:rPr lang="ru-RU" sz="2200" b="1" dirty="0" smtClean="0">
                <a:solidFill>
                  <a:srgbClr val="0000FF"/>
                </a:solidFill>
              </a:rPr>
              <a:t>1</a:t>
            </a:r>
            <a:r>
              <a:rPr lang="ru-RU" sz="2200" dirty="0" smtClean="0">
                <a:solidFill>
                  <a:srgbClr val="0000FF"/>
                </a:solidFill>
              </a:rPr>
              <a:t>). Очищенный воздух сжимается двухступенчатым </a:t>
            </a:r>
            <a:r>
              <a:rPr lang="ru-RU" sz="2200" dirty="0" err="1" smtClean="0">
                <a:solidFill>
                  <a:srgbClr val="0000FF"/>
                </a:solidFill>
              </a:rPr>
              <a:t>возду-шным</a:t>
            </a:r>
            <a:r>
              <a:rPr lang="ru-RU" sz="2200" dirty="0" smtClean="0">
                <a:solidFill>
                  <a:srgbClr val="0000FF"/>
                </a:solidFill>
              </a:rPr>
              <a:t> компрессором (</a:t>
            </a:r>
            <a:r>
              <a:rPr lang="ru-RU" sz="2200" b="1" dirty="0" smtClean="0">
                <a:solidFill>
                  <a:srgbClr val="0000FF"/>
                </a:solidFill>
              </a:rPr>
              <a:t>16</a:t>
            </a:r>
            <a:r>
              <a:rPr lang="ru-RU" sz="2200" dirty="0" smtClean="0">
                <a:solidFill>
                  <a:srgbClr val="0000FF"/>
                </a:solidFill>
              </a:rPr>
              <a:t>, </a:t>
            </a:r>
            <a:r>
              <a:rPr lang="ru-RU" sz="2200" b="1" dirty="0" smtClean="0">
                <a:solidFill>
                  <a:srgbClr val="0000FF"/>
                </a:solidFill>
              </a:rPr>
              <a:t>18</a:t>
            </a:r>
            <a:r>
              <a:rPr lang="ru-RU" sz="2200" dirty="0" smtClean="0">
                <a:solidFill>
                  <a:srgbClr val="0000FF"/>
                </a:solidFill>
              </a:rPr>
              <a:t>). В </a:t>
            </a:r>
            <a:r>
              <a:rPr lang="ru-RU" sz="2200" dirty="0" err="1" smtClean="0">
                <a:solidFill>
                  <a:srgbClr val="0000FF"/>
                </a:solidFill>
              </a:rPr>
              <a:t>пер-вой</a:t>
            </a:r>
            <a:r>
              <a:rPr lang="ru-RU" sz="2200" dirty="0" smtClean="0">
                <a:solidFill>
                  <a:srgbClr val="0000FF"/>
                </a:solidFill>
              </a:rPr>
              <a:t> ступени (</a:t>
            </a:r>
            <a:r>
              <a:rPr lang="ru-RU" sz="2200" b="1" dirty="0" smtClean="0">
                <a:solidFill>
                  <a:srgbClr val="0000FF"/>
                </a:solidFill>
              </a:rPr>
              <a:t>18</a:t>
            </a:r>
            <a:r>
              <a:rPr lang="ru-RU" sz="2200" dirty="0" smtClean="0">
                <a:solidFill>
                  <a:srgbClr val="0000FF"/>
                </a:solidFill>
              </a:rPr>
              <a:t>) воздух сжимается до 0,35 МПа, при этом он </a:t>
            </a:r>
            <a:r>
              <a:rPr lang="ru-RU" sz="2200" dirty="0" err="1" smtClean="0">
                <a:solidFill>
                  <a:srgbClr val="0000FF"/>
                </a:solidFill>
              </a:rPr>
              <a:t>нагревает-ся</a:t>
            </a:r>
            <a:r>
              <a:rPr lang="ru-RU" sz="2200" dirty="0" smtClean="0">
                <a:solidFill>
                  <a:srgbClr val="0000FF"/>
                </a:solidFill>
              </a:rPr>
              <a:t> до 165 – 175С за счет </a:t>
            </a:r>
            <a:r>
              <a:rPr lang="ru-RU" sz="2200" dirty="0" err="1" smtClean="0">
                <a:solidFill>
                  <a:srgbClr val="0000FF"/>
                </a:solidFill>
              </a:rPr>
              <a:t>адиабати-ческого</a:t>
            </a:r>
            <a:r>
              <a:rPr lang="ru-RU" sz="2200" dirty="0" smtClean="0">
                <a:solidFill>
                  <a:srgbClr val="0000FF"/>
                </a:solidFill>
              </a:rPr>
              <a:t> сжатия. После охлаждения воздух направляется на вторую </a:t>
            </a:r>
            <a:r>
              <a:rPr lang="ru-RU" sz="2200" dirty="0" err="1" smtClean="0">
                <a:solidFill>
                  <a:srgbClr val="0000FF"/>
                </a:solidFill>
              </a:rPr>
              <a:t>сту-пень</a:t>
            </a:r>
            <a:r>
              <a:rPr lang="ru-RU" sz="2200" dirty="0" smtClean="0">
                <a:solidFill>
                  <a:srgbClr val="0000FF"/>
                </a:solidFill>
              </a:rPr>
              <a:t> сжатия (</a:t>
            </a:r>
            <a:r>
              <a:rPr lang="ru-RU" sz="2200" b="1" dirty="0" smtClean="0">
                <a:solidFill>
                  <a:srgbClr val="0000FF"/>
                </a:solidFill>
              </a:rPr>
              <a:t>16</a:t>
            </a:r>
            <a:r>
              <a:rPr lang="ru-RU" sz="2200" dirty="0" smtClean="0">
                <a:solidFill>
                  <a:srgbClr val="0000FF"/>
                </a:solidFill>
              </a:rPr>
              <a:t>), где его давление доводят до  0,7 – 0,8 МПа.</a:t>
            </a:r>
          </a:p>
          <a:p>
            <a:r>
              <a:rPr lang="ru-RU" sz="2200" dirty="0" smtClean="0"/>
              <a:t> </a:t>
            </a:r>
            <a:r>
              <a:rPr lang="ru-RU" sz="2200" dirty="0" smtClean="0">
                <a:solidFill>
                  <a:srgbClr val="0000FF"/>
                </a:solidFill>
              </a:rPr>
              <a:t>Основной поток воздуха после </a:t>
            </a:r>
            <a:r>
              <a:rPr lang="ru-RU" sz="2200" dirty="0" err="1" smtClean="0">
                <a:solidFill>
                  <a:srgbClr val="0000FF"/>
                </a:solidFill>
              </a:rPr>
              <a:t>сжа-тия</a:t>
            </a:r>
            <a:r>
              <a:rPr lang="ru-RU" sz="2200" dirty="0" smtClean="0">
                <a:solidFill>
                  <a:srgbClr val="0000FF"/>
                </a:solidFill>
              </a:rPr>
              <a:t> нагревают в подогревателе (</a:t>
            </a:r>
            <a:r>
              <a:rPr lang="ru-RU" sz="2200" b="1" dirty="0" smtClean="0">
                <a:solidFill>
                  <a:srgbClr val="0000FF"/>
                </a:solidFill>
              </a:rPr>
              <a:t>12</a:t>
            </a:r>
            <a:r>
              <a:rPr lang="ru-RU" sz="2200" dirty="0" smtClean="0">
                <a:solidFill>
                  <a:srgbClr val="0000FF"/>
                </a:solidFill>
              </a:rPr>
              <a:t>) до 250 – 270С теплотой нитрозных газов и подают на смешение с </a:t>
            </a:r>
            <a:r>
              <a:rPr lang="ru-RU" sz="2200" dirty="0" err="1" smtClean="0">
                <a:solidFill>
                  <a:srgbClr val="0000FF"/>
                </a:solidFill>
              </a:rPr>
              <a:t>ам-миаком</a:t>
            </a:r>
            <a:r>
              <a:rPr lang="ru-RU" sz="2200" dirty="0" smtClean="0">
                <a:solidFill>
                  <a:srgbClr val="0000FF"/>
                </a:solidFill>
              </a:rPr>
              <a:t> в смеситель (</a:t>
            </a:r>
            <a:r>
              <a:rPr lang="ru-RU" sz="2200" b="1" dirty="0" smtClean="0">
                <a:solidFill>
                  <a:srgbClr val="0000FF"/>
                </a:solidFill>
              </a:rPr>
              <a:t>6</a:t>
            </a:r>
            <a:r>
              <a:rPr lang="ru-RU" sz="2200" dirty="0" smtClean="0">
                <a:solidFill>
                  <a:srgbClr val="0000FF"/>
                </a:solidFill>
              </a:rPr>
              <a:t>).</a:t>
            </a:r>
          </a:p>
          <a:p>
            <a:endParaRPr lang="ru-RU" sz="2400" dirty="0" smtClean="0">
              <a:solidFill>
                <a:srgbClr val="0000FF"/>
              </a:solidFill>
            </a:endParaRPr>
          </a:p>
          <a:p>
            <a:endParaRPr lang="ru-RU" sz="2400" dirty="0" smtClean="0">
              <a:solidFill>
                <a:srgbClr val="0000FF"/>
              </a:solidFill>
            </a:endParaRPr>
          </a:p>
          <a:p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21322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1071546"/>
            <a:ext cx="87154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Газообразный аммиак, полученный испарением жидкого аммиака, после очистки от влаги, масел и катализаторной пыли через подогреватель (</a:t>
            </a:r>
            <a:r>
              <a:rPr lang="ru-RU" sz="2400" b="1" dirty="0" smtClean="0">
                <a:solidFill>
                  <a:srgbClr val="0000FF"/>
                </a:solidFill>
              </a:rPr>
              <a:t>5</a:t>
            </a:r>
            <a:r>
              <a:rPr lang="ru-RU" sz="2400" dirty="0" smtClean="0">
                <a:solidFill>
                  <a:srgbClr val="0000FF"/>
                </a:solidFill>
              </a:rPr>
              <a:t>) при температуре 150С также направляют в смеситель (</a:t>
            </a:r>
            <a:r>
              <a:rPr lang="ru-RU" sz="2400" b="1" dirty="0" smtClean="0">
                <a:solidFill>
                  <a:srgbClr val="0000FF"/>
                </a:solidFill>
              </a:rPr>
              <a:t>6</a:t>
            </a:r>
            <a:r>
              <a:rPr lang="ru-RU" sz="2400" dirty="0" smtClean="0">
                <a:solidFill>
                  <a:srgbClr val="0000FF"/>
                </a:solidFill>
              </a:rPr>
              <a:t>). Смеситель совмещен в одном аппарате с </a:t>
            </a:r>
            <a:r>
              <a:rPr lang="ru-RU" sz="2400" dirty="0" err="1" smtClean="0">
                <a:solidFill>
                  <a:srgbClr val="0000FF"/>
                </a:solidFill>
              </a:rPr>
              <a:t>поронитовым</a:t>
            </a:r>
            <a:r>
              <a:rPr lang="ru-RU" sz="2400" dirty="0" smtClean="0">
                <a:solidFill>
                  <a:srgbClr val="0000FF"/>
                </a:solidFill>
              </a:rPr>
              <a:t> фильтром. После очистки аммиачно-воздушную смесь с содержанием аммиака не более 10% подают в контактный аппарат (</a:t>
            </a:r>
            <a:r>
              <a:rPr lang="ru-RU" sz="2400" b="1" dirty="0" smtClean="0">
                <a:solidFill>
                  <a:srgbClr val="0000FF"/>
                </a:solidFill>
              </a:rPr>
              <a:t>14</a:t>
            </a:r>
            <a:r>
              <a:rPr lang="ru-RU" sz="2400" dirty="0" smtClean="0">
                <a:solidFill>
                  <a:srgbClr val="0000FF"/>
                </a:solidFill>
              </a:rPr>
              <a:t>) на окисление аммиака. Конверсия аммиака протекает на Pt-Pd-Rh-сетках при 870-900С причем степень конверсии составляет 97 – 98%. Нитрозные газы при 890 – 910С поступают в котел-утилизатор (</a:t>
            </a:r>
            <a:r>
              <a:rPr lang="ru-RU" sz="2400" b="1" dirty="0" smtClean="0">
                <a:solidFill>
                  <a:srgbClr val="0000FF"/>
                </a:solidFill>
              </a:rPr>
              <a:t>15</a:t>
            </a:r>
            <a:r>
              <a:rPr lang="ru-RU" sz="2400" dirty="0" smtClean="0">
                <a:solidFill>
                  <a:srgbClr val="0000FF"/>
                </a:solidFill>
              </a:rPr>
              <a:t>), расположенный под контактным аппаратом. В котле за  счет тепла контактных газов протекает испарение химически очищенной </a:t>
            </a:r>
            <a:r>
              <a:rPr lang="ru-RU" sz="2400" dirty="0" err="1" smtClean="0">
                <a:solidFill>
                  <a:srgbClr val="0000FF"/>
                </a:solidFill>
              </a:rPr>
              <a:t>деаэрированной</a:t>
            </a:r>
            <a:r>
              <a:rPr lang="ru-RU" sz="2400" dirty="0" smtClean="0">
                <a:solidFill>
                  <a:srgbClr val="0000FF"/>
                </a:solidFill>
              </a:rPr>
              <a:t> воды, питающей котел-утилизатор. При том получается пар с давлением 1,5 МПа и температурой 230С, который поступает потребителю.</a:t>
            </a:r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270067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142984"/>
            <a:ext cx="878687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После котла-утилизатора нитрозные газы поступают в окислитель нитрозных газов (</a:t>
            </a:r>
            <a:r>
              <a:rPr lang="ru-RU" b="1" dirty="0" smtClean="0">
                <a:solidFill>
                  <a:srgbClr val="0000FF"/>
                </a:solidFill>
              </a:rPr>
              <a:t>13</a:t>
            </a:r>
            <a:r>
              <a:rPr lang="ru-RU" dirty="0" smtClean="0">
                <a:solidFill>
                  <a:srgbClr val="0000FF"/>
                </a:solidFill>
              </a:rPr>
              <a:t>). Он представляет собой полый аппарат в верхней части которого установлен фильтр из стекловолокна для улавливания платинового катализатора. Частично окисление нитрозных газов происходит уже в котле-утилизаторе (до 40%). В окислителе (</a:t>
            </a:r>
            <a:r>
              <a:rPr lang="ru-RU" b="1" dirty="0" smtClean="0">
                <a:solidFill>
                  <a:srgbClr val="0000FF"/>
                </a:solidFill>
              </a:rPr>
              <a:t>13</a:t>
            </a:r>
            <a:r>
              <a:rPr lang="ru-RU" dirty="0" smtClean="0">
                <a:solidFill>
                  <a:srgbClr val="0000FF"/>
                </a:solidFill>
              </a:rPr>
              <a:t>) степень окисления нитрозных газов доводят до 85%. За счет реакции окисления нитрозные газы нагреваются до 300 – 335С. Эта теплота используется в подогревателе воздуха (</a:t>
            </a:r>
            <a:r>
              <a:rPr lang="ru-RU" b="1" dirty="0" smtClean="0">
                <a:solidFill>
                  <a:srgbClr val="0000FF"/>
                </a:solidFill>
              </a:rPr>
              <a:t>12</a:t>
            </a:r>
            <a:r>
              <a:rPr lang="ru-RU" dirty="0" smtClean="0">
                <a:solidFill>
                  <a:srgbClr val="0000FF"/>
                </a:solidFill>
              </a:rPr>
              <a:t>). Охлажденные в теплообменнике (</a:t>
            </a:r>
            <a:r>
              <a:rPr lang="ru-RU" b="1" dirty="0" smtClean="0">
                <a:solidFill>
                  <a:srgbClr val="0000FF"/>
                </a:solidFill>
              </a:rPr>
              <a:t>12</a:t>
            </a:r>
            <a:r>
              <a:rPr lang="ru-RU" dirty="0" smtClean="0">
                <a:solidFill>
                  <a:srgbClr val="0000FF"/>
                </a:solidFill>
              </a:rPr>
              <a:t>) нитрозные газы поступают для дальнейшего охлаждения в теплообменник (</a:t>
            </a:r>
            <a:r>
              <a:rPr lang="ru-RU" b="1" dirty="0" smtClean="0">
                <a:solidFill>
                  <a:srgbClr val="0000FF"/>
                </a:solidFill>
              </a:rPr>
              <a:t>11</a:t>
            </a:r>
            <a:r>
              <a:rPr lang="ru-RU" dirty="0" smtClean="0">
                <a:solidFill>
                  <a:srgbClr val="0000FF"/>
                </a:solidFill>
              </a:rPr>
              <a:t>), где происходит снижение их температуры до 150С и нагрев хвостовых газов до 110 – 125С. Затем нитрозные газы направляют в холодильник-конденсатор (</a:t>
            </a:r>
            <a:r>
              <a:rPr lang="ru-RU" b="1" dirty="0" smtClean="0">
                <a:solidFill>
                  <a:srgbClr val="0000FF"/>
                </a:solidFill>
              </a:rPr>
              <a:t>7</a:t>
            </a:r>
            <a:r>
              <a:rPr lang="ru-RU" dirty="0" smtClean="0">
                <a:solidFill>
                  <a:srgbClr val="0000FF"/>
                </a:solidFill>
              </a:rPr>
              <a:t>), охлаждаемый оборотной водой. При этом конденсируются водяные пары и образуется слабая азотная кислота. Нитрозные газы отделяют от сконденсировавшейся азотной кислоты в сепараторе (</a:t>
            </a:r>
            <a:r>
              <a:rPr lang="ru-RU" b="1" dirty="0" smtClean="0">
                <a:solidFill>
                  <a:srgbClr val="0000FF"/>
                </a:solidFill>
              </a:rPr>
              <a:t>8</a:t>
            </a:r>
            <a:r>
              <a:rPr lang="ru-RU" dirty="0" smtClean="0">
                <a:solidFill>
                  <a:srgbClr val="0000FF"/>
                </a:solidFill>
              </a:rPr>
              <a:t>), из которого азотную кислоту направляют в абсорбционную колонну (</a:t>
            </a:r>
            <a:r>
              <a:rPr lang="ru-RU" b="1" dirty="0" smtClean="0">
                <a:solidFill>
                  <a:srgbClr val="0000FF"/>
                </a:solidFill>
              </a:rPr>
              <a:t>9</a:t>
            </a:r>
            <a:r>
              <a:rPr lang="ru-RU" dirty="0" smtClean="0">
                <a:solidFill>
                  <a:srgbClr val="0000FF"/>
                </a:solidFill>
              </a:rPr>
              <a:t>) на одну из средних тарелок, с соответствующей концентрацией кислоты. </a:t>
            </a:r>
          </a:p>
          <a:p>
            <a:endParaRPr lang="ru-RU" dirty="0" smtClean="0">
              <a:solidFill>
                <a:srgbClr val="0000FF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752235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928670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Нитрозные газы направляют в нижнюю часть колонны (</a:t>
            </a:r>
            <a:r>
              <a:rPr lang="ru-RU" sz="2400" b="1" dirty="0" smtClean="0">
                <a:solidFill>
                  <a:srgbClr val="0000FF"/>
                </a:solidFill>
              </a:rPr>
              <a:t>9</a:t>
            </a:r>
            <a:r>
              <a:rPr lang="ru-RU" sz="2400" dirty="0" smtClean="0">
                <a:solidFill>
                  <a:srgbClr val="0000FF"/>
                </a:solidFill>
              </a:rPr>
              <a:t>). Сверху в нее подают охлажденный конденсат. Образующаяся в верхней части азотная кислота низкой концентрации перетекает на нижние тарелки и по мере их прохождения укрепляется за счет поглощения новых порций нитрозных газов. При выходе из нижней части колонны концентрация кислоты достигает 55 – 58%, причем содержание растворенных в ней оксидов азота достигает ~ 1%. Поэтому кислота направляется в продувочную колонну (</a:t>
            </a:r>
            <a:r>
              <a:rPr lang="ru-RU" sz="2400" b="1" dirty="0" smtClean="0">
                <a:solidFill>
                  <a:srgbClr val="0000FF"/>
                </a:solidFill>
              </a:rPr>
              <a:t>10</a:t>
            </a:r>
            <a:r>
              <a:rPr lang="ru-RU" sz="2400" dirty="0" smtClean="0">
                <a:solidFill>
                  <a:srgbClr val="0000FF"/>
                </a:solidFill>
              </a:rPr>
              <a:t>), где подогретым воздухом из нее отдуваются оксиды азота, а отдутая кислота направляется на склад. Воздух после продувочной колонны подается в нижнюю часть абсорбционной колонны (</a:t>
            </a:r>
            <a:r>
              <a:rPr lang="ru-RU" sz="2400" b="1" dirty="0" smtClean="0">
                <a:solidFill>
                  <a:srgbClr val="0000FF"/>
                </a:solidFill>
              </a:rPr>
              <a:t>9</a:t>
            </a:r>
            <a:r>
              <a:rPr lang="ru-RU" sz="2400" dirty="0" smtClean="0">
                <a:solidFill>
                  <a:srgbClr val="0000FF"/>
                </a:solidFill>
              </a:rPr>
              <a:t>).</a:t>
            </a:r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2680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pPr algn="just"/>
            <a:r>
              <a:rPr lang="ru-RU" b="1" u="sng" dirty="0" smtClean="0">
                <a:solidFill>
                  <a:srgbClr val="FF0000"/>
                </a:solidFill>
              </a:rPr>
              <a:t>Температура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 является фактором скорости процесса, </a:t>
            </a:r>
            <a:r>
              <a:rPr lang="ru-RU" dirty="0">
                <a:solidFill>
                  <a:srgbClr val="0066FF"/>
                </a:solidFill>
              </a:rPr>
              <a:t>однако с ростом температуры равновесие реакции смещается в сторону реагентов. </a:t>
            </a:r>
            <a:endParaRPr lang="ru-RU" dirty="0" smtClean="0">
              <a:solidFill>
                <a:srgbClr val="0066FF"/>
              </a:solidFill>
            </a:endParaRPr>
          </a:p>
          <a:p>
            <a:pPr algn="just"/>
            <a:r>
              <a:rPr lang="ru-RU" dirty="0" smtClean="0">
                <a:solidFill>
                  <a:srgbClr val="0066FF"/>
                </a:solidFill>
              </a:rPr>
              <a:t>Это </a:t>
            </a:r>
            <a:r>
              <a:rPr lang="ru-RU" dirty="0">
                <a:solidFill>
                  <a:srgbClr val="0066FF"/>
                </a:solidFill>
              </a:rPr>
              <a:t>обусловливает наличие оптимальной температуры процесса, обеспечивающей максимальную производительность. </a:t>
            </a:r>
            <a:endParaRPr lang="ru-RU" dirty="0" smtClean="0">
              <a:solidFill>
                <a:srgbClr val="0066FF"/>
              </a:solidFill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На </a:t>
            </a:r>
            <a:r>
              <a:rPr lang="ru-RU" dirty="0">
                <a:solidFill>
                  <a:srgbClr val="FF0000"/>
                </a:solidFill>
              </a:rPr>
              <a:t>практике диапазон оптимальных температур составляет </a:t>
            </a:r>
            <a:r>
              <a:rPr lang="ru-RU" b="1" dirty="0" smtClean="0">
                <a:solidFill>
                  <a:srgbClr val="FF0000"/>
                </a:solidFill>
              </a:rPr>
              <a:t>400-500</a:t>
            </a:r>
            <a:r>
              <a:rPr lang="ru-RU" b="1" dirty="0" smtClean="0">
                <a:solidFill>
                  <a:srgbClr val="FF0000"/>
                </a:solidFill>
                <a:latin typeface="Calibri"/>
                <a:cs typeface="Calibri"/>
              </a:rPr>
              <a:t>⁰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в зависимости от совокупности других параметров.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33805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142984"/>
            <a:ext cx="87154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0000FF"/>
                </a:solidFill>
              </a:rPr>
              <a:t>Степень абсорбции оксидов азота достигает 99%. Выходящие из колонны хвостовые газы с содержанием оксидов азота до 0,11% при температуре 35С проходят подогреватель (</a:t>
            </a:r>
            <a:r>
              <a:rPr lang="ru-RU" sz="2200" b="1" dirty="0" smtClean="0">
                <a:solidFill>
                  <a:srgbClr val="0000FF"/>
                </a:solidFill>
              </a:rPr>
              <a:t>11</a:t>
            </a:r>
            <a:r>
              <a:rPr lang="ru-RU" sz="2200" dirty="0" smtClean="0">
                <a:solidFill>
                  <a:srgbClr val="0000FF"/>
                </a:solidFill>
              </a:rPr>
              <a:t>), где нагреваются до 110 – 145С и поступают в топочное устройство (камера сжигания) (</a:t>
            </a:r>
            <a:r>
              <a:rPr lang="ru-RU" sz="2200" b="1" dirty="0" smtClean="0">
                <a:solidFill>
                  <a:srgbClr val="0000FF"/>
                </a:solidFill>
              </a:rPr>
              <a:t>3</a:t>
            </a:r>
            <a:r>
              <a:rPr lang="ru-RU" sz="2200" dirty="0" smtClean="0">
                <a:solidFill>
                  <a:srgbClr val="0000FF"/>
                </a:solidFill>
              </a:rPr>
              <a:t>) установки каталитической очистки. Здесь газы нагреваются до температуры 390 – 450С за счет горения природного газа, подогреваемого в подогревателе (</a:t>
            </a:r>
            <a:r>
              <a:rPr lang="ru-RU" sz="2200" b="1" dirty="0" smtClean="0">
                <a:solidFill>
                  <a:srgbClr val="0000FF"/>
                </a:solidFill>
              </a:rPr>
              <a:t>4</a:t>
            </a:r>
            <a:r>
              <a:rPr lang="ru-RU" sz="2200" dirty="0" smtClean="0">
                <a:solidFill>
                  <a:srgbClr val="0000FF"/>
                </a:solidFill>
              </a:rPr>
              <a:t>), и направляемого в реактор с двухслойным катализатором (</a:t>
            </a:r>
            <a:r>
              <a:rPr lang="ru-RU" sz="2200" b="1" dirty="0" smtClean="0">
                <a:solidFill>
                  <a:srgbClr val="0000FF"/>
                </a:solidFill>
              </a:rPr>
              <a:t>2</a:t>
            </a:r>
            <a:r>
              <a:rPr lang="ru-RU" sz="2200" dirty="0" smtClean="0">
                <a:solidFill>
                  <a:srgbClr val="0000FF"/>
                </a:solidFill>
              </a:rPr>
              <a:t>), где первым слоем служит оксид алюминия. Очистку осуществляют при температурах 690 – 700С. Энергия, вырабатываемая турбиной за счет теплоты хвостовых газов, используется для привода </a:t>
            </a:r>
            <a:r>
              <a:rPr lang="ru-RU" sz="2200" dirty="0" err="1" smtClean="0">
                <a:solidFill>
                  <a:srgbClr val="0000FF"/>
                </a:solidFill>
              </a:rPr>
              <a:t>турбокомперессора</a:t>
            </a:r>
            <a:r>
              <a:rPr lang="ru-RU" sz="2200" dirty="0" smtClean="0">
                <a:solidFill>
                  <a:srgbClr val="0000FF"/>
                </a:solidFill>
              </a:rPr>
              <a:t> (</a:t>
            </a:r>
            <a:r>
              <a:rPr lang="ru-RU" sz="2200" b="1" dirty="0" smtClean="0">
                <a:solidFill>
                  <a:srgbClr val="0000FF"/>
                </a:solidFill>
              </a:rPr>
              <a:t>18</a:t>
            </a:r>
            <a:r>
              <a:rPr lang="ru-RU" sz="2200" dirty="0" smtClean="0">
                <a:solidFill>
                  <a:srgbClr val="0000FF"/>
                </a:solidFill>
              </a:rPr>
              <a:t>). Затем газы направляют в котел-утилизатор и выбрасывают в атмосферу. Содержание оксидов азота в очищенных выхлопных газах составляет 0,005 – 0,008%, содержание СО</a:t>
            </a:r>
            <a:r>
              <a:rPr lang="ru-RU" sz="2200" baseline="-25000" dirty="0" smtClean="0">
                <a:solidFill>
                  <a:srgbClr val="0000FF"/>
                </a:solidFill>
              </a:rPr>
              <a:t>2</a:t>
            </a:r>
            <a:r>
              <a:rPr lang="ru-RU" sz="2200" dirty="0" smtClean="0">
                <a:solidFill>
                  <a:srgbClr val="0000FF"/>
                </a:solidFill>
              </a:rPr>
              <a:t> – 0,23%. Таким образом данный агрегат полностью автономен по энергии.</a:t>
            </a:r>
            <a:endParaRPr lang="ru-RU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26803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400" b="1" dirty="0">
                <a:solidFill>
                  <a:srgbClr val="660066"/>
                </a:solidFill>
              </a:rPr>
            </a:br>
            <a:r>
              <a:rPr lang="ru-RU" sz="2400" b="1" dirty="0">
                <a:solidFill>
                  <a:srgbClr val="003300"/>
                </a:solidFill>
              </a:rPr>
              <a:t>Лекция </a:t>
            </a:r>
            <a:r>
              <a:rPr lang="ru-RU" sz="2400" b="1" dirty="0" smtClean="0">
                <a:solidFill>
                  <a:srgbClr val="003300"/>
                </a:solidFill>
              </a:rPr>
              <a:t>3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pPr algn="ctr"/>
            <a:endParaRPr lang="ru-RU" sz="5400" dirty="0" smtClean="0">
              <a:solidFill>
                <a:srgbClr val="0000CC"/>
              </a:solidFill>
            </a:endParaRPr>
          </a:p>
          <a:p>
            <a:pPr algn="ctr"/>
            <a:endParaRPr lang="ru-RU" sz="5400" dirty="0">
              <a:solidFill>
                <a:srgbClr val="0000CC"/>
              </a:solidFill>
            </a:endParaRPr>
          </a:p>
          <a:p>
            <a:pPr algn="ctr"/>
            <a:r>
              <a:rPr lang="ru-RU" sz="5400" dirty="0" smtClean="0">
                <a:solidFill>
                  <a:srgbClr val="0000CC"/>
                </a:solidFill>
              </a:rPr>
              <a:t>Спасибо за внимание </a:t>
            </a:r>
          </a:p>
          <a:p>
            <a:pPr algn="ctr"/>
            <a:r>
              <a:rPr lang="ru-RU" sz="9600" dirty="0" smtClean="0">
                <a:solidFill>
                  <a:srgbClr val="CC00CC"/>
                </a:solidFill>
                <a:sym typeface="Wingdings" panose="05000000000000000000" pitchFamily="2" charset="2"/>
              </a:rPr>
              <a:t></a:t>
            </a:r>
            <a:endParaRPr lang="ru-RU" sz="960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165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2680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889844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u="sng" dirty="0" smtClean="0"/>
          </a:p>
          <a:p>
            <a:r>
              <a:rPr lang="ru-RU" sz="2400" b="1" u="sng" dirty="0" smtClean="0">
                <a:solidFill>
                  <a:srgbClr val="FF0000"/>
                </a:solidFill>
              </a:rPr>
              <a:t>Давление</a:t>
            </a:r>
            <a:r>
              <a:rPr lang="ru-RU" sz="2400" b="1" dirty="0">
                <a:solidFill>
                  <a:srgbClr val="006600"/>
                </a:solidFill>
              </a:rPr>
              <a:t> </a:t>
            </a:r>
            <a:r>
              <a:rPr lang="ru-RU" sz="2400" dirty="0">
                <a:solidFill>
                  <a:srgbClr val="006600"/>
                </a:solidFill>
              </a:rPr>
              <a:t>является одновременно и </a:t>
            </a:r>
            <a:r>
              <a:rPr lang="ru-RU" sz="2400" dirty="0">
                <a:solidFill>
                  <a:srgbClr val="0000FF"/>
                </a:solidFill>
              </a:rPr>
              <a:t>фактором скорости и фактором смещения равновесия в сторону продуктов реакции</a:t>
            </a:r>
            <a:r>
              <a:rPr lang="ru-RU" sz="2400" dirty="0">
                <a:solidFill>
                  <a:srgbClr val="006600"/>
                </a:solidFill>
              </a:rPr>
              <a:t>. Особенно важна последняя функция давления, т.к. благодаря повышению давления компенсируется негативное действие температуры как фактора смещения равновесия в сторону исходных реагентов. </a:t>
            </a:r>
            <a:endParaRPr lang="ru-RU" sz="2400" dirty="0" smtClean="0">
              <a:solidFill>
                <a:srgbClr val="006600"/>
              </a:solidFill>
            </a:endParaRPr>
          </a:p>
          <a:p>
            <a:r>
              <a:rPr lang="ru-RU" sz="2400" dirty="0" smtClean="0">
                <a:solidFill>
                  <a:srgbClr val="0000FF"/>
                </a:solidFill>
              </a:rPr>
              <a:t>Высокое </a:t>
            </a:r>
            <a:r>
              <a:rPr lang="ru-RU" sz="2400" dirty="0">
                <a:solidFill>
                  <a:srgbClr val="0000FF"/>
                </a:solidFill>
              </a:rPr>
              <a:t>давление также благоприятствует  конденсации аммиака на последующих стадиях. </a:t>
            </a:r>
            <a:endParaRPr lang="ru-RU" sz="2400" dirty="0" smtClean="0">
              <a:solidFill>
                <a:srgbClr val="0000FF"/>
              </a:solidFill>
            </a:endParaRPr>
          </a:p>
          <a:p>
            <a:r>
              <a:rPr lang="ru-RU" sz="2400" dirty="0" smtClean="0">
                <a:solidFill>
                  <a:srgbClr val="9900FF"/>
                </a:solidFill>
              </a:rPr>
              <a:t>Сверху </a:t>
            </a:r>
            <a:r>
              <a:rPr lang="ru-RU" sz="2400" dirty="0">
                <a:solidFill>
                  <a:srgbClr val="9900FF"/>
                </a:solidFill>
              </a:rPr>
              <a:t>давление ограничивается увеличением расходов на </a:t>
            </a:r>
            <a:r>
              <a:rPr lang="ru-RU" sz="2400" dirty="0" err="1">
                <a:solidFill>
                  <a:srgbClr val="9900FF"/>
                </a:solidFill>
              </a:rPr>
              <a:t>компримирование</a:t>
            </a:r>
            <a:r>
              <a:rPr lang="ru-RU" sz="2400" dirty="0">
                <a:solidFill>
                  <a:srgbClr val="9900FF"/>
                </a:solidFill>
              </a:rPr>
              <a:t> и ускорением износа оборудования. </a:t>
            </a:r>
            <a:endParaRPr lang="ru-RU" sz="2400" dirty="0" smtClean="0">
              <a:solidFill>
                <a:srgbClr val="9900FF"/>
              </a:solidFill>
            </a:endParaRPr>
          </a:p>
          <a:p>
            <a:r>
              <a:rPr lang="ru-RU" sz="2400" dirty="0" smtClean="0">
                <a:solidFill>
                  <a:srgbClr val="C00000"/>
                </a:solidFill>
              </a:rPr>
              <a:t>Учет </a:t>
            </a:r>
            <a:r>
              <a:rPr lang="ru-RU" sz="2400" dirty="0">
                <a:solidFill>
                  <a:srgbClr val="C00000"/>
                </a:solidFill>
              </a:rPr>
              <a:t>влияния всех противоборствующих факторов обусловливает выбор оптимального значения давления. На практике работают при давлениях </a:t>
            </a:r>
            <a:r>
              <a:rPr lang="ru-RU" sz="2400" b="1" dirty="0">
                <a:solidFill>
                  <a:srgbClr val="C00000"/>
                </a:solidFill>
              </a:rPr>
              <a:t>30 – 32 МПа</a:t>
            </a:r>
            <a:r>
              <a:rPr lang="ru-RU" sz="2400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994585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640960" cy="5832648"/>
          </a:xfrm>
          <a:noFill/>
        </p:spPr>
        <p:txBody>
          <a:bodyPr>
            <a:normAutofit/>
          </a:bodyPr>
          <a:lstStyle/>
          <a:p>
            <a:endParaRPr lang="ru-RU" b="1" u="sng" dirty="0" smtClean="0">
              <a:solidFill>
                <a:srgbClr val="C00000"/>
              </a:solidFill>
            </a:endParaRPr>
          </a:p>
          <a:p>
            <a:pPr algn="l"/>
            <a:r>
              <a:rPr lang="ru-RU" b="1" u="sng" dirty="0" smtClean="0">
                <a:solidFill>
                  <a:srgbClr val="0000FF"/>
                </a:solidFill>
              </a:rPr>
              <a:t>Соотношение </a:t>
            </a:r>
            <a:r>
              <a:rPr lang="ru-RU" b="1" u="sng" dirty="0">
                <a:solidFill>
                  <a:srgbClr val="0000FF"/>
                </a:solidFill>
              </a:rPr>
              <a:t>реагентов</a:t>
            </a:r>
            <a:r>
              <a:rPr lang="ru-RU" dirty="0">
                <a:solidFill>
                  <a:srgbClr val="0000FF"/>
                </a:solidFill>
              </a:rPr>
              <a:t> выбирают исходя из требований стехиометрии и </a:t>
            </a:r>
            <a:r>
              <a:rPr lang="ru-RU" dirty="0">
                <a:solidFill>
                  <a:srgbClr val="9900FF"/>
                </a:solidFill>
              </a:rPr>
              <a:t>максимальной </a:t>
            </a:r>
            <a:r>
              <a:rPr lang="ru-RU" dirty="0" smtClean="0">
                <a:solidFill>
                  <a:srgbClr val="9900FF"/>
                </a:solidFill>
              </a:rPr>
              <a:t>про-</a:t>
            </a:r>
            <a:r>
              <a:rPr lang="ru-RU" dirty="0" err="1" smtClean="0">
                <a:solidFill>
                  <a:srgbClr val="9900FF"/>
                </a:solidFill>
              </a:rPr>
              <a:t>изводительности</a:t>
            </a:r>
            <a:r>
              <a:rPr lang="ru-RU" dirty="0">
                <a:solidFill>
                  <a:srgbClr val="9900FF"/>
                </a:solidFill>
              </a:rPr>
              <a:t>, которая как раз соответствует стехиометрическому соотношению</a:t>
            </a:r>
            <a:r>
              <a:rPr lang="ru-RU" dirty="0">
                <a:solidFill>
                  <a:srgbClr val="0000FF"/>
                </a:solidFill>
              </a:rPr>
              <a:t>.</a:t>
            </a:r>
          </a:p>
          <a:p>
            <a:endParaRPr lang="ru-RU" b="1" dirty="0">
              <a:solidFill>
                <a:srgbClr val="003300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 </a:t>
            </a:r>
          </a:p>
          <a:p>
            <a:endParaRPr lang="ru-RU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1049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660066"/>
                </a:solidFill>
              </a:rPr>
              <a:t/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660066"/>
                </a:solidFill>
              </a:rPr>
              <a:t>Основы прикладной химии</a:t>
            </a:r>
            <a:br>
              <a:rPr lang="ru-RU" sz="27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solidFill>
                  <a:srgbClr val="003300"/>
                </a:solidFill>
              </a:rPr>
              <a:t>Лекция 3</a:t>
            </a:r>
            <a:br>
              <a:rPr lang="ru-RU" sz="2700" b="1" dirty="0" smtClean="0">
                <a:solidFill>
                  <a:srgbClr val="003300"/>
                </a:solidFill>
              </a:rPr>
            </a:br>
            <a:endParaRPr lang="ru-RU" sz="2700" b="1" dirty="0">
              <a:solidFill>
                <a:srgbClr val="66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9036496" cy="5832648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sz="4400" b="1" u="sng" dirty="0" smtClean="0">
                <a:solidFill>
                  <a:srgbClr val="9900FF"/>
                </a:solidFill>
              </a:rPr>
              <a:t>Объемная </a:t>
            </a:r>
            <a:r>
              <a:rPr lang="ru-RU" sz="4400" b="1" u="sng" dirty="0">
                <a:solidFill>
                  <a:srgbClr val="9900FF"/>
                </a:solidFill>
              </a:rPr>
              <a:t>скорость</a:t>
            </a:r>
            <a:r>
              <a:rPr lang="ru-RU" sz="4400" dirty="0">
                <a:solidFill>
                  <a:srgbClr val="9900FF"/>
                </a:solidFill>
              </a:rPr>
              <a:t> является фактором увеличения </a:t>
            </a:r>
            <a:r>
              <a:rPr lang="ru-RU" sz="4400" dirty="0" smtClean="0">
                <a:solidFill>
                  <a:srgbClr val="9900FF"/>
                </a:solidFill>
              </a:rPr>
              <a:t>производи-</a:t>
            </a:r>
            <a:r>
              <a:rPr lang="ru-RU" sz="4400" dirty="0" err="1" smtClean="0">
                <a:solidFill>
                  <a:srgbClr val="9900FF"/>
                </a:solidFill>
              </a:rPr>
              <a:t>тельности</a:t>
            </a:r>
            <a:r>
              <a:rPr lang="ru-RU" sz="4400" dirty="0" smtClean="0">
                <a:solidFill>
                  <a:srgbClr val="9900FF"/>
                </a:solidFill>
              </a:rPr>
              <a:t> </a:t>
            </a:r>
            <a:r>
              <a:rPr lang="ru-RU" sz="4400" dirty="0">
                <a:solidFill>
                  <a:srgbClr val="9900FF"/>
                </a:solidFill>
              </a:rPr>
              <a:t>реактора, т.к. величина</a:t>
            </a:r>
          </a:p>
          <a:p>
            <a:pPr algn="l"/>
            <a:r>
              <a:rPr lang="ru-RU" sz="4400" dirty="0">
                <a:solidFill>
                  <a:srgbClr val="9900FF"/>
                </a:solidFill>
              </a:rPr>
              <a:t> </a:t>
            </a:r>
          </a:p>
          <a:p>
            <a:pPr algn="l"/>
            <a:endParaRPr lang="ru-RU" sz="4400" dirty="0" smtClean="0">
              <a:solidFill>
                <a:srgbClr val="9900FF"/>
              </a:solidFill>
            </a:endParaRPr>
          </a:p>
          <a:p>
            <a:pPr algn="l"/>
            <a:r>
              <a:rPr lang="ru-RU" sz="4400" dirty="0" smtClean="0">
                <a:solidFill>
                  <a:srgbClr val="9900FF"/>
                </a:solidFill>
              </a:rPr>
              <a:t>определяющая </a:t>
            </a:r>
            <a:r>
              <a:rPr lang="ru-RU" sz="4400" dirty="0">
                <a:solidFill>
                  <a:srgbClr val="9900FF"/>
                </a:solidFill>
              </a:rPr>
              <a:t>производительность, </a:t>
            </a:r>
            <a:r>
              <a:rPr lang="ru-RU" sz="4400" dirty="0" smtClean="0">
                <a:solidFill>
                  <a:srgbClr val="9900FF"/>
                </a:solidFill>
              </a:rPr>
              <a:t>возрастает. </a:t>
            </a:r>
          </a:p>
          <a:p>
            <a:pPr algn="l"/>
            <a:r>
              <a:rPr lang="ru-RU" sz="4400" dirty="0" smtClean="0">
                <a:solidFill>
                  <a:srgbClr val="9900FF"/>
                </a:solidFill>
              </a:rPr>
              <a:t>Снижение </a:t>
            </a:r>
            <a:r>
              <a:rPr lang="ru-RU" sz="4400" dirty="0">
                <a:solidFill>
                  <a:srgbClr val="9900FF"/>
                </a:solidFill>
              </a:rPr>
              <a:t>конверсии исходной смеси в аммиак перекрывается ростом </a:t>
            </a:r>
            <a:r>
              <a:rPr lang="ru-RU" sz="4400" dirty="0">
                <a:solidFill>
                  <a:srgbClr val="C00000"/>
                </a:solidFill>
              </a:rPr>
              <a:t>объемной скорости </a:t>
            </a:r>
            <a:r>
              <a:rPr lang="en-US" sz="4400" i="1" dirty="0">
                <a:solidFill>
                  <a:srgbClr val="C00000"/>
                </a:solidFill>
              </a:rPr>
              <a:t>W</a:t>
            </a:r>
            <a:r>
              <a:rPr lang="ru-RU" sz="4400" dirty="0">
                <a:solidFill>
                  <a:srgbClr val="9900FF"/>
                </a:solidFill>
              </a:rPr>
              <a:t>. </a:t>
            </a:r>
            <a:endParaRPr lang="ru-RU" sz="4400" dirty="0" smtClean="0">
              <a:solidFill>
                <a:srgbClr val="9900FF"/>
              </a:solidFill>
            </a:endParaRPr>
          </a:p>
          <a:p>
            <a:pPr algn="l"/>
            <a:r>
              <a:rPr lang="ru-RU" sz="4400" dirty="0" smtClean="0">
                <a:solidFill>
                  <a:srgbClr val="FF0000"/>
                </a:solidFill>
              </a:rPr>
              <a:t>Поскольку </a:t>
            </a:r>
            <a:r>
              <a:rPr lang="ru-RU" sz="4400" dirty="0">
                <a:solidFill>
                  <a:srgbClr val="FF0000"/>
                </a:solidFill>
              </a:rPr>
              <a:t>с ростом объемной скорости газового потока </a:t>
            </a:r>
            <a:r>
              <a:rPr lang="ru-RU" sz="4400" dirty="0" smtClean="0">
                <a:solidFill>
                  <a:srgbClr val="FF0000"/>
                </a:solidFill>
              </a:rPr>
              <a:t>возрастает </a:t>
            </a:r>
            <a:r>
              <a:rPr lang="ru-RU" sz="4400" dirty="0">
                <a:solidFill>
                  <a:srgbClr val="FF0000"/>
                </a:solidFill>
              </a:rPr>
              <a:t>объем непрореагировавших газов, которые необходимо возвращать в цикл, то это приводит к увеличению </a:t>
            </a:r>
            <a:r>
              <a:rPr lang="ru-RU" sz="4400" dirty="0" err="1">
                <a:solidFill>
                  <a:srgbClr val="FF0000"/>
                </a:solidFill>
              </a:rPr>
              <a:t>энергозатрат</a:t>
            </a:r>
            <a:r>
              <a:rPr lang="ru-RU" sz="4400" dirty="0">
                <a:solidFill>
                  <a:srgbClr val="FF0000"/>
                </a:solidFill>
              </a:rPr>
              <a:t> на транспортировку газов, их нагревание, охлаждение, </a:t>
            </a:r>
            <a:r>
              <a:rPr lang="ru-RU" sz="4400" dirty="0" smtClean="0">
                <a:solidFill>
                  <a:srgbClr val="FF0000"/>
                </a:solidFill>
              </a:rPr>
              <a:t>увеличение </a:t>
            </a:r>
            <a:r>
              <a:rPr lang="ru-RU" sz="4400" dirty="0">
                <a:solidFill>
                  <a:srgbClr val="FF0000"/>
                </a:solidFill>
              </a:rPr>
              <a:t>размеров трубопроводов и реакционной аппаратуры. </a:t>
            </a:r>
            <a:endParaRPr lang="ru-RU" sz="4400" dirty="0" smtClean="0">
              <a:solidFill>
                <a:srgbClr val="FF0000"/>
              </a:solidFill>
            </a:endParaRPr>
          </a:p>
          <a:p>
            <a:pPr algn="l"/>
            <a:r>
              <a:rPr lang="ru-RU" sz="4400" dirty="0" smtClean="0">
                <a:solidFill>
                  <a:srgbClr val="9900FF"/>
                </a:solidFill>
              </a:rPr>
              <a:t>Другим </a:t>
            </a:r>
            <a:r>
              <a:rPr lang="ru-RU" sz="4400" dirty="0">
                <a:solidFill>
                  <a:srgbClr val="9900FF"/>
                </a:solidFill>
              </a:rPr>
              <a:t>серьезным препятствием к увеличению объемной скорости является нарушение </a:t>
            </a:r>
            <a:r>
              <a:rPr lang="ru-RU" sz="4400" dirty="0" err="1">
                <a:solidFill>
                  <a:srgbClr val="9900FF"/>
                </a:solidFill>
              </a:rPr>
              <a:t>автотермичности</a:t>
            </a:r>
            <a:r>
              <a:rPr lang="ru-RU" sz="4400" dirty="0">
                <a:solidFill>
                  <a:srgbClr val="9900FF"/>
                </a:solidFill>
              </a:rPr>
              <a:t> режима из-за снижения тепловыделений. </a:t>
            </a:r>
            <a:endParaRPr lang="ru-RU" sz="4400" dirty="0" smtClean="0">
              <a:solidFill>
                <a:srgbClr val="9900FF"/>
              </a:solidFill>
            </a:endParaRPr>
          </a:p>
          <a:p>
            <a:pPr algn="l"/>
            <a:r>
              <a:rPr lang="ru-RU" sz="3600" dirty="0" smtClean="0">
                <a:solidFill>
                  <a:srgbClr val="C00000"/>
                </a:solidFill>
              </a:rPr>
              <a:t>На </a:t>
            </a:r>
            <a:r>
              <a:rPr lang="ru-RU" sz="3600" dirty="0">
                <a:solidFill>
                  <a:srgbClr val="C00000"/>
                </a:solidFill>
              </a:rPr>
              <a:t>практике работают с </a:t>
            </a:r>
            <a:r>
              <a:rPr lang="ru-RU" sz="3600" dirty="0" smtClean="0">
                <a:solidFill>
                  <a:srgbClr val="C00000"/>
                </a:solidFill>
              </a:rPr>
              <a:t>оптимальными </a:t>
            </a:r>
            <a:r>
              <a:rPr lang="ru-RU" sz="3600" dirty="0">
                <a:solidFill>
                  <a:srgbClr val="C00000"/>
                </a:solidFill>
              </a:rPr>
              <a:t>значениями </a:t>
            </a:r>
            <a:r>
              <a:rPr lang="en-US" sz="3600" b="1" i="1" dirty="0" smtClean="0">
                <a:solidFill>
                  <a:srgbClr val="C00000"/>
                </a:solidFill>
              </a:rPr>
              <a:t>W</a:t>
            </a:r>
            <a:r>
              <a:rPr lang="en-US" sz="3600" b="1" dirty="0">
                <a:solidFill>
                  <a:srgbClr val="C00000"/>
                </a:solidFill>
              </a:rPr>
              <a:t> </a:t>
            </a:r>
            <a:r>
              <a:rPr lang="ru-RU" sz="3600" b="1" dirty="0">
                <a:solidFill>
                  <a:srgbClr val="C00000"/>
                </a:solidFill>
              </a:rPr>
              <a:t> 40000 </a:t>
            </a:r>
            <a:r>
              <a:rPr lang="ru-RU" sz="3600" b="1" dirty="0" smtClean="0">
                <a:solidFill>
                  <a:srgbClr val="C00000"/>
                </a:solidFill>
              </a:rPr>
              <a:t>ч</a:t>
            </a:r>
            <a:r>
              <a:rPr lang="ru-RU" sz="3600" b="1" baseline="30000" dirty="0" smtClean="0">
                <a:solidFill>
                  <a:srgbClr val="C00000"/>
                </a:solidFill>
              </a:rPr>
              <a:t>-1</a:t>
            </a:r>
            <a:r>
              <a:rPr lang="ru-RU" sz="3600" dirty="0">
                <a:solidFill>
                  <a:srgbClr val="C00000"/>
                </a:solidFill>
              </a:rPr>
              <a:t> которому соответствует степень превращения азота </a:t>
            </a:r>
            <a:r>
              <a:rPr lang="ru-RU" sz="3600" b="1" dirty="0">
                <a:solidFill>
                  <a:srgbClr val="C00000"/>
                </a:solidFill>
              </a:rPr>
              <a:t>27 – 28%.</a:t>
            </a:r>
          </a:p>
          <a:p>
            <a:pPr algn="l"/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8" name="Рисунок 7" descr="http://trotted.narod.ru/chemtech/lec-13.files/image00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2859" y="1628800"/>
            <a:ext cx="805125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089817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2631</Words>
  <Application>Microsoft Office PowerPoint</Application>
  <PresentationFormat>Экран (4:3)</PresentationFormat>
  <Paragraphs>409</Paragraphs>
  <Slides>62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3" baseType="lpstr">
      <vt:lpstr>Тема Office</vt:lpstr>
      <vt:lpstr>Основы прикладной химии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 Основы прикладной химии Лекция 3 </vt:lpstr>
      <vt:lpstr>Основы прикладной химии Лекция 3</vt:lpstr>
      <vt:lpstr> Основы прикладной химии Лекция 3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прикладной химии</dc:title>
  <dc:creator>pc</dc:creator>
  <cp:lastModifiedBy>Александр</cp:lastModifiedBy>
  <cp:revision>124</cp:revision>
  <dcterms:created xsi:type="dcterms:W3CDTF">2013-09-14T09:13:33Z</dcterms:created>
  <dcterms:modified xsi:type="dcterms:W3CDTF">2013-09-23T07:48:20Z</dcterms:modified>
</cp:coreProperties>
</file>