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B1A7-6082-4B45-8F56-085579FD9EF3}" type="doc">
      <dgm:prSet loTypeId="urn:microsoft.com/office/officeart/2005/8/layout/vList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be-BY"/>
        </a:p>
      </dgm:t>
    </dgm:pt>
    <dgm:pt modelId="{F056C26C-C7EC-4959-B3ED-3DDD668F3166}">
      <dgm:prSet phldrT="[Текст]"/>
      <dgm:spPr/>
      <dgm:t>
        <a:bodyPr/>
        <a:lstStyle/>
        <a:p>
          <a:r>
            <a:rPr lang="be-BY" i="1" dirty="0" smtClean="0"/>
            <a:t>глагольно-именные стандарты</a:t>
          </a:r>
          <a:endParaRPr lang="be-BY" dirty="0"/>
        </a:p>
      </dgm:t>
    </dgm:pt>
    <dgm:pt modelId="{65764564-6DB7-4EF6-908B-2220B7D12686}" type="parTrans" cxnId="{CADE251A-80D3-49C0-BE11-F7B04BFE15CF}">
      <dgm:prSet/>
      <dgm:spPr/>
      <dgm:t>
        <a:bodyPr/>
        <a:lstStyle/>
        <a:p>
          <a:endParaRPr lang="be-BY"/>
        </a:p>
      </dgm:t>
    </dgm:pt>
    <dgm:pt modelId="{31E8CD22-C2D2-4AA3-8DB0-525ACDD93427}" type="sibTrans" cxnId="{CADE251A-80D3-49C0-BE11-F7B04BFE15CF}">
      <dgm:prSet/>
      <dgm:spPr/>
      <dgm:t>
        <a:bodyPr/>
        <a:lstStyle/>
        <a:p>
          <a:endParaRPr lang="be-BY"/>
        </a:p>
      </dgm:t>
    </dgm:pt>
    <dgm:pt modelId="{83B01F84-4EE4-4838-A023-BEC9A0D5472B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предъявить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обвинение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5E0FD42D-4B42-4534-852B-E9F5B5120CD7}" type="parTrans" cxnId="{4F4BE5BA-F6A6-4322-9C08-853BE07D1703}">
      <dgm:prSet/>
      <dgm:spPr/>
      <dgm:t>
        <a:bodyPr/>
        <a:lstStyle/>
        <a:p>
          <a:endParaRPr lang="be-BY"/>
        </a:p>
      </dgm:t>
    </dgm:pt>
    <dgm:pt modelId="{D1CB8200-13BE-4548-A464-94A05E57C348}" type="sibTrans" cxnId="{4F4BE5BA-F6A6-4322-9C08-853BE07D1703}">
      <dgm:prSet/>
      <dgm:spPr/>
      <dgm:t>
        <a:bodyPr/>
        <a:lstStyle/>
        <a:p>
          <a:endParaRPr lang="be-BY"/>
        </a:p>
      </dgm:t>
    </dgm:pt>
    <dgm:pt modelId="{CEF4E00B-2B43-496E-965F-042024CE6287}">
      <dgm:prSet phldrT="[Текст]"/>
      <dgm:spPr/>
      <dgm:t>
        <a:bodyPr/>
        <a:lstStyle/>
        <a:p>
          <a:r>
            <a:rPr lang="be-BY" i="1" u="none" dirty="0" smtClean="0"/>
            <a:t>составные термины</a:t>
          </a:r>
          <a:endParaRPr lang="be-BY" i="1" u="none" dirty="0"/>
        </a:p>
      </dgm:t>
    </dgm:pt>
    <dgm:pt modelId="{348B5E04-7ADB-484C-B712-92E78C6ADB6D}" type="parTrans" cxnId="{C5740764-4688-4046-AC9E-1AB97FB873F1}">
      <dgm:prSet/>
      <dgm:spPr/>
      <dgm:t>
        <a:bodyPr/>
        <a:lstStyle/>
        <a:p>
          <a:endParaRPr lang="be-BY"/>
        </a:p>
      </dgm:t>
    </dgm:pt>
    <dgm:pt modelId="{B088D876-C6FD-4FB7-8A7D-B5A8C34179A2}" type="sibTrans" cxnId="{C5740764-4688-4046-AC9E-1AB97FB873F1}">
      <dgm:prSet/>
      <dgm:spPr/>
      <dgm:t>
        <a:bodyPr/>
        <a:lstStyle/>
        <a:p>
          <a:endParaRPr lang="be-BY"/>
        </a:p>
      </dgm:t>
    </dgm:pt>
    <dgm:pt modelId="{C87CDB3F-8FAD-420E-9AB0-A57A4A1FB03E}">
      <dgm:prSet phldrT="[Текст]"/>
      <dgm:spPr/>
      <dgm:t>
        <a:bodyPr/>
        <a:lstStyle/>
        <a:p>
          <a:r>
            <a:rPr lang="be-BY" i="1" dirty="0" smtClean="0"/>
            <a:t>мягкое наказание, недостойные наследники, тяжкие последствия</a:t>
          </a:r>
          <a:endParaRPr lang="be-BY" dirty="0"/>
        </a:p>
      </dgm:t>
    </dgm:pt>
    <dgm:pt modelId="{0638236A-85E5-4821-B31C-DF469811673F}" type="parTrans" cxnId="{7F95EAD4-498F-47E9-8B39-07E988121848}">
      <dgm:prSet/>
      <dgm:spPr/>
      <dgm:t>
        <a:bodyPr/>
        <a:lstStyle/>
        <a:p>
          <a:endParaRPr lang="be-BY"/>
        </a:p>
      </dgm:t>
    </dgm:pt>
    <dgm:pt modelId="{6AD314C7-BB37-4F41-9084-B1F0DCE0071A}" type="sibTrans" cxnId="{7F95EAD4-498F-47E9-8B39-07E988121848}">
      <dgm:prSet/>
      <dgm:spPr/>
      <dgm:t>
        <a:bodyPr/>
        <a:lstStyle/>
        <a:p>
          <a:endParaRPr lang="be-BY"/>
        </a:p>
      </dgm:t>
    </dgm:pt>
    <dgm:pt modelId="{8A404690-D718-4920-ACFD-287223CE3730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установить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отцовство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EC3ACA4D-72D8-42FA-AD67-1D88761CC819}" type="parTrans" cxnId="{5E52D6B9-BEEE-4E83-8AA0-77ABD1FF0ED6}">
      <dgm:prSet/>
      <dgm:spPr/>
      <dgm:t>
        <a:bodyPr/>
        <a:lstStyle/>
        <a:p>
          <a:endParaRPr lang="be-BY"/>
        </a:p>
      </dgm:t>
    </dgm:pt>
    <dgm:pt modelId="{F7F84A82-210D-4BF4-9264-021B3FC31D4B}" type="sibTrans" cxnId="{5E52D6B9-BEEE-4E83-8AA0-77ABD1FF0ED6}">
      <dgm:prSet/>
      <dgm:spPr/>
      <dgm:t>
        <a:bodyPr/>
        <a:lstStyle/>
        <a:p>
          <a:endParaRPr lang="be-BY"/>
        </a:p>
      </dgm:t>
    </dgm:pt>
    <dgm:pt modelId="{454531D7-C5AE-4207-BE78-86915014FBA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исследовать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доказательства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39428B9D-DE69-4EA4-A3A3-AA8C3163A8C9}" type="parTrans" cxnId="{E58EEA55-56DD-4B2A-9826-F7DAFE52AA31}">
      <dgm:prSet/>
      <dgm:spPr/>
      <dgm:t>
        <a:bodyPr/>
        <a:lstStyle/>
        <a:p>
          <a:endParaRPr lang="be-BY"/>
        </a:p>
      </dgm:t>
    </dgm:pt>
    <dgm:pt modelId="{09FB080D-DE7A-426E-9E67-701CAEB9BEDB}" type="sibTrans" cxnId="{E58EEA55-56DD-4B2A-9826-F7DAFE52AA31}">
      <dgm:prSet/>
      <dgm:spPr/>
      <dgm:t>
        <a:bodyPr/>
        <a:lstStyle/>
        <a:p>
          <a:endParaRPr lang="be-BY"/>
        </a:p>
      </dgm:t>
    </dgm:pt>
    <dgm:pt modelId="{16339AD3-54CE-43C2-8302-E4B48545CC4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отбывать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наказание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9FACD6B4-F09D-4E67-B471-FD56477BED01}" type="parTrans" cxnId="{9B28D197-0075-47E6-8948-B5F4B650A5AD}">
      <dgm:prSet/>
      <dgm:spPr/>
      <dgm:t>
        <a:bodyPr/>
        <a:lstStyle/>
        <a:p>
          <a:endParaRPr lang="be-BY"/>
        </a:p>
      </dgm:t>
    </dgm:pt>
    <dgm:pt modelId="{CF4B20F1-4B8A-4DA4-BDA7-B2A4B54F8D18}" type="sibTrans" cxnId="{9B28D197-0075-47E6-8948-B5F4B650A5AD}">
      <dgm:prSet/>
      <dgm:spPr/>
      <dgm:t>
        <a:bodyPr/>
        <a:lstStyle/>
        <a:p>
          <a:endParaRPr lang="be-BY"/>
        </a:p>
      </dgm:t>
    </dgm:pt>
    <dgm:pt modelId="{533BEDBF-D860-4B32-8FB0-57CB879A01C7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причинить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ущерб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A1339CE9-DE35-4399-A01D-18D75A673658}" type="parTrans" cxnId="{C531F93C-6E0D-4E73-81C7-CCD916AA4426}">
      <dgm:prSet/>
      <dgm:spPr/>
      <dgm:t>
        <a:bodyPr/>
        <a:lstStyle/>
        <a:p>
          <a:endParaRPr lang="be-BY"/>
        </a:p>
      </dgm:t>
    </dgm:pt>
    <dgm:pt modelId="{3FD7128F-83B1-4B86-9888-0C3E41D635FE}" type="sibTrans" cxnId="{C531F93C-6E0D-4E73-81C7-CCD916AA4426}">
      <dgm:prSet/>
      <dgm:spPr/>
      <dgm:t>
        <a:bodyPr/>
        <a:lstStyle/>
        <a:p>
          <a:endParaRPr lang="be-BY"/>
        </a:p>
      </dgm:t>
    </dgm:pt>
    <dgm:pt modelId="{EEC7EDD1-A3F3-48D6-9312-1D69457E145C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передать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на поруки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2F04D4C5-60ED-4900-A6C2-48CCC419E41D}" type="parTrans" cxnId="{D71350D5-5F85-4908-B0AB-40C53C82DCDF}">
      <dgm:prSet/>
      <dgm:spPr/>
      <dgm:t>
        <a:bodyPr/>
        <a:lstStyle/>
        <a:p>
          <a:endParaRPr lang="be-BY"/>
        </a:p>
      </dgm:t>
    </dgm:pt>
    <dgm:pt modelId="{5559AE8F-627E-463F-99A0-9083312C518C}" type="sibTrans" cxnId="{D71350D5-5F85-4908-B0AB-40C53C82DCDF}">
      <dgm:prSet/>
      <dgm:spPr/>
      <dgm:t>
        <a:bodyPr/>
        <a:lstStyle/>
        <a:p>
          <a:endParaRPr lang="be-BY"/>
        </a:p>
      </dgm:t>
    </dgm:pt>
    <dgm:pt modelId="{769B3079-25CD-4C05-BD34-E99650D2E100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0000"/>
              </a:solidFill>
            </a:rPr>
            <a:t>в иске </a:t>
          </a:r>
          <a:r>
            <a:rPr lang="be-BY" i="1" dirty="0" smtClean="0">
              <a:solidFill>
                <a:srgbClr val="FFFF00"/>
              </a:solidFill>
            </a:rPr>
            <a:t>отказать</a:t>
          </a:r>
          <a:endParaRPr lang="be-BY" dirty="0">
            <a:solidFill>
              <a:srgbClr val="FFFF00"/>
            </a:solidFill>
          </a:endParaRPr>
        </a:p>
      </dgm:t>
    </dgm:pt>
    <dgm:pt modelId="{B4072EFE-E37C-4037-967E-05DFCF10F03D}" type="parTrans" cxnId="{5B862CC8-173F-426B-BABB-18E5E992DA81}">
      <dgm:prSet/>
      <dgm:spPr/>
      <dgm:t>
        <a:bodyPr/>
        <a:lstStyle/>
        <a:p>
          <a:endParaRPr lang="be-BY"/>
        </a:p>
      </dgm:t>
    </dgm:pt>
    <dgm:pt modelId="{B0B341F7-CF06-497A-87FD-E36DE0B1017A}" type="sibTrans" cxnId="{5B862CC8-173F-426B-BABB-18E5E992DA81}">
      <dgm:prSet/>
      <dgm:spPr/>
      <dgm:t>
        <a:bodyPr/>
        <a:lstStyle/>
        <a:p>
          <a:endParaRPr lang="be-BY"/>
        </a:p>
      </dgm:t>
    </dgm:pt>
    <dgm:pt modelId="{241F8497-5534-49C2-B6B5-6396141CBC3C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подать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00B0F0"/>
              </a:solidFill>
            </a:rPr>
            <a:t>исковое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заявление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163159B2-BB24-47E6-82A0-44F850A3F9B3}" type="parTrans" cxnId="{C87B201F-1FEC-485E-9638-8E374DD79849}">
      <dgm:prSet/>
      <dgm:spPr/>
      <dgm:t>
        <a:bodyPr/>
        <a:lstStyle/>
        <a:p>
          <a:endParaRPr lang="be-BY"/>
        </a:p>
      </dgm:t>
    </dgm:pt>
    <dgm:pt modelId="{BBD9F4F4-92BE-467C-AB35-EEBA31FA3115}" type="sibTrans" cxnId="{C87B201F-1FEC-485E-9638-8E374DD79849}">
      <dgm:prSet/>
      <dgm:spPr/>
      <dgm:t>
        <a:bodyPr/>
        <a:lstStyle/>
        <a:p>
          <a:endParaRPr lang="be-BY"/>
        </a:p>
      </dgm:t>
    </dgm:pt>
    <dgm:pt modelId="{02663693-6E4B-4134-AF62-4C92BAACA3B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лишить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00B0F0"/>
              </a:solidFill>
            </a:rPr>
            <a:t>родительских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прав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7B643B9D-21CC-4866-A3B9-D3351ECB335D}" type="parTrans" cxnId="{0AEEAE31-0FE8-45C7-8EFF-25A30341CE19}">
      <dgm:prSet/>
      <dgm:spPr/>
      <dgm:t>
        <a:bodyPr/>
        <a:lstStyle/>
        <a:p>
          <a:endParaRPr lang="be-BY"/>
        </a:p>
      </dgm:t>
    </dgm:pt>
    <dgm:pt modelId="{82CFBC43-0C96-40FB-B54D-94BC0E33356C}" type="sibTrans" cxnId="{0AEEAE31-0FE8-45C7-8EFF-25A30341CE19}">
      <dgm:prSet/>
      <dgm:spPr/>
      <dgm:t>
        <a:bodyPr/>
        <a:lstStyle/>
        <a:p>
          <a:endParaRPr lang="be-BY"/>
        </a:p>
      </dgm:t>
    </dgm:pt>
    <dgm:pt modelId="{12C28989-E922-4E64-9A4C-4C0A6784D8E9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причинить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00B0F0"/>
              </a:solidFill>
            </a:rPr>
            <a:t>телесные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повреждения</a:t>
          </a:r>
          <a:r>
            <a:rPr lang="be-BY" i="1" dirty="0" smtClean="0"/>
            <a:t>, </a:t>
          </a:r>
          <a:endParaRPr lang="be-BY" dirty="0">
            <a:solidFill>
              <a:srgbClr val="FFFF00"/>
            </a:solidFill>
          </a:endParaRPr>
        </a:p>
      </dgm:t>
    </dgm:pt>
    <dgm:pt modelId="{167C4BC3-035C-4249-B0F1-3E8D47A1B2B5}" type="parTrans" cxnId="{C7C8214B-46B9-4C2E-BE25-9B458D608047}">
      <dgm:prSet/>
      <dgm:spPr/>
      <dgm:t>
        <a:bodyPr/>
        <a:lstStyle/>
        <a:p>
          <a:endParaRPr lang="be-BY"/>
        </a:p>
      </dgm:t>
    </dgm:pt>
    <dgm:pt modelId="{C63121A0-B7E3-4901-9F8E-E7B2DB23DC7A}" type="sibTrans" cxnId="{C7C8214B-46B9-4C2E-BE25-9B458D608047}">
      <dgm:prSet/>
      <dgm:spPr/>
      <dgm:t>
        <a:bodyPr/>
        <a:lstStyle/>
        <a:p>
          <a:endParaRPr lang="be-BY"/>
        </a:p>
      </dgm:t>
    </dgm:pt>
    <dgm:pt modelId="{6AF97B3E-8595-4A08-82E8-5E63EB90DA8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be-BY" i="1" dirty="0" smtClean="0">
              <a:solidFill>
                <a:srgbClr val="FFFF00"/>
              </a:solidFill>
            </a:rPr>
            <a:t>нести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00B0F0"/>
              </a:solidFill>
            </a:rPr>
            <a:t>административную</a:t>
          </a:r>
          <a:r>
            <a:rPr lang="be-BY" i="1" dirty="0" smtClean="0"/>
            <a:t> </a:t>
          </a:r>
          <a:r>
            <a:rPr lang="be-BY" i="1" dirty="0" smtClean="0">
              <a:solidFill>
                <a:srgbClr val="FF0000"/>
              </a:solidFill>
            </a:rPr>
            <a:t>ответственность</a:t>
          </a:r>
          <a:endParaRPr lang="be-BY" dirty="0">
            <a:solidFill>
              <a:srgbClr val="FF0000"/>
            </a:solidFill>
          </a:endParaRPr>
        </a:p>
      </dgm:t>
    </dgm:pt>
    <dgm:pt modelId="{32B83539-F6C3-4792-BB57-CDA0AB74A31A}" type="parTrans" cxnId="{4685BA98-9E38-4E44-8B53-14AC0D58F150}">
      <dgm:prSet/>
      <dgm:spPr/>
      <dgm:t>
        <a:bodyPr/>
        <a:lstStyle/>
        <a:p>
          <a:endParaRPr lang="be-BY"/>
        </a:p>
      </dgm:t>
    </dgm:pt>
    <dgm:pt modelId="{64702E74-A097-4323-BDD8-99658E1CB032}" type="sibTrans" cxnId="{4685BA98-9E38-4E44-8B53-14AC0D58F150}">
      <dgm:prSet/>
      <dgm:spPr/>
      <dgm:t>
        <a:bodyPr/>
        <a:lstStyle/>
        <a:p>
          <a:endParaRPr lang="be-BY"/>
        </a:p>
      </dgm:t>
    </dgm:pt>
    <dgm:pt modelId="{9EE49133-3669-4197-B8EB-708BCA2EE10B}">
      <dgm:prSet/>
      <dgm:spPr/>
      <dgm:t>
        <a:bodyPr/>
        <a:lstStyle/>
        <a:p>
          <a:r>
            <a:rPr lang="be-BY" i="1" u="none" dirty="0" smtClean="0"/>
            <a:t>сложные именные построения - </a:t>
          </a:r>
          <a:r>
            <a:rPr lang="be-BY" dirty="0" smtClean="0"/>
            <a:t>состоят из трех и более слов</a:t>
          </a:r>
          <a:endParaRPr lang="be-BY" u="none" dirty="0"/>
        </a:p>
      </dgm:t>
    </dgm:pt>
    <dgm:pt modelId="{1DC9B002-6409-449C-B429-9EAAE1E1A498}" type="parTrans" cxnId="{C4900D04-2B97-431E-8FB8-209F2A3A4A04}">
      <dgm:prSet/>
      <dgm:spPr/>
      <dgm:t>
        <a:bodyPr/>
        <a:lstStyle/>
        <a:p>
          <a:endParaRPr lang="be-BY"/>
        </a:p>
      </dgm:t>
    </dgm:pt>
    <dgm:pt modelId="{880A711B-1D82-478C-9ABE-FF9C20C098D9}" type="sibTrans" cxnId="{C4900D04-2B97-431E-8FB8-209F2A3A4A04}">
      <dgm:prSet/>
      <dgm:spPr/>
      <dgm:t>
        <a:bodyPr/>
        <a:lstStyle/>
        <a:p>
          <a:endParaRPr lang="be-BY"/>
        </a:p>
      </dgm:t>
    </dgm:pt>
    <dgm:pt modelId="{80D635CC-DC2E-4E72-9402-DB34FFA12013}">
      <dgm:prSet/>
      <dgm:spPr/>
      <dgm:t>
        <a:bodyPr/>
        <a:lstStyle/>
        <a:p>
          <a:r>
            <a:rPr lang="be-BY" i="1" dirty="0" smtClean="0"/>
            <a:t>кратковременное расстройство здоровья, лишение родительских прав, особо опасный рецидив </a:t>
          </a:r>
          <a:endParaRPr lang="be-BY" dirty="0"/>
        </a:p>
      </dgm:t>
    </dgm:pt>
    <dgm:pt modelId="{62CE3264-2C71-4802-A5C9-D88E98E86D32}" type="parTrans" cxnId="{8F36CA07-23C4-4F0B-885F-22AFBAFCD267}">
      <dgm:prSet/>
      <dgm:spPr/>
      <dgm:t>
        <a:bodyPr/>
        <a:lstStyle/>
        <a:p>
          <a:endParaRPr lang="be-BY"/>
        </a:p>
      </dgm:t>
    </dgm:pt>
    <dgm:pt modelId="{C0812058-BF7B-45B3-A0DB-86D720AFEFDB}" type="sibTrans" cxnId="{8F36CA07-23C4-4F0B-885F-22AFBAFCD267}">
      <dgm:prSet/>
      <dgm:spPr/>
      <dgm:t>
        <a:bodyPr/>
        <a:lstStyle/>
        <a:p>
          <a:endParaRPr lang="be-BY"/>
        </a:p>
      </dgm:t>
    </dgm:pt>
    <dgm:pt modelId="{487C2779-5EE3-4670-B32E-A79BA4DEFB16}" type="pres">
      <dgm:prSet presAssocID="{637BB1A7-6082-4B45-8F56-085579FD9EF3}" presName="linear" presStyleCnt="0">
        <dgm:presLayoutVars>
          <dgm:animLvl val="lvl"/>
          <dgm:resizeHandles val="exact"/>
        </dgm:presLayoutVars>
      </dgm:prSet>
      <dgm:spPr/>
    </dgm:pt>
    <dgm:pt modelId="{4A9E0918-CEC9-4475-91DD-0B1AC25171E1}" type="pres">
      <dgm:prSet presAssocID="{F056C26C-C7EC-4959-B3ED-3DDD668F31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2F315DF-3F1A-40F2-A1C9-4BBFE6B0025D}" type="pres">
      <dgm:prSet presAssocID="{F056C26C-C7EC-4959-B3ED-3DDD668F316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8264E41-A5A8-44C2-9F31-A96823602EEA}" type="pres">
      <dgm:prSet presAssocID="{CEF4E00B-2B43-496E-965F-042024CE62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7E35D7E-7BE1-4253-B283-D16C6D86739B}" type="pres">
      <dgm:prSet presAssocID="{CEF4E00B-2B43-496E-965F-042024CE628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7118735-9D1E-41B6-BB0F-5F519E4D708F}" type="pres">
      <dgm:prSet presAssocID="{9EE49133-3669-4197-B8EB-708BCA2EE1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4BCF2BE-2FD3-4A29-8D5D-FCD32E84AF8C}" type="pres">
      <dgm:prSet presAssocID="{9EE49133-3669-4197-B8EB-708BCA2EE10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C9CDF0C6-3690-4F70-8C51-25B8033063DC}" type="presOf" srcId="{02663693-6E4B-4134-AF62-4C92BAACA3B1}" destId="{62F315DF-3F1A-40F2-A1C9-4BBFE6B0025D}" srcOrd="0" destOrd="8" presId="urn:microsoft.com/office/officeart/2005/8/layout/vList2"/>
    <dgm:cxn modelId="{70DA0A9F-8936-4388-9680-C5845D0CE354}" type="presOf" srcId="{6AF97B3E-8595-4A08-82E8-5E63EB90DA81}" destId="{62F315DF-3F1A-40F2-A1C9-4BBFE6B0025D}" srcOrd="0" destOrd="10" presId="urn:microsoft.com/office/officeart/2005/8/layout/vList2"/>
    <dgm:cxn modelId="{9B28D197-0075-47E6-8948-B5F4B650A5AD}" srcId="{F056C26C-C7EC-4959-B3ED-3DDD668F3166}" destId="{16339AD3-54CE-43C2-8302-E4B48545CC46}" srcOrd="3" destOrd="0" parTransId="{9FACD6B4-F09D-4E67-B471-FD56477BED01}" sibTransId="{CF4B20F1-4B8A-4DA4-BDA7-B2A4B54F8D18}"/>
    <dgm:cxn modelId="{4F4BE5BA-F6A6-4322-9C08-853BE07D1703}" srcId="{F056C26C-C7EC-4959-B3ED-3DDD668F3166}" destId="{83B01F84-4EE4-4838-A023-BEC9A0D5472B}" srcOrd="0" destOrd="0" parTransId="{5E0FD42D-4B42-4534-852B-E9F5B5120CD7}" sibTransId="{D1CB8200-13BE-4548-A464-94A05E57C348}"/>
    <dgm:cxn modelId="{D55A576F-DE59-403C-9D48-85B832937183}" type="presOf" srcId="{241F8497-5534-49C2-B6B5-6396141CBC3C}" destId="{62F315DF-3F1A-40F2-A1C9-4BBFE6B0025D}" srcOrd="0" destOrd="7" presId="urn:microsoft.com/office/officeart/2005/8/layout/vList2"/>
    <dgm:cxn modelId="{C7C8214B-46B9-4C2E-BE25-9B458D608047}" srcId="{F056C26C-C7EC-4959-B3ED-3DDD668F3166}" destId="{12C28989-E922-4E64-9A4C-4C0A6784D8E9}" srcOrd="9" destOrd="0" parTransId="{167C4BC3-035C-4249-B0F1-3E8D47A1B2B5}" sibTransId="{C63121A0-B7E3-4901-9F8E-E7B2DB23DC7A}"/>
    <dgm:cxn modelId="{693ACCED-F30F-498A-8DDD-F99CE7CAF95A}" type="presOf" srcId="{C87CDB3F-8FAD-420E-9AB0-A57A4A1FB03E}" destId="{A7E35D7E-7BE1-4253-B283-D16C6D86739B}" srcOrd="0" destOrd="0" presId="urn:microsoft.com/office/officeart/2005/8/layout/vList2"/>
    <dgm:cxn modelId="{C4900D04-2B97-431E-8FB8-209F2A3A4A04}" srcId="{637BB1A7-6082-4B45-8F56-085579FD9EF3}" destId="{9EE49133-3669-4197-B8EB-708BCA2EE10B}" srcOrd="2" destOrd="0" parTransId="{1DC9B002-6409-449C-B429-9EAAE1E1A498}" sibTransId="{880A711B-1D82-478C-9ABE-FF9C20C098D9}"/>
    <dgm:cxn modelId="{5A72CBCB-CA04-4545-B109-A0302E59F847}" type="presOf" srcId="{454531D7-C5AE-4207-BE78-86915014FBA1}" destId="{62F315DF-3F1A-40F2-A1C9-4BBFE6B0025D}" srcOrd="0" destOrd="2" presId="urn:microsoft.com/office/officeart/2005/8/layout/vList2"/>
    <dgm:cxn modelId="{CADE251A-80D3-49C0-BE11-F7B04BFE15CF}" srcId="{637BB1A7-6082-4B45-8F56-085579FD9EF3}" destId="{F056C26C-C7EC-4959-B3ED-3DDD668F3166}" srcOrd="0" destOrd="0" parTransId="{65764564-6DB7-4EF6-908B-2220B7D12686}" sibTransId="{31E8CD22-C2D2-4AA3-8DB0-525ACDD93427}"/>
    <dgm:cxn modelId="{0AEEAE31-0FE8-45C7-8EFF-25A30341CE19}" srcId="{F056C26C-C7EC-4959-B3ED-3DDD668F3166}" destId="{02663693-6E4B-4134-AF62-4C92BAACA3B1}" srcOrd="8" destOrd="0" parTransId="{7B643B9D-21CC-4866-A3B9-D3351ECB335D}" sibTransId="{82CFBC43-0C96-40FB-B54D-94BC0E33356C}"/>
    <dgm:cxn modelId="{3F202434-46E2-40E0-8828-5FBC90059164}" type="presOf" srcId="{83B01F84-4EE4-4838-A023-BEC9A0D5472B}" destId="{62F315DF-3F1A-40F2-A1C9-4BBFE6B0025D}" srcOrd="0" destOrd="0" presId="urn:microsoft.com/office/officeart/2005/8/layout/vList2"/>
    <dgm:cxn modelId="{C87B201F-1FEC-485E-9638-8E374DD79849}" srcId="{F056C26C-C7EC-4959-B3ED-3DDD668F3166}" destId="{241F8497-5534-49C2-B6B5-6396141CBC3C}" srcOrd="7" destOrd="0" parTransId="{163159B2-BB24-47E6-82A0-44F850A3F9B3}" sibTransId="{BBD9F4F4-92BE-467C-AB35-EEBA31FA3115}"/>
    <dgm:cxn modelId="{5B862CC8-173F-426B-BABB-18E5E992DA81}" srcId="{F056C26C-C7EC-4959-B3ED-3DDD668F3166}" destId="{769B3079-25CD-4C05-BD34-E99650D2E100}" srcOrd="6" destOrd="0" parTransId="{B4072EFE-E37C-4037-967E-05DFCF10F03D}" sibTransId="{B0B341F7-CF06-497A-87FD-E36DE0B1017A}"/>
    <dgm:cxn modelId="{5E52D6B9-BEEE-4E83-8AA0-77ABD1FF0ED6}" srcId="{F056C26C-C7EC-4959-B3ED-3DDD668F3166}" destId="{8A404690-D718-4920-ACFD-287223CE3730}" srcOrd="1" destOrd="0" parTransId="{EC3ACA4D-72D8-42FA-AD67-1D88761CC819}" sibTransId="{F7F84A82-210D-4BF4-9264-021B3FC31D4B}"/>
    <dgm:cxn modelId="{C5740764-4688-4046-AC9E-1AB97FB873F1}" srcId="{637BB1A7-6082-4B45-8F56-085579FD9EF3}" destId="{CEF4E00B-2B43-496E-965F-042024CE6287}" srcOrd="1" destOrd="0" parTransId="{348B5E04-7ADB-484C-B712-92E78C6ADB6D}" sibTransId="{B088D876-C6FD-4FB7-8A7D-B5A8C34179A2}"/>
    <dgm:cxn modelId="{744A3526-7D3F-441C-89B6-BD838DE28434}" type="presOf" srcId="{80D635CC-DC2E-4E72-9402-DB34FFA12013}" destId="{E4BCF2BE-2FD3-4A29-8D5D-FCD32E84AF8C}" srcOrd="0" destOrd="0" presId="urn:microsoft.com/office/officeart/2005/8/layout/vList2"/>
    <dgm:cxn modelId="{8F36CA07-23C4-4F0B-885F-22AFBAFCD267}" srcId="{9EE49133-3669-4197-B8EB-708BCA2EE10B}" destId="{80D635CC-DC2E-4E72-9402-DB34FFA12013}" srcOrd="0" destOrd="0" parTransId="{62CE3264-2C71-4802-A5C9-D88E98E86D32}" sibTransId="{C0812058-BF7B-45B3-A0DB-86D720AFEFDB}"/>
    <dgm:cxn modelId="{4685BA98-9E38-4E44-8B53-14AC0D58F150}" srcId="{F056C26C-C7EC-4959-B3ED-3DDD668F3166}" destId="{6AF97B3E-8595-4A08-82E8-5E63EB90DA81}" srcOrd="10" destOrd="0" parTransId="{32B83539-F6C3-4792-BB57-CDA0AB74A31A}" sibTransId="{64702E74-A097-4323-BDD8-99658E1CB032}"/>
    <dgm:cxn modelId="{1FC39D44-EFB5-4BA0-9C98-9A6043E2DF54}" type="presOf" srcId="{F056C26C-C7EC-4959-B3ED-3DDD668F3166}" destId="{4A9E0918-CEC9-4475-91DD-0B1AC25171E1}" srcOrd="0" destOrd="0" presId="urn:microsoft.com/office/officeart/2005/8/layout/vList2"/>
    <dgm:cxn modelId="{C531F93C-6E0D-4E73-81C7-CCD916AA4426}" srcId="{F056C26C-C7EC-4959-B3ED-3DDD668F3166}" destId="{533BEDBF-D860-4B32-8FB0-57CB879A01C7}" srcOrd="4" destOrd="0" parTransId="{A1339CE9-DE35-4399-A01D-18D75A673658}" sibTransId="{3FD7128F-83B1-4B86-9888-0C3E41D635FE}"/>
    <dgm:cxn modelId="{7E3E7B2D-42FD-4CCB-B8B1-799FB42DE96F}" type="presOf" srcId="{EEC7EDD1-A3F3-48D6-9312-1D69457E145C}" destId="{62F315DF-3F1A-40F2-A1C9-4BBFE6B0025D}" srcOrd="0" destOrd="5" presId="urn:microsoft.com/office/officeart/2005/8/layout/vList2"/>
    <dgm:cxn modelId="{A3B4E81E-0AEA-4EEB-A289-A0999513B41D}" type="presOf" srcId="{12C28989-E922-4E64-9A4C-4C0A6784D8E9}" destId="{62F315DF-3F1A-40F2-A1C9-4BBFE6B0025D}" srcOrd="0" destOrd="9" presId="urn:microsoft.com/office/officeart/2005/8/layout/vList2"/>
    <dgm:cxn modelId="{7F95EAD4-498F-47E9-8B39-07E988121848}" srcId="{CEF4E00B-2B43-496E-965F-042024CE6287}" destId="{C87CDB3F-8FAD-420E-9AB0-A57A4A1FB03E}" srcOrd="0" destOrd="0" parTransId="{0638236A-85E5-4821-B31C-DF469811673F}" sibTransId="{6AD314C7-BB37-4F41-9084-B1F0DCE0071A}"/>
    <dgm:cxn modelId="{29F6AD4E-02CE-475E-9077-9F2C2B84A76B}" type="presOf" srcId="{16339AD3-54CE-43C2-8302-E4B48545CC46}" destId="{62F315DF-3F1A-40F2-A1C9-4BBFE6B0025D}" srcOrd="0" destOrd="3" presId="urn:microsoft.com/office/officeart/2005/8/layout/vList2"/>
    <dgm:cxn modelId="{9A07F01A-5CC0-421A-9074-822E0C23D8AC}" type="presOf" srcId="{8A404690-D718-4920-ACFD-287223CE3730}" destId="{62F315DF-3F1A-40F2-A1C9-4BBFE6B0025D}" srcOrd="0" destOrd="1" presId="urn:microsoft.com/office/officeart/2005/8/layout/vList2"/>
    <dgm:cxn modelId="{721C686E-68F6-4104-BA84-3B4D66A997C7}" type="presOf" srcId="{637BB1A7-6082-4B45-8F56-085579FD9EF3}" destId="{487C2779-5EE3-4670-B32E-A79BA4DEFB16}" srcOrd="0" destOrd="0" presId="urn:microsoft.com/office/officeart/2005/8/layout/vList2"/>
    <dgm:cxn modelId="{D1325CEB-6574-4DD8-9394-F83140E7E749}" type="presOf" srcId="{533BEDBF-D860-4B32-8FB0-57CB879A01C7}" destId="{62F315DF-3F1A-40F2-A1C9-4BBFE6B0025D}" srcOrd="0" destOrd="4" presId="urn:microsoft.com/office/officeart/2005/8/layout/vList2"/>
    <dgm:cxn modelId="{D71350D5-5F85-4908-B0AB-40C53C82DCDF}" srcId="{F056C26C-C7EC-4959-B3ED-3DDD668F3166}" destId="{EEC7EDD1-A3F3-48D6-9312-1D69457E145C}" srcOrd="5" destOrd="0" parTransId="{2F04D4C5-60ED-4900-A6C2-48CCC419E41D}" sibTransId="{5559AE8F-627E-463F-99A0-9083312C518C}"/>
    <dgm:cxn modelId="{58E3B72B-F49B-4C21-88FE-DCA6A280A934}" type="presOf" srcId="{CEF4E00B-2B43-496E-965F-042024CE6287}" destId="{18264E41-A5A8-44C2-9F31-A96823602EEA}" srcOrd="0" destOrd="0" presId="urn:microsoft.com/office/officeart/2005/8/layout/vList2"/>
    <dgm:cxn modelId="{6607A946-8B89-470A-B751-6E6E5F48CCE2}" type="presOf" srcId="{769B3079-25CD-4C05-BD34-E99650D2E100}" destId="{62F315DF-3F1A-40F2-A1C9-4BBFE6B0025D}" srcOrd="0" destOrd="6" presId="urn:microsoft.com/office/officeart/2005/8/layout/vList2"/>
    <dgm:cxn modelId="{1831E18F-5DA9-4EC8-AD8A-C1E46783CDBC}" type="presOf" srcId="{9EE49133-3669-4197-B8EB-708BCA2EE10B}" destId="{57118735-9D1E-41B6-BB0F-5F519E4D708F}" srcOrd="0" destOrd="0" presId="urn:microsoft.com/office/officeart/2005/8/layout/vList2"/>
    <dgm:cxn modelId="{E58EEA55-56DD-4B2A-9826-F7DAFE52AA31}" srcId="{F056C26C-C7EC-4959-B3ED-3DDD668F3166}" destId="{454531D7-C5AE-4207-BE78-86915014FBA1}" srcOrd="2" destOrd="0" parTransId="{39428B9D-DE69-4EA4-A3A3-AA8C3163A8C9}" sibTransId="{09FB080D-DE7A-426E-9E67-701CAEB9BEDB}"/>
    <dgm:cxn modelId="{10DD11F1-CB8E-43AB-A82B-60A0F068D7EE}" type="presParOf" srcId="{487C2779-5EE3-4670-B32E-A79BA4DEFB16}" destId="{4A9E0918-CEC9-4475-91DD-0B1AC25171E1}" srcOrd="0" destOrd="0" presId="urn:microsoft.com/office/officeart/2005/8/layout/vList2"/>
    <dgm:cxn modelId="{42B9C432-196D-4912-9365-28839F047319}" type="presParOf" srcId="{487C2779-5EE3-4670-B32E-A79BA4DEFB16}" destId="{62F315DF-3F1A-40F2-A1C9-4BBFE6B0025D}" srcOrd="1" destOrd="0" presId="urn:microsoft.com/office/officeart/2005/8/layout/vList2"/>
    <dgm:cxn modelId="{1394EB37-F065-4FB7-8615-82BAEA7C5F0B}" type="presParOf" srcId="{487C2779-5EE3-4670-B32E-A79BA4DEFB16}" destId="{18264E41-A5A8-44C2-9F31-A96823602EEA}" srcOrd="2" destOrd="0" presId="urn:microsoft.com/office/officeart/2005/8/layout/vList2"/>
    <dgm:cxn modelId="{178B989D-92A1-4E8E-9A16-C7C30DED0706}" type="presParOf" srcId="{487C2779-5EE3-4670-B32E-A79BA4DEFB16}" destId="{A7E35D7E-7BE1-4253-B283-D16C6D86739B}" srcOrd="3" destOrd="0" presId="urn:microsoft.com/office/officeart/2005/8/layout/vList2"/>
    <dgm:cxn modelId="{3D882C59-46B4-4E50-BCFB-31C92B86E2B1}" type="presParOf" srcId="{487C2779-5EE3-4670-B32E-A79BA4DEFB16}" destId="{57118735-9D1E-41B6-BB0F-5F519E4D708F}" srcOrd="4" destOrd="0" presId="urn:microsoft.com/office/officeart/2005/8/layout/vList2"/>
    <dgm:cxn modelId="{746EE1D1-7A45-406C-98B5-13C91E189AF8}" type="presParOf" srcId="{487C2779-5EE3-4670-B32E-A79BA4DEFB16}" destId="{E4BCF2BE-2FD3-4A29-8D5D-FCD32E84AF8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17BC9-606A-4978-A73C-AC5AAE44DB4D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be-BY"/>
        </a:p>
      </dgm:t>
    </dgm:pt>
    <dgm:pt modelId="{9EE3A252-54A6-4479-9A72-DD3743F2A448}">
      <dgm:prSet phldrT="[Текст]"/>
      <dgm:spPr/>
      <dgm:t>
        <a:bodyPr/>
        <a:lstStyle/>
        <a:p>
          <a:r>
            <a:rPr lang="ru-RU" dirty="0" smtClean="0"/>
            <a:t>Виды памяти</a:t>
          </a:r>
          <a:endParaRPr lang="be-BY" dirty="0"/>
        </a:p>
      </dgm:t>
    </dgm:pt>
    <dgm:pt modelId="{90282072-F934-481C-A2F2-ED08DE15CA57}" type="parTrans" cxnId="{472645B3-48B1-47E1-9475-2B6CB11F3D14}">
      <dgm:prSet/>
      <dgm:spPr/>
      <dgm:t>
        <a:bodyPr/>
        <a:lstStyle/>
        <a:p>
          <a:endParaRPr lang="be-BY"/>
        </a:p>
      </dgm:t>
    </dgm:pt>
    <dgm:pt modelId="{78A90B2B-9DFE-4B33-A013-A3B0C7A5B91C}" type="sibTrans" cxnId="{472645B3-48B1-47E1-9475-2B6CB11F3D14}">
      <dgm:prSet/>
      <dgm:spPr/>
      <dgm:t>
        <a:bodyPr/>
        <a:lstStyle/>
        <a:p>
          <a:endParaRPr lang="be-BY"/>
        </a:p>
      </dgm:t>
    </dgm:pt>
    <dgm:pt modelId="{1B185127-99D8-4FAF-9ABF-72648FDB031F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FF00"/>
              </a:solidFill>
            </a:rPr>
            <a:t>Прижизненная</a:t>
          </a:r>
          <a:endParaRPr lang="be-BY" sz="3200" dirty="0">
            <a:solidFill>
              <a:srgbClr val="FFFF00"/>
            </a:solidFill>
          </a:endParaRPr>
        </a:p>
      </dgm:t>
    </dgm:pt>
    <dgm:pt modelId="{089D6F4E-B7CC-4421-B575-93758A2EA994}" type="parTrans" cxnId="{06E1B038-692B-4E8F-8CFA-5C2CB9CEE416}">
      <dgm:prSet/>
      <dgm:spPr/>
      <dgm:t>
        <a:bodyPr/>
        <a:lstStyle/>
        <a:p>
          <a:endParaRPr lang="be-BY"/>
        </a:p>
      </dgm:t>
    </dgm:pt>
    <dgm:pt modelId="{0564AB59-5009-4839-A8C2-E697CF9B5366}" type="sibTrans" cxnId="{06E1B038-692B-4E8F-8CFA-5C2CB9CEE416}">
      <dgm:prSet/>
      <dgm:spPr/>
      <dgm:t>
        <a:bodyPr/>
        <a:lstStyle/>
        <a:p>
          <a:endParaRPr lang="be-BY"/>
        </a:p>
      </dgm:t>
    </dgm:pt>
    <dgm:pt modelId="{20FFA8F3-C74A-45BF-9553-AC2B6F37D35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Кратковременная</a:t>
          </a:r>
          <a:endParaRPr lang="be-BY" sz="2400" dirty="0">
            <a:solidFill>
              <a:srgbClr val="FFFF00"/>
            </a:solidFill>
          </a:endParaRPr>
        </a:p>
      </dgm:t>
    </dgm:pt>
    <dgm:pt modelId="{A3B928D3-561B-4233-BDD3-FFF61552D350}" type="parTrans" cxnId="{A4A3EE88-72BA-4CAC-A494-F998C5227770}">
      <dgm:prSet/>
      <dgm:spPr/>
      <dgm:t>
        <a:bodyPr/>
        <a:lstStyle/>
        <a:p>
          <a:endParaRPr lang="be-BY"/>
        </a:p>
      </dgm:t>
    </dgm:pt>
    <dgm:pt modelId="{62916C29-D267-4CC4-ABAE-E0046F923C47}" type="sibTrans" cxnId="{A4A3EE88-72BA-4CAC-A494-F998C5227770}">
      <dgm:prSet/>
      <dgm:spPr/>
      <dgm:t>
        <a:bodyPr/>
        <a:lstStyle/>
        <a:p>
          <a:endParaRPr lang="be-BY"/>
        </a:p>
      </dgm:t>
    </dgm:pt>
    <dgm:pt modelId="{CA1873BB-4686-40BD-BF99-BC342415661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FF00"/>
              </a:solidFill>
            </a:rPr>
            <a:t>Долговременная</a:t>
          </a:r>
          <a:endParaRPr lang="be-BY" sz="2800" dirty="0">
            <a:solidFill>
              <a:srgbClr val="FFFF00"/>
            </a:solidFill>
          </a:endParaRPr>
        </a:p>
      </dgm:t>
    </dgm:pt>
    <dgm:pt modelId="{D6E88AFA-420C-4622-A32E-48AC65F202E6}" type="parTrans" cxnId="{CA8B1298-47C4-4812-892C-9D7C1261596D}">
      <dgm:prSet/>
      <dgm:spPr/>
      <dgm:t>
        <a:bodyPr/>
        <a:lstStyle/>
        <a:p>
          <a:endParaRPr lang="be-BY"/>
        </a:p>
      </dgm:t>
    </dgm:pt>
    <dgm:pt modelId="{92192C66-7C5F-4133-9283-1B99233B7897}" type="sibTrans" cxnId="{CA8B1298-47C4-4812-892C-9D7C1261596D}">
      <dgm:prSet/>
      <dgm:spPr/>
      <dgm:t>
        <a:bodyPr/>
        <a:lstStyle/>
        <a:p>
          <a:endParaRPr lang="be-BY"/>
        </a:p>
      </dgm:t>
    </dgm:pt>
    <dgm:pt modelId="{831BA5E7-98FD-45EF-82DF-53C0C490C90B}">
      <dgm:prSet phldrT="[Текст]"/>
      <dgm:spPr/>
      <dgm:t>
        <a:bodyPr/>
        <a:lstStyle/>
        <a:p>
          <a:r>
            <a:rPr lang="ru-RU" dirty="0" smtClean="0"/>
            <a:t>Наследственная</a:t>
          </a:r>
          <a:endParaRPr lang="be-BY" dirty="0"/>
        </a:p>
      </dgm:t>
    </dgm:pt>
    <dgm:pt modelId="{1FDF8577-BBB9-45A1-BAC0-7C159C1853B5}" type="parTrans" cxnId="{516943F1-80F1-4FA9-B2D0-E64893764FF6}">
      <dgm:prSet/>
      <dgm:spPr/>
      <dgm:t>
        <a:bodyPr/>
        <a:lstStyle/>
        <a:p>
          <a:endParaRPr lang="be-BY"/>
        </a:p>
      </dgm:t>
    </dgm:pt>
    <dgm:pt modelId="{84D2EB70-0BA2-44D8-911D-1EB2D8DE3643}" type="sibTrans" cxnId="{516943F1-80F1-4FA9-B2D0-E64893764FF6}">
      <dgm:prSet/>
      <dgm:spPr/>
      <dgm:t>
        <a:bodyPr/>
        <a:lstStyle/>
        <a:p>
          <a:endParaRPr lang="be-BY"/>
        </a:p>
      </dgm:t>
    </dgm:pt>
    <dgm:pt modelId="{7BE8709C-FDCF-478F-9C6F-BC3F28810AAA}" type="pres">
      <dgm:prSet presAssocID="{D6317BC9-606A-4978-A73C-AC5AAE44DB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8AAC62-203B-473D-8912-EB7762E00263}" type="pres">
      <dgm:prSet presAssocID="{9EE3A252-54A6-4479-9A72-DD3743F2A448}" presName="vertOne" presStyleCnt="0"/>
      <dgm:spPr/>
    </dgm:pt>
    <dgm:pt modelId="{9F04C765-2728-4615-A6D8-68D20BB72E25}" type="pres">
      <dgm:prSet presAssocID="{9EE3A252-54A6-4479-9A72-DD3743F2A448}" presName="txOne" presStyleLbl="node0" presStyleIdx="0" presStyleCnt="1">
        <dgm:presLayoutVars>
          <dgm:chPref val="3"/>
        </dgm:presLayoutVars>
      </dgm:prSet>
      <dgm:spPr/>
    </dgm:pt>
    <dgm:pt modelId="{C4F27636-098F-457B-BE33-B7B41571D909}" type="pres">
      <dgm:prSet presAssocID="{9EE3A252-54A6-4479-9A72-DD3743F2A448}" presName="parTransOne" presStyleCnt="0"/>
      <dgm:spPr/>
    </dgm:pt>
    <dgm:pt modelId="{725FD99E-89E9-4969-8C1E-BB42B61F4CC6}" type="pres">
      <dgm:prSet presAssocID="{9EE3A252-54A6-4479-9A72-DD3743F2A448}" presName="horzOne" presStyleCnt="0"/>
      <dgm:spPr/>
    </dgm:pt>
    <dgm:pt modelId="{0B9256E9-2D3B-46AF-9C50-863E633E3BF9}" type="pres">
      <dgm:prSet presAssocID="{1B185127-99D8-4FAF-9ABF-72648FDB031F}" presName="vertTwo" presStyleCnt="0"/>
      <dgm:spPr/>
    </dgm:pt>
    <dgm:pt modelId="{FA821452-1F28-4A9F-9089-8189B9C4367B}" type="pres">
      <dgm:prSet presAssocID="{1B185127-99D8-4FAF-9ABF-72648FDB031F}" presName="txTwo" presStyleLbl="node2" presStyleIdx="0" presStyleCnt="2">
        <dgm:presLayoutVars>
          <dgm:chPref val="3"/>
        </dgm:presLayoutVars>
      </dgm:prSet>
      <dgm:spPr/>
    </dgm:pt>
    <dgm:pt modelId="{9E372E08-230D-485C-B2C6-B511A93E9E55}" type="pres">
      <dgm:prSet presAssocID="{1B185127-99D8-4FAF-9ABF-72648FDB031F}" presName="parTransTwo" presStyleCnt="0"/>
      <dgm:spPr/>
    </dgm:pt>
    <dgm:pt modelId="{50C5FFD9-D1D7-4913-8EB0-81319256B2A5}" type="pres">
      <dgm:prSet presAssocID="{1B185127-99D8-4FAF-9ABF-72648FDB031F}" presName="horzTwo" presStyleCnt="0"/>
      <dgm:spPr/>
    </dgm:pt>
    <dgm:pt modelId="{0D26425B-5FB7-4E79-88BD-D5AAFDCEA7ED}" type="pres">
      <dgm:prSet presAssocID="{20FFA8F3-C74A-45BF-9553-AC2B6F37D357}" presName="vertThree" presStyleCnt="0"/>
      <dgm:spPr/>
    </dgm:pt>
    <dgm:pt modelId="{3A62AECF-778E-46BB-9D97-DE0651AB07DA}" type="pres">
      <dgm:prSet presAssocID="{20FFA8F3-C74A-45BF-9553-AC2B6F37D357}" presName="txThree" presStyleLbl="node3" presStyleIdx="0" presStyleCnt="2">
        <dgm:presLayoutVars>
          <dgm:chPref val="3"/>
        </dgm:presLayoutVars>
      </dgm:prSet>
      <dgm:spPr/>
    </dgm:pt>
    <dgm:pt modelId="{44791EC0-DB62-4444-B604-042A939EF212}" type="pres">
      <dgm:prSet presAssocID="{20FFA8F3-C74A-45BF-9553-AC2B6F37D357}" presName="horzThree" presStyleCnt="0"/>
      <dgm:spPr/>
    </dgm:pt>
    <dgm:pt modelId="{987B084B-0CC3-4CE8-AEC2-8793610E038D}" type="pres">
      <dgm:prSet presAssocID="{62916C29-D267-4CC4-ABAE-E0046F923C47}" presName="sibSpaceThree" presStyleCnt="0"/>
      <dgm:spPr/>
    </dgm:pt>
    <dgm:pt modelId="{D3DF5725-FFE0-4106-93D4-E0C9DCB10BAE}" type="pres">
      <dgm:prSet presAssocID="{CA1873BB-4686-40BD-BF99-BC3424156615}" presName="vertThree" presStyleCnt="0"/>
      <dgm:spPr/>
    </dgm:pt>
    <dgm:pt modelId="{FC4AA998-8BD5-43CD-A16E-96C17030B7F8}" type="pres">
      <dgm:prSet presAssocID="{CA1873BB-4686-40BD-BF99-BC3424156615}" presName="txThree" presStyleLbl="node3" presStyleIdx="1" presStyleCnt="2">
        <dgm:presLayoutVars>
          <dgm:chPref val="3"/>
        </dgm:presLayoutVars>
      </dgm:prSet>
      <dgm:spPr/>
    </dgm:pt>
    <dgm:pt modelId="{22A0D2AD-99A1-4E33-A1E6-2DC2D4F4346D}" type="pres">
      <dgm:prSet presAssocID="{CA1873BB-4686-40BD-BF99-BC3424156615}" presName="horzThree" presStyleCnt="0"/>
      <dgm:spPr/>
    </dgm:pt>
    <dgm:pt modelId="{E8FEFE72-DDD4-4AA0-8433-40365E3BF5E6}" type="pres">
      <dgm:prSet presAssocID="{0564AB59-5009-4839-A8C2-E697CF9B5366}" presName="sibSpaceTwo" presStyleCnt="0"/>
      <dgm:spPr/>
    </dgm:pt>
    <dgm:pt modelId="{A3191ABF-9CDD-4BB9-A950-9F3FC40D8939}" type="pres">
      <dgm:prSet presAssocID="{831BA5E7-98FD-45EF-82DF-53C0C490C90B}" presName="vertTwo" presStyleCnt="0"/>
      <dgm:spPr/>
    </dgm:pt>
    <dgm:pt modelId="{9A0B9BC1-C399-49B9-A214-2DFAA3DD8F6A}" type="pres">
      <dgm:prSet presAssocID="{831BA5E7-98FD-45EF-82DF-53C0C490C90B}" presName="txTwo" presStyleLbl="node2" presStyleIdx="1" presStyleCnt="2">
        <dgm:presLayoutVars>
          <dgm:chPref val="3"/>
        </dgm:presLayoutVars>
      </dgm:prSet>
      <dgm:spPr/>
    </dgm:pt>
    <dgm:pt modelId="{8FC957AA-B5D6-4F70-A460-9112AADC957E}" type="pres">
      <dgm:prSet presAssocID="{831BA5E7-98FD-45EF-82DF-53C0C490C90B}" presName="horzTwo" presStyleCnt="0"/>
      <dgm:spPr/>
    </dgm:pt>
  </dgm:ptLst>
  <dgm:cxnLst>
    <dgm:cxn modelId="{CA8B1298-47C4-4812-892C-9D7C1261596D}" srcId="{1B185127-99D8-4FAF-9ABF-72648FDB031F}" destId="{CA1873BB-4686-40BD-BF99-BC3424156615}" srcOrd="1" destOrd="0" parTransId="{D6E88AFA-420C-4622-A32E-48AC65F202E6}" sibTransId="{92192C66-7C5F-4133-9283-1B99233B7897}"/>
    <dgm:cxn modelId="{8894686C-4D5E-404F-864F-CEB7818D9833}" type="presOf" srcId="{1B185127-99D8-4FAF-9ABF-72648FDB031F}" destId="{FA821452-1F28-4A9F-9089-8189B9C4367B}" srcOrd="0" destOrd="0" presId="urn:microsoft.com/office/officeart/2005/8/layout/hierarchy4"/>
    <dgm:cxn modelId="{C7BEB680-0667-4CC7-9ECD-35AB7DD974AD}" type="presOf" srcId="{9EE3A252-54A6-4479-9A72-DD3743F2A448}" destId="{9F04C765-2728-4615-A6D8-68D20BB72E25}" srcOrd="0" destOrd="0" presId="urn:microsoft.com/office/officeart/2005/8/layout/hierarchy4"/>
    <dgm:cxn modelId="{516943F1-80F1-4FA9-B2D0-E64893764FF6}" srcId="{9EE3A252-54A6-4479-9A72-DD3743F2A448}" destId="{831BA5E7-98FD-45EF-82DF-53C0C490C90B}" srcOrd="1" destOrd="0" parTransId="{1FDF8577-BBB9-45A1-BAC0-7C159C1853B5}" sibTransId="{84D2EB70-0BA2-44D8-911D-1EB2D8DE3643}"/>
    <dgm:cxn modelId="{472645B3-48B1-47E1-9475-2B6CB11F3D14}" srcId="{D6317BC9-606A-4978-A73C-AC5AAE44DB4D}" destId="{9EE3A252-54A6-4479-9A72-DD3743F2A448}" srcOrd="0" destOrd="0" parTransId="{90282072-F934-481C-A2F2-ED08DE15CA57}" sibTransId="{78A90B2B-9DFE-4B33-A013-A3B0C7A5B91C}"/>
    <dgm:cxn modelId="{609AB465-DFB9-4DD4-965C-97CE1E0E252C}" type="presOf" srcId="{D6317BC9-606A-4978-A73C-AC5AAE44DB4D}" destId="{7BE8709C-FDCF-478F-9C6F-BC3F28810AAA}" srcOrd="0" destOrd="0" presId="urn:microsoft.com/office/officeart/2005/8/layout/hierarchy4"/>
    <dgm:cxn modelId="{DD55B9E8-BB0C-480A-A107-792D81C6B449}" type="presOf" srcId="{20FFA8F3-C74A-45BF-9553-AC2B6F37D357}" destId="{3A62AECF-778E-46BB-9D97-DE0651AB07DA}" srcOrd="0" destOrd="0" presId="urn:microsoft.com/office/officeart/2005/8/layout/hierarchy4"/>
    <dgm:cxn modelId="{2F26A494-5634-459D-8D37-A871C22CC9E0}" type="presOf" srcId="{831BA5E7-98FD-45EF-82DF-53C0C490C90B}" destId="{9A0B9BC1-C399-49B9-A214-2DFAA3DD8F6A}" srcOrd="0" destOrd="0" presId="urn:microsoft.com/office/officeart/2005/8/layout/hierarchy4"/>
    <dgm:cxn modelId="{A4A3EE88-72BA-4CAC-A494-F998C5227770}" srcId="{1B185127-99D8-4FAF-9ABF-72648FDB031F}" destId="{20FFA8F3-C74A-45BF-9553-AC2B6F37D357}" srcOrd="0" destOrd="0" parTransId="{A3B928D3-561B-4233-BDD3-FFF61552D350}" sibTransId="{62916C29-D267-4CC4-ABAE-E0046F923C47}"/>
    <dgm:cxn modelId="{C9658529-A5EE-4C48-ADD8-DB03FE3EA0F2}" type="presOf" srcId="{CA1873BB-4686-40BD-BF99-BC3424156615}" destId="{FC4AA998-8BD5-43CD-A16E-96C17030B7F8}" srcOrd="0" destOrd="0" presId="urn:microsoft.com/office/officeart/2005/8/layout/hierarchy4"/>
    <dgm:cxn modelId="{06E1B038-692B-4E8F-8CFA-5C2CB9CEE416}" srcId="{9EE3A252-54A6-4479-9A72-DD3743F2A448}" destId="{1B185127-99D8-4FAF-9ABF-72648FDB031F}" srcOrd="0" destOrd="0" parTransId="{089D6F4E-B7CC-4421-B575-93758A2EA994}" sibTransId="{0564AB59-5009-4839-A8C2-E697CF9B5366}"/>
    <dgm:cxn modelId="{680B6157-D63D-4692-B81A-074897BC7A0B}" type="presParOf" srcId="{7BE8709C-FDCF-478F-9C6F-BC3F28810AAA}" destId="{1E8AAC62-203B-473D-8912-EB7762E00263}" srcOrd="0" destOrd="0" presId="urn:microsoft.com/office/officeart/2005/8/layout/hierarchy4"/>
    <dgm:cxn modelId="{B057ABA7-EA71-4271-8492-C0C84421F3E4}" type="presParOf" srcId="{1E8AAC62-203B-473D-8912-EB7762E00263}" destId="{9F04C765-2728-4615-A6D8-68D20BB72E25}" srcOrd="0" destOrd="0" presId="urn:microsoft.com/office/officeart/2005/8/layout/hierarchy4"/>
    <dgm:cxn modelId="{5C633629-3FEC-4791-8146-9CCED2075741}" type="presParOf" srcId="{1E8AAC62-203B-473D-8912-EB7762E00263}" destId="{C4F27636-098F-457B-BE33-B7B41571D909}" srcOrd="1" destOrd="0" presId="urn:microsoft.com/office/officeart/2005/8/layout/hierarchy4"/>
    <dgm:cxn modelId="{7BB60885-AADD-4451-9364-4FEF25EEB54D}" type="presParOf" srcId="{1E8AAC62-203B-473D-8912-EB7762E00263}" destId="{725FD99E-89E9-4969-8C1E-BB42B61F4CC6}" srcOrd="2" destOrd="0" presId="urn:microsoft.com/office/officeart/2005/8/layout/hierarchy4"/>
    <dgm:cxn modelId="{D6F8AE1E-4336-4E74-9F4E-A1CE0C23ED20}" type="presParOf" srcId="{725FD99E-89E9-4969-8C1E-BB42B61F4CC6}" destId="{0B9256E9-2D3B-46AF-9C50-863E633E3BF9}" srcOrd="0" destOrd="0" presId="urn:microsoft.com/office/officeart/2005/8/layout/hierarchy4"/>
    <dgm:cxn modelId="{A555669B-1781-4C5B-9B67-10E4EF576CFF}" type="presParOf" srcId="{0B9256E9-2D3B-46AF-9C50-863E633E3BF9}" destId="{FA821452-1F28-4A9F-9089-8189B9C4367B}" srcOrd="0" destOrd="0" presId="urn:microsoft.com/office/officeart/2005/8/layout/hierarchy4"/>
    <dgm:cxn modelId="{4D875515-8C65-4F65-A261-8B5AC86A4FB0}" type="presParOf" srcId="{0B9256E9-2D3B-46AF-9C50-863E633E3BF9}" destId="{9E372E08-230D-485C-B2C6-B511A93E9E55}" srcOrd="1" destOrd="0" presId="urn:microsoft.com/office/officeart/2005/8/layout/hierarchy4"/>
    <dgm:cxn modelId="{6B3CE870-529F-4F78-8AB1-1FCECE711263}" type="presParOf" srcId="{0B9256E9-2D3B-46AF-9C50-863E633E3BF9}" destId="{50C5FFD9-D1D7-4913-8EB0-81319256B2A5}" srcOrd="2" destOrd="0" presId="urn:microsoft.com/office/officeart/2005/8/layout/hierarchy4"/>
    <dgm:cxn modelId="{D0C6F768-3A74-4DBB-AD81-91C57C8EE8B3}" type="presParOf" srcId="{50C5FFD9-D1D7-4913-8EB0-81319256B2A5}" destId="{0D26425B-5FB7-4E79-88BD-D5AAFDCEA7ED}" srcOrd="0" destOrd="0" presId="urn:microsoft.com/office/officeart/2005/8/layout/hierarchy4"/>
    <dgm:cxn modelId="{BB256D64-B50A-49BD-AA99-2BD6D49EBAEE}" type="presParOf" srcId="{0D26425B-5FB7-4E79-88BD-D5AAFDCEA7ED}" destId="{3A62AECF-778E-46BB-9D97-DE0651AB07DA}" srcOrd="0" destOrd="0" presId="urn:microsoft.com/office/officeart/2005/8/layout/hierarchy4"/>
    <dgm:cxn modelId="{F423E3A4-CC13-46B4-B494-36A975CAE96E}" type="presParOf" srcId="{0D26425B-5FB7-4E79-88BD-D5AAFDCEA7ED}" destId="{44791EC0-DB62-4444-B604-042A939EF212}" srcOrd="1" destOrd="0" presId="urn:microsoft.com/office/officeart/2005/8/layout/hierarchy4"/>
    <dgm:cxn modelId="{CB79A25D-A927-487D-B95C-915D7402FF5E}" type="presParOf" srcId="{50C5FFD9-D1D7-4913-8EB0-81319256B2A5}" destId="{987B084B-0CC3-4CE8-AEC2-8793610E038D}" srcOrd="1" destOrd="0" presId="urn:microsoft.com/office/officeart/2005/8/layout/hierarchy4"/>
    <dgm:cxn modelId="{E136A21F-3146-49DE-B95B-DAE6F59B7D4B}" type="presParOf" srcId="{50C5FFD9-D1D7-4913-8EB0-81319256B2A5}" destId="{D3DF5725-FFE0-4106-93D4-E0C9DCB10BAE}" srcOrd="2" destOrd="0" presId="urn:microsoft.com/office/officeart/2005/8/layout/hierarchy4"/>
    <dgm:cxn modelId="{4E6D35B9-8BEF-42E7-B0E1-804211560751}" type="presParOf" srcId="{D3DF5725-FFE0-4106-93D4-E0C9DCB10BAE}" destId="{FC4AA998-8BD5-43CD-A16E-96C17030B7F8}" srcOrd="0" destOrd="0" presId="urn:microsoft.com/office/officeart/2005/8/layout/hierarchy4"/>
    <dgm:cxn modelId="{80829470-54D7-46FB-B4A8-A144D75E6D88}" type="presParOf" srcId="{D3DF5725-FFE0-4106-93D4-E0C9DCB10BAE}" destId="{22A0D2AD-99A1-4E33-A1E6-2DC2D4F4346D}" srcOrd="1" destOrd="0" presId="urn:microsoft.com/office/officeart/2005/8/layout/hierarchy4"/>
    <dgm:cxn modelId="{F4B5F945-AE89-4BCD-AC23-3AD144927EB8}" type="presParOf" srcId="{725FD99E-89E9-4969-8C1E-BB42B61F4CC6}" destId="{E8FEFE72-DDD4-4AA0-8433-40365E3BF5E6}" srcOrd="1" destOrd="0" presId="urn:microsoft.com/office/officeart/2005/8/layout/hierarchy4"/>
    <dgm:cxn modelId="{6623C5E8-41B5-42B2-9DA8-A4DC0640AACB}" type="presParOf" srcId="{725FD99E-89E9-4969-8C1E-BB42B61F4CC6}" destId="{A3191ABF-9CDD-4BB9-A950-9F3FC40D8939}" srcOrd="2" destOrd="0" presId="urn:microsoft.com/office/officeart/2005/8/layout/hierarchy4"/>
    <dgm:cxn modelId="{52D5EF4C-F30B-41BA-9FC3-A304E5BC16B0}" type="presParOf" srcId="{A3191ABF-9CDD-4BB9-A950-9F3FC40D8939}" destId="{9A0B9BC1-C399-49B9-A214-2DFAA3DD8F6A}" srcOrd="0" destOrd="0" presId="urn:microsoft.com/office/officeart/2005/8/layout/hierarchy4"/>
    <dgm:cxn modelId="{B31F938F-44BB-48B5-8CEB-5AE5705D2DCD}" type="presParOf" srcId="{A3191ABF-9CDD-4BB9-A950-9F3FC40D8939}" destId="{8FC957AA-B5D6-4F70-A460-9112AADC9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E0918-CEC9-4475-91DD-0B1AC25171E1}">
      <dsp:nvSpPr>
        <dsp:cNvPr id="0" name=""/>
        <dsp:cNvSpPr/>
      </dsp:nvSpPr>
      <dsp:spPr>
        <a:xfrm>
          <a:off x="0" y="84039"/>
          <a:ext cx="11898215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i="1" kern="1200" dirty="0" smtClean="0"/>
            <a:t>глагольно-именные стандарты</a:t>
          </a:r>
          <a:endParaRPr lang="be-BY" sz="2600" kern="1200" dirty="0"/>
        </a:p>
      </dsp:txBody>
      <dsp:txXfrm>
        <a:off x="30442" y="114481"/>
        <a:ext cx="11837331" cy="562726"/>
      </dsp:txXfrm>
    </dsp:sp>
    <dsp:sp modelId="{62F315DF-3F1A-40F2-A1C9-4BBFE6B0025D}">
      <dsp:nvSpPr>
        <dsp:cNvPr id="0" name=""/>
        <dsp:cNvSpPr/>
      </dsp:nvSpPr>
      <dsp:spPr>
        <a:xfrm>
          <a:off x="0" y="707649"/>
          <a:ext cx="11898215" cy="31215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76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предъявить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обвинение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установить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отцовство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исследовать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доказательства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отбывать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наказание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причинить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ущерб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передать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на поруки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0000"/>
              </a:solidFill>
            </a:rPr>
            <a:t>в иске </a:t>
          </a:r>
          <a:r>
            <a:rPr lang="be-BY" sz="2000" i="1" kern="1200" dirty="0" smtClean="0">
              <a:solidFill>
                <a:srgbClr val="FFFF00"/>
              </a:solidFill>
            </a:rPr>
            <a:t>отказать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подать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00B0F0"/>
              </a:solidFill>
            </a:rPr>
            <a:t>исковое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заявление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лишить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00B0F0"/>
              </a:solidFill>
            </a:rPr>
            <a:t>родительских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прав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причинить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00B0F0"/>
              </a:solidFill>
            </a:rPr>
            <a:t>телесные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повреждения</a:t>
          </a:r>
          <a:r>
            <a:rPr lang="be-BY" sz="2000" i="1" kern="1200" dirty="0" smtClean="0"/>
            <a:t>, </a:t>
          </a:r>
          <a:endParaRPr lang="be-BY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sz="2000" i="1" kern="1200" dirty="0" smtClean="0">
              <a:solidFill>
                <a:srgbClr val="FFFF00"/>
              </a:solidFill>
            </a:rPr>
            <a:t>нести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00B0F0"/>
              </a:solidFill>
            </a:rPr>
            <a:t>административную</a:t>
          </a:r>
          <a:r>
            <a:rPr lang="be-BY" sz="2000" i="1" kern="1200" dirty="0" smtClean="0"/>
            <a:t> </a:t>
          </a:r>
          <a:r>
            <a:rPr lang="be-BY" sz="2000" i="1" kern="1200" dirty="0" smtClean="0">
              <a:solidFill>
                <a:srgbClr val="FF0000"/>
              </a:solidFill>
            </a:rPr>
            <a:t>ответственность</a:t>
          </a:r>
          <a:endParaRPr lang="be-BY" sz="2000" kern="1200" dirty="0">
            <a:solidFill>
              <a:srgbClr val="FF0000"/>
            </a:solidFill>
          </a:endParaRPr>
        </a:p>
      </dsp:txBody>
      <dsp:txXfrm>
        <a:off x="0" y="707649"/>
        <a:ext cx="11898215" cy="3121560"/>
      </dsp:txXfrm>
    </dsp:sp>
    <dsp:sp modelId="{18264E41-A5A8-44C2-9F31-A96823602EEA}">
      <dsp:nvSpPr>
        <dsp:cNvPr id="0" name=""/>
        <dsp:cNvSpPr/>
      </dsp:nvSpPr>
      <dsp:spPr>
        <a:xfrm>
          <a:off x="0" y="3829209"/>
          <a:ext cx="11898215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i="1" u="none" kern="1200" dirty="0" smtClean="0"/>
            <a:t>составные термины</a:t>
          </a:r>
          <a:endParaRPr lang="be-BY" sz="2600" i="1" u="none" kern="1200" dirty="0"/>
        </a:p>
      </dsp:txBody>
      <dsp:txXfrm>
        <a:off x="30442" y="3859651"/>
        <a:ext cx="11837331" cy="562726"/>
      </dsp:txXfrm>
    </dsp:sp>
    <dsp:sp modelId="{A7E35D7E-7BE1-4253-B283-D16C6D86739B}">
      <dsp:nvSpPr>
        <dsp:cNvPr id="0" name=""/>
        <dsp:cNvSpPr/>
      </dsp:nvSpPr>
      <dsp:spPr>
        <a:xfrm>
          <a:off x="0" y="4452819"/>
          <a:ext cx="11898215" cy="4305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76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2000" i="1" kern="1200" dirty="0" smtClean="0"/>
            <a:t>мягкое наказание, недостойные наследники, тяжкие последствия</a:t>
          </a:r>
          <a:endParaRPr lang="be-BY" sz="2000" kern="1200" dirty="0"/>
        </a:p>
      </dsp:txBody>
      <dsp:txXfrm>
        <a:off x="0" y="4452819"/>
        <a:ext cx="11898215" cy="430560"/>
      </dsp:txXfrm>
    </dsp:sp>
    <dsp:sp modelId="{57118735-9D1E-41B6-BB0F-5F519E4D708F}">
      <dsp:nvSpPr>
        <dsp:cNvPr id="0" name=""/>
        <dsp:cNvSpPr/>
      </dsp:nvSpPr>
      <dsp:spPr>
        <a:xfrm>
          <a:off x="0" y="4883379"/>
          <a:ext cx="11898215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i="1" u="none" kern="1200" dirty="0" smtClean="0"/>
            <a:t>сложные именные построения - </a:t>
          </a:r>
          <a:r>
            <a:rPr lang="be-BY" sz="2600" kern="1200" dirty="0" smtClean="0"/>
            <a:t>состоят из трех и более слов</a:t>
          </a:r>
          <a:endParaRPr lang="be-BY" sz="2600" u="none" kern="1200" dirty="0"/>
        </a:p>
      </dsp:txBody>
      <dsp:txXfrm>
        <a:off x="30442" y="4913821"/>
        <a:ext cx="11837331" cy="562726"/>
      </dsp:txXfrm>
    </dsp:sp>
    <dsp:sp modelId="{E4BCF2BE-2FD3-4A29-8D5D-FCD32E84AF8C}">
      <dsp:nvSpPr>
        <dsp:cNvPr id="0" name=""/>
        <dsp:cNvSpPr/>
      </dsp:nvSpPr>
      <dsp:spPr>
        <a:xfrm>
          <a:off x="0" y="5506989"/>
          <a:ext cx="11898215" cy="4305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76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2000" i="1" kern="1200" dirty="0" smtClean="0"/>
            <a:t>кратковременное расстройство здоровья, лишение родительских прав, особо опасный рецидив </a:t>
          </a:r>
          <a:endParaRPr lang="be-BY" sz="2000" kern="1200" dirty="0"/>
        </a:p>
      </dsp:txBody>
      <dsp:txXfrm>
        <a:off x="0" y="5506989"/>
        <a:ext cx="11898215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4C765-2728-4615-A6D8-68D20BB72E25}">
      <dsp:nvSpPr>
        <dsp:cNvPr id="0" name=""/>
        <dsp:cNvSpPr/>
      </dsp:nvSpPr>
      <dsp:spPr>
        <a:xfrm>
          <a:off x="675" y="2526"/>
          <a:ext cx="5884277" cy="152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Виды памяти</a:t>
          </a:r>
          <a:endParaRPr lang="be-BY" sz="6500" kern="1200" dirty="0"/>
        </a:p>
      </dsp:txBody>
      <dsp:txXfrm>
        <a:off x="45284" y="47135"/>
        <a:ext cx="5795059" cy="1433854"/>
      </dsp:txXfrm>
    </dsp:sp>
    <dsp:sp modelId="{FA821452-1F28-4A9F-9089-8189B9C4367B}">
      <dsp:nvSpPr>
        <dsp:cNvPr id="0" name=""/>
        <dsp:cNvSpPr/>
      </dsp:nvSpPr>
      <dsp:spPr>
        <a:xfrm>
          <a:off x="675" y="1630528"/>
          <a:ext cx="3843792" cy="152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00"/>
              </a:solidFill>
            </a:rPr>
            <a:t>Прижизненная</a:t>
          </a:r>
          <a:endParaRPr lang="be-BY" sz="3200" kern="1200" dirty="0">
            <a:solidFill>
              <a:srgbClr val="FFFF00"/>
            </a:solidFill>
          </a:endParaRPr>
        </a:p>
      </dsp:txBody>
      <dsp:txXfrm>
        <a:off x="45284" y="1675137"/>
        <a:ext cx="3754574" cy="1433854"/>
      </dsp:txXfrm>
    </dsp:sp>
    <dsp:sp modelId="{3A62AECF-778E-46BB-9D97-DE0651AB07DA}">
      <dsp:nvSpPr>
        <dsp:cNvPr id="0" name=""/>
        <dsp:cNvSpPr/>
      </dsp:nvSpPr>
      <dsp:spPr>
        <a:xfrm>
          <a:off x="675" y="3258531"/>
          <a:ext cx="1882366" cy="152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Кратковременная</a:t>
          </a:r>
          <a:endParaRPr lang="be-BY" sz="2400" kern="1200" dirty="0">
            <a:solidFill>
              <a:srgbClr val="FFFF00"/>
            </a:solidFill>
          </a:endParaRPr>
        </a:p>
      </dsp:txBody>
      <dsp:txXfrm>
        <a:off x="45284" y="3303140"/>
        <a:ext cx="1793148" cy="1433854"/>
      </dsp:txXfrm>
    </dsp:sp>
    <dsp:sp modelId="{FC4AA998-8BD5-43CD-A16E-96C17030B7F8}">
      <dsp:nvSpPr>
        <dsp:cNvPr id="0" name=""/>
        <dsp:cNvSpPr/>
      </dsp:nvSpPr>
      <dsp:spPr>
        <a:xfrm>
          <a:off x="1962101" y="3258531"/>
          <a:ext cx="1882366" cy="152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</a:rPr>
            <a:t>Долговременная</a:t>
          </a:r>
          <a:endParaRPr lang="be-BY" sz="2800" kern="1200" dirty="0">
            <a:solidFill>
              <a:srgbClr val="FFFF00"/>
            </a:solidFill>
          </a:endParaRPr>
        </a:p>
      </dsp:txBody>
      <dsp:txXfrm>
        <a:off x="2006710" y="3303140"/>
        <a:ext cx="1793148" cy="1433854"/>
      </dsp:txXfrm>
    </dsp:sp>
    <dsp:sp modelId="{9A0B9BC1-C399-49B9-A214-2DFAA3DD8F6A}">
      <dsp:nvSpPr>
        <dsp:cNvPr id="0" name=""/>
        <dsp:cNvSpPr/>
      </dsp:nvSpPr>
      <dsp:spPr>
        <a:xfrm>
          <a:off x="4002586" y="1630528"/>
          <a:ext cx="1882366" cy="1523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Наследственная</a:t>
          </a:r>
          <a:endParaRPr lang="be-BY" sz="1700" kern="1200" dirty="0"/>
        </a:p>
      </dsp:txBody>
      <dsp:txXfrm>
        <a:off x="4047195" y="1675137"/>
        <a:ext cx="1793148" cy="143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9228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4435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2444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4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1608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1012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2072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6959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633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9430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3207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7933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917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7633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2318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3539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4400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22ABC0-3677-47E0-9175-8BAB9A7D3C17}" type="datetimeFigureOut">
              <a:rPr lang="be-BY" smtClean="0"/>
              <a:t>18.11.2013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912368A-0146-4326-831A-281352CE2A7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01967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ТЕМА 4. ПОДГОТОВКА СУДЕБНОЙ РЕЧИ</a:t>
            </a:r>
            <a:endParaRPr lang="be-BY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effectLst/>
              </a:rPr>
              <a:t>1. Основные этапы подготовки судебной речи. </a:t>
            </a:r>
            <a:endParaRPr lang="be-BY" sz="2800" dirty="0">
              <a:effectLst/>
            </a:endParaRPr>
          </a:p>
          <a:p>
            <a:r>
              <a:rPr lang="ru-RU" sz="2800" dirty="0">
                <a:effectLst/>
              </a:rPr>
              <a:t>2. Композиция и план судебной речи.</a:t>
            </a:r>
            <a:endParaRPr lang="be-BY" sz="2800" dirty="0">
              <a:effectLst/>
            </a:endParaRPr>
          </a:p>
          <a:p>
            <a:pPr marL="360000" indent="0">
              <a:buNone/>
            </a:pPr>
            <a:r>
              <a:rPr lang="ru-RU" sz="2800" dirty="0">
                <a:effectLst/>
              </a:rPr>
              <a:t>- </a:t>
            </a:r>
            <a:r>
              <a:rPr lang="be-BY" sz="2800" dirty="0">
                <a:effectLst/>
              </a:rPr>
              <a:t>Логическая структура судебной речи </a:t>
            </a:r>
          </a:p>
          <a:p>
            <a:pPr marL="360000" indent="0">
              <a:buNone/>
            </a:pPr>
            <a:r>
              <a:rPr lang="ru-RU" sz="2800" dirty="0">
                <a:effectLst/>
              </a:rPr>
              <a:t>- Лингвистический аспект композиции.</a:t>
            </a:r>
            <a:endParaRPr lang="be-BY" sz="2800" dirty="0">
              <a:effectLst/>
            </a:endParaRPr>
          </a:p>
          <a:p>
            <a:r>
              <a:rPr lang="ru-RU" sz="2800" dirty="0">
                <a:effectLst/>
              </a:rPr>
              <a:t>3. Составление письменного варианта или развернутых тезисов речи.</a:t>
            </a:r>
            <a:endParaRPr lang="be-BY" sz="2800" dirty="0">
              <a:effectLst/>
            </a:endParaRPr>
          </a:p>
          <a:p>
            <a:r>
              <a:rPr lang="ru-RU" sz="2800" dirty="0">
                <a:effectLst/>
              </a:rPr>
              <a:t>4. Запоминание судебной речи.</a:t>
            </a:r>
            <a:endParaRPr lang="be-BY" sz="2800" dirty="0">
              <a:effectLst/>
            </a:endParaRP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82071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778" y="422313"/>
            <a:ext cx="5553106" cy="97045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Главная часть</a:t>
            </a:r>
            <a:endParaRPr lang="be-BY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3249" y="1776516"/>
            <a:ext cx="8372820" cy="4058750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Основные правила:</a:t>
            </a:r>
          </a:p>
          <a:p>
            <a:r>
              <a:rPr lang="be-BY" dirty="0">
                <a:effectLst/>
              </a:rPr>
              <a:t>Логика рассуждения </a:t>
            </a:r>
            <a:r>
              <a:rPr lang="be-BY" dirty="0" smtClean="0">
                <a:effectLst/>
              </a:rPr>
              <a:t>осуществляется: </a:t>
            </a:r>
          </a:p>
          <a:p>
            <a:pPr marL="36900" indent="0">
              <a:buNone/>
            </a:pPr>
            <a:r>
              <a:rPr lang="be-BY" b="1" i="1" dirty="0" smtClean="0">
                <a:solidFill>
                  <a:srgbClr val="FFC000"/>
                </a:solidFill>
                <a:effectLst/>
              </a:rPr>
              <a:t>от </a:t>
            </a:r>
            <a:r>
              <a:rPr lang="be-BY" b="1" i="1" dirty="0">
                <a:solidFill>
                  <a:srgbClr val="FFC000"/>
                </a:solidFill>
                <a:effectLst/>
              </a:rPr>
              <a:t>констатации -» к опровержению -» к </a:t>
            </a:r>
            <a:r>
              <a:rPr lang="be-BY" b="1" i="1" dirty="0" smtClean="0">
                <a:solidFill>
                  <a:srgbClr val="FFC000"/>
                </a:solidFill>
                <a:effectLst/>
              </a:rPr>
              <a:t>доказательству</a:t>
            </a:r>
          </a:p>
          <a:p>
            <a:r>
              <a:rPr lang="be-BY" b="1" i="1" dirty="0">
                <a:effectLst/>
              </a:rPr>
              <a:t>две главные структурные </a:t>
            </a:r>
            <a:r>
              <a:rPr lang="be-BY" b="1" i="1" dirty="0" smtClean="0">
                <a:effectLst/>
              </a:rPr>
              <a:t>части</a:t>
            </a:r>
            <a:r>
              <a:rPr lang="be-BY" dirty="0" smtClean="0">
                <a:effectLst/>
              </a:rPr>
              <a:t>: </a:t>
            </a:r>
          </a:p>
          <a:p>
            <a:pPr>
              <a:buFontTx/>
              <a:buChar char="-"/>
            </a:pPr>
            <a:r>
              <a:rPr lang="be-BY" i="1" dirty="0" smtClean="0">
                <a:solidFill>
                  <a:srgbClr val="FFC000"/>
                </a:solidFill>
                <a:effectLst/>
              </a:rPr>
              <a:t>обоснование </a:t>
            </a:r>
            <a:r>
              <a:rPr lang="be-BY" i="1" dirty="0">
                <a:solidFill>
                  <a:srgbClr val="FFC000"/>
                </a:solidFill>
                <a:effectLst/>
              </a:rPr>
              <a:t>правовой квалификации преступления </a:t>
            </a:r>
            <a:endParaRPr lang="be-BY" i="1" dirty="0" smtClean="0">
              <a:solidFill>
                <a:srgbClr val="FFC000"/>
              </a:solidFill>
              <a:effectLst/>
            </a:endParaRPr>
          </a:p>
          <a:p>
            <a:pPr>
              <a:buFontTx/>
              <a:buChar char="-"/>
            </a:pPr>
            <a:r>
              <a:rPr lang="be-BY" i="1" dirty="0" smtClean="0">
                <a:solidFill>
                  <a:srgbClr val="FFC000"/>
                </a:solidFill>
                <a:effectLst/>
              </a:rPr>
              <a:t>соображения </a:t>
            </a:r>
            <a:r>
              <a:rPr lang="be-BY" i="1" dirty="0">
                <a:solidFill>
                  <a:srgbClr val="FFC000"/>
                </a:solidFill>
                <a:effectLst/>
              </a:rPr>
              <a:t>о мере </a:t>
            </a:r>
            <a:r>
              <a:rPr lang="be-BY" i="1" dirty="0" smtClean="0">
                <a:solidFill>
                  <a:srgbClr val="FFC000"/>
                </a:solidFill>
                <a:effectLst/>
              </a:rPr>
              <a:t>наказания</a:t>
            </a:r>
          </a:p>
          <a:p>
            <a:r>
              <a:rPr lang="be-BY" dirty="0">
                <a:effectLst/>
              </a:rPr>
              <a:t>все структурные части располагаются в строгой логической последовательности: </a:t>
            </a:r>
            <a:endParaRPr lang="be-BY" dirty="0" smtClean="0">
              <a:effectLst/>
            </a:endParaRPr>
          </a:p>
          <a:p>
            <a:pPr marL="36900" indent="0">
              <a:buNone/>
            </a:pPr>
            <a:r>
              <a:rPr lang="be-BY" b="1" i="1" dirty="0" smtClean="0">
                <a:solidFill>
                  <a:srgbClr val="FFC000"/>
                </a:solidFill>
                <a:effectLst/>
              </a:rPr>
              <a:t>анализ </a:t>
            </a:r>
            <a:r>
              <a:rPr lang="be-BY" b="1" i="1" dirty="0">
                <a:solidFill>
                  <a:srgbClr val="FFC000"/>
                </a:solidFill>
                <a:effectLst/>
              </a:rPr>
              <a:t>- квалификация преступления - мнение о мере наказания</a:t>
            </a:r>
          </a:p>
          <a:p>
            <a:endParaRPr lang="be-BY" dirty="0"/>
          </a:p>
        </p:txBody>
      </p:sp>
      <p:pic>
        <p:nvPicPr>
          <p:cNvPr id="8194" name="Picture 2" descr="http://grandschool.com.ua/images/pra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04" y="422313"/>
            <a:ext cx="2437876" cy="19837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5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B050"/>
                </a:solidFill>
                <a:effectLst/>
              </a:rPr>
              <a:t>Лингвистический аспект композиции</a:t>
            </a:r>
            <a:endParaRPr lang="be-BY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179" y="2602782"/>
            <a:ext cx="5060497" cy="1980235"/>
          </a:xfrm>
        </p:spPr>
        <p:txBody>
          <a:bodyPr>
            <a:normAutofit/>
          </a:bodyPr>
          <a:lstStyle/>
          <a:p>
            <a:r>
              <a:rPr lang="be-BY" b="1" i="1" dirty="0">
                <a:solidFill>
                  <a:srgbClr val="FFFF00"/>
                </a:solidFill>
                <a:effectLst/>
              </a:rPr>
              <a:t>ПРИЕМ </a:t>
            </a:r>
            <a:r>
              <a:rPr lang="be-BY" b="1" i="1" dirty="0" smtClean="0">
                <a:solidFill>
                  <a:srgbClr val="FFFF00"/>
                </a:solidFill>
                <a:effectLst/>
              </a:rPr>
              <a:t>КОНТРАСТА</a:t>
            </a:r>
          </a:p>
          <a:p>
            <a:r>
              <a:rPr lang="be-BY" b="1" i="1" dirty="0">
                <a:solidFill>
                  <a:srgbClr val="FFFF00"/>
                </a:solidFill>
                <a:effectLst/>
              </a:rPr>
              <a:t>СОЧЕТАНИЕ СТАНДАРТА И </a:t>
            </a:r>
            <a:r>
              <a:rPr lang="be-BY" b="1" i="1" dirty="0" smtClean="0">
                <a:solidFill>
                  <a:srgbClr val="FFFF00"/>
                </a:solidFill>
                <a:effectLst/>
              </a:rPr>
              <a:t>ЭКСПРЕССИИ</a:t>
            </a:r>
          </a:p>
          <a:p>
            <a:r>
              <a:rPr lang="be-BY" b="1" i="1" dirty="0">
                <a:solidFill>
                  <a:srgbClr val="FFFF00"/>
                </a:solidFill>
                <a:effectLst/>
              </a:rPr>
              <a:t>ПРИЕМ ОБРАМЛЕНИЯ</a:t>
            </a:r>
            <a:endParaRPr lang="be-BY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508038" cy="4932756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be-BY" i="1" dirty="0" smtClean="0">
                <a:effectLst/>
              </a:rPr>
              <a:t>«Между </a:t>
            </a:r>
            <a:r>
              <a:rPr lang="be-BY" i="1" dirty="0">
                <a:effectLst/>
              </a:rPr>
              <a:t>содержанием и формой </a:t>
            </a:r>
            <a:r>
              <a:rPr lang="be-BY" i="1" dirty="0" smtClean="0">
                <a:effectLst/>
              </a:rPr>
              <a:t>речи должна </a:t>
            </a:r>
            <a:r>
              <a:rPr lang="be-BY" i="1" dirty="0">
                <a:effectLst/>
              </a:rPr>
              <a:t>быть органическая связь: форма должна гармонировать с содержанием. </a:t>
            </a:r>
            <a:endParaRPr lang="be-BY" i="1" dirty="0" smtClean="0">
              <a:effectLst/>
            </a:endParaRPr>
          </a:p>
          <a:p>
            <a:pPr marL="36900" indent="0">
              <a:buNone/>
            </a:pPr>
            <a:r>
              <a:rPr lang="be-BY" i="1" dirty="0" smtClean="0">
                <a:effectLst/>
              </a:rPr>
              <a:t>Нельзя </a:t>
            </a:r>
            <a:r>
              <a:rPr lang="be-BY" i="1" dirty="0">
                <a:effectLst/>
              </a:rPr>
              <a:t>говорить патетически о простых, обыденных вещах; </a:t>
            </a:r>
            <a:endParaRPr lang="be-BY" i="1" dirty="0" smtClean="0">
              <a:effectLst/>
            </a:endParaRPr>
          </a:p>
          <a:p>
            <a:pPr marL="36900" indent="0">
              <a:buNone/>
            </a:pPr>
            <a:r>
              <a:rPr lang="be-BY" i="1" dirty="0" smtClean="0">
                <a:effectLst/>
              </a:rPr>
              <a:t>нельзя </a:t>
            </a:r>
            <a:r>
              <a:rPr lang="be-BY" i="1" dirty="0">
                <a:effectLst/>
              </a:rPr>
              <a:t>говорить веселым тоном о трагических событиях; </a:t>
            </a:r>
            <a:endParaRPr lang="be-BY" i="1" dirty="0" smtClean="0">
              <a:effectLst/>
            </a:endParaRPr>
          </a:p>
          <a:p>
            <a:pPr marL="36900" indent="0">
              <a:buNone/>
            </a:pPr>
            <a:r>
              <a:rPr lang="be-BY" i="1" dirty="0" smtClean="0">
                <a:effectLst/>
              </a:rPr>
              <a:t>неуместен </a:t>
            </a:r>
            <a:r>
              <a:rPr lang="be-BY" i="1" dirty="0">
                <a:effectLst/>
              </a:rPr>
              <a:t>пафос, когда речь идет о квалификации преступления или при анализе доказательств, </a:t>
            </a:r>
            <a:endParaRPr lang="be-BY" i="1" dirty="0" smtClean="0">
              <a:effectLst/>
            </a:endParaRPr>
          </a:p>
          <a:p>
            <a:pPr marL="36900" indent="0">
              <a:buNone/>
            </a:pPr>
            <a:r>
              <a:rPr lang="be-BY" i="1" dirty="0" smtClean="0">
                <a:effectLst/>
              </a:rPr>
              <a:t>но </a:t>
            </a:r>
            <a:r>
              <a:rPr lang="be-BY" i="1" dirty="0">
                <a:effectLst/>
              </a:rPr>
              <a:t>пафос окажется кстати при изложении политически острых, жизненно важных фактов и обстоятельств, особенно в заключительной части речи»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90265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272" y="609600"/>
            <a:ext cx="5289097" cy="970450"/>
          </a:xfrm>
        </p:spPr>
        <p:txBody>
          <a:bodyPr/>
          <a:lstStyle/>
          <a:p>
            <a:r>
              <a:rPr lang="be-BY" b="1" i="1" dirty="0">
                <a:solidFill>
                  <a:srgbClr val="00B050"/>
                </a:solidFill>
                <a:effectLst/>
              </a:rPr>
              <a:t>ПРИЕМ КОНТРАСТА</a:t>
            </a:r>
            <a:endParaRPr lang="be-BY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e-BY" b="1" i="1" dirty="0">
                <a:solidFill>
                  <a:srgbClr val="FFFF00"/>
                </a:solidFill>
                <a:effectLst/>
              </a:rPr>
              <a:t>Контраст</a:t>
            </a:r>
            <a:r>
              <a:rPr lang="be-BY" dirty="0">
                <a:solidFill>
                  <a:srgbClr val="FFFF00"/>
                </a:solidFill>
                <a:effectLst/>
              </a:rPr>
              <a:t> </a:t>
            </a:r>
            <a:r>
              <a:rPr lang="be-BY" dirty="0">
                <a:effectLst/>
              </a:rPr>
              <a:t>(от франц. contraste - резко выраженная противоположность) - композиционно-стилистический принцип развертывания речи,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заключающийся </a:t>
            </a:r>
            <a:r>
              <a:rPr lang="be-BY" dirty="0">
                <a:effectLst/>
              </a:rPr>
              <a:t>в динамическом противопоставлении двух содержательно-логических (а также структурно-стилистических) планов изложения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1142953"/>
          </a:xfrm>
        </p:spPr>
        <p:txBody>
          <a:bodyPr/>
          <a:lstStyle/>
          <a:p>
            <a:r>
              <a:rPr lang="ru-RU" dirty="0" smtClean="0"/>
              <a:t>Размышления</a:t>
            </a:r>
          </a:p>
          <a:p>
            <a:r>
              <a:rPr lang="ru-RU" dirty="0" smtClean="0"/>
              <a:t>Вопросительные конструкции</a:t>
            </a:r>
            <a:endParaRPr lang="be-BY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78460" y="634435"/>
            <a:ext cx="5289097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e-BY" b="1" i="1" dirty="0" smtClean="0">
                <a:solidFill>
                  <a:srgbClr val="00B050"/>
                </a:solidFill>
                <a:effectLst/>
              </a:rPr>
              <a:t>Другие премемы</a:t>
            </a:r>
            <a:endParaRPr lang="be-BY" dirty="0">
              <a:solidFill>
                <a:srgbClr val="00B050"/>
              </a:solidFill>
            </a:endParaRPr>
          </a:p>
        </p:txBody>
      </p:sp>
      <p:pic>
        <p:nvPicPr>
          <p:cNvPr id="9218" name="Picture 2" descr="http://file.mobilmusic.ru/ea/23/34/328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92" y="3185796"/>
            <a:ext cx="4022266" cy="301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2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73" y="113841"/>
            <a:ext cx="11501610" cy="1618607"/>
          </a:xfrm>
        </p:spPr>
        <p:txBody>
          <a:bodyPr>
            <a:normAutofit fontScale="90000"/>
          </a:bodyPr>
          <a:lstStyle/>
          <a:p>
            <a:r>
              <a:rPr lang="be-BY" b="1" i="1" dirty="0">
                <a:solidFill>
                  <a:srgbClr val="00B050"/>
                </a:solidFill>
                <a:effectLst/>
              </a:rPr>
              <a:t>СОЧЕТАНИЕ СТАНДАРТА И </a:t>
            </a:r>
            <a:r>
              <a:rPr lang="be-BY" b="1" i="1" dirty="0" smtClean="0">
                <a:solidFill>
                  <a:srgbClr val="00B050"/>
                </a:solidFill>
                <a:effectLst/>
              </a:rPr>
              <a:t>ЭКСПРЕССИИ</a:t>
            </a:r>
            <a:br>
              <a:rPr lang="be-BY" b="1" i="1" dirty="0" smtClean="0">
                <a:solidFill>
                  <a:srgbClr val="00B050"/>
                </a:solidFill>
                <a:effectLst/>
              </a:rPr>
            </a:br>
            <a:r>
              <a:rPr lang="be-BY" sz="2200" i="1" dirty="0" smtClean="0">
                <a:solidFill>
                  <a:srgbClr val="00B0F0"/>
                </a:solidFill>
                <a:effectLst/>
              </a:rPr>
              <a:t>чередование </a:t>
            </a:r>
            <a:r>
              <a:rPr lang="be-BY" sz="2200" i="1" dirty="0">
                <a:solidFill>
                  <a:srgbClr val="00B0F0"/>
                </a:solidFill>
                <a:effectLst/>
              </a:rPr>
              <a:t>двух типов изложения, взаимодействие рационально-логических и эмоционально-риторических структур, последовательное соотношение экспрессии и стандарта</a:t>
            </a:r>
            <a:endParaRPr lang="be-BY" sz="2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63" y="1732448"/>
            <a:ext cx="5060497" cy="4976824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be-BY" b="1" i="1" u="sng" dirty="0" smtClean="0">
                <a:solidFill>
                  <a:srgbClr val="FFC000"/>
                </a:solidFill>
                <a:effectLst/>
              </a:rPr>
              <a:t>Аргументативный </a:t>
            </a:r>
            <a:r>
              <a:rPr lang="be-BY" b="1" i="1" u="sng" dirty="0">
                <a:solidFill>
                  <a:srgbClr val="FFC000"/>
                </a:solidFill>
                <a:effectLst/>
              </a:rPr>
              <a:t>тип </a:t>
            </a:r>
            <a:r>
              <a:rPr lang="be-BY" b="1" i="1" u="sng" dirty="0" smtClean="0">
                <a:solidFill>
                  <a:srgbClr val="FFC000"/>
                </a:solidFill>
                <a:effectLst/>
              </a:rPr>
              <a:t>изложения</a:t>
            </a:r>
          </a:p>
          <a:p>
            <a:r>
              <a:rPr lang="ru-RU" dirty="0">
                <a:solidFill>
                  <a:srgbClr val="FFC000"/>
                </a:solidFill>
                <a:effectLst/>
              </a:rPr>
              <a:t>В микротемах: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«</a:t>
            </a:r>
            <a:r>
              <a:rPr lang="be-BY" dirty="0" smtClean="0">
                <a:effectLst/>
              </a:rPr>
              <a:t>Анализ </a:t>
            </a:r>
            <a:r>
              <a:rPr lang="be-BY" dirty="0">
                <a:effectLst/>
              </a:rPr>
              <a:t>и оценка доказательств», «Обоснование правовой квалификации содеянного», «Соображения о мере наказания»</a:t>
            </a:r>
            <a:endParaRPr lang="be-BY" i="1" dirty="0" smtClean="0">
              <a:effectLst/>
            </a:endParaRPr>
          </a:p>
          <a:p>
            <a:r>
              <a:rPr lang="be-BY" i="1" dirty="0" smtClean="0">
                <a:solidFill>
                  <a:srgbClr val="FFC000"/>
                </a:solidFill>
                <a:effectLst/>
              </a:rPr>
              <a:t>логические </a:t>
            </a:r>
            <a:r>
              <a:rPr lang="be-BY" i="1" dirty="0">
                <a:solidFill>
                  <a:srgbClr val="FFC000"/>
                </a:solidFill>
                <a:effectLst/>
              </a:rPr>
              <a:t>формы </a:t>
            </a:r>
            <a:r>
              <a:rPr lang="be-BY" i="1" dirty="0" smtClean="0">
                <a:effectLst/>
              </a:rPr>
              <a:t>развертывания</a:t>
            </a:r>
          </a:p>
          <a:p>
            <a:r>
              <a:rPr lang="be-BY" b="1" i="1" dirty="0">
                <a:solidFill>
                  <a:srgbClr val="FFC000"/>
                </a:solidFill>
                <a:effectLst/>
              </a:rPr>
              <a:t>клише</a:t>
            </a:r>
            <a:r>
              <a:rPr lang="be-BY" b="1" i="1" dirty="0">
                <a:effectLst/>
              </a:rPr>
              <a:t> </a:t>
            </a:r>
            <a:r>
              <a:rPr lang="be-BY" b="1" i="1" dirty="0">
                <a:solidFill>
                  <a:srgbClr val="FFC000"/>
                </a:solidFill>
                <a:effectLst/>
              </a:rPr>
              <a:t>юридического </a:t>
            </a:r>
            <a:r>
              <a:rPr lang="be-BY" b="1" i="1" dirty="0" smtClean="0">
                <a:solidFill>
                  <a:srgbClr val="FFC000"/>
                </a:solidFill>
                <a:effectLst/>
              </a:rPr>
              <a:t>характера</a:t>
            </a:r>
            <a:r>
              <a:rPr lang="be-BY" b="1" i="1" dirty="0" smtClean="0">
                <a:effectLst/>
              </a:rPr>
              <a:t>:</a:t>
            </a:r>
          </a:p>
          <a:p>
            <a:pPr marL="36900" indent="0">
              <a:buNone/>
            </a:pPr>
            <a:r>
              <a:rPr lang="be-BY" i="1" u="sng" dirty="0">
                <a:solidFill>
                  <a:srgbClr val="FF0000"/>
                </a:solidFill>
                <a:effectLst/>
              </a:rPr>
              <a:t>устойчивые фразы, типичные для </a:t>
            </a:r>
            <a:r>
              <a:rPr lang="be-BY" i="1" u="sng" dirty="0" smtClean="0">
                <a:solidFill>
                  <a:srgbClr val="FF0000"/>
                </a:solidFill>
                <a:effectLst/>
              </a:rPr>
              <a:t>юридической </a:t>
            </a:r>
            <a:r>
              <a:rPr lang="be-BY" i="1" u="sng" dirty="0" smtClean="0">
                <a:solidFill>
                  <a:srgbClr val="FF0000"/>
                </a:solidFill>
                <a:effectLst/>
              </a:rPr>
              <a:t>речи</a:t>
            </a:r>
          </a:p>
          <a:p>
            <a:r>
              <a:rPr lang="be-BY" b="1" i="1" dirty="0">
                <a:solidFill>
                  <a:srgbClr val="FFC000"/>
                </a:solidFill>
                <a:effectLst/>
              </a:rPr>
              <a:t>клише</a:t>
            </a:r>
            <a:r>
              <a:rPr lang="be-BY" b="1" i="1" dirty="0">
                <a:effectLst/>
              </a:rPr>
              <a:t> </a:t>
            </a:r>
            <a:r>
              <a:rPr lang="be-BY" b="1" i="1" dirty="0">
                <a:solidFill>
                  <a:srgbClr val="FFC000"/>
                </a:solidFill>
                <a:effectLst/>
              </a:rPr>
              <a:t>номинативного </a:t>
            </a:r>
            <a:r>
              <a:rPr lang="be-BY" b="1" i="1" dirty="0" smtClean="0">
                <a:solidFill>
                  <a:srgbClr val="FFC000"/>
                </a:solidFill>
                <a:effectLst/>
              </a:rPr>
              <a:t>характера</a:t>
            </a:r>
            <a:r>
              <a:rPr lang="be-BY" dirty="0" smtClean="0">
                <a:effectLst/>
              </a:rPr>
              <a:t>:</a:t>
            </a:r>
          </a:p>
          <a:p>
            <a:pPr marL="36900" indent="0">
              <a:buNone/>
            </a:pPr>
            <a:r>
              <a:rPr lang="be-BY" dirty="0" smtClean="0">
                <a:effectLst/>
              </a:rPr>
              <a:t>образованы </a:t>
            </a:r>
            <a:r>
              <a:rPr lang="be-BY" dirty="0">
                <a:effectLst/>
              </a:rPr>
              <a:t>путем </a:t>
            </a:r>
            <a:r>
              <a:rPr lang="be-BY" i="1" u="sng" dirty="0">
                <a:solidFill>
                  <a:srgbClr val="FF0000"/>
                </a:solidFill>
                <a:effectLst/>
              </a:rPr>
              <a:t>присловной </a:t>
            </a:r>
            <a:r>
              <a:rPr lang="be-BY" i="1" u="sng" dirty="0" smtClean="0">
                <a:solidFill>
                  <a:srgbClr val="FF0000"/>
                </a:solidFill>
                <a:effectLst/>
              </a:rPr>
              <a:t>связи</a:t>
            </a:r>
          </a:p>
          <a:p>
            <a:r>
              <a:rPr lang="ru-RU" i="1" dirty="0" smtClean="0">
                <a:solidFill>
                  <a:srgbClr val="FFC000"/>
                </a:solidFill>
                <a:effectLst/>
              </a:rPr>
              <a:t>! </a:t>
            </a:r>
            <a:r>
              <a:rPr lang="be-BY" i="1" dirty="0">
                <a:solidFill>
                  <a:srgbClr val="FFC000"/>
                </a:solidFill>
                <a:effectLst/>
              </a:rPr>
              <a:t>стандарты </a:t>
            </a:r>
            <a:r>
              <a:rPr lang="be-BY" i="1" dirty="0" smtClean="0">
                <a:solidFill>
                  <a:srgbClr val="FFC000"/>
                </a:solidFill>
                <a:effectLst/>
              </a:rPr>
              <a:t>прикреплены </a:t>
            </a:r>
            <a:r>
              <a:rPr lang="be-BY" i="1" dirty="0">
                <a:solidFill>
                  <a:srgbClr val="FFC000"/>
                </a:solidFill>
                <a:effectLst/>
              </a:rPr>
              <a:t>к определенным структурно-композиционным частям судебной речи</a:t>
            </a:r>
            <a:endParaRPr lang="be-BY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4324" y="1732448"/>
            <a:ext cx="5064665" cy="4690385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be-BY" b="1" i="1" u="sng" dirty="0" smtClean="0">
                <a:solidFill>
                  <a:srgbClr val="FFC000"/>
                </a:solidFill>
                <a:effectLst/>
              </a:rPr>
              <a:t>Эмоциональное воздействие</a:t>
            </a:r>
          </a:p>
          <a:p>
            <a:r>
              <a:rPr lang="ru-RU" dirty="0" smtClean="0">
                <a:solidFill>
                  <a:srgbClr val="FFC000"/>
                </a:solidFill>
                <a:effectLst/>
              </a:rPr>
              <a:t>В микротемах: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«</a:t>
            </a:r>
            <a:r>
              <a:rPr lang="be-BY" i="1" dirty="0" smtClean="0">
                <a:effectLst/>
              </a:rPr>
              <a:t>Изложение </a:t>
            </a:r>
            <a:r>
              <a:rPr lang="be-BY" i="1" dirty="0">
                <a:effectLst/>
              </a:rPr>
              <a:t>обстоятельств дела», «Характеристика личности подсудимого», «Причины, способствовавшие совершению преступления (или правонарушения</a:t>
            </a:r>
            <a:r>
              <a:rPr lang="be-BY" i="1" dirty="0" smtClean="0">
                <a:effectLst/>
              </a:rPr>
              <a:t>)»</a:t>
            </a:r>
          </a:p>
          <a:p>
            <a:r>
              <a:rPr lang="be-BY" b="1" i="1" dirty="0">
                <a:solidFill>
                  <a:srgbClr val="FFC000"/>
                </a:solidFill>
                <a:effectLst/>
              </a:rPr>
              <a:t>Повествование</a:t>
            </a:r>
            <a:r>
              <a:rPr lang="be-BY" i="1" dirty="0">
                <a:solidFill>
                  <a:srgbClr val="FFC000"/>
                </a:solidFill>
                <a:effectLst/>
              </a:rPr>
              <a:t> </a:t>
            </a:r>
            <a:r>
              <a:rPr lang="be-BY" i="1" dirty="0">
                <a:effectLst/>
              </a:rPr>
              <a:t>- </a:t>
            </a:r>
            <a:r>
              <a:rPr lang="be-BY" dirty="0">
                <a:effectLst/>
              </a:rPr>
              <a:t>тип изложения, рассказывающий </a:t>
            </a:r>
            <a:r>
              <a:rPr lang="be-BY" i="1" dirty="0">
                <a:effectLst/>
              </a:rPr>
              <a:t>о последовательно развивающихся действиях</a:t>
            </a:r>
            <a:r>
              <a:rPr lang="be-BY" dirty="0">
                <a:effectLst/>
              </a:rPr>
              <a:t>, событиях, </a:t>
            </a:r>
            <a:r>
              <a:rPr lang="be-BY" dirty="0" smtClean="0">
                <a:effectLst/>
              </a:rPr>
              <a:t>фактах</a:t>
            </a:r>
          </a:p>
          <a:p>
            <a:r>
              <a:rPr lang="be-BY" b="1" i="1" dirty="0">
                <a:solidFill>
                  <a:srgbClr val="FFC000"/>
                </a:solidFill>
                <a:effectLst/>
              </a:rPr>
              <a:t>Описание</a:t>
            </a:r>
            <a:r>
              <a:rPr lang="be-BY" i="1" dirty="0">
                <a:solidFill>
                  <a:srgbClr val="FFC000"/>
                </a:solidFill>
                <a:effectLst/>
              </a:rPr>
              <a:t> </a:t>
            </a:r>
            <a:r>
              <a:rPr lang="be-BY" i="1" dirty="0">
                <a:effectLst/>
              </a:rPr>
              <a:t>- </a:t>
            </a:r>
            <a:r>
              <a:rPr lang="be-BY" dirty="0">
                <a:effectLst/>
              </a:rPr>
              <a:t>тип изложения, </a:t>
            </a:r>
            <a:r>
              <a:rPr lang="be-BY" i="1" dirty="0">
                <a:effectLst/>
              </a:rPr>
              <a:t>словесно изображающий, рисующий что-либо</a:t>
            </a:r>
            <a:endParaRPr lang="be-BY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3697" y="3847330"/>
            <a:ext cx="2666081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предъявлено обвинение, виновность доказана, собраны доказательства</a:t>
            </a:r>
            <a:endParaRPr lang="be-BY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029638" y="4439798"/>
            <a:ext cx="1244906" cy="165253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026" name="Picture 2" descr="http://my-life-smile.ru/wp-content/uploads/2012/12/%D0%A0%D0%B0%D0%B7%D1%83%D0%BC-%D0%B8-%D1%8D%D0%BC%D0%BE%D1%86%D0%B8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2617" y="1908718"/>
            <a:ext cx="1543050" cy="1428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6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29" y="110168"/>
            <a:ext cx="10353762" cy="5885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Клише номинативного характера</a:t>
            </a:r>
            <a:endParaRPr lang="be-BY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5672191"/>
              </p:ext>
            </p:extLst>
          </p:nvPr>
        </p:nvGraphicFramePr>
        <p:xfrm>
          <a:off x="121186" y="698699"/>
          <a:ext cx="11898216" cy="602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advocatshmelev.narod.ru/uridicheskaya-i-nalogovaya-konsultacija-online/dogov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05" y="1990070"/>
            <a:ext cx="2499490" cy="15621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9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13" y="118479"/>
            <a:ext cx="6984694" cy="97045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Заключение</a:t>
            </a:r>
            <a:endParaRPr lang="be-BY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411" y="1332103"/>
            <a:ext cx="5588702" cy="2143651"/>
          </a:xfrm>
        </p:spPr>
        <p:txBody>
          <a:bodyPr/>
          <a:lstStyle/>
          <a:p>
            <a:r>
              <a:rPr lang="be-BY" dirty="0">
                <a:effectLst/>
              </a:rPr>
              <a:t>должно </a:t>
            </a:r>
            <a:r>
              <a:rPr lang="be-BY" i="1" dirty="0">
                <a:solidFill>
                  <a:srgbClr val="FFC000"/>
                </a:solidFill>
                <a:effectLst/>
              </a:rPr>
              <a:t>усилить значение</a:t>
            </a:r>
            <a:r>
              <a:rPr lang="be-BY" dirty="0">
                <a:solidFill>
                  <a:srgbClr val="FFC000"/>
                </a:solidFill>
                <a:effectLst/>
              </a:rPr>
              <a:t> </a:t>
            </a:r>
            <a:r>
              <a:rPr lang="be-BY" dirty="0" smtClean="0">
                <a:effectLst/>
              </a:rPr>
              <a:t>сказанного</a:t>
            </a:r>
          </a:p>
          <a:p>
            <a:r>
              <a:rPr lang="be-BY" dirty="0" smtClean="0">
                <a:effectLst/>
              </a:rPr>
              <a:t>дается</a:t>
            </a:r>
            <a:r>
              <a:rPr lang="be-BY" i="1" dirty="0" smtClean="0">
                <a:effectLst/>
              </a:rPr>
              <a:t> </a:t>
            </a:r>
            <a:r>
              <a:rPr lang="be-BY" i="1" dirty="0" smtClean="0">
                <a:solidFill>
                  <a:srgbClr val="FFC000"/>
                </a:solidFill>
                <a:effectLst/>
              </a:rPr>
              <a:t>моральная оценка </a:t>
            </a:r>
            <a:r>
              <a:rPr lang="be-BY" dirty="0">
                <a:effectLst/>
              </a:rPr>
              <a:t>содеянному и </a:t>
            </a:r>
            <a:r>
              <a:rPr lang="be-BY" dirty="0" smtClean="0">
                <a:effectLst/>
              </a:rPr>
              <a:t>выражается </a:t>
            </a:r>
            <a:r>
              <a:rPr lang="be-BY" dirty="0">
                <a:effectLst/>
              </a:rPr>
              <a:t>мысль о </a:t>
            </a:r>
            <a:r>
              <a:rPr lang="be-BY" i="1" dirty="0">
                <a:solidFill>
                  <a:srgbClr val="FFC000"/>
                </a:solidFill>
                <a:effectLst/>
              </a:rPr>
              <a:t>справедливом </a:t>
            </a:r>
            <a:r>
              <a:rPr lang="be-BY" i="1" dirty="0" smtClean="0">
                <a:solidFill>
                  <a:srgbClr val="FFC000"/>
                </a:solidFill>
                <a:effectLst/>
              </a:rPr>
              <a:t>приговоре</a:t>
            </a:r>
          </a:p>
          <a:p>
            <a:r>
              <a:rPr lang="be-BY" i="1" dirty="0">
                <a:solidFill>
                  <a:srgbClr val="FFC000"/>
                </a:solidFill>
                <a:effectLst/>
              </a:rPr>
              <a:t>эмоционально</a:t>
            </a:r>
            <a:r>
              <a:rPr lang="be-BY" i="1" dirty="0">
                <a:effectLst/>
              </a:rPr>
              <a:t> по содержанию</a:t>
            </a:r>
            <a:endParaRPr lang="be-BY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5770" y="2791906"/>
            <a:ext cx="5064665" cy="2947883"/>
          </a:xfrm>
        </p:spPr>
        <p:txBody>
          <a:bodyPr/>
          <a:lstStyle/>
          <a:p>
            <a:pPr marL="36900" indent="0"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Языковые средства:</a:t>
            </a:r>
          </a:p>
          <a:p>
            <a:r>
              <a:rPr lang="be-BY" dirty="0">
                <a:solidFill>
                  <a:srgbClr val="FFC000"/>
                </a:solidFill>
                <a:effectLst/>
              </a:rPr>
              <a:t>вопросительная </a:t>
            </a:r>
            <a:r>
              <a:rPr lang="be-BY" dirty="0" smtClean="0">
                <a:solidFill>
                  <a:srgbClr val="FFC000"/>
                </a:solidFill>
                <a:effectLst/>
              </a:rPr>
              <a:t>конструкция</a:t>
            </a:r>
          </a:p>
          <a:p>
            <a:r>
              <a:rPr lang="be-BY" dirty="0">
                <a:solidFill>
                  <a:srgbClr val="FFC000"/>
                </a:solidFill>
              </a:rPr>
              <a:t>повторы, </a:t>
            </a:r>
            <a:endParaRPr lang="be-BY" dirty="0" smtClean="0">
              <a:solidFill>
                <a:srgbClr val="FFC000"/>
              </a:solidFill>
            </a:endParaRPr>
          </a:p>
          <a:p>
            <a:r>
              <a:rPr lang="be-BY" dirty="0" smtClean="0">
                <a:solidFill>
                  <a:srgbClr val="FFC000"/>
                </a:solidFill>
              </a:rPr>
              <a:t>градация</a:t>
            </a:r>
          </a:p>
          <a:p>
            <a:r>
              <a:rPr lang="be-BY" b="1" i="1" dirty="0">
                <a:solidFill>
                  <a:srgbClr val="FFC000"/>
                </a:solidFill>
                <a:effectLst/>
              </a:rPr>
              <a:t>обрамление</a:t>
            </a:r>
            <a:r>
              <a:rPr lang="be-BY" dirty="0">
                <a:solidFill>
                  <a:srgbClr val="FFC000"/>
                </a:solidFill>
                <a:effectLst/>
              </a:rPr>
              <a:t> </a:t>
            </a:r>
            <a:r>
              <a:rPr lang="be-BY" dirty="0">
                <a:effectLst/>
              </a:rPr>
              <a:t>- </a:t>
            </a:r>
            <a:r>
              <a:rPr lang="be-BY" i="1" dirty="0" smtClean="0">
                <a:effectLst/>
              </a:rPr>
              <a:t>в </a:t>
            </a:r>
            <a:r>
              <a:rPr lang="be-BY" i="1" dirty="0">
                <a:effectLst/>
              </a:rPr>
              <a:t>заключении повторяется (или варьируется) мысль, выраженная во вступлении</a:t>
            </a:r>
            <a:endParaRPr lang="be-BY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213" y="3778786"/>
            <a:ext cx="5996452" cy="258532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e-BY" b="1" i="1" spc="6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Советы </a:t>
            </a:r>
            <a:r>
              <a:rPr lang="be-BY" b="1" i="1" spc="6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риторов</a:t>
            </a:r>
            <a:r>
              <a:rPr lang="be-BY" spc="6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be-BY" spc="60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be-BY" spc="6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заключение </a:t>
            </a:r>
            <a:r>
              <a:rPr lang="be-BY" spc="60" dirty="0">
                <a:latin typeface="Times New Roman" panose="02020603050405020304" pitchFamily="18" charset="0"/>
                <a:ea typeface="Calibri" panose="020F0502020204030204" pitchFamily="34" charset="0"/>
              </a:rPr>
              <a:t>должно содержать резюме </a:t>
            </a:r>
            <a:r>
              <a:rPr lang="be-BY" spc="6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аргументации </a:t>
            </a:r>
            <a:r>
              <a:rPr lang="be-BY" spc="60" dirty="0">
                <a:latin typeface="Times New Roman" panose="02020603050405020304" pitchFamily="18" charset="0"/>
                <a:ea typeface="Calibri" panose="020F0502020204030204" pitchFamily="34" charset="0"/>
              </a:rPr>
              <a:t>и вызвать эмоции публики; </a:t>
            </a:r>
            <a:endParaRPr lang="be-BY" spc="6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be-BY" spc="6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заключение </a:t>
            </a:r>
            <a:r>
              <a:rPr lang="be-BY" spc="60" dirty="0">
                <a:latin typeface="Times New Roman" panose="02020603050405020304" pitchFamily="18" charset="0"/>
                <a:ea typeface="Calibri" panose="020F0502020204030204" pitchFamily="34" charset="0"/>
              </a:rPr>
              <a:t>требует точности изложения и разнообразия в стиле; </a:t>
            </a:r>
            <a:endParaRPr lang="be-BY" spc="6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be-BY" spc="6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be-BY" spc="6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использовании «страстей» следует помнить об умеренности; </a:t>
            </a:r>
            <a:endParaRPr lang="be-BY" spc="6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be-BY" spc="6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стиль </a:t>
            </a:r>
            <a:r>
              <a:rPr lang="be-BY" spc="60" dirty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заключения должен быть живым и эмоционально насыщенным</a:t>
            </a:r>
            <a:endParaRPr lang="be-BY" spc="60" dirty="0"/>
          </a:p>
        </p:txBody>
      </p:sp>
      <p:pic>
        <p:nvPicPr>
          <p:cNvPr id="2050" name="Picture 2" descr="http://na55555.ru/uploads/images/default/primer-vvedeniya-i-zaklyucheniya-v-kursovoi-rab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65" y="603704"/>
            <a:ext cx="1905000" cy="18002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8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9" y="72445"/>
            <a:ext cx="8241223" cy="12055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3. Составление письменного варианта или развернутых тезисов речи</a:t>
            </a:r>
            <a:endParaRPr lang="be-BY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019" y="1457029"/>
            <a:ext cx="5060497" cy="4910720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Преимущества подготовки письменного текста речи</a:t>
            </a:r>
          </a:p>
          <a:p>
            <a:r>
              <a:rPr lang="be-BY" dirty="0">
                <a:effectLst/>
              </a:rPr>
              <a:t>можно проверять, </a:t>
            </a:r>
            <a:r>
              <a:rPr lang="be-BY" dirty="0" smtClean="0">
                <a:effectLst/>
              </a:rPr>
              <a:t>исправлять текст. </a:t>
            </a:r>
          </a:p>
          <a:p>
            <a:r>
              <a:rPr lang="be-BY" dirty="0" smtClean="0">
                <a:effectLst/>
              </a:rPr>
              <a:t>можно </a:t>
            </a:r>
            <a:r>
              <a:rPr lang="be-BY" dirty="0">
                <a:effectLst/>
              </a:rPr>
              <a:t>показать </a:t>
            </a:r>
            <a:r>
              <a:rPr lang="be-BY" dirty="0" smtClean="0">
                <a:effectLst/>
              </a:rPr>
              <a:t>коллегам, </a:t>
            </a:r>
            <a:r>
              <a:rPr lang="be-BY" dirty="0">
                <a:effectLst/>
              </a:rPr>
              <a:t>дать на просмотр </a:t>
            </a:r>
            <a:r>
              <a:rPr lang="be-BY" dirty="0" smtClean="0">
                <a:effectLst/>
              </a:rPr>
              <a:t>специалисту.</a:t>
            </a:r>
            <a:endParaRPr lang="be-BY" dirty="0">
              <a:effectLst/>
            </a:endParaRPr>
          </a:p>
          <a:p>
            <a:r>
              <a:rPr lang="be-BY" dirty="0" smtClean="0">
                <a:effectLst/>
              </a:rPr>
              <a:t>написанная </a:t>
            </a:r>
            <a:r>
              <a:rPr lang="be-BY" dirty="0">
                <a:effectLst/>
              </a:rPr>
              <a:t>речь легче запоминается и дольше удерживается в </a:t>
            </a:r>
            <a:r>
              <a:rPr lang="be-BY" dirty="0" smtClean="0">
                <a:effectLst/>
              </a:rPr>
              <a:t>памяти. </a:t>
            </a:r>
          </a:p>
          <a:p>
            <a:r>
              <a:rPr lang="be-BY" dirty="0" smtClean="0">
                <a:effectLst/>
              </a:rPr>
              <a:t>написанный </a:t>
            </a:r>
            <a:r>
              <a:rPr lang="be-BY" dirty="0">
                <a:effectLst/>
              </a:rPr>
              <a:t>текст дисциплинирует оратора,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дает возможность </a:t>
            </a:r>
            <a:r>
              <a:rPr lang="be-BY" dirty="0">
                <a:effectLst/>
              </a:rPr>
              <a:t>избежать повторений, неряшливых формулировок, оговорок, заминок,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делает речь </a:t>
            </a:r>
            <a:r>
              <a:rPr lang="be-BY" dirty="0">
                <a:effectLst/>
              </a:rPr>
              <a:t>более уверенной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419" y="2184141"/>
            <a:ext cx="5064665" cy="4459030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be-BY" b="1" dirty="0" smtClean="0">
                <a:solidFill>
                  <a:srgbClr val="00B050"/>
                </a:solidFill>
                <a:effectLst/>
              </a:rPr>
              <a:t>Основные </a:t>
            </a:r>
            <a:r>
              <a:rPr lang="be-BY" b="1" dirty="0">
                <a:solidFill>
                  <a:srgbClr val="00B050"/>
                </a:solidFill>
                <a:effectLst/>
              </a:rPr>
              <a:t>формы работы над </a:t>
            </a:r>
            <a:r>
              <a:rPr lang="be-BY" b="1" dirty="0" smtClean="0">
                <a:solidFill>
                  <a:srgbClr val="00B050"/>
                </a:solidFill>
                <a:effectLst/>
              </a:rPr>
              <a:t>выступлением</a:t>
            </a:r>
          </a:p>
          <a:p>
            <a:r>
              <a:rPr lang="be-BY" b="1" i="1" dirty="0">
                <a:solidFill>
                  <a:srgbClr val="FFFF00"/>
                </a:solidFill>
                <a:effectLst/>
              </a:rPr>
              <a:t>полный </a:t>
            </a:r>
            <a:r>
              <a:rPr lang="be-BY" b="1" i="1" dirty="0" smtClean="0">
                <a:solidFill>
                  <a:srgbClr val="FFFF00"/>
                </a:solidFill>
                <a:effectLst/>
              </a:rPr>
              <a:t>текст</a:t>
            </a:r>
            <a:r>
              <a:rPr lang="be-BY" dirty="0" smtClean="0">
                <a:solidFill>
                  <a:srgbClr val="FFFF00"/>
                </a:solidFill>
                <a:effectLst/>
              </a:rPr>
              <a:t> </a:t>
            </a:r>
            <a:r>
              <a:rPr lang="be-BY" dirty="0" smtClean="0">
                <a:effectLst/>
              </a:rPr>
              <a:t>- писать </a:t>
            </a:r>
            <a:r>
              <a:rPr lang="be-BY" dirty="0">
                <a:effectLst/>
              </a:rPr>
              <a:t>все, что собираетесь </a:t>
            </a:r>
            <a:r>
              <a:rPr lang="be-BY" dirty="0" smtClean="0">
                <a:effectLst/>
              </a:rPr>
              <a:t>сказать</a:t>
            </a:r>
          </a:p>
          <a:p>
            <a:r>
              <a:rPr lang="be-BY" b="1" i="1" dirty="0" smtClean="0">
                <a:solidFill>
                  <a:srgbClr val="FFFF00"/>
                </a:solidFill>
                <a:effectLst/>
              </a:rPr>
              <a:t>подробный конспект </a:t>
            </a:r>
            <a:r>
              <a:rPr lang="be-BY" b="1" i="1" dirty="0" smtClean="0">
                <a:effectLst/>
              </a:rPr>
              <a:t>- </a:t>
            </a:r>
            <a:r>
              <a:rPr lang="be-BY" dirty="0">
                <a:effectLst/>
              </a:rPr>
              <a:t>выступление закреплено не </a:t>
            </a:r>
            <a:r>
              <a:rPr lang="be-BY" dirty="0" smtClean="0">
                <a:effectLst/>
              </a:rPr>
              <a:t>дословно</a:t>
            </a:r>
          </a:p>
          <a:p>
            <a:r>
              <a:rPr lang="be-BY" b="1" i="1" dirty="0" smtClean="0">
                <a:solidFill>
                  <a:srgbClr val="FFFF00"/>
                </a:solidFill>
                <a:effectLst/>
              </a:rPr>
              <a:t>неподробный </a:t>
            </a:r>
            <a:r>
              <a:rPr lang="be-BY" b="1" i="1" dirty="0">
                <a:solidFill>
                  <a:srgbClr val="FFFF00"/>
                </a:solidFill>
                <a:effectLst/>
              </a:rPr>
              <a:t>конспект </a:t>
            </a:r>
            <a:r>
              <a:rPr lang="be-BY" b="1" i="1" dirty="0" smtClean="0">
                <a:solidFill>
                  <a:srgbClr val="FFFF00"/>
                </a:solidFill>
                <a:effectLst/>
              </a:rPr>
              <a:t>- </a:t>
            </a:r>
            <a:r>
              <a:rPr lang="be-BY" dirty="0" smtClean="0">
                <a:effectLst/>
              </a:rPr>
              <a:t>с </a:t>
            </a:r>
            <a:r>
              <a:rPr lang="be-BY" dirty="0">
                <a:effectLst/>
              </a:rPr>
              <a:t>обозначением переходов от блока к блоку, цитатами и т. п.</a:t>
            </a:r>
            <a:endParaRPr lang="be-BY" b="1" i="1" dirty="0" smtClean="0">
              <a:effectLst/>
            </a:endParaRPr>
          </a:p>
          <a:p>
            <a:r>
              <a:rPr lang="be-BY" b="1" i="1" dirty="0" smtClean="0">
                <a:solidFill>
                  <a:srgbClr val="FFFF00"/>
                </a:solidFill>
                <a:effectLst/>
              </a:rPr>
              <a:t>план</a:t>
            </a:r>
            <a:r>
              <a:rPr lang="be-BY" b="1" i="1" dirty="0" smtClean="0">
                <a:effectLst/>
              </a:rPr>
              <a:t> - </a:t>
            </a:r>
            <a:r>
              <a:rPr lang="be-BY" dirty="0">
                <a:effectLst/>
              </a:rPr>
              <a:t>не фиксируется смысловое содержание речи, а лишь дается система ориентиров для развертывания этого </a:t>
            </a:r>
            <a:r>
              <a:rPr lang="be-BY" dirty="0" smtClean="0">
                <a:effectLst/>
              </a:rPr>
              <a:t>содержания</a:t>
            </a:r>
          </a:p>
          <a:p>
            <a:r>
              <a:rPr lang="be-BY" b="1" i="1" dirty="0" smtClean="0">
                <a:solidFill>
                  <a:srgbClr val="FFFF00"/>
                </a:solidFill>
                <a:effectLst/>
              </a:rPr>
              <a:t>речь </a:t>
            </a:r>
            <a:r>
              <a:rPr lang="be-BY" b="1" i="1" dirty="0">
                <a:solidFill>
                  <a:srgbClr val="FFFF00"/>
                </a:solidFill>
                <a:effectLst/>
              </a:rPr>
              <a:t>без бумажки</a:t>
            </a:r>
            <a:endParaRPr lang="be-BY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myrt.ru/uploads/posts/2011-03/1300186152_kopiray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28" y="72445"/>
            <a:ext cx="2852030" cy="18964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7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08" y="170295"/>
            <a:ext cx="5000320" cy="3610326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ru-RU" b="1" dirty="0" smtClean="0">
                <a:solidFill>
                  <a:srgbClr val="FFC000"/>
                </a:solidFill>
                <a:effectLst/>
              </a:rPr>
              <a:t>Конспект - </a:t>
            </a:r>
            <a:r>
              <a:rPr lang="be-BY" dirty="0">
                <a:effectLst/>
              </a:rPr>
              <a:t>выступление закреплено не </a:t>
            </a:r>
            <a:r>
              <a:rPr lang="be-BY" dirty="0" smtClean="0">
                <a:effectLst/>
              </a:rPr>
              <a:t>дословно, </a:t>
            </a:r>
            <a:r>
              <a:rPr lang="be-BY" dirty="0">
                <a:effectLst/>
              </a:rPr>
              <a:t>с обозначением переходов от блока к блоку, </a:t>
            </a:r>
            <a:r>
              <a:rPr lang="be-BY" dirty="0" smtClean="0">
                <a:effectLst/>
              </a:rPr>
              <a:t>цитатами…</a:t>
            </a:r>
            <a:endParaRPr lang="be-BY" dirty="0">
              <a:effectLst/>
            </a:endParaRPr>
          </a:p>
          <a:p>
            <a:pPr marL="36900" indent="0">
              <a:buNone/>
            </a:pPr>
            <a:r>
              <a:rPr lang="ru-RU" i="1" dirty="0" smtClean="0">
                <a:solidFill>
                  <a:srgbClr val="FFC000"/>
                </a:solidFill>
                <a:effectLst/>
              </a:rPr>
              <a:t>Дословно</a:t>
            </a:r>
            <a:r>
              <a:rPr lang="ru-RU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dirty="0" smtClean="0">
                <a:effectLst/>
              </a:rPr>
              <a:t>следует писать: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первую фраза </a:t>
            </a:r>
            <a:r>
              <a:rPr lang="be-BY" dirty="0">
                <a:effectLst/>
              </a:rPr>
              <a:t>или даже 2-3 фразы;</a:t>
            </a:r>
          </a:p>
          <a:p>
            <a:r>
              <a:rPr lang="be-BY" dirty="0" smtClean="0">
                <a:effectLst/>
              </a:rPr>
              <a:t>концовку </a:t>
            </a:r>
            <a:r>
              <a:rPr lang="be-BY" dirty="0">
                <a:effectLst/>
              </a:rPr>
              <a:t>(2-3 фразы);</a:t>
            </a:r>
          </a:p>
          <a:p>
            <a:r>
              <a:rPr lang="be-BY" dirty="0" smtClean="0">
                <a:effectLst/>
              </a:rPr>
              <a:t>наиболее </a:t>
            </a:r>
            <a:r>
              <a:rPr lang="be-BY" dirty="0">
                <a:effectLst/>
              </a:rPr>
              <a:t>ответственные формулировки, которые имеют для данного выступления особую значимость;</a:t>
            </a:r>
          </a:p>
          <a:p>
            <a:pPr marL="36900" indent="0">
              <a:buNone/>
            </a:pPr>
            <a:r>
              <a:rPr lang="be-BY" dirty="0" smtClean="0">
                <a:effectLst/>
              </a:rPr>
              <a:t>цитаты</a:t>
            </a:r>
            <a:r>
              <a:rPr lang="be-BY" dirty="0">
                <a:effectLst/>
              </a:rPr>
              <a:t>, цифровые данные, имена собственные и т. п.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49667" y="1674565"/>
            <a:ext cx="5442333" cy="5183436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be-BY" b="1" i="1" dirty="0">
                <a:solidFill>
                  <a:srgbClr val="FFC000"/>
                </a:solidFill>
                <a:effectLst/>
              </a:rPr>
              <a:t>Выступление </a:t>
            </a:r>
            <a:r>
              <a:rPr lang="be-BY" b="1" i="1" dirty="0" smtClean="0">
                <a:solidFill>
                  <a:srgbClr val="FFC000"/>
                </a:solidFill>
                <a:effectLst/>
              </a:rPr>
              <a:t>экспромтом</a:t>
            </a:r>
          </a:p>
          <a:p>
            <a:r>
              <a:rPr lang="be-BY" dirty="0" smtClean="0">
                <a:effectLst/>
              </a:rPr>
              <a:t>! требуется </a:t>
            </a:r>
            <a:r>
              <a:rPr lang="be-BY" dirty="0">
                <a:effectLst/>
              </a:rPr>
              <a:t>большая мобилизация памяти, энергии, </a:t>
            </a:r>
            <a:r>
              <a:rPr lang="be-BY" dirty="0" smtClean="0">
                <a:effectLst/>
              </a:rPr>
              <a:t>воли</a:t>
            </a:r>
          </a:p>
          <a:p>
            <a:r>
              <a:rPr lang="be-BY" dirty="0">
                <a:effectLst/>
              </a:rPr>
              <a:t>Импровизированное </a:t>
            </a:r>
            <a:r>
              <a:rPr lang="be-BY" dirty="0" smtClean="0">
                <a:effectLst/>
              </a:rPr>
              <a:t>выступление хорошо </a:t>
            </a:r>
            <a:r>
              <a:rPr lang="be-BY" dirty="0">
                <a:effectLst/>
              </a:rPr>
              <a:t>воспринимается аудиторией, устанавливается живой, непосредственный контакт со слушателями.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Оратор не </a:t>
            </a:r>
            <a:r>
              <a:rPr lang="be-BY" dirty="0">
                <a:effectLst/>
              </a:rPr>
              <a:t>всегда успевает уложиться в отведенное ему время,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меньше </a:t>
            </a:r>
            <a:r>
              <a:rPr lang="be-BY" dirty="0">
                <a:effectLst/>
              </a:rPr>
              <a:t>успевает рассказать,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некоторые </a:t>
            </a:r>
            <a:r>
              <a:rPr lang="be-BY" dirty="0">
                <a:effectLst/>
              </a:rPr>
              <a:t>вопросы остаются </a:t>
            </a:r>
            <a:r>
              <a:rPr lang="be-BY" dirty="0" smtClean="0">
                <a:effectLst/>
              </a:rPr>
              <a:t>неосвещенными,</a:t>
            </a:r>
            <a:endParaRPr lang="be-BY" dirty="0">
              <a:effectLst/>
            </a:endParaRPr>
          </a:p>
          <a:p>
            <a:r>
              <a:rPr lang="be-BY" dirty="0">
                <a:effectLst/>
              </a:rPr>
              <a:t>Неизбежны какие-то отступления, вызванные новыми ассоциациями,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не </a:t>
            </a:r>
            <a:r>
              <a:rPr lang="be-BY" dirty="0">
                <a:effectLst/>
              </a:rPr>
              <a:t>всегда точными бывают формулировки,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возможны </a:t>
            </a:r>
            <a:r>
              <a:rPr lang="be-BY" dirty="0">
                <a:effectLst/>
              </a:rPr>
              <a:t>речевые ошибки</a:t>
            </a:r>
            <a:r>
              <a:rPr lang="be-BY" dirty="0" smtClean="0">
                <a:effectLst/>
              </a:rPr>
              <a:t>.</a:t>
            </a:r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4248" y="4768465"/>
            <a:ext cx="5088454" cy="175432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e-BY" i="1" dirty="0" smtClean="0">
                <a:solidFill>
                  <a:srgbClr val="FFFF00"/>
                </a:solidFill>
              </a:rPr>
              <a:t>Экспромт</a:t>
            </a:r>
            <a:r>
              <a:rPr lang="be-BY" i="1" dirty="0" smtClean="0"/>
              <a:t> </a:t>
            </a:r>
            <a:r>
              <a:rPr lang="be-BY" i="1" dirty="0"/>
              <a:t>бывает хорош, когда он подготовлен </a:t>
            </a:r>
            <a:r>
              <a:rPr lang="be-BY" i="1" u="sng" dirty="0"/>
              <a:t>всем прошлым опытом </a:t>
            </a:r>
            <a:r>
              <a:rPr lang="be-BY" i="1" dirty="0"/>
              <a:t>оратора. </a:t>
            </a:r>
            <a:endParaRPr lang="be-BY" i="1" dirty="0"/>
          </a:p>
          <a:p>
            <a:r>
              <a:rPr lang="be-BY" i="1" dirty="0"/>
              <a:t>Он </a:t>
            </a:r>
            <a:r>
              <a:rPr lang="be-BY" i="1" dirty="0"/>
              <a:t>может родиться только у человека, который имеет </a:t>
            </a:r>
            <a:r>
              <a:rPr lang="be-BY" i="1" u="sng" dirty="0"/>
              <a:t>большой запас знаний </a:t>
            </a:r>
            <a:r>
              <a:rPr lang="be-BY" i="1" dirty="0"/>
              <a:t>и </a:t>
            </a:r>
            <a:r>
              <a:rPr lang="be-BY" i="1" u="sng" dirty="0"/>
              <a:t>владеет необходимыми риторическими навыками и умениями</a:t>
            </a:r>
          </a:p>
        </p:txBody>
      </p:sp>
      <p:pic>
        <p:nvPicPr>
          <p:cNvPr id="5122" name="Picture 2" descr="http://myrt.ru/uploads/posts/2011-03/1300186018_kopiray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783574"/>
            <a:ext cx="1825127" cy="1825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люс 5"/>
          <p:cNvSpPr/>
          <p:nvPr/>
        </p:nvSpPr>
        <p:spPr>
          <a:xfrm>
            <a:off x="10317294" y="2320824"/>
            <a:ext cx="481068" cy="433425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" name="Минус 6"/>
          <p:cNvSpPr/>
          <p:nvPr/>
        </p:nvSpPr>
        <p:spPr>
          <a:xfrm>
            <a:off x="10317294" y="3400508"/>
            <a:ext cx="473725" cy="41864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Прямоугольник 7"/>
          <p:cNvSpPr/>
          <p:nvPr/>
        </p:nvSpPr>
        <p:spPr>
          <a:xfrm>
            <a:off x="8554595" y="705104"/>
            <a:ext cx="3525398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e-BY" i="1" dirty="0" smtClean="0"/>
              <a:t>Лучший </a:t>
            </a:r>
            <a:r>
              <a:rPr lang="be-BY" i="1" dirty="0"/>
              <a:t>экспромт тот, который хорошо подготовлен</a:t>
            </a:r>
          </a:p>
        </p:txBody>
      </p:sp>
      <p:pic>
        <p:nvPicPr>
          <p:cNvPr id="5124" name="Picture 4" descr="http://032.all-co.ru/upload/%D1%80%D0%B8%D1%82%D0%BE%D1%80%D0%B8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2835444"/>
            <a:ext cx="1825127" cy="1825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lp-sibir.ru/images/seminars/orator/22213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7" y="4768465"/>
            <a:ext cx="1123721" cy="842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8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567" y="36620"/>
            <a:ext cx="8315037" cy="97045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effectLst/>
              </a:rPr>
              <a:t>4. Запоминание судебной речи</a:t>
            </a:r>
            <a:endParaRPr lang="be-BY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9449539"/>
              </p:ext>
            </p:extLst>
          </p:nvPr>
        </p:nvGraphicFramePr>
        <p:xfrm>
          <a:off x="88136" y="1007071"/>
          <a:ext cx="5885628" cy="478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24926" y="2481597"/>
            <a:ext cx="5794477" cy="34124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be-BY" sz="2800" b="1" dirty="0" smtClean="0">
                <a:solidFill>
                  <a:srgbClr val="FF0000"/>
                </a:solidFill>
                <a:effectLst/>
              </a:rPr>
              <a:t>!!!</a:t>
            </a:r>
            <a:r>
              <a:rPr lang="be-BY" dirty="0" smtClean="0">
                <a:solidFill>
                  <a:srgbClr val="FF0000"/>
                </a:solidFill>
                <a:effectLst/>
              </a:rPr>
              <a:t> Чем </a:t>
            </a:r>
            <a:r>
              <a:rPr lang="be-BY" dirty="0">
                <a:solidFill>
                  <a:srgbClr val="FF0000"/>
                </a:solidFill>
                <a:effectLst/>
              </a:rPr>
              <a:t>больше человек запоминает, тем проще ему запоминать</a:t>
            </a:r>
            <a:r>
              <a:rPr lang="be-BY" dirty="0">
                <a:effectLst/>
              </a:rPr>
              <a:t>. </a:t>
            </a:r>
            <a:endParaRPr lang="be-BY" dirty="0" smtClean="0">
              <a:effectLst/>
            </a:endParaRPr>
          </a:p>
          <a:p>
            <a:pPr marL="36900" indent="0">
              <a:buNone/>
            </a:pPr>
            <a:r>
              <a:rPr lang="be-BY" dirty="0">
                <a:effectLst/>
              </a:rPr>
              <a:t>У</a:t>
            </a:r>
            <a:r>
              <a:rPr lang="be-BY" dirty="0" smtClean="0">
                <a:effectLst/>
              </a:rPr>
              <a:t>крепление </a:t>
            </a:r>
            <a:r>
              <a:rPr lang="be-BY" dirty="0">
                <a:effectLst/>
              </a:rPr>
              <a:t>памяти достигается комплексным сочетанием трех составляющих: </a:t>
            </a:r>
          </a:p>
          <a:p>
            <a:r>
              <a:rPr lang="be-BY" dirty="0" smtClean="0">
                <a:effectLst/>
              </a:rPr>
              <a:t>концентрации </a:t>
            </a:r>
            <a:r>
              <a:rPr lang="be-BY" i="1" dirty="0">
                <a:solidFill>
                  <a:srgbClr val="FFFF00"/>
                </a:solidFill>
                <a:effectLst/>
              </a:rPr>
              <a:t>внимания</a:t>
            </a:r>
            <a:r>
              <a:rPr lang="be-BY" dirty="0">
                <a:effectLst/>
              </a:rPr>
              <a:t>; </a:t>
            </a:r>
          </a:p>
          <a:p>
            <a:r>
              <a:rPr lang="be-BY" dirty="0" smtClean="0">
                <a:effectLst/>
              </a:rPr>
              <a:t>создания </a:t>
            </a:r>
            <a:r>
              <a:rPr lang="be-BY" i="1" dirty="0">
                <a:solidFill>
                  <a:srgbClr val="FFFF00"/>
                </a:solidFill>
                <a:effectLst/>
              </a:rPr>
              <a:t>ассоциаций</a:t>
            </a:r>
            <a:r>
              <a:rPr lang="be-BY" dirty="0">
                <a:effectLst/>
              </a:rPr>
              <a:t>, своеобразных «мостиков памяти»; </a:t>
            </a:r>
          </a:p>
          <a:p>
            <a:r>
              <a:rPr lang="be-BY" i="1" dirty="0" smtClean="0">
                <a:solidFill>
                  <a:srgbClr val="FFFF00"/>
                </a:solidFill>
                <a:effectLst/>
              </a:rPr>
              <a:t>повторения</a:t>
            </a:r>
            <a:r>
              <a:rPr lang="be-BY" dirty="0">
                <a:effectLst/>
              </a:rPr>
              <a:t>.</a:t>
            </a:r>
            <a:endParaRPr lang="be-BY" dirty="0"/>
          </a:p>
        </p:txBody>
      </p:sp>
      <p:pic>
        <p:nvPicPr>
          <p:cNvPr id="6146" name="Picture 2" descr="http://awivi.com/wp-content/uploads/2013/03/%D1%82%D1%80%D0%B5%D0%BD%D0%B5%D1%80%D0%BE%D0%B2%D0%BA%D0%B0-%D0%BF%D0%B0%D0%BC%D1%8F%D1%82%D0%B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43" y="163305"/>
            <a:ext cx="2335960" cy="16875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2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57060"/>
            <a:ext cx="10353762" cy="97045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Правила запоминания</a:t>
            </a:r>
            <a:endParaRPr lang="be-BY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237" y="1227510"/>
            <a:ext cx="5820056" cy="5459729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C000"/>
                </a:solidFill>
                <a:effectLst/>
              </a:rPr>
              <a:t>Заинтересованность</a:t>
            </a:r>
            <a:r>
              <a:rPr lang="be-BY" b="1" dirty="0" smtClean="0">
                <a:effectLst/>
              </a:rPr>
              <a:t> </a:t>
            </a:r>
            <a:r>
              <a:rPr lang="be-BY" dirty="0">
                <a:effectLst/>
              </a:rPr>
              <a:t>в </a:t>
            </a:r>
            <a:r>
              <a:rPr lang="be-BY" dirty="0" smtClean="0">
                <a:effectLst/>
              </a:rPr>
              <a:t>информации</a:t>
            </a:r>
            <a:r>
              <a:rPr lang="be-BY" dirty="0">
                <a:effectLst/>
              </a:rPr>
              <a:t>, наличие внутреннего </a:t>
            </a:r>
            <a:r>
              <a:rPr lang="be-BY" b="1" dirty="0">
                <a:effectLst/>
              </a:rPr>
              <a:t>мотива</a:t>
            </a:r>
            <a:r>
              <a:rPr lang="be-BY" dirty="0">
                <a:effectLst/>
              </a:rPr>
              <a:t>: в основе всякого усилия памяти лежит </a:t>
            </a:r>
            <a:r>
              <a:rPr lang="be-BY" i="1" dirty="0">
                <a:solidFill>
                  <a:srgbClr val="FFC000"/>
                </a:solidFill>
                <a:effectLst/>
              </a:rPr>
              <a:t>потребность или интерес</a:t>
            </a:r>
            <a:r>
              <a:rPr lang="be-BY" dirty="0">
                <a:effectLst/>
              </a:rPr>
              <a:t>. </a:t>
            </a:r>
          </a:p>
          <a:p>
            <a:r>
              <a:rPr lang="be-BY" b="1" dirty="0" smtClean="0">
                <a:solidFill>
                  <a:srgbClr val="FFC000"/>
                </a:solidFill>
                <a:effectLst/>
              </a:rPr>
              <a:t>Внимание</a:t>
            </a:r>
            <a:r>
              <a:rPr lang="be-BY" dirty="0" smtClean="0">
                <a:solidFill>
                  <a:srgbClr val="FFC000"/>
                </a:solidFill>
                <a:effectLst/>
              </a:rPr>
              <a:t> </a:t>
            </a:r>
            <a:r>
              <a:rPr lang="be-BY" dirty="0">
                <a:effectLst/>
              </a:rPr>
              <a:t>– </a:t>
            </a:r>
            <a:r>
              <a:rPr lang="be-BY" i="1" dirty="0">
                <a:solidFill>
                  <a:srgbClr val="FFC000"/>
                </a:solidFill>
                <a:effectLst/>
              </a:rPr>
              <a:t>направленность и сосредоточенность сознания </a:t>
            </a:r>
            <a:r>
              <a:rPr lang="be-BY" dirty="0">
                <a:effectLst/>
              </a:rPr>
              <a:t>на определенных объектах, на определенной информации. </a:t>
            </a:r>
            <a:endParaRPr lang="be-BY" dirty="0" smtClean="0">
              <a:effectLst/>
            </a:endParaRPr>
          </a:p>
          <a:p>
            <a:r>
              <a:rPr lang="ru-RU" b="1" dirty="0" smtClean="0">
                <a:solidFill>
                  <a:srgbClr val="FFC000"/>
                </a:solidFill>
                <a:effectLst/>
              </a:rPr>
              <a:t>Возврат</a:t>
            </a:r>
            <a:r>
              <a:rPr lang="ru-RU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dirty="0" smtClean="0">
                <a:effectLst/>
              </a:rPr>
              <a:t>к информации:</a:t>
            </a:r>
          </a:p>
          <a:p>
            <a:pPr marL="36900" indent="0">
              <a:buNone/>
            </a:pPr>
            <a:r>
              <a:rPr lang="be-BY" dirty="0" smtClean="0">
                <a:effectLst/>
              </a:rPr>
              <a:t>- сразу </a:t>
            </a:r>
            <a:r>
              <a:rPr lang="be-BY" dirty="0">
                <a:effectLst/>
              </a:rPr>
              <a:t>после получения информации; </a:t>
            </a:r>
            <a:endParaRPr lang="be-BY" dirty="0" smtClean="0">
              <a:effectLst/>
            </a:endParaRPr>
          </a:p>
          <a:p>
            <a:pPr marL="36900" indent="0">
              <a:buNone/>
            </a:pPr>
            <a:r>
              <a:rPr lang="be-BY" dirty="0" smtClean="0">
                <a:effectLst/>
              </a:rPr>
              <a:t>- хотя </a:t>
            </a:r>
            <a:r>
              <a:rPr lang="be-BY" dirty="0">
                <a:effectLst/>
              </a:rPr>
              <a:t>бы один раз в течение первых суток; </a:t>
            </a:r>
          </a:p>
          <a:p>
            <a:pPr marL="36900" indent="0">
              <a:buNone/>
            </a:pPr>
            <a:r>
              <a:rPr lang="be-BY" dirty="0" smtClean="0">
                <a:effectLst/>
              </a:rPr>
              <a:t>- через </a:t>
            </a:r>
            <a:r>
              <a:rPr lang="be-BY" dirty="0">
                <a:effectLst/>
              </a:rPr>
              <a:t>неделю; </a:t>
            </a:r>
          </a:p>
          <a:p>
            <a:pPr marL="36900" indent="0">
              <a:buNone/>
            </a:pPr>
            <a:r>
              <a:rPr lang="be-BY" dirty="0" smtClean="0">
                <a:effectLst/>
              </a:rPr>
              <a:t>- через </a:t>
            </a:r>
            <a:r>
              <a:rPr lang="be-BY" dirty="0">
                <a:effectLst/>
              </a:rPr>
              <a:t>месяц; </a:t>
            </a:r>
          </a:p>
          <a:p>
            <a:pPr marL="36900" indent="0">
              <a:buNone/>
            </a:pPr>
            <a:r>
              <a:rPr lang="be-BY" dirty="0" smtClean="0">
                <a:effectLst/>
              </a:rPr>
              <a:t>- через </a:t>
            </a:r>
            <a:r>
              <a:rPr lang="be-BY" dirty="0">
                <a:effectLst/>
              </a:rPr>
              <a:t>полгода.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892" y="1227511"/>
            <a:ext cx="5064665" cy="2639410"/>
          </a:xfrm>
        </p:spPr>
        <p:txBody>
          <a:bodyPr>
            <a:normAutofit/>
          </a:bodyPr>
          <a:lstStyle/>
          <a:p>
            <a:r>
              <a:rPr lang="be-BY" b="1" dirty="0">
                <a:solidFill>
                  <a:srgbClr val="FFC000"/>
                </a:solidFill>
                <a:effectLst/>
              </a:rPr>
              <a:t>Применение</a:t>
            </a:r>
            <a:r>
              <a:rPr lang="be-BY" b="1" dirty="0">
                <a:effectLst/>
              </a:rPr>
              <a:t> </a:t>
            </a:r>
            <a:r>
              <a:rPr lang="be-BY" dirty="0" smtClean="0">
                <a:effectLst/>
              </a:rPr>
              <a:t>информации</a:t>
            </a:r>
          </a:p>
          <a:p>
            <a:r>
              <a:rPr lang="be-BY" b="1" dirty="0" smtClean="0">
                <a:solidFill>
                  <a:srgbClr val="FFC000"/>
                </a:solidFill>
                <a:effectLst/>
              </a:rPr>
              <a:t>Установка </a:t>
            </a:r>
            <a:r>
              <a:rPr lang="be-BY" b="1" dirty="0">
                <a:solidFill>
                  <a:srgbClr val="FFC000"/>
                </a:solidFill>
                <a:effectLst/>
              </a:rPr>
              <a:t>на ценность</a:t>
            </a:r>
            <a:r>
              <a:rPr lang="be-BY" dirty="0">
                <a:solidFill>
                  <a:srgbClr val="FFC000"/>
                </a:solidFill>
                <a:effectLst/>
              </a:rPr>
              <a:t> </a:t>
            </a:r>
            <a:r>
              <a:rPr lang="be-BY" dirty="0">
                <a:effectLst/>
              </a:rPr>
              <a:t>получаемой </a:t>
            </a:r>
            <a:r>
              <a:rPr lang="be-BY" dirty="0" smtClean="0">
                <a:effectLst/>
              </a:rPr>
              <a:t>информации</a:t>
            </a:r>
          </a:p>
          <a:p>
            <a:r>
              <a:rPr lang="be-BY" b="1" dirty="0" smtClean="0">
                <a:solidFill>
                  <a:srgbClr val="FFC000"/>
                </a:solidFill>
                <a:effectLst/>
              </a:rPr>
              <a:t>Перерывы </a:t>
            </a:r>
            <a:r>
              <a:rPr lang="be-BY" b="1" dirty="0">
                <a:solidFill>
                  <a:srgbClr val="FFC000"/>
                </a:solidFill>
                <a:effectLst/>
              </a:rPr>
              <a:t>на </a:t>
            </a:r>
            <a:r>
              <a:rPr lang="be-BY" b="1" dirty="0" smtClean="0">
                <a:solidFill>
                  <a:srgbClr val="FFC000"/>
                </a:solidFill>
                <a:effectLst/>
              </a:rPr>
              <a:t>отдых</a:t>
            </a:r>
            <a:r>
              <a:rPr lang="be-BY" dirty="0" smtClean="0">
                <a:solidFill>
                  <a:srgbClr val="FFC000"/>
                </a:solidFill>
                <a:effectLst/>
              </a:rPr>
              <a:t> </a:t>
            </a:r>
            <a:r>
              <a:rPr lang="be-BY" dirty="0" smtClean="0">
                <a:effectLst/>
              </a:rPr>
              <a:t>(каждые 30-40 минут перерыв 5-7 минут)</a:t>
            </a:r>
            <a:endParaRPr lang="be-BY" dirty="0"/>
          </a:p>
        </p:txBody>
      </p:sp>
      <p:pic>
        <p:nvPicPr>
          <p:cNvPr id="7170" name="Picture 2" descr="http://s2.narmed.ru/p/articles/1205/40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92" y="3866921"/>
            <a:ext cx="3523328" cy="23518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3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5" y="301128"/>
            <a:ext cx="11303307" cy="9704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1. Основные этапы подготовки судебной </a:t>
            </a:r>
            <a:r>
              <a:rPr lang="ru-RU" b="1" dirty="0" smtClean="0">
                <a:solidFill>
                  <a:srgbClr val="FFC000"/>
                </a:solidFill>
                <a:effectLst/>
              </a:rPr>
              <a:t>речи</a:t>
            </a:r>
            <a:endParaRPr lang="be-BY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5872" y="1752132"/>
            <a:ext cx="4876344" cy="705574"/>
          </a:xfrm>
        </p:spPr>
        <p:txBody>
          <a:bodyPr/>
          <a:lstStyle/>
          <a:p>
            <a:r>
              <a:rPr lang="be-BY" b="1" i="1" u="sng" dirty="0">
                <a:solidFill>
                  <a:srgbClr val="FF0000"/>
                </a:solidFill>
                <a:effectLst/>
              </a:rPr>
              <a:t>Риторический канон</a:t>
            </a:r>
            <a:r>
              <a:rPr lang="be-BY" b="1" i="1" dirty="0">
                <a:solidFill>
                  <a:srgbClr val="FF0000"/>
                </a:solidFill>
                <a:effectLst/>
              </a:rPr>
              <a:t> </a:t>
            </a:r>
            <a:endParaRPr lang="be-BY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2246947"/>
          </a:xfrm>
        </p:spPr>
        <p:txBody>
          <a:bodyPr/>
          <a:lstStyle/>
          <a:p>
            <a:r>
              <a:rPr lang="be-BY" b="1" dirty="0" smtClean="0">
                <a:effectLst/>
              </a:rPr>
              <a:t>Инвенция</a:t>
            </a:r>
          </a:p>
          <a:p>
            <a:r>
              <a:rPr lang="be-BY" b="1" dirty="0" smtClean="0">
                <a:effectLst/>
              </a:rPr>
              <a:t>Диспозиция</a:t>
            </a:r>
          </a:p>
          <a:p>
            <a:r>
              <a:rPr lang="ru-RU" b="1" dirty="0" smtClean="0">
                <a:effectLst/>
              </a:rPr>
              <a:t>Элокуция</a:t>
            </a:r>
          </a:p>
          <a:p>
            <a:r>
              <a:rPr lang="ru-RU" b="1" dirty="0" smtClean="0">
                <a:effectLst/>
              </a:rPr>
              <a:t>Мемория</a:t>
            </a:r>
          </a:p>
          <a:p>
            <a:r>
              <a:rPr lang="ru-RU" b="1" dirty="0" smtClean="0">
                <a:effectLst/>
              </a:rPr>
              <a:t>Демонстрация</a:t>
            </a:r>
            <a:endParaRPr lang="be-BY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Риторический канон</a:t>
            </a:r>
            <a:endParaRPr lang="be-BY" b="1" i="1" u="sng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2324065"/>
          </a:xfrm>
        </p:spPr>
        <p:txBody>
          <a:bodyPr/>
          <a:lstStyle/>
          <a:p>
            <a:r>
              <a:rPr lang="be-BY" b="1" dirty="0" smtClean="0">
                <a:effectLst/>
              </a:rPr>
              <a:t>Рождение замысла</a:t>
            </a:r>
          </a:p>
          <a:p>
            <a:r>
              <a:rPr lang="be-BY" b="1" dirty="0" smtClean="0">
                <a:effectLst/>
              </a:rPr>
              <a:t>Порядок </a:t>
            </a:r>
            <a:r>
              <a:rPr lang="be-BY" b="1" dirty="0">
                <a:effectLst/>
              </a:rPr>
              <a:t>следования частей </a:t>
            </a:r>
            <a:r>
              <a:rPr lang="be-BY" b="1" dirty="0" smtClean="0">
                <a:effectLst/>
              </a:rPr>
              <a:t>текста</a:t>
            </a:r>
          </a:p>
          <a:p>
            <a:r>
              <a:rPr lang="be-BY" b="1" dirty="0" smtClean="0">
                <a:effectLst/>
              </a:rPr>
              <a:t>Языковые </a:t>
            </a:r>
            <a:r>
              <a:rPr lang="be-BY" b="1" dirty="0">
                <a:effectLst/>
              </a:rPr>
              <a:t>средства </a:t>
            </a:r>
            <a:r>
              <a:rPr lang="be-BY" b="1" dirty="0" smtClean="0">
                <a:effectLst/>
              </a:rPr>
              <a:t>выражения</a:t>
            </a:r>
          </a:p>
          <a:p>
            <a:r>
              <a:rPr lang="be-BY" b="1" dirty="0" smtClean="0">
                <a:effectLst/>
              </a:rPr>
              <a:t>Запоминание</a:t>
            </a:r>
          </a:p>
          <a:p>
            <a:r>
              <a:rPr lang="be-BY" b="1" dirty="0" smtClean="0">
                <a:effectLst/>
              </a:rPr>
              <a:t>Произнесение </a:t>
            </a:r>
            <a:r>
              <a:rPr lang="be-BY" b="1" dirty="0">
                <a:effectLst/>
              </a:rPr>
              <a:t>речи </a:t>
            </a:r>
            <a:endParaRPr lang="be-BY" b="1" dirty="0" smtClean="0">
              <a:effectLst/>
            </a:endParaRPr>
          </a:p>
          <a:p>
            <a:endParaRPr lang="be-BY" b="1" dirty="0" smtClean="0">
              <a:effectLst/>
            </a:endParaRPr>
          </a:p>
          <a:p>
            <a:endParaRPr lang="be-BY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858439" y="3117773"/>
            <a:ext cx="1355074" cy="793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Прямоугольник 9"/>
          <p:cNvSpPr/>
          <p:nvPr/>
        </p:nvSpPr>
        <p:spPr>
          <a:xfrm>
            <a:off x="2160149" y="4752003"/>
            <a:ext cx="8269636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/>
              </a:rPr>
              <a:t>Таким образом, подготовка судебной речи включает следующие этапы:</a:t>
            </a:r>
          </a:p>
          <a:p>
            <a:r>
              <a:rPr lang="ru-RU" dirty="0" smtClean="0">
                <a:effectLst/>
              </a:rPr>
              <a:t>1. Определение цели, предмета и материала судебной речи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Композиционное построение судебной речи</a:t>
            </a:r>
          </a:p>
          <a:p>
            <a:r>
              <a:rPr lang="be-BY" dirty="0" smtClean="0"/>
              <a:t>3. Словесно</a:t>
            </a:r>
            <a:r>
              <a:rPr lang="ru-RU" dirty="0"/>
              <a:t>е</a:t>
            </a:r>
            <a:r>
              <a:rPr lang="be-BY" dirty="0"/>
              <a:t> оформлени</a:t>
            </a:r>
            <a:r>
              <a:rPr lang="ru-RU" dirty="0"/>
              <a:t>е</a:t>
            </a:r>
            <a:r>
              <a:rPr lang="be-BY" dirty="0"/>
              <a:t> речи </a:t>
            </a:r>
            <a:endParaRPr lang="be-BY" dirty="0" smtClean="0"/>
          </a:p>
          <a:p>
            <a:r>
              <a:rPr lang="ru-RU" dirty="0" smtClean="0"/>
              <a:t>4. Запоминание </a:t>
            </a:r>
            <a:r>
              <a:rPr lang="ru-RU" dirty="0"/>
              <a:t>речи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28854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90959"/>
            <a:ext cx="9518573" cy="9704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/>
              </a:rPr>
              <a:t>Определение </a:t>
            </a:r>
            <a:r>
              <a:rPr lang="ru-RU" b="1" i="1" dirty="0">
                <a:solidFill>
                  <a:srgbClr val="00B050"/>
                </a:solidFill>
                <a:effectLst/>
              </a:rPr>
              <a:t>цели, предмета и материала судебной речи</a:t>
            </a:r>
            <a:endParaRPr lang="be-BY" dirty="0">
              <a:solidFill>
                <a:srgbClr val="00B05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913795" y="1817783"/>
            <a:ext cx="5060498" cy="4726236"/>
          </a:xfrm>
        </p:spPr>
        <p:txBody>
          <a:bodyPr>
            <a:normAutofit/>
          </a:bodyPr>
          <a:lstStyle/>
          <a:p>
            <a:r>
              <a:rPr lang="be-BY" sz="2800" dirty="0">
                <a:effectLst/>
              </a:rPr>
              <a:t>примат цели над содержанием и формой </a:t>
            </a:r>
            <a:r>
              <a:rPr lang="be-BY" sz="2800" dirty="0" smtClean="0">
                <a:effectLst/>
              </a:rPr>
              <a:t>речи</a:t>
            </a:r>
          </a:p>
          <a:p>
            <a:r>
              <a:rPr lang="ru-RU" sz="2800" dirty="0" smtClean="0">
                <a:effectLst/>
              </a:rPr>
              <a:t>зависит </a:t>
            </a:r>
            <a:r>
              <a:rPr lang="ru-RU" sz="2800" dirty="0">
                <a:effectLst/>
              </a:rPr>
              <a:t>от конкретных обстоятельств дела, от позиции оратора по делу </a:t>
            </a:r>
            <a:endParaRPr lang="ru-RU" sz="2800" dirty="0" smtClean="0">
              <a:effectLst/>
            </a:endParaRPr>
          </a:p>
          <a:p>
            <a:r>
              <a:rPr lang="be-BY" sz="2800" dirty="0">
                <a:effectLst/>
              </a:rPr>
              <a:t>формулировать цель речи не только для себя, но и для своих слушателей</a:t>
            </a:r>
            <a:endParaRPr lang="be-BY"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118702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dirty="0">
                <a:solidFill>
                  <a:srgbClr val="FF0000"/>
                </a:solidFill>
                <a:effectLst/>
              </a:rPr>
              <a:t>От правильно выбранной целевой установки и убедительности речи нередко зависит результат дела</a:t>
            </a: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rb.tv/Images/stati/Poterjannaja-c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92" y="3393195"/>
            <a:ext cx="2067365" cy="20673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558" y="334178"/>
            <a:ext cx="9838668" cy="97045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92D050"/>
                </a:solidFill>
                <a:effectLst/>
              </a:rPr>
              <a:t>Предмет</a:t>
            </a:r>
            <a:r>
              <a:rPr lang="ru-RU" dirty="0">
                <a:solidFill>
                  <a:srgbClr val="92D050"/>
                </a:solidFill>
                <a:effectLst/>
              </a:rPr>
              <a:t> судебной речи по </a:t>
            </a:r>
            <a:r>
              <a:rPr lang="ru-RU" i="1" dirty="0">
                <a:solidFill>
                  <a:srgbClr val="92D050"/>
                </a:solidFill>
                <a:effectLst/>
              </a:rPr>
              <a:t>уголовным делам в суде 1 инстанции</a:t>
            </a:r>
            <a:endParaRPr lang="be-BY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666" y="1732448"/>
            <a:ext cx="4153964" cy="4767503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Фактические обстоятельства дела, его общественно политическую оценку;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Анализ и оценку доказательств;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Юридическую оценку установленных фактических обстоятельств – квалификацию преступления;</a:t>
            </a:r>
            <a:endParaRPr lang="be-BY" dirty="0">
              <a:effectLst/>
            </a:endParaRPr>
          </a:p>
          <a:p>
            <a:r>
              <a:rPr lang="ru-RU" dirty="0">
                <a:effectLst/>
              </a:rPr>
              <a:t>Характеристику личности подсудимого или иных участников процесса;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21976" y="1732448"/>
            <a:ext cx="4196276" cy="4657335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Вопросы, связанные с применением уголовного законодательства или освобождением от него;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Вопросы, связанные с разрешением гражданского иска;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Анализ причин и условий, способствовавших совершению преступления;</a:t>
            </a:r>
            <a:endParaRPr lang="be-BY" dirty="0">
              <a:effectLst/>
            </a:endParaRPr>
          </a:p>
          <a:p>
            <a:r>
              <a:rPr lang="ru-RU" dirty="0">
                <a:effectLst/>
              </a:rPr>
              <a:t>Иные вопросы, требующие своего разрешения.</a:t>
            </a:r>
            <a:endParaRPr lang="be-BY" dirty="0"/>
          </a:p>
        </p:txBody>
      </p:sp>
      <p:pic>
        <p:nvPicPr>
          <p:cNvPr id="2050" name="Picture 2" descr="http://doctoricum.eu/wp-content/uploads/2011/01/FA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20" y="2341868"/>
            <a:ext cx="3061350" cy="21429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517" y="334178"/>
            <a:ext cx="10278737" cy="97045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92D050"/>
                </a:solidFill>
                <a:effectLst/>
              </a:rPr>
              <a:t>Предмет</a:t>
            </a:r>
            <a:r>
              <a:rPr lang="ru-RU" dirty="0">
                <a:solidFill>
                  <a:srgbClr val="92D050"/>
                </a:solidFill>
                <a:effectLst/>
              </a:rPr>
              <a:t> судебной речи по </a:t>
            </a:r>
            <a:r>
              <a:rPr lang="ru-RU" i="1" dirty="0">
                <a:solidFill>
                  <a:srgbClr val="92D050"/>
                </a:solidFill>
                <a:effectLst/>
              </a:rPr>
              <a:t>гражданским делам в суде 1 инстанции</a:t>
            </a:r>
            <a:r>
              <a:rPr lang="ru-RU" dirty="0">
                <a:solidFill>
                  <a:srgbClr val="92D050"/>
                </a:solidFill>
                <a:effectLst/>
              </a:rPr>
              <a:t> </a:t>
            </a:r>
            <a:endParaRPr lang="be-BY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2437" y="2181340"/>
            <a:ext cx="5685308" cy="4219459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Фактические обстоятельства, имеющие значение для дела;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Анализ и оценку доказательств;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Предложение о применении того или иного закона по делу;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Предложения по разрешению дела;</a:t>
            </a:r>
            <a:endParaRPr lang="be-BY" dirty="0">
              <a:effectLst/>
            </a:endParaRPr>
          </a:p>
          <a:p>
            <a:r>
              <a:rPr lang="ru-RU" dirty="0">
                <a:effectLst/>
              </a:rPr>
              <a:t>Предложения о вынесении частного определения при наличии к тому оснований.</a:t>
            </a:r>
            <a:endParaRPr lang="be-BY" dirty="0"/>
          </a:p>
        </p:txBody>
      </p:sp>
      <p:pic>
        <p:nvPicPr>
          <p:cNvPr id="3074" name="Picture 2" descr="http://ladymag.net/wp-content/uploads/2012/10/qu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43" y="1410159"/>
            <a:ext cx="2963538" cy="22250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517" y="334178"/>
            <a:ext cx="10543143" cy="97045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92D050"/>
                </a:solidFill>
                <a:effectLst/>
              </a:rPr>
              <a:t>Предмет</a:t>
            </a:r>
            <a:r>
              <a:rPr lang="ru-RU" dirty="0">
                <a:solidFill>
                  <a:srgbClr val="92D050"/>
                </a:solidFill>
                <a:effectLst/>
              </a:rPr>
              <a:t> судебной речи при рассмотрении дела в </a:t>
            </a:r>
            <a:r>
              <a:rPr lang="ru-RU" i="1" dirty="0">
                <a:solidFill>
                  <a:srgbClr val="92D050"/>
                </a:solidFill>
                <a:effectLst/>
              </a:rPr>
              <a:t>кассационной инстанции</a:t>
            </a:r>
            <a:endParaRPr lang="be-BY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2437" y="2181340"/>
            <a:ext cx="5685308" cy="4219459"/>
          </a:xfrm>
        </p:spPr>
        <p:txBody>
          <a:bodyPr/>
          <a:lstStyle/>
          <a:p>
            <a:pPr lvl="0"/>
            <a:r>
              <a:rPr lang="ru-RU" dirty="0">
                <a:effectLst/>
              </a:rPr>
              <a:t>Критика или отстаивание правильности судебного решения;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Отстаивание кассационной жалобы или протеста либо их критика;</a:t>
            </a:r>
            <a:endParaRPr lang="be-BY" dirty="0">
              <a:effectLst/>
            </a:endParaRPr>
          </a:p>
          <a:p>
            <a:pPr lvl="0"/>
            <a:r>
              <a:rPr lang="ru-RU" dirty="0">
                <a:effectLst/>
              </a:rPr>
              <a:t>Анализ и оценка демонстрируемых материалов;</a:t>
            </a:r>
            <a:endParaRPr lang="be-BY" dirty="0">
              <a:effectLst/>
            </a:endParaRPr>
          </a:p>
          <a:p>
            <a:r>
              <a:rPr lang="ru-RU" dirty="0">
                <a:effectLst/>
              </a:rPr>
              <a:t>Предложения о вынесении определенного решения.</a:t>
            </a:r>
            <a:endParaRPr lang="be-BY" dirty="0"/>
          </a:p>
        </p:txBody>
      </p:sp>
      <p:pic>
        <p:nvPicPr>
          <p:cNvPr id="4098" name="Picture 2" descr="http://juristinlaw.ru/userfiles/images/apellyatsiya_kassatsiya_nad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12" y="2181340"/>
            <a:ext cx="2312203" cy="22840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1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12992"/>
            <a:ext cx="10353762" cy="9704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/>
              </a:rPr>
              <a:t>2. Композиция и план судебной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речи</a:t>
            </a:r>
            <a:endParaRPr lang="be-BY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456" y="2809301"/>
            <a:ext cx="4069988" cy="3227941"/>
          </a:xfrm>
        </p:spPr>
        <p:txBody>
          <a:bodyPr/>
          <a:lstStyle/>
          <a:p>
            <a:pPr marL="36900" indent="0" algn="ctr">
              <a:buNone/>
            </a:pPr>
            <a:r>
              <a:rPr lang="be-BY" b="1" i="1" dirty="0">
                <a:solidFill>
                  <a:srgbClr val="FFFF00"/>
                </a:solidFill>
                <a:effectLst/>
              </a:rPr>
              <a:t>Логическая структура судебной </a:t>
            </a:r>
            <a:r>
              <a:rPr lang="be-BY" b="1" i="1" dirty="0" smtClean="0">
                <a:solidFill>
                  <a:srgbClr val="FFFF00"/>
                </a:solidFill>
                <a:effectLst/>
              </a:rPr>
              <a:t>речи</a:t>
            </a:r>
          </a:p>
          <a:p>
            <a:r>
              <a:rPr lang="ru-RU" dirty="0" smtClean="0"/>
              <a:t>Вступление</a:t>
            </a:r>
          </a:p>
          <a:p>
            <a:r>
              <a:rPr lang="ru-RU" dirty="0" smtClean="0"/>
              <a:t>Главная часть</a:t>
            </a:r>
          </a:p>
          <a:p>
            <a:r>
              <a:rPr lang="ru-RU" dirty="0" smtClean="0"/>
              <a:t>Заключение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4887" y="2809301"/>
            <a:ext cx="5325383" cy="3778786"/>
          </a:xfrm>
        </p:spPr>
        <p:txBody>
          <a:bodyPr/>
          <a:lstStyle/>
          <a:p>
            <a:pPr marL="36900" indent="0"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/>
              </a:rPr>
              <a:t>Лингвистический </a:t>
            </a:r>
            <a:r>
              <a:rPr lang="ru-RU" b="1" i="1" dirty="0">
                <a:solidFill>
                  <a:srgbClr val="FFFF00"/>
                </a:solidFill>
                <a:effectLst/>
              </a:rPr>
              <a:t>аспект </a:t>
            </a:r>
            <a:r>
              <a:rPr lang="ru-RU" b="1" i="1" dirty="0" smtClean="0">
                <a:solidFill>
                  <a:srgbClr val="FFFF00"/>
                </a:solidFill>
                <a:effectLst/>
              </a:rPr>
              <a:t>композиции</a:t>
            </a:r>
          </a:p>
          <a:p>
            <a:r>
              <a:rPr lang="be-BY" i="1" dirty="0" smtClean="0">
                <a:effectLst/>
              </a:rPr>
              <a:t>композиционно-стилистическая организация</a:t>
            </a:r>
            <a:r>
              <a:rPr lang="be-BY" dirty="0" smtClean="0">
                <a:effectLst/>
              </a:rPr>
              <a:t>, </a:t>
            </a:r>
            <a:r>
              <a:rPr lang="be-BY" dirty="0">
                <a:effectLst/>
              </a:rPr>
              <a:t>в которой </a:t>
            </a:r>
            <a:r>
              <a:rPr lang="be-BY" i="1" dirty="0">
                <a:effectLst/>
              </a:rPr>
              <a:t>отбор языковых средств </a:t>
            </a:r>
            <a:r>
              <a:rPr lang="be-BY" dirty="0">
                <a:effectLst/>
              </a:rPr>
              <a:t>осуществляется в соответствии с отчетливо осознаваемой </a:t>
            </a:r>
            <a:r>
              <a:rPr lang="be-BY" i="1" dirty="0">
                <a:effectLst/>
              </a:rPr>
              <a:t>целевой установкой</a:t>
            </a:r>
            <a:r>
              <a:rPr lang="be-BY" dirty="0">
                <a:effectLst/>
              </a:rPr>
              <a:t> оратора</a:t>
            </a:r>
            <a:endParaRPr lang="ru-RU" b="1" i="1" dirty="0" smtClean="0">
              <a:effectLst/>
            </a:endParaRPr>
          </a:p>
          <a:p>
            <a:endParaRPr lang="be-BY" dirty="0"/>
          </a:p>
        </p:txBody>
      </p:sp>
      <p:pic>
        <p:nvPicPr>
          <p:cNvPr id="5122" name="Picture 2" descr="http://z-studio.in.ua/wp-content/uploads/2012/02/%D0%BF%D0%BE%D1%81%D0%BB%D0%B5%D0%B4%D0%BE%D0%B2%D0%B0%D1%82%D0%B5%D0%BB%D1%8C%D0%BD%D0%BE%D1%81%D1%82%D1%8C-%D1%81%D0%BB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70" y="1231181"/>
            <a:ext cx="2492457" cy="18693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prove-me.ru/wp-content/uploads/2012/07/1862922_S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186" y="2809301"/>
            <a:ext cx="2500646" cy="16587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435" y="1379413"/>
            <a:ext cx="5808893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e-BY" b="1" i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Композиция</a:t>
            </a:r>
            <a:r>
              <a:rPr lang="be-BY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e-BY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(лат. compositio - составление, связывание) - построение произведения, обусловленное его содержанием, характером, назначением</a:t>
            </a:r>
            <a:endParaRPr lang="be-BY" dirty="0"/>
          </a:p>
        </p:txBody>
      </p:sp>
      <p:sp>
        <p:nvSpPr>
          <p:cNvPr id="6" name="TextBox 5"/>
          <p:cNvSpPr txBox="1"/>
          <p:nvPr/>
        </p:nvSpPr>
        <p:spPr>
          <a:xfrm>
            <a:off x="6487869" y="1519521"/>
            <a:ext cx="2172801" cy="646331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Основная мысль - </a:t>
            </a:r>
            <a:r>
              <a:rPr lang="ru-RU" b="1" dirty="0" smtClean="0">
                <a:solidFill>
                  <a:srgbClr val="FFFF00"/>
                </a:solidFill>
              </a:rPr>
              <a:t>тезис</a:t>
            </a:r>
            <a:endParaRPr lang="be-BY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446341" y="1774115"/>
            <a:ext cx="723929" cy="222256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2023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142" y="297727"/>
            <a:ext cx="3459297" cy="97045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Вступление</a:t>
            </a:r>
            <a:endParaRPr lang="be-BY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675" y="1665057"/>
            <a:ext cx="5842090" cy="1547868"/>
          </a:xfrm>
        </p:spPr>
        <p:txBody>
          <a:bodyPr>
            <a:normAutofit lnSpcReduction="10000"/>
          </a:bodyPr>
          <a:lstStyle/>
          <a:p>
            <a:r>
              <a:rPr lang="be-BY" dirty="0" smtClean="0">
                <a:effectLst/>
              </a:rPr>
              <a:t>определяется </a:t>
            </a:r>
            <a:r>
              <a:rPr lang="be-BY" i="1" dirty="0">
                <a:effectLst/>
              </a:rPr>
              <a:t>замыслом </a:t>
            </a:r>
            <a:r>
              <a:rPr lang="be-BY" i="1" dirty="0" smtClean="0">
                <a:effectLst/>
              </a:rPr>
              <a:t>речи</a:t>
            </a:r>
          </a:p>
          <a:p>
            <a:r>
              <a:rPr lang="be-BY" dirty="0" smtClean="0">
                <a:effectLst/>
              </a:rPr>
              <a:t>является </a:t>
            </a:r>
            <a:r>
              <a:rPr lang="be-BY" i="1" dirty="0">
                <a:effectLst/>
              </a:rPr>
              <a:t>основой для дальнейшего исследования </a:t>
            </a:r>
            <a:r>
              <a:rPr lang="be-BY" dirty="0">
                <a:effectLst/>
              </a:rPr>
              <a:t>обстоятельств </a:t>
            </a:r>
            <a:r>
              <a:rPr lang="be-BY" dirty="0" smtClean="0">
                <a:effectLst/>
              </a:rPr>
              <a:t>дела</a:t>
            </a:r>
          </a:p>
          <a:p>
            <a:r>
              <a:rPr lang="be-BY" i="1" dirty="0" smtClean="0">
                <a:effectLst/>
              </a:rPr>
              <a:t>содержит </a:t>
            </a:r>
            <a:r>
              <a:rPr lang="be-BY" i="1" dirty="0">
                <a:effectLst/>
              </a:rPr>
              <a:t>проблему</a:t>
            </a:r>
            <a:r>
              <a:rPr lang="be-BY" dirty="0">
                <a:effectLst/>
              </a:rPr>
              <a:t>, требующую </a:t>
            </a:r>
            <a:r>
              <a:rPr lang="be-BY" dirty="0" smtClean="0">
                <a:effectLst/>
              </a:rPr>
              <a:t>разрешения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1870" y="2536680"/>
            <a:ext cx="5064665" cy="4058751"/>
          </a:xfrm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Что может содержать:</a:t>
            </a:r>
          </a:p>
          <a:p>
            <a:r>
              <a:rPr lang="be-BY" dirty="0">
                <a:effectLst/>
              </a:rPr>
              <a:t>общественно-политическая и моральная оценка </a:t>
            </a:r>
            <a:endParaRPr lang="be-BY" dirty="0" smtClean="0">
              <a:effectLst/>
            </a:endParaRPr>
          </a:p>
          <a:p>
            <a:r>
              <a:rPr lang="be-BY" dirty="0" smtClean="0">
                <a:effectLst/>
              </a:rPr>
              <a:t>изложение </a:t>
            </a:r>
            <a:r>
              <a:rPr lang="be-BY" dirty="0">
                <a:effectLst/>
              </a:rPr>
              <a:t>фактических обстоятельств </a:t>
            </a:r>
            <a:r>
              <a:rPr lang="be-BY" dirty="0" smtClean="0">
                <a:effectLst/>
              </a:rPr>
              <a:t>дела</a:t>
            </a:r>
          </a:p>
          <a:p>
            <a:r>
              <a:rPr lang="be-BY" dirty="0">
                <a:effectLst/>
              </a:rPr>
              <a:t>констатация факта преступления, соединенная с эмоциональной </a:t>
            </a:r>
            <a:r>
              <a:rPr lang="be-BY" dirty="0" smtClean="0">
                <a:effectLst/>
              </a:rPr>
              <a:t>оценкой</a:t>
            </a:r>
          </a:p>
          <a:p>
            <a:r>
              <a:rPr lang="be-BY" dirty="0" smtClean="0">
                <a:effectLst/>
              </a:rPr>
              <a:t>характеристика личности</a:t>
            </a:r>
            <a:endParaRPr lang="be-BY" dirty="0">
              <a:effectLst/>
            </a:endParaRPr>
          </a:p>
          <a:p>
            <a:r>
              <a:rPr lang="be-BY" dirty="0">
                <a:effectLst/>
              </a:rPr>
              <a:t>может быть намечена программа речи</a:t>
            </a:r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117342"/>
            <a:ext cx="60960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be-BY" dirty="0" smtClean="0">
                <a:effectLst/>
              </a:rPr>
              <a:t>А.Ф. Кони советовал подбирать такое вступление, которое бы </a:t>
            </a:r>
            <a:r>
              <a:rPr lang="be-BY" i="1" dirty="0" smtClean="0">
                <a:solidFill>
                  <a:srgbClr val="FFFF00"/>
                </a:solidFill>
                <a:effectLst/>
              </a:rPr>
              <a:t>«зацепило» </a:t>
            </a:r>
            <a:r>
              <a:rPr lang="be-BY" dirty="0" smtClean="0">
                <a:effectLst/>
              </a:rPr>
              <a:t>слушателей, привлекло их внимание</a:t>
            </a:r>
            <a:endParaRPr lang="be-BY" dirty="0"/>
          </a:p>
        </p:txBody>
      </p:sp>
      <p:pic>
        <p:nvPicPr>
          <p:cNvPr id="6146" name="Picture 2" descr="http://cs453.vk.me/u125639058/-1/x_bfcfe5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266676" y="151530"/>
            <a:ext cx="1418906" cy="15135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6675" y="3212925"/>
            <a:ext cx="5842090" cy="351838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Правила</a:t>
            </a:r>
            <a:r>
              <a:rPr lang="ru-RU" dirty="0" smtClean="0"/>
              <a:t>:</a:t>
            </a:r>
          </a:p>
          <a:p>
            <a:r>
              <a:rPr lang="be-BY" dirty="0" smtClean="0">
                <a:effectLst/>
              </a:rPr>
              <a:t>должен </a:t>
            </a:r>
            <a:r>
              <a:rPr lang="be-BY" dirty="0">
                <a:effectLst/>
              </a:rPr>
              <a:t>отразиться тот конфликт, на котором строится судебная </a:t>
            </a:r>
            <a:r>
              <a:rPr lang="be-BY" dirty="0" smtClean="0">
                <a:effectLst/>
              </a:rPr>
              <a:t>речь </a:t>
            </a:r>
            <a:endParaRPr lang="be-BY" dirty="0">
              <a:effectLst/>
            </a:endParaRPr>
          </a:p>
          <a:p>
            <a:r>
              <a:rPr lang="be-BY" dirty="0" smtClean="0">
                <a:effectLst/>
              </a:rPr>
              <a:t>должно </a:t>
            </a:r>
            <a:r>
              <a:rPr lang="be-BY" dirty="0">
                <a:effectLst/>
              </a:rPr>
              <a:t>быть связано с главной частью, служить отправной точкой для исследования обстоятельств </a:t>
            </a:r>
            <a:r>
              <a:rPr lang="be-BY" dirty="0" smtClean="0">
                <a:effectLst/>
              </a:rPr>
              <a:t>дела </a:t>
            </a:r>
            <a:endParaRPr lang="be-BY" dirty="0">
              <a:effectLst/>
            </a:endParaRPr>
          </a:p>
          <a:p>
            <a:r>
              <a:rPr lang="be-BY" dirty="0" smtClean="0">
                <a:effectLst/>
              </a:rPr>
              <a:t>не </a:t>
            </a:r>
            <a:r>
              <a:rPr lang="be-BY" dirty="0">
                <a:effectLst/>
              </a:rPr>
              <a:t>должно быть </a:t>
            </a:r>
            <a:r>
              <a:rPr lang="be-BY" dirty="0" smtClean="0">
                <a:effectLst/>
              </a:rPr>
              <a:t>длинным</a:t>
            </a:r>
            <a:endParaRPr lang="be-BY" dirty="0">
              <a:effectLst/>
            </a:endParaRPr>
          </a:p>
          <a:p>
            <a:r>
              <a:rPr lang="be-BY" dirty="0" smtClean="0">
                <a:effectLst/>
              </a:rPr>
              <a:t>стилистически </a:t>
            </a:r>
            <a:r>
              <a:rPr lang="be-BY" dirty="0">
                <a:effectLst/>
              </a:rPr>
              <a:t>должно гармонировать с основной </a:t>
            </a:r>
            <a:r>
              <a:rPr lang="be-BY" dirty="0" smtClean="0">
                <a:effectLst/>
              </a:rPr>
              <a:t>частью</a:t>
            </a:r>
          </a:p>
          <a:p>
            <a:r>
              <a:rPr lang="be-BY" dirty="0">
                <a:effectLst/>
              </a:rPr>
              <a:t>избегать как банального, так и излишне экстравагантного </a:t>
            </a:r>
            <a:r>
              <a:rPr lang="be-BY" dirty="0" smtClean="0">
                <a:effectLst/>
              </a:rPr>
              <a:t>введения</a:t>
            </a:r>
          </a:p>
          <a:p>
            <a:r>
              <a:rPr lang="be-BY" dirty="0" smtClean="0">
                <a:effectLst/>
              </a:rPr>
              <a:t>составлять после </a:t>
            </a:r>
            <a:r>
              <a:rPr lang="be-BY" dirty="0">
                <a:effectLst/>
              </a:rPr>
              <a:t>того, как подготовлена вся речь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24966"/>
            <a:ext cx="6096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be-BY" dirty="0"/>
              <a:t>Гораций </a:t>
            </a:r>
            <a:r>
              <a:rPr lang="be-BY" dirty="0" smtClean="0"/>
              <a:t>считал: «</a:t>
            </a:r>
            <a:r>
              <a:rPr lang="be-BY" dirty="0"/>
              <a:t>тот, кто хорошо начал, может считать свое дело выполненным наполовину»</a:t>
            </a:r>
          </a:p>
        </p:txBody>
      </p:sp>
    </p:spTree>
    <p:extLst>
      <p:ext uri="{BB962C8B-B14F-4D97-AF65-F5344CB8AC3E}">
        <p14:creationId xmlns:p14="http://schemas.microsoft.com/office/powerpoint/2010/main" val="154802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687" y="239769"/>
            <a:ext cx="4010139" cy="594639"/>
          </a:xfrm>
        </p:spPr>
        <p:txBody>
          <a:bodyPr>
            <a:normAutofit fontScale="90000"/>
          </a:bodyPr>
          <a:lstStyle/>
          <a:p>
            <a:r>
              <a:rPr lang="be-BY" b="1" dirty="0">
                <a:solidFill>
                  <a:srgbClr val="00B050"/>
                </a:solidFill>
                <a:effectLst/>
              </a:rPr>
              <a:t>ГЛАВНАЯ ЧАСТЬ</a:t>
            </a:r>
            <a:endParaRPr lang="be-BY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675" y="983256"/>
            <a:ext cx="5842090" cy="1831946"/>
          </a:xfrm>
        </p:spPr>
        <p:txBody>
          <a:bodyPr>
            <a:normAutofit fontScale="85000" lnSpcReduction="20000"/>
          </a:bodyPr>
          <a:lstStyle/>
          <a:p>
            <a:r>
              <a:rPr lang="be-BY" i="1" dirty="0" smtClean="0">
                <a:effectLst/>
              </a:rPr>
              <a:t>логическая последовательность </a:t>
            </a:r>
            <a:r>
              <a:rPr lang="be-BY" i="1" dirty="0">
                <a:effectLst/>
              </a:rPr>
              <a:t>и стройность </a:t>
            </a:r>
            <a:r>
              <a:rPr lang="be-BY" i="1" dirty="0" smtClean="0">
                <a:effectLst/>
              </a:rPr>
              <a:t>изложения</a:t>
            </a:r>
          </a:p>
          <a:p>
            <a:r>
              <a:rPr lang="be-BY" i="1" dirty="0">
                <a:effectLst/>
              </a:rPr>
              <a:t>зависимость логико-смысловой структуры от </a:t>
            </a:r>
            <a:r>
              <a:rPr lang="be-BY" i="1" dirty="0" smtClean="0">
                <a:effectLst/>
              </a:rPr>
              <a:t>замысла</a:t>
            </a:r>
          </a:p>
          <a:p>
            <a:r>
              <a:rPr lang="be-BY" i="1" dirty="0">
                <a:effectLst/>
              </a:rPr>
              <a:t>мотивированное расположение </a:t>
            </a:r>
            <a:r>
              <a:rPr lang="be-BY" b="1" i="1" dirty="0">
                <a:effectLst/>
              </a:rPr>
              <a:t>микротем</a:t>
            </a:r>
            <a:r>
              <a:rPr lang="be-BY" dirty="0">
                <a:effectLst/>
              </a:rPr>
              <a:t> </a:t>
            </a:r>
            <a:endParaRPr lang="be-BY" i="1" dirty="0" smtClean="0">
              <a:effectLst/>
            </a:endParaRPr>
          </a:p>
          <a:p>
            <a:r>
              <a:rPr lang="ru-RU" i="1" dirty="0" smtClean="0">
                <a:effectLst/>
              </a:rPr>
              <a:t>отличия в уголовном и гражданском процессе</a:t>
            </a:r>
            <a:endParaRPr lang="be-BY" i="1" dirty="0" smtClean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9105" y="297727"/>
            <a:ext cx="5318448" cy="6433579"/>
          </a:xfrm>
        </p:spPr>
        <p:txBody>
          <a:bodyPr>
            <a:normAutofit fontScale="85000" lnSpcReduction="20000"/>
          </a:bodyPr>
          <a:lstStyle/>
          <a:p>
            <a:pPr marL="3690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Предмет доказывания </a:t>
            </a:r>
          </a:p>
          <a:p>
            <a:pPr marL="3690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FF00"/>
                </a:solidFill>
              </a:rPr>
              <a:t>(круг </a:t>
            </a:r>
            <a:r>
              <a:rPr lang="ru-RU" b="1" dirty="0">
                <a:solidFill>
                  <a:srgbClr val="FFFF00"/>
                </a:solidFill>
              </a:rPr>
              <a:t>обстоятельств, </a:t>
            </a:r>
            <a:r>
              <a:rPr lang="ru-RU" b="1" dirty="0" smtClean="0">
                <a:solidFill>
                  <a:srgbClr val="FFFF00"/>
                </a:solidFill>
              </a:rPr>
              <a:t>изложенных в </a:t>
            </a:r>
            <a:r>
              <a:rPr lang="ru-RU" b="1" dirty="0">
                <a:solidFill>
                  <a:srgbClr val="FFFF00"/>
                </a:solidFill>
              </a:rPr>
              <a:t>ст. 89 УПК </a:t>
            </a:r>
            <a:r>
              <a:rPr lang="ru-RU" b="1" dirty="0" smtClean="0">
                <a:solidFill>
                  <a:srgbClr val="FFFF00"/>
                </a:solidFill>
              </a:rPr>
              <a:t>РБ):</a:t>
            </a:r>
          </a:p>
          <a:p>
            <a:r>
              <a:rPr lang="be-BY" i="1" dirty="0">
                <a:effectLst/>
              </a:rPr>
              <a:t>1) наличие </a:t>
            </a:r>
            <a:r>
              <a:rPr lang="be-BY" i="1" dirty="0">
                <a:solidFill>
                  <a:srgbClr val="FFC000"/>
                </a:solidFill>
                <a:effectLst/>
              </a:rPr>
              <a:t>общественно опасного деяния</a:t>
            </a:r>
            <a:r>
              <a:rPr lang="be-BY" i="1" dirty="0">
                <a:effectLst/>
              </a:rPr>
              <a:t>, предусмотренного уголовным законом (время, место, способ и другие обстоятельства его совершения);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2) </a:t>
            </a:r>
            <a:r>
              <a:rPr lang="be-BY" i="1" dirty="0">
                <a:solidFill>
                  <a:srgbClr val="FFC000"/>
                </a:solidFill>
                <a:effectLst/>
              </a:rPr>
              <a:t>виновность</a:t>
            </a:r>
            <a:r>
              <a:rPr lang="be-BY" i="1" dirty="0">
                <a:effectLst/>
              </a:rPr>
              <a:t> обвиняемого в совершении преступления;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3) </a:t>
            </a:r>
            <a:r>
              <a:rPr lang="be-BY" i="1" dirty="0">
                <a:solidFill>
                  <a:srgbClr val="FFC000"/>
                </a:solidFill>
                <a:effectLst/>
              </a:rPr>
              <a:t>обстоятельства, влияющие на степень и характер ответственности </a:t>
            </a:r>
            <a:r>
              <a:rPr lang="be-BY" i="1" dirty="0">
                <a:effectLst/>
              </a:rPr>
              <a:t>обвиняемого (обстоятельства, смягчающие и отягчающие ответственность, характеризующие личность обвиняемого);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4) </a:t>
            </a:r>
            <a:r>
              <a:rPr lang="be-BY" i="1" dirty="0">
                <a:solidFill>
                  <a:srgbClr val="FFC000"/>
                </a:solidFill>
                <a:effectLst/>
              </a:rPr>
              <a:t>характер и размер вреда</a:t>
            </a:r>
            <a:r>
              <a:rPr lang="be-BY" i="1" dirty="0">
                <a:effectLst/>
              </a:rPr>
              <a:t>, причиненного </a:t>
            </a:r>
            <a:r>
              <a:rPr lang="be-BY" i="1" dirty="0" smtClean="0">
                <a:effectLst/>
              </a:rPr>
              <a:t>преступлением</a:t>
            </a:r>
          </a:p>
          <a:p>
            <a:pPr marL="36900" indent="0" algn="ctr">
              <a:buNone/>
            </a:pPr>
            <a:r>
              <a:rPr lang="be-BY" i="1" dirty="0">
                <a:effectLst/>
              </a:rPr>
              <a:t>По уголовным делам о преступлениях, совершенных </a:t>
            </a:r>
            <a:r>
              <a:rPr lang="be-BY" b="1" i="1" dirty="0" smtClean="0">
                <a:solidFill>
                  <a:srgbClr val="00B050"/>
                </a:solidFill>
                <a:effectLst/>
              </a:rPr>
              <a:t>несовершеннолетними</a:t>
            </a:r>
            <a:r>
              <a:rPr lang="be-BY" i="1" dirty="0" smtClean="0">
                <a:effectLst/>
              </a:rPr>
              <a:t>: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1) возраст несовершеннолетнего (число, месяц, год рождения);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2) условия жизни и воспитания;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3) степень интеллектуального, волевого и психического развития;</a:t>
            </a:r>
            <a:endParaRPr lang="be-BY" dirty="0">
              <a:effectLst/>
            </a:endParaRPr>
          </a:p>
          <a:p>
            <a:r>
              <a:rPr lang="be-BY" i="1" dirty="0">
                <a:effectLst/>
              </a:rPr>
              <a:t>4) наличие взрослых подстрекателей и иных соучастников.</a:t>
            </a:r>
            <a:endParaRPr lang="be-BY" i="1" dirty="0" smtClean="0">
              <a:effectLst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66675" y="2953305"/>
            <a:ext cx="5842090" cy="377800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Составные части</a:t>
            </a:r>
            <a:r>
              <a:rPr lang="ru-RU" dirty="0" smtClean="0"/>
              <a:t>:</a:t>
            </a:r>
          </a:p>
          <a:p>
            <a:r>
              <a:rPr lang="be-BY" b="1" i="1" dirty="0">
                <a:effectLst/>
              </a:rPr>
              <a:t>изложение фактических обстоятельств </a:t>
            </a:r>
            <a:r>
              <a:rPr lang="be-BY" b="1" i="1" dirty="0" smtClean="0">
                <a:effectLst/>
              </a:rPr>
              <a:t>дела</a:t>
            </a:r>
          </a:p>
          <a:p>
            <a:r>
              <a:rPr lang="be-BY" b="1" i="1" dirty="0">
                <a:effectLst/>
              </a:rPr>
              <a:t>анализ и оценка </a:t>
            </a:r>
            <a:r>
              <a:rPr lang="be-BY" b="1" i="1" dirty="0" smtClean="0">
                <a:effectLst/>
              </a:rPr>
              <a:t>доказательств</a:t>
            </a:r>
          </a:p>
          <a:p>
            <a:r>
              <a:rPr lang="be-BY" b="1" i="1" dirty="0">
                <a:effectLst/>
              </a:rPr>
              <a:t>анализ и опровержение аргументации противной стороны</a:t>
            </a:r>
            <a:endParaRPr lang="be-BY" b="1" i="1" dirty="0" smtClean="0">
              <a:effectLst/>
            </a:endParaRPr>
          </a:p>
          <a:p>
            <a:r>
              <a:rPr lang="be-BY" b="1" i="1" dirty="0" smtClean="0">
                <a:effectLst/>
              </a:rPr>
              <a:t>правовая квалификация </a:t>
            </a:r>
            <a:r>
              <a:rPr lang="be-BY" b="1" i="1" dirty="0">
                <a:effectLst/>
              </a:rPr>
              <a:t>совершенного </a:t>
            </a:r>
            <a:r>
              <a:rPr lang="be-BY" b="1" i="1" dirty="0" smtClean="0">
                <a:effectLst/>
              </a:rPr>
              <a:t>преступления</a:t>
            </a:r>
          </a:p>
          <a:p>
            <a:r>
              <a:rPr lang="be-BY" b="1" i="1" dirty="0" smtClean="0">
                <a:effectLst/>
              </a:rPr>
              <a:t>характеристика </a:t>
            </a:r>
            <a:r>
              <a:rPr lang="be-BY" b="1" i="1" dirty="0">
                <a:effectLst/>
              </a:rPr>
              <a:t>личности </a:t>
            </a:r>
            <a:r>
              <a:rPr lang="be-BY" b="1" i="1" dirty="0" smtClean="0">
                <a:effectLst/>
              </a:rPr>
              <a:t>подсудимого</a:t>
            </a:r>
          </a:p>
          <a:p>
            <a:r>
              <a:rPr lang="be-BY" b="1" i="1" dirty="0" smtClean="0">
                <a:effectLst/>
              </a:rPr>
              <a:t>мнение </a:t>
            </a:r>
            <a:r>
              <a:rPr lang="be-BY" b="1" i="1" dirty="0">
                <a:effectLst/>
              </a:rPr>
              <a:t>о мере наказания</a:t>
            </a:r>
            <a:endParaRPr lang="be-BY" b="1" i="1" dirty="0" smtClean="0">
              <a:effectLst/>
            </a:endParaRPr>
          </a:p>
          <a:p>
            <a:endParaRPr lang="be-BY" b="1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7239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TC104033929[[fn=Грифель]]</Template>
  <TotalTime>176</TotalTime>
  <Words>1420</Words>
  <Application>Microsoft Office PowerPoint</Application>
  <PresentationFormat>Широкоэкранный</PresentationFormat>
  <Paragraphs>225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Calisto MT</vt:lpstr>
      <vt:lpstr>Times New Roman</vt:lpstr>
      <vt:lpstr>Trebuchet MS</vt:lpstr>
      <vt:lpstr>Wingdings 2</vt:lpstr>
      <vt:lpstr>Грифель</vt:lpstr>
      <vt:lpstr>ТЕМА 4. ПОДГОТОВКА СУДЕБНОЙ РЕЧИ</vt:lpstr>
      <vt:lpstr>1. Основные этапы подготовки судебной речи</vt:lpstr>
      <vt:lpstr>Определение цели, предмета и материала судебной речи</vt:lpstr>
      <vt:lpstr>Предмет судебной речи по уголовным делам в суде 1 инстанции</vt:lpstr>
      <vt:lpstr>Предмет судебной речи по гражданским делам в суде 1 инстанции </vt:lpstr>
      <vt:lpstr>Предмет судебной речи при рассмотрении дела в кассационной инстанции</vt:lpstr>
      <vt:lpstr>2. Композиция и план судебной речи</vt:lpstr>
      <vt:lpstr>Вступление</vt:lpstr>
      <vt:lpstr>ГЛАВНАЯ ЧАСТЬ</vt:lpstr>
      <vt:lpstr>Главная часть</vt:lpstr>
      <vt:lpstr>Лингвистический аспект композиции</vt:lpstr>
      <vt:lpstr>ПРИЕМ КОНТРАСТА</vt:lpstr>
      <vt:lpstr>СОЧЕТАНИЕ СТАНДАРТА И ЭКСПРЕССИИ чередование двух типов изложения, взаимодействие рационально-логических и эмоционально-риторических структур, последовательное соотношение экспрессии и стандарта</vt:lpstr>
      <vt:lpstr>Клише номинативного характера</vt:lpstr>
      <vt:lpstr>Заключение</vt:lpstr>
      <vt:lpstr>3. Составление письменного варианта или развернутых тезисов речи</vt:lpstr>
      <vt:lpstr>Презентация PowerPoint</vt:lpstr>
      <vt:lpstr>4. Запоминание судебной речи</vt:lpstr>
      <vt:lpstr>Правила запоминания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ПОДГОТОВКА СУДЕБНОЙ РЕЧИ</dc:title>
  <dc:creator>А</dc:creator>
  <cp:lastModifiedBy>А</cp:lastModifiedBy>
  <cp:revision>22</cp:revision>
  <dcterms:created xsi:type="dcterms:W3CDTF">2013-11-12T09:05:10Z</dcterms:created>
  <dcterms:modified xsi:type="dcterms:W3CDTF">2013-11-18T22:36:12Z</dcterms:modified>
</cp:coreProperties>
</file>