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43"/>
  </p:notesMasterIdLst>
  <p:sldIdLst>
    <p:sldId id="256" r:id="rId2"/>
    <p:sldId id="285" r:id="rId3"/>
    <p:sldId id="441" r:id="rId4"/>
    <p:sldId id="442" r:id="rId5"/>
    <p:sldId id="443" r:id="rId6"/>
    <p:sldId id="445" r:id="rId7"/>
    <p:sldId id="446" r:id="rId8"/>
    <p:sldId id="447" r:id="rId9"/>
    <p:sldId id="448" r:id="rId10"/>
    <p:sldId id="449" r:id="rId11"/>
    <p:sldId id="450" r:id="rId12"/>
    <p:sldId id="451" r:id="rId13"/>
    <p:sldId id="453" r:id="rId14"/>
    <p:sldId id="454" r:id="rId15"/>
    <p:sldId id="455" r:id="rId16"/>
    <p:sldId id="456" r:id="rId17"/>
    <p:sldId id="457" r:id="rId18"/>
    <p:sldId id="458" r:id="rId19"/>
    <p:sldId id="459" r:id="rId20"/>
    <p:sldId id="460" r:id="rId21"/>
    <p:sldId id="461" r:id="rId22"/>
    <p:sldId id="462" r:id="rId23"/>
    <p:sldId id="464" r:id="rId24"/>
    <p:sldId id="463" r:id="rId25"/>
    <p:sldId id="465" r:id="rId26"/>
    <p:sldId id="466" r:id="rId27"/>
    <p:sldId id="468" r:id="rId28"/>
    <p:sldId id="470" r:id="rId29"/>
    <p:sldId id="472" r:id="rId30"/>
    <p:sldId id="474" r:id="rId31"/>
    <p:sldId id="477" r:id="rId32"/>
    <p:sldId id="475" r:id="rId33"/>
    <p:sldId id="476" r:id="rId34"/>
    <p:sldId id="478" r:id="rId35"/>
    <p:sldId id="479" r:id="rId36"/>
    <p:sldId id="480" r:id="rId37"/>
    <p:sldId id="481" r:id="rId38"/>
    <p:sldId id="482" r:id="rId39"/>
    <p:sldId id="483" r:id="rId40"/>
    <p:sldId id="485" r:id="rId41"/>
    <p:sldId id="486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6" pos="453" userDrawn="1">
          <p15:clr>
            <a:srgbClr val="A4A3A4"/>
          </p15:clr>
        </p15:guide>
        <p15:guide id="7" pos="5307" userDrawn="1">
          <p15:clr>
            <a:srgbClr val="A4A3A4"/>
          </p15:clr>
        </p15:guide>
        <p15:guide id="8" orient="horz" pos="300" userDrawn="1">
          <p15:clr>
            <a:srgbClr val="A4A3A4"/>
          </p15:clr>
        </p15:guide>
        <p15:guide id="9" pos="703" userDrawn="1">
          <p15:clr>
            <a:srgbClr val="A4A3A4"/>
          </p15:clr>
        </p15:guide>
        <p15:guide id="10" pos="567" userDrawn="1">
          <p15:clr>
            <a:srgbClr val="A4A3A4"/>
          </p15:clr>
        </p15:guide>
        <p15:guide id="11" pos="2925" userDrawn="1">
          <p15:clr>
            <a:srgbClr val="A4A3A4"/>
          </p15:clr>
        </p15:guide>
        <p15:guide id="12" pos="2721" userDrawn="1">
          <p15:clr>
            <a:srgbClr val="A4A3A4"/>
          </p15:clr>
        </p15:guide>
        <p15:guide id="13" pos="2835" userDrawn="1">
          <p15:clr>
            <a:srgbClr val="A4A3A4"/>
          </p15:clr>
        </p15:guide>
        <p15:guide id="14" pos="3039" userDrawn="1">
          <p15:clr>
            <a:srgbClr val="A4A3A4"/>
          </p15:clr>
        </p15:guide>
        <p15:guide id="15" orient="horz" pos="1638" userDrawn="1">
          <p15:clr>
            <a:srgbClr val="A4A3A4"/>
          </p15:clr>
        </p15:guide>
        <p15:guide id="16" orient="horz" pos="1139" userDrawn="1">
          <p15:clr>
            <a:srgbClr val="A4A3A4"/>
          </p15:clr>
        </p15:guide>
        <p15:guide id="17" orient="horz" pos="2954" userDrawn="1">
          <p15:clr>
            <a:srgbClr val="A4A3A4"/>
          </p15:clr>
        </p15:guide>
        <p15:guide id="18" pos="2540" userDrawn="1">
          <p15:clr>
            <a:srgbClr val="A4A3A4"/>
          </p15:clr>
        </p15:guide>
        <p15:guide id="19" pos="265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ясова Стелла Евгеньевна" initials="РСЕ" lastIdx="8" clrIdx="0">
    <p:extLst>
      <p:ext uri="{19B8F6BF-5375-455C-9EA6-DF929625EA0E}">
        <p15:presenceInfo xmlns:p15="http://schemas.microsoft.com/office/powerpoint/2012/main" userId="Рясова Стелла Евген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1E82"/>
    <a:srgbClr val="007434"/>
    <a:srgbClr val="00A249"/>
    <a:srgbClr val="008E40"/>
    <a:srgbClr val="0063C2"/>
    <a:srgbClr val="D7E4F5"/>
    <a:srgbClr val="0071E2"/>
    <a:srgbClr val="2F67B2"/>
    <a:srgbClr val="437ECD"/>
    <a:srgbClr val="3473C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91" autoAdjust="0"/>
    <p:restoredTop sz="95976" autoAdjust="0"/>
  </p:normalViewPr>
  <p:slideViewPr>
    <p:cSldViewPr snapToGrid="0" showGuides="1">
      <p:cViewPr varScale="1">
        <p:scale>
          <a:sx n="110" d="100"/>
          <a:sy n="110" d="100"/>
        </p:scale>
        <p:origin x="654" y="108"/>
      </p:cViewPr>
      <p:guideLst>
        <p:guide orient="horz" pos="2160"/>
        <p:guide pos="2880"/>
        <p:guide pos="453"/>
        <p:guide pos="5307"/>
        <p:guide orient="horz" pos="300"/>
        <p:guide pos="703"/>
        <p:guide pos="567"/>
        <p:guide pos="2925"/>
        <p:guide pos="2721"/>
        <p:guide pos="2835"/>
        <p:guide pos="3039"/>
        <p:guide orient="horz" pos="1638"/>
        <p:guide orient="horz" pos="1139"/>
        <p:guide orient="horz" pos="2954"/>
        <p:guide pos="2540"/>
        <p:guide pos="2653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Relationship Id="rId48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4EE70-74E4-4320-BAB9-EAACEA7D5BF6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D3D7B-A66F-462C-B401-1221464BC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68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997198" y="3248999"/>
            <a:ext cx="6858002" cy="360000"/>
          </a:xfrm>
          <a:prstGeom prst="rect">
            <a:avLst/>
          </a:prstGeom>
          <a:solidFill>
            <a:srgbClr val="961E82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>
                <a:solidFill>
                  <a:schemeClr val="bg1"/>
                </a:solidFill>
                <a:latin typeface="Calibri" panose="020F0502020204030204"/>
                <a:ea typeface="+mn-ea"/>
                <a:cs typeface="+mn-cs"/>
              </a:rPr>
              <a:t>Учебная дисциплина «Общая психология</a:t>
            </a:r>
            <a:r>
              <a:rPr lang="ru-RU" sz="1200">
                <a:solidFill>
                  <a:schemeClr val="bg1"/>
                </a:solidFill>
                <a:latin typeface="+mn-lt"/>
              </a:rPr>
              <a:t>»</a:t>
            </a:r>
            <a:endParaRPr lang="ru-RU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290574" y="75562"/>
            <a:ext cx="1838656" cy="699835"/>
            <a:chOff x="482515" y="265334"/>
            <a:chExt cx="1838656" cy="699835"/>
          </a:xfrm>
        </p:grpSpPr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5400000">
              <a:off x="463762" y="284087"/>
              <a:ext cx="319964" cy="282458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434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43907" y="372058"/>
              <a:ext cx="1477264" cy="5931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961E82"/>
                  </a:solidFill>
                </a:rPr>
                <a:t>Полоцкий государственный</a:t>
              </a:r>
            </a:p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961E82"/>
                  </a:solidFill>
                </a:rPr>
                <a:t>университет </a:t>
              </a:r>
              <a:endParaRPr lang="en-US" sz="1400" b="1">
                <a:solidFill>
                  <a:srgbClr val="961E82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ru-RU" sz="900" b="1" spc="-20">
                  <a:solidFill>
                    <a:srgbClr val="961E82"/>
                  </a:solidFill>
                </a:rPr>
                <a:t>имени Евфросинии Полоцкой</a:t>
              </a: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>
            <a:off x="1" y="6418248"/>
            <a:ext cx="9144000" cy="216000"/>
          </a:xfrm>
          <a:prstGeom prst="rect">
            <a:avLst/>
          </a:prstGeom>
          <a:solidFill>
            <a:srgbClr val="961E82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/>
              </a:defRPr>
            </a:lvl1pPr>
          </a:lstStyle>
          <a:p>
            <a:pPr marL="5649913" lvl="0" indent="0"/>
            <a:r>
              <a:rPr lang="ru-RU" sz="1050"/>
              <a:t>Автор: д-р психол. наук, профессор И. Н. Андреева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3490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158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142" userDrawn="1">
          <p15:clr>
            <a:srgbClr val="FBAE40"/>
          </p15:clr>
        </p15:guide>
        <p15:guide id="5" orient="horz" pos="4178" userDrawn="1">
          <p15:clr>
            <a:srgbClr val="FBAE40"/>
          </p15:clr>
        </p15:guide>
        <p15:guide id="6" pos="56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7A96-73EA-4B6E-AA25-02A86117AB4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1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5AD8-72D2-4080-A008-5D18665E73D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48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8653535-5E77-4155-8B95-EDE036874C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A0FB6-893A-44A0-BDD8-521C5F5356E4}" type="datetime1">
              <a:rPr lang="ru-RU" smtClean="0"/>
              <a:t>01.06.2026</a:t>
            </a:fld>
            <a:endParaRPr lang="ru-RU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91EAF811-20BF-4F8B-8398-E80F36D28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56032DA-BF6E-458E-8152-621791E12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B2239-82FD-4906-84AB-8A7F2841C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602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D10B9-551A-40B8-9AA5-38E679FD0109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4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71B3-C1BC-48E4-9F73-D96DDCD0447A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15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F4C1-BE42-4D08-B5F0-4577298A6627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9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8EA1A-7A0D-4A4E-8A12-A372AC90BCCD}" type="datetime1">
              <a:rPr lang="ru-RU" smtClean="0"/>
              <a:t>01.06.2026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1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8A03-230B-4204-9DE8-E5DCAE3F7F4E}" type="datetime1">
              <a:rPr lang="ru-RU" smtClean="0"/>
              <a:t>01.06.2026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533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1079A-92AD-48C8-8222-44185252010C}" type="datetime1">
              <a:rPr lang="ru-RU" smtClean="0"/>
              <a:t>01.06.2026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2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31E0-A25B-4B81-B3DD-20772558E4B3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69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E51E-0FF2-4A17-91F5-2A6E4189482A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CD27-2C6A-440F-8F59-D960AC7AB7BB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237" y="6356351"/>
            <a:ext cx="673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961E82"/>
                </a:solidFill>
              </a:defRPr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1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961E82"/>
        </a:buClr>
        <a:buSzPct val="105000"/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61E82"/>
        </a:buClr>
        <a:buSzPct val="105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61E82"/>
        </a:buClr>
        <a:buSzPct val="10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61E82"/>
        </a:buClr>
        <a:buSzPct val="10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61E82"/>
        </a:buClr>
        <a:buSzPct val="10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6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5946" y="923190"/>
            <a:ext cx="7917227" cy="261131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>
                <a:solidFill>
                  <a:srgbClr val="961E82"/>
                </a:solidFill>
                <a:latin typeface="+mn-lt"/>
              </a:rPr>
              <a:t>Лекция 3</a:t>
            </a:r>
            <a:br>
              <a:rPr lang="ru-RU" b="1">
                <a:latin typeface="+mn-lt"/>
              </a:rPr>
            </a:br>
            <a:r>
              <a:rPr lang="ru-RU" sz="5600"/>
              <a:t>Объект и предмет общей психологии, ее принципы, задачи и методы</a:t>
            </a:r>
            <a:endParaRPr lang="ru-RU" sz="5600" b="1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5946" y="3622067"/>
            <a:ext cx="7917227" cy="2532546"/>
          </a:xfrm>
        </p:spPr>
        <p:txBody>
          <a:bodyPr>
            <a:normAutofit lnSpcReduction="10000"/>
          </a:bodyPr>
          <a:lstStyle/>
          <a:p>
            <a:pPr marL="360363" indent="-360363" algn="l">
              <a:buFont typeface="+mj-lt"/>
              <a:buAutoNum type="arabicPeriod"/>
            </a:pPr>
            <a:r>
              <a:rPr lang="ru-RU">
                <a:solidFill>
                  <a:srgbClr val="961E82"/>
                </a:solidFill>
              </a:rPr>
              <a:t>Психика как объект изучения в психологии. </a:t>
            </a:r>
            <a:br>
              <a:rPr lang="ru-RU">
                <a:solidFill>
                  <a:srgbClr val="961E82"/>
                </a:solidFill>
              </a:rPr>
            </a:br>
            <a:r>
              <a:rPr lang="ru-RU">
                <a:solidFill>
                  <a:srgbClr val="961E82"/>
                </a:solidFill>
              </a:rPr>
              <a:t>Предмет и задачи психологии.  </a:t>
            </a:r>
          </a:p>
          <a:p>
            <a:pPr marL="360363" indent="-360363" algn="l">
              <a:buFont typeface="+mj-lt"/>
              <a:buAutoNum type="arabicPeriod"/>
            </a:pPr>
            <a:r>
              <a:rPr lang="ru-RU">
                <a:solidFill>
                  <a:srgbClr val="961E82"/>
                </a:solidFill>
              </a:rPr>
              <a:t>Методология психологии и ее уровни. </a:t>
            </a:r>
            <a:br>
              <a:rPr lang="ru-RU">
                <a:solidFill>
                  <a:srgbClr val="961E82"/>
                </a:solidFill>
              </a:rPr>
            </a:br>
            <a:r>
              <a:rPr lang="ru-RU">
                <a:solidFill>
                  <a:srgbClr val="961E82"/>
                </a:solidFill>
              </a:rPr>
              <a:t>Принципы психологии.</a:t>
            </a:r>
          </a:p>
          <a:p>
            <a:pPr marL="360363" indent="-360363" algn="l">
              <a:buFont typeface="+mj-lt"/>
              <a:buAutoNum type="arabicPeriod"/>
            </a:pPr>
            <a:r>
              <a:rPr lang="ru-RU">
                <a:solidFill>
                  <a:srgbClr val="961E82"/>
                </a:solidFill>
              </a:rPr>
              <a:t>Требования к методам психологических исследований. Классификация методов психологии.</a:t>
            </a:r>
          </a:p>
          <a:p>
            <a:pPr marL="360363" indent="-360363" algn="l">
              <a:buFont typeface="+mj-lt"/>
              <a:buAutoNum type="arabicPeriod"/>
            </a:pPr>
            <a:r>
              <a:rPr lang="ru-RU">
                <a:solidFill>
                  <a:srgbClr val="961E82"/>
                </a:solidFill>
              </a:rPr>
              <a:t>Понятие системы и системного подхода в психологии.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-298938" y="-30373"/>
            <a:ext cx="5091096" cy="114894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6670496" y="235339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6902721" y="237386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130060" y="237386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357400" y="237386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7584739" y="237386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8042543" y="237386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7812080" y="237386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8273006" y="237386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3" name="Шестиугольник 72"/>
          <p:cNvSpPr>
            <a:spLocks noChangeAspect="1"/>
          </p:cNvSpPr>
          <p:nvPr/>
        </p:nvSpPr>
        <p:spPr>
          <a:xfrm rot="5400000">
            <a:off x="6670496" y="477860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4" name="Шестиугольник 73"/>
          <p:cNvSpPr>
            <a:spLocks noChangeAspect="1"/>
          </p:cNvSpPr>
          <p:nvPr/>
        </p:nvSpPr>
        <p:spPr>
          <a:xfrm rot="5400000">
            <a:off x="6902721" y="479906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5" name="Шестиугольник 74"/>
          <p:cNvSpPr>
            <a:spLocks noChangeAspect="1"/>
          </p:cNvSpPr>
          <p:nvPr/>
        </p:nvSpPr>
        <p:spPr>
          <a:xfrm rot="5400000">
            <a:off x="7130060" y="479906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6" name="Шестиугольник 75"/>
          <p:cNvSpPr>
            <a:spLocks noChangeAspect="1"/>
          </p:cNvSpPr>
          <p:nvPr/>
        </p:nvSpPr>
        <p:spPr>
          <a:xfrm rot="5400000">
            <a:off x="7357400" y="479906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7" name="Шестиугольник 76"/>
          <p:cNvSpPr>
            <a:spLocks noChangeAspect="1"/>
          </p:cNvSpPr>
          <p:nvPr/>
        </p:nvSpPr>
        <p:spPr>
          <a:xfrm rot="5400000">
            <a:off x="7584739" y="479906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8" name="Шестиугольник 77"/>
          <p:cNvSpPr>
            <a:spLocks noChangeAspect="1"/>
          </p:cNvSpPr>
          <p:nvPr/>
        </p:nvSpPr>
        <p:spPr>
          <a:xfrm rot="5400000">
            <a:off x="8042543" y="479906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9" name="Шестиугольник 78"/>
          <p:cNvSpPr>
            <a:spLocks noChangeAspect="1"/>
          </p:cNvSpPr>
          <p:nvPr/>
        </p:nvSpPr>
        <p:spPr>
          <a:xfrm rot="5400000">
            <a:off x="7812080" y="479906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0" name="Шестиугольник 79"/>
          <p:cNvSpPr>
            <a:spLocks noChangeAspect="1"/>
          </p:cNvSpPr>
          <p:nvPr/>
        </p:nvSpPr>
        <p:spPr>
          <a:xfrm rot="5400000">
            <a:off x="8273006" y="479906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1" name="Шестиугольник 80"/>
          <p:cNvSpPr>
            <a:spLocks noChangeAspect="1"/>
          </p:cNvSpPr>
          <p:nvPr/>
        </p:nvSpPr>
        <p:spPr>
          <a:xfrm rot="5400000">
            <a:off x="6670496" y="722339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2" name="Шестиугольник 81"/>
          <p:cNvSpPr>
            <a:spLocks noChangeAspect="1"/>
          </p:cNvSpPr>
          <p:nvPr/>
        </p:nvSpPr>
        <p:spPr>
          <a:xfrm rot="5400000">
            <a:off x="6902721" y="724386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3" name="Шестиугольник 82"/>
          <p:cNvSpPr>
            <a:spLocks noChangeAspect="1"/>
          </p:cNvSpPr>
          <p:nvPr/>
        </p:nvSpPr>
        <p:spPr>
          <a:xfrm rot="5400000">
            <a:off x="7130060" y="724386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4" name="Шестиугольник 83"/>
          <p:cNvSpPr>
            <a:spLocks noChangeAspect="1"/>
          </p:cNvSpPr>
          <p:nvPr/>
        </p:nvSpPr>
        <p:spPr>
          <a:xfrm rot="5400000">
            <a:off x="7357400" y="724386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5" name="Шестиугольник 84"/>
          <p:cNvSpPr>
            <a:spLocks noChangeAspect="1"/>
          </p:cNvSpPr>
          <p:nvPr/>
        </p:nvSpPr>
        <p:spPr>
          <a:xfrm rot="5400000">
            <a:off x="7584739" y="724386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6" name="Шестиугольник 85"/>
          <p:cNvSpPr>
            <a:spLocks noChangeAspect="1"/>
          </p:cNvSpPr>
          <p:nvPr/>
        </p:nvSpPr>
        <p:spPr>
          <a:xfrm rot="5400000">
            <a:off x="8042543" y="724386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7" name="Шестиугольник 86"/>
          <p:cNvSpPr>
            <a:spLocks noChangeAspect="1"/>
          </p:cNvSpPr>
          <p:nvPr/>
        </p:nvSpPr>
        <p:spPr>
          <a:xfrm rot="5400000">
            <a:off x="7812080" y="724386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8" name="Шестиугольник 87"/>
          <p:cNvSpPr>
            <a:spLocks noChangeAspect="1"/>
          </p:cNvSpPr>
          <p:nvPr/>
        </p:nvSpPr>
        <p:spPr>
          <a:xfrm rot="5400000">
            <a:off x="8273006" y="724386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9" name="Шестиугольник 88"/>
          <p:cNvSpPr>
            <a:spLocks noChangeAspect="1"/>
          </p:cNvSpPr>
          <p:nvPr/>
        </p:nvSpPr>
        <p:spPr>
          <a:xfrm rot="5400000">
            <a:off x="6670496" y="964773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0" name="Шестиугольник 89"/>
          <p:cNvSpPr>
            <a:spLocks noChangeAspect="1"/>
          </p:cNvSpPr>
          <p:nvPr/>
        </p:nvSpPr>
        <p:spPr>
          <a:xfrm rot="5400000">
            <a:off x="6902721" y="966819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1" name="Шестиугольник 90"/>
          <p:cNvSpPr>
            <a:spLocks noChangeAspect="1"/>
          </p:cNvSpPr>
          <p:nvPr/>
        </p:nvSpPr>
        <p:spPr>
          <a:xfrm rot="5400000">
            <a:off x="7130060" y="966819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2" name="Шестиугольник 91"/>
          <p:cNvSpPr>
            <a:spLocks noChangeAspect="1"/>
          </p:cNvSpPr>
          <p:nvPr/>
        </p:nvSpPr>
        <p:spPr>
          <a:xfrm rot="5400000">
            <a:off x="7357400" y="966819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3" name="Шестиугольник 92"/>
          <p:cNvSpPr>
            <a:spLocks noChangeAspect="1"/>
          </p:cNvSpPr>
          <p:nvPr/>
        </p:nvSpPr>
        <p:spPr>
          <a:xfrm rot="5400000">
            <a:off x="7584739" y="966819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4" name="Шестиугольник 93"/>
          <p:cNvSpPr>
            <a:spLocks noChangeAspect="1"/>
          </p:cNvSpPr>
          <p:nvPr/>
        </p:nvSpPr>
        <p:spPr>
          <a:xfrm rot="5400000">
            <a:off x="8042543" y="966819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5" name="Шестиугольник 94"/>
          <p:cNvSpPr>
            <a:spLocks noChangeAspect="1"/>
          </p:cNvSpPr>
          <p:nvPr/>
        </p:nvSpPr>
        <p:spPr>
          <a:xfrm rot="5400000">
            <a:off x="7812080" y="966819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6" name="Шестиугольник 95"/>
          <p:cNvSpPr>
            <a:spLocks noChangeAspect="1"/>
          </p:cNvSpPr>
          <p:nvPr/>
        </p:nvSpPr>
        <p:spPr>
          <a:xfrm rot="5400000">
            <a:off x="8273006" y="966819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7" name="Шестиугольник 96"/>
          <p:cNvSpPr>
            <a:spLocks noChangeAspect="1"/>
          </p:cNvSpPr>
          <p:nvPr/>
        </p:nvSpPr>
        <p:spPr>
          <a:xfrm rot="5400000">
            <a:off x="8503468" y="237386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8" name="Шестиугольник 97"/>
          <p:cNvSpPr>
            <a:spLocks noChangeAspect="1"/>
          </p:cNvSpPr>
          <p:nvPr/>
        </p:nvSpPr>
        <p:spPr>
          <a:xfrm rot="5400000">
            <a:off x="8733931" y="237386"/>
            <a:ext cx="169158" cy="149330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9" name="Шестиугольник 98"/>
          <p:cNvSpPr>
            <a:spLocks noChangeAspect="1"/>
          </p:cNvSpPr>
          <p:nvPr/>
        </p:nvSpPr>
        <p:spPr>
          <a:xfrm rot="5400000">
            <a:off x="8503468" y="479906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0" name="Шестиугольник 99"/>
          <p:cNvSpPr>
            <a:spLocks noChangeAspect="1"/>
          </p:cNvSpPr>
          <p:nvPr/>
        </p:nvSpPr>
        <p:spPr>
          <a:xfrm rot="5400000">
            <a:off x="8733931" y="479906"/>
            <a:ext cx="169158" cy="149330"/>
          </a:xfrm>
          <a:prstGeom prst="hexagon">
            <a:avLst/>
          </a:prstGeom>
          <a:solidFill>
            <a:srgbClr val="961E82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1" name="Шестиугольник 100"/>
          <p:cNvSpPr>
            <a:spLocks noChangeAspect="1"/>
          </p:cNvSpPr>
          <p:nvPr/>
        </p:nvSpPr>
        <p:spPr>
          <a:xfrm rot="5400000">
            <a:off x="8503468" y="724386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2" name="Шестиугольник 101"/>
          <p:cNvSpPr>
            <a:spLocks noChangeAspect="1"/>
          </p:cNvSpPr>
          <p:nvPr/>
        </p:nvSpPr>
        <p:spPr>
          <a:xfrm rot="5400000">
            <a:off x="8733931" y="724386"/>
            <a:ext cx="169158" cy="149330"/>
          </a:xfrm>
          <a:prstGeom prst="hexagon">
            <a:avLst/>
          </a:prstGeom>
          <a:solidFill>
            <a:srgbClr val="961E82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3" name="Шестиугольник 102"/>
          <p:cNvSpPr>
            <a:spLocks noChangeAspect="1"/>
          </p:cNvSpPr>
          <p:nvPr/>
        </p:nvSpPr>
        <p:spPr>
          <a:xfrm rot="5400000">
            <a:off x="8503468" y="966819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4" name="Шестиугольник 103"/>
          <p:cNvSpPr>
            <a:spLocks noChangeAspect="1"/>
          </p:cNvSpPr>
          <p:nvPr/>
        </p:nvSpPr>
        <p:spPr>
          <a:xfrm rot="5400000">
            <a:off x="8733931" y="966819"/>
            <a:ext cx="169158" cy="149330"/>
          </a:xfrm>
          <a:prstGeom prst="hexagon">
            <a:avLst/>
          </a:prstGeom>
          <a:solidFill>
            <a:srgbClr val="961E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96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961E8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273050"/>
            <a:r>
              <a:rPr lang="ru-RU" sz="8800" b="1">
                <a:solidFill>
                  <a:schemeClr val="bg1"/>
                </a:solidFill>
              </a:rPr>
              <a:t>2.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961E82"/>
          </a:solidFill>
        </p:spPr>
        <p:txBody>
          <a:bodyPr lIns="360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5000" spc="-120"/>
              <a:t>Методология психологии </a:t>
            </a:r>
            <a:br>
              <a:rPr lang="ru-RU" sz="5000" spc="-120"/>
            </a:br>
            <a:r>
              <a:rPr lang="ru-RU" sz="5000" spc="-120"/>
              <a:t>и ее уровни. </a:t>
            </a:r>
            <a:br>
              <a:rPr lang="ru-RU" sz="5000" spc="-120"/>
            </a:br>
            <a:r>
              <a:rPr lang="ru-RU" sz="5000" spc="-120"/>
              <a:t>Принципы психологии</a:t>
            </a:r>
            <a:endParaRPr lang="ru-RU" sz="50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10800000">
            <a:off x="8106090" y="669796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10800000">
            <a:off x="7496150" y="669796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10800000">
            <a:off x="6881281" y="669796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10800000">
            <a:off x="6271560" y="669796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10800000">
            <a:off x="8106090" y="1249410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10800000">
            <a:off x="8106090" y="1829026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10800000">
            <a:off x="7496150" y="1249410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10800000">
            <a:off x="7496150" y="1829026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10800000">
            <a:off x="6881281" y="1249410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10800000">
            <a:off x="6881281" y="1829026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10800000">
            <a:off x="6271560" y="1249410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10800000">
            <a:off x="6271560" y="1829026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03852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1" y="522504"/>
            <a:ext cx="6056409" cy="1426331"/>
          </a:xfrm>
        </p:spPr>
        <p:txBody>
          <a:bodyPr>
            <a:normAutofit/>
          </a:bodyPr>
          <a:lstStyle/>
          <a:p>
            <a:r>
              <a:rPr lang="ru-RU"/>
              <a:t>Уровни методологии 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35579" y="2303583"/>
            <a:ext cx="7652770" cy="3683305"/>
          </a:xfrm>
          <a:prstGeom prst="roundRect">
            <a:avLst>
              <a:gd name="adj" fmla="val 4475"/>
            </a:avLst>
          </a:prstGeom>
          <a:ln w="28575">
            <a:solidFill>
              <a:schemeClr val="tx1"/>
            </a:solidFill>
          </a:ln>
        </p:spPr>
        <p:txBody>
          <a:bodyPr vert="horz" lIns="576000" tIns="1476000" rIns="180000" bIns="45720" rtlCol="0">
            <a:noAutofit/>
          </a:bodyPr>
          <a:lstStyle/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400"/>
              <a:t>философская методология;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400"/>
              <a:t>общенаучные принципы и формы исследования;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400"/>
              <a:t>конкретно-научная методология;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400"/>
              <a:t>методика и техника исследования.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11</a:t>
            </a:fld>
            <a:endParaRPr lang="ru-RU" alt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246397" y="2488937"/>
            <a:ext cx="6631511" cy="1110096"/>
          </a:xfrm>
          <a:prstGeom prst="roundRect">
            <a:avLst>
              <a:gd name="adj" fmla="val 14841"/>
            </a:avLst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/>
          <a:p>
            <a:r>
              <a:rPr lang="ru-RU" sz="2800" b="1" spc="50"/>
              <a:t>Э. Г. Юдин выделяет следующие </a:t>
            </a:r>
            <a:br>
              <a:rPr lang="ru-RU" sz="2800" b="1" spc="50"/>
            </a:br>
            <a:r>
              <a:rPr lang="ru-RU" sz="2800" b="1" spc="50"/>
              <a:t>уровни методологии: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6813907" y="877676"/>
            <a:ext cx="1574442" cy="715986"/>
            <a:chOff x="6813907" y="629678"/>
            <a:chExt cx="1574442" cy="715986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103038" y="647441"/>
              <a:ext cx="303074" cy="267548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103038" y="1060353"/>
              <a:ext cx="303074" cy="267548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668525" y="647441"/>
              <a:ext cx="303074" cy="267548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668525" y="1060353"/>
              <a:ext cx="303074" cy="267548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230501" y="647441"/>
              <a:ext cx="303074" cy="267548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230501" y="1060353"/>
              <a:ext cx="303074" cy="267548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6796144" y="647441"/>
              <a:ext cx="303074" cy="267548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796144" y="1060353"/>
              <a:ext cx="303074" cy="267548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4" name="Freeform 20"/>
          <p:cNvSpPr/>
          <p:nvPr/>
        </p:nvSpPr>
        <p:spPr>
          <a:xfrm rot="5400000">
            <a:off x="7877343" y="204817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7541209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50631"/>
            <a:ext cx="6954460" cy="1219199"/>
          </a:xfrm>
        </p:spPr>
        <p:txBody>
          <a:bodyPr>
            <a:noAutofit/>
          </a:bodyPr>
          <a:lstStyle/>
          <a:p>
            <a:r>
              <a:rPr lang="ru-RU" altLang="ru-RU"/>
              <a:t>Философская методология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4275783"/>
            <a:ext cx="3781425" cy="1720573"/>
          </a:xfrm>
          <a:prstGeom prst="roundRect">
            <a:avLst>
              <a:gd name="adj" fmla="val 1030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>
              <a:spcAft>
                <a:spcPts val="1200"/>
              </a:spcAft>
            </a:pPr>
            <a:r>
              <a:rPr lang="ru-RU" altLang="ru-RU" sz="2000"/>
              <a:t>Основой методологии отечественной психологии является </a:t>
            </a:r>
            <a:r>
              <a:rPr lang="ru-RU" altLang="ru-RU" sz="2000" b="1"/>
              <a:t>диалектико-материалистический подход</a:t>
            </a:r>
            <a:r>
              <a:rPr lang="ru-RU" altLang="ru-RU" sz="2000"/>
              <a:t>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3438" y="2134026"/>
            <a:ext cx="3744913" cy="3862330"/>
          </a:xfrm>
          <a:prstGeom prst="roundRect">
            <a:avLst>
              <a:gd name="adj" fmla="val 512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36000" bIns="36000" rtlCol="0" anchor="t"/>
          <a:lstStyle/>
          <a:p>
            <a:pPr marL="176213">
              <a:lnSpc>
                <a:spcPct val="90000"/>
              </a:lnSpc>
              <a:spcAft>
                <a:spcPts val="400"/>
              </a:spcAft>
            </a:pPr>
            <a:r>
              <a:rPr lang="ru-RU" sz="2200" b="1">
                <a:solidFill>
                  <a:schemeClr val="tx1"/>
                </a:solidFill>
              </a:rPr>
              <a:t>Философия играет </a:t>
            </a:r>
            <a:br>
              <a:rPr lang="ru-RU" sz="2200" b="1">
                <a:solidFill>
                  <a:schemeClr val="tx1"/>
                </a:solidFill>
              </a:rPr>
            </a:br>
            <a:r>
              <a:rPr lang="ru-RU" sz="2200" b="1">
                <a:solidFill>
                  <a:schemeClr val="tx1"/>
                </a:solidFill>
              </a:rPr>
              <a:t>в конкретно-научном познании двоякую роль: </a:t>
            </a:r>
          </a:p>
          <a:p>
            <a:pPr marL="176213" indent="-176213">
              <a:lnSpc>
                <a:spcPct val="90000"/>
              </a:lnSpc>
              <a:spcBef>
                <a:spcPts val="1000"/>
              </a:spcBef>
              <a:spcAft>
                <a:spcPts val="400"/>
              </a:spcAft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tx1"/>
                </a:solidFill>
              </a:rPr>
              <a:t>осуществляет конструктивную </a:t>
            </a:r>
            <a:r>
              <a:rPr lang="ru-RU" sz="2000">
                <a:solidFill>
                  <a:schemeClr val="tx1"/>
                </a:solidFill>
              </a:rPr>
              <a:t>критику познания с точки зрения условий и границ его применения;</a:t>
            </a:r>
          </a:p>
          <a:p>
            <a:pPr marL="176213" indent="-176213">
              <a:lnSpc>
                <a:spcPct val="90000"/>
              </a:lnSpc>
              <a:spcBef>
                <a:spcPts val="1000"/>
              </a:spcBef>
              <a:spcAft>
                <a:spcPts val="400"/>
              </a:spcAft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дает мировоззренческую интерпретацию науки с точки зрения той или иной картины мира.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6" name="Freeform 21"/>
          <p:cNvSpPr/>
          <p:nvPr/>
        </p:nvSpPr>
        <p:spPr>
          <a:xfrm rot="5400000">
            <a:off x="7877533" y="187861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Скругленный прямоугольник 3"/>
          <p:cNvSpPr/>
          <p:nvPr/>
        </p:nvSpPr>
        <p:spPr>
          <a:xfrm>
            <a:off x="719138" y="2134028"/>
            <a:ext cx="3781425" cy="1999642"/>
          </a:xfrm>
          <a:prstGeom prst="roundRect">
            <a:avLst>
              <a:gd name="adj" fmla="val 8886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>
              <a:spcAft>
                <a:spcPts val="600"/>
              </a:spcAft>
            </a:pPr>
            <a:r>
              <a:rPr lang="ru-RU" sz="2000" b="1"/>
              <a:t>Содержание философской методологии </a:t>
            </a:r>
            <a:r>
              <a:rPr lang="ru-RU" sz="2000"/>
              <a:t> – </a:t>
            </a:r>
            <a:br>
              <a:rPr lang="ru-RU" sz="2000"/>
            </a:br>
            <a:r>
              <a:rPr lang="ru-RU" sz="2000"/>
              <a:t>общие принципы познания </a:t>
            </a:r>
            <a:br>
              <a:rPr lang="ru-RU" sz="2000"/>
            </a:br>
            <a:r>
              <a:rPr lang="ru-RU" sz="2000"/>
              <a:t>и категориальный строй науки </a:t>
            </a:r>
            <a:br>
              <a:rPr lang="ru-RU" sz="2000"/>
            </a:br>
            <a:r>
              <a:rPr lang="ru-RU" sz="2000"/>
              <a:t>в целом.</a:t>
            </a:r>
            <a:endParaRPr lang="ru-RU" sz="2000" spc="-40"/>
          </a:p>
        </p:txBody>
      </p:sp>
      <p:sp>
        <p:nvSpPr>
          <p:cNvPr id="46" name="Freeform 20"/>
          <p:cNvSpPr/>
          <p:nvPr/>
        </p:nvSpPr>
        <p:spPr>
          <a:xfrm rot="5400000">
            <a:off x="3989745" y="187464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20"/>
          <p:cNvSpPr/>
          <p:nvPr/>
        </p:nvSpPr>
        <p:spPr>
          <a:xfrm rot="5400000">
            <a:off x="3992741" y="401639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Группа 6"/>
          <p:cNvGrpSpPr/>
          <p:nvPr/>
        </p:nvGrpSpPr>
        <p:grpSpPr>
          <a:xfrm>
            <a:off x="7703010" y="468208"/>
            <a:ext cx="685341" cy="1184044"/>
            <a:chOff x="7834283" y="533696"/>
            <a:chExt cx="554068" cy="957247"/>
          </a:xfrm>
        </p:grpSpPr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7819820" y="548159"/>
              <a:ext cx="246779" cy="21785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8156035" y="548159"/>
              <a:ext cx="246779" cy="21785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7819820" y="901964"/>
              <a:ext cx="246779" cy="21785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156035" y="901964"/>
              <a:ext cx="246779" cy="21785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7819820" y="1258627"/>
              <a:ext cx="246779" cy="217853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8156035" y="1258627"/>
              <a:ext cx="246779" cy="217853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9325188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3354" y="343788"/>
            <a:ext cx="6999268" cy="1102447"/>
          </a:xfrm>
        </p:spPr>
        <p:txBody>
          <a:bodyPr>
            <a:noAutofit/>
          </a:bodyPr>
          <a:lstStyle/>
          <a:p>
            <a:r>
              <a:rPr lang="ru-RU" altLang="ru-RU"/>
              <a:t>Общенаучная методология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40790"/>
            <a:ext cx="3780000" cy="2171787"/>
          </a:xfrm>
          <a:prstGeom prst="roundRect">
            <a:avLst>
              <a:gd name="adj" fmla="val 8050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36000" rtlCol="0" anchor="t"/>
          <a:lstStyle/>
          <a:p>
            <a:pPr>
              <a:spcAft>
                <a:spcPts val="600"/>
              </a:spcAft>
            </a:pPr>
            <a:r>
              <a:rPr lang="ru-RU" sz="2200" b="1"/>
              <a:t>Общенаучная методология  </a:t>
            </a:r>
            <a:r>
              <a:rPr lang="ru-RU" sz="2200"/>
              <a:t>указывает на применимость того или иного метода </a:t>
            </a:r>
            <a:br>
              <a:rPr lang="ru-RU" sz="2200"/>
            </a:br>
            <a:r>
              <a:rPr lang="ru-RU" sz="2200"/>
              <a:t>или подхода в ряде наук.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51513" y="1740790"/>
            <a:ext cx="3739830" cy="2171787"/>
          </a:xfrm>
          <a:prstGeom prst="roundRect">
            <a:avLst>
              <a:gd name="adj" fmla="val 708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36000" rtlCol="0" anchor="t"/>
          <a:lstStyle/>
          <a:p>
            <a:pPr>
              <a:spcAft>
                <a:spcPts val="1200"/>
              </a:spcAft>
            </a:pPr>
            <a:r>
              <a:rPr lang="ru-RU" sz="2200"/>
              <a:t>Общенаучная методологическая основа  конкретно-научных исследований – </a:t>
            </a:r>
            <a:r>
              <a:rPr lang="ru-RU" sz="2200" b="1"/>
              <a:t>системный подход</a:t>
            </a:r>
            <a:r>
              <a:rPr lang="ru-RU" sz="2200"/>
              <a:t>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876032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4312641"/>
            <a:ext cx="3780000" cy="1489850"/>
          </a:xfrm>
          <a:prstGeom prst="roundRect">
            <a:avLst>
              <a:gd name="adj" fmla="val 1132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80000" rIns="36000" bIns="36000" rtlCol="0" anchor="t"/>
          <a:lstStyle/>
          <a:p>
            <a:pPr marL="176213">
              <a:lnSpc>
                <a:spcPct val="90000"/>
              </a:lnSpc>
              <a:spcAft>
                <a:spcPts val="600"/>
              </a:spcAft>
            </a:pPr>
            <a:r>
              <a:rPr lang="ru-RU" sz="2200" b="1">
                <a:solidFill>
                  <a:schemeClr val="tx1"/>
                </a:solidFill>
              </a:rPr>
              <a:t>Общенаучные методы:</a:t>
            </a:r>
          </a:p>
          <a:p>
            <a:pPr marL="447675" indent="-176213">
              <a:lnSpc>
                <a:spcPct val="90000"/>
              </a:lnSpc>
              <a:spcAft>
                <a:spcPts val="600"/>
              </a:spcAft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tx1"/>
                </a:solidFill>
              </a:rPr>
              <a:t>наблюдение;</a:t>
            </a:r>
          </a:p>
          <a:p>
            <a:pPr marL="447675" indent="-176213">
              <a:lnSpc>
                <a:spcPct val="90000"/>
              </a:lnSpc>
              <a:spcAft>
                <a:spcPts val="600"/>
              </a:spcAft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tx1"/>
                </a:solidFill>
              </a:rPr>
              <a:t>эксперимент.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988320" y="405723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78599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4997" y="4057231"/>
            <a:ext cx="2388131" cy="1815598"/>
          </a:xfrm>
          <a:prstGeom prst="rect">
            <a:avLst/>
          </a:prstGeom>
        </p:spPr>
      </p:pic>
      <p:grpSp>
        <p:nvGrpSpPr>
          <p:cNvPr id="95" name="Группа 94"/>
          <p:cNvGrpSpPr/>
          <p:nvPr/>
        </p:nvGrpSpPr>
        <p:grpSpPr>
          <a:xfrm>
            <a:off x="7588861" y="644438"/>
            <a:ext cx="797989" cy="501146"/>
            <a:chOff x="7248264" y="629678"/>
            <a:chExt cx="1140085" cy="715986"/>
          </a:xfrm>
        </p:grpSpPr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8103038" y="647441"/>
              <a:ext cx="303074" cy="267548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8103038" y="1060353"/>
              <a:ext cx="303074" cy="267548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7668525" y="647441"/>
              <a:ext cx="303074" cy="267548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5400000">
              <a:off x="7668525" y="1060353"/>
              <a:ext cx="303074" cy="267548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5400000">
              <a:off x="7230501" y="647441"/>
              <a:ext cx="303074" cy="267548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7230501" y="1060353"/>
              <a:ext cx="303074" cy="267548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4834463" y="4295833"/>
            <a:ext cx="643899" cy="1523466"/>
            <a:chOff x="4706790" y="4295833"/>
            <a:chExt cx="643899" cy="1523466"/>
          </a:xfrm>
        </p:grpSpPr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5080708" y="5549317"/>
              <a:ext cx="286790" cy="25317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4689982" y="5549317"/>
              <a:ext cx="286790" cy="25317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5080708" y="5138150"/>
              <a:ext cx="286790" cy="25317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4689982" y="5138150"/>
              <a:ext cx="286790" cy="25317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5080708" y="4723660"/>
              <a:ext cx="286790" cy="253173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4689982" y="4723660"/>
              <a:ext cx="286790" cy="253173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5080708" y="4312641"/>
              <a:ext cx="286790" cy="253173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5400000">
              <a:off x="4689982" y="4312641"/>
              <a:ext cx="286790" cy="253173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477250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1" y="522504"/>
            <a:ext cx="6056409" cy="1426331"/>
          </a:xfrm>
        </p:spPr>
        <p:txBody>
          <a:bodyPr>
            <a:normAutofit/>
          </a:bodyPr>
          <a:lstStyle/>
          <a:p>
            <a:r>
              <a:rPr lang="ru-RU" sz="4800"/>
              <a:t>Конкретно-научная методология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35579" y="2303583"/>
            <a:ext cx="7652770" cy="3442611"/>
          </a:xfrm>
          <a:prstGeom prst="roundRect">
            <a:avLst>
              <a:gd name="adj" fmla="val 5752"/>
            </a:avLst>
          </a:prstGeom>
          <a:ln w="28575">
            <a:solidFill>
              <a:schemeClr val="tx1"/>
            </a:solidFill>
          </a:ln>
        </p:spPr>
        <p:txBody>
          <a:bodyPr vert="horz" lIns="720000" tIns="2376000" rIns="360000" bIns="45720" rtlCol="0">
            <a:noAutofit/>
          </a:bodyPr>
          <a:lstStyle/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400"/>
              <a:t>Речь идет о специфике познания </a:t>
            </a:r>
            <a:br>
              <a:rPr lang="ru-RU" sz="2400"/>
            </a:br>
            <a:r>
              <a:rPr lang="ru-RU" sz="2400"/>
              <a:t>в той или иной науке.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1046451" y="2600325"/>
            <a:ext cx="7031026" cy="1918921"/>
          </a:xfrm>
          <a:prstGeom prst="roundRect">
            <a:avLst>
              <a:gd name="adj" fmla="val 10931"/>
            </a:avLst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16000" rIns="72000" rtlCol="0" anchor="t"/>
          <a:lstStyle/>
          <a:p>
            <a:r>
              <a:rPr lang="ru-RU" sz="2800" spc="50"/>
              <a:t>Это совокупность методов, приемов исследования и процедур, применяемых </a:t>
            </a:r>
            <a:br>
              <a:rPr lang="ru-RU" sz="2800" spc="50"/>
            </a:br>
            <a:r>
              <a:rPr lang="ru-RU" sz="2800" spc="50"/>
              <a:t>в той или иной научной дисциплине.</a:t>
            </a:r>
          </a:p>
        </p:txBody>
      </p:sp>
      <p:sp>
        <p:nvSpPr>
          <p:cNvPr id="24" name="Freeform 20"/>
          <p:cNvSpPr/>
          <p:nvPr/>
        </p:nvSpPr>
        <p:spPr>
          <a:xfrm rot="5400000">
            <a:off x="7877343" y="204817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Группа 15"/>
          <p:cNvGrpSpPr/>
          <p:nvPr/>
        </p:nvGrpSpPr>
        <p:grpSpPr>
          <a:xfrm>
            <a:off x="6967906" y="668281"/>
            <a:ext cx="1453961" cy="1134777"/>
            <a:chOff x="8052457" y="227472"/>
            <a:chExt cx="840718" cy="656158"/>
          </a:xfrm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95002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666" y="562365"/>
            <a:ext cx="7651990" cy="138952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tabLst>
                <a:tab pos="6813550" algn="r"/>
              </a:tabLst>
            </a:pPr>
            <a:r>
              <a:rPr lang="ru-RU"/>
              <a:t>Основные положения отечественной психологии</a:t>
            </a:r>
            <a:r>
              <a:rPr lang="ru-RU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358490" y="2168433"/>
            <a:ext cx="7021066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100"/>
              <a:t>Материя первична, а сознание вторично.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873158" y="6115390"/>
            <a:ext cx="673938" cy="365125"/>
          </a:xfrm>
        </p:spPr>
        <p:txBody>
          <a:bodyPr/>
          <a:lstStyle/>
          <a:p>
            <a:fld id="{66CB1368-62DD-49DD-B557-E33E150B8885}" type="slidenum">
              <a:rPr lang="ru-RU" smtClean="0"/>
              <a:t>15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358491" y="2956929"/>
            <a:ext cx="7021066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100"/>
              <a:t>Психика есть свойство высокоорганизованной материи, </a:t>
            </a:r>
            <a:br>
              <a:rPr lang="ru-RU" sz="2100"/>
            </a:br>
            <a:r>
              <a:rPr lang="ru-RU" sz="2100"/>
              <a:t>а именно – сложно организованной нервной системы.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358490" y="3744720"/>
            <a:ext cx="7021066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100"/>
              <a:t>Сущность психики состоит в отражении окружающей действительности и в активном воздействии на нее.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895964" y="2167026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895964" y="2955522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895964" y="3744720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6" name="Объект 6"/>
          <p:cNvSpPr>
            <a:spLocks noGrp="1"/>
          </p:cNvSpPr>
          <p:nvPr>
            <p:ph sz="quarter" idx="3"/>
          </p:nvPr>
        </p:nvSpPr>
        <p:spPr>
          <a:xfrm>
            <a:off x="1367285" y="4540510"/>
            <a:ext cx="7021066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100"/>
              <a:t>В процессе эволюции возникло сознание – высший этап развития психики.</a:t>
            </a:r>
          </a:p>
        </p:txBody>
      </p:sp>
      <p:sp>
        <p:nvSpPr>
          <p:cNvPr id="87" name="Объект 6"/>
          <p:cNvSpPr>
            <a:spLocks noGrp="1"/>
          </p:cNvSpPr>
          <p:nvPr>
            <p:ph sz="quarter" idx="3"/>
          </p:nvPr>
        </p:nvSpPr>
        <p:spPr>
          <a:xfrm>
            <a:off x="1367284" y="5328301"/>
            <a:ext cx="7021066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100"/>
              <a:t>Психика и сознание социально обусловлены.</a:t>
            </a:r>
          </a:p>
        </p:txBody>
      </p:sp>
      <p:sp>
        <p:nvSpPr>
          <p:cNvPr id="88" name="Объект 5"/>
          <p:cNvSpPr>
            <a:spLocks noGrp="1"/>
          </p:cNvSpPr>
          <p:nvPr>
            <p:ph sz="quarter" idx="2"/>
          </p:nvPr>
        </p:nvSpPr>
        <p:spPr>
          <a:xfrm>
            <a:off x="904758" y="4539103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89" name="Объект 5"/>
          <p:cNvSpPr>
            <a:spLocks noGrp="1"/>
          </p:cNvSpPr>
          <p:nvPr>
            <p:ph sz="quarter" idx="2"/>
          </p:nvPr>
        </p:nvSpPr>
        <p:spPr>
          <a:xfrm>
            <a:off x="904758" y="5328301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6603022" y="475252"/>
            <a:ext cx="1788873" cy="1393068"/>
            <a:chOff x="6576646" y="475252"/>
            <a:chExt cx="1788873" cy="1393068"/>
          </a:xfrm>
        </p:grpSpPr>
        <p:grpSp>
          <p:nvGrpSpPr>
            <p:cNvPr id="90" name="Группа 89"/>
            <p:cNvGrpSpPr/>
            <p:nvPr/>
          </p:nvGrpSpPr>
          <p:grpSpPr>
            <a:xfrm>
              <a:off x="6576646" y="475252"/>
              <a:ext cx="1023338" cy="646915"/>
              <a:chOff x="6199388" y="780818"/>
              <a:chExt cx="1246017" cy="787685"/>
            </a:xfrm>
            <a:solidFill>
              <a:srgbClr val="961E82"/>
            </a:solidFill>
          </p:grpSpPr>
          <p:sp>
            <p:nvSpPr>
              <p:cNvPr id="95" name="Шестиугольник 94"/>
              <p:cNvSpPr>
                <a:spLocks noChangeAspect="1"/>
              </p:cNvSpPr>
              <p:nvPr/>
            </p:nvSpPr>
            <p:spPr>
              <a:xfrm rot="5400000">
                <a:off x="7131523" y="800359"/>
                <a:ext cx="333424" cy="29434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6" name="Шестиугольник 95"/>
              <p:cNvSpPr>
                <a:spLocks noChangeAspect="1"/>
              </p:cNvSpPr>
              <p:nvPr/>
            </p:nvSpPr>
            <p:spPr>
              <a:xfrm rot="5400000">
                <a:off x="7131523" y="1254620"/>
                <a:ext cx="333424" cy="29434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7" name="Шестиугольник 96"/>
              <p:cNvSpPr>
                <a:spLocks noChangeAspect="1"/>
              </p:cNvSpPr>
              <p:nvPr/>
            </p:nvSpPr>
            <p:spPr>
              <a:xfrm rot="5400000">
                <a:off x="6653669" y="800359"/>
                <a:ext cx="333424" cy="294341"/>
              </a:xfrm>
              <a:prstGeom prst="hexagon">
                <a:avLst/>
              </a:prstGeom>
              <a:solidFill>
                <a:srgbClr val="961E82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8" name="Шестиугольник 97"/>
              <p:cNvSpPr>
                <a:spLocks noChangeAspect="1"/>
              </p:cNvSpPr>
              <p:nvPr/>
            </p:nvSpPr>
            <p:spPr>
              <a:xfrm rot="5400000">
                <a:off x="6653669" y="1254620"/>
                <a:ext cx="333424" cy="294341"/>
              </a:xfrm>
              <a:prstGeom prst="hexagon">
                <a:avLst/>
              </a:prstGeom>
              <a:solidFill>
                <a:srgbClr val="961E82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3" name="Шестиугольник 102"/>
              <p:cNvSpPr>
                <a:spLocks noChangeAspect="1"/>
              </p:cNvSpPr>
              <p:nvPr/>
            </p:nvSpPr>
            <p:spPr>
              <a:xfrm rot="5400000">
                <a:off x="6179847" y="800359"/>
                <a:ext cx="333424" cy="294341"/>
              </a:xfrm>
              <a:prstGeom prst="hexagon">
                <a:avLst/>
              </a:prstGeom>
              <a:solidFill>
                <a:srgbClr val="961E82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4" name="Шестиугольник 103"/>
              <p:cNvSpPr>
                <a:spLocks noChangeAspect="1"/>
              </p:cNvSpPr>
              <p:nvPr/>
            </p:nvSpPr>
            <p:spPr>
              <a:xfrm rot="5400000">
                <a:off x="6179847" y="1254620"/>
                <a:ext cx="333424" cy="294341"/>
              </a:xfrm>
              <a:prstGeom prst="hexagon">
                <a:avLst/>
              </a:prstGeom>
              <a:solidFill>
                <a:srgbClr val="961E82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16200000">
              <a:off x="7734653" y="491301"/>
              <a:ext cx="273837" cy="241739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16200000">
              <a:off x="8107731" y="491301"/>
              <a:ext cx="273837" cy="241739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16200000">
              <a:off x="7734653" y="864378"/>
              <a:ext cx="273837" cy="241739"/>
            </a:xfrm>
            <a:prstGeom prst="hexagon">
              <a:avLst/>
            </a:prstGeom>
            <a:solidFill>
              <a:srgbClr val="961E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16200000">
              <a:off x="8107731" y="864378"/>
              <a:ext cx="273837" cy="241739"/>
            </a:xfrm>
            <a:prstGeom prst="hexagon">
              <a:avLst/>
            </a:prstGeom>
            <a:solidFill>
              <a:srgbClr val="961E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16200000">
              <a:off x="7734653" y="1237455"/>
              <a:ext cx="273837" cy="241739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16200000">
              <a:off x="8107731" y="1237455"/>
              <a:ext cx="273837" cy="241739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16200000">
              <a:off x="7734653" y="1610532"/>
              <a:ext cx="273837" cy="241739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16200000">
              <a:off x="8107731" y="1610532"/>
              <a:ext cx="273837" cy="241739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9254015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206522"/>
            <a:ext cx="6660301" cy="1349724"/>
          </a:xfrm>
        </p:spPr>
        <p:txBody>
          <a:bodyPr>
            <a:normAutofit/>
          </a:bodyPr>
          <a:lstStyle/>
          <a:p>
            <a:r>
              <a:rPr lang="ru-RU" altLang="ru-RU"/>
              <a:t>Принципы отечественной психологии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16</a:t>
            </a:fld>
            <a:endParaRPr lang="ru-RU"/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1224937"/>
              </p:ext>
            </p:extLst>
          </p:nvPr>
        </p:nvGraphicFramePr>
        <p:xfrm>
          <a:off x="719139" y="1713527"/>
          <a:ext cx="7705724" cy="4595838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307557">
                  <a:extLst>
                    <a:ext uri="{9D8B030D-6E8A-4147-A177-3AD203B41FA5}">
                      <a16:colId xmlns:a16="http://schemas.microsoft.com/office/drawing/2014/main" val="1244021596"/>
                    </a:ext>
                  </a:extLst>
                </a:gridCol>
                <a:gridCol w="5398167">
                  <a:extLst>
                    <a:ext uri="{9D8B030D-6E8A-4147-A177-3AD203B41FA5}">
                      <a16:colId xmlns:a16="http://schemas.microsoft.com/office/drawing/2014/main" val="2881272131"/>
                    </a:ext>
                  </a:extLst>
                </a:gridCol>
              </a:tblGrid>
              <a:tr h="572478"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Принцип</a:t>
                      </a:r>
                    </a:p>
                  </a:txBody>
                  <a:tcPr marL="36000" marR="36000" marT="86264" marB="86264"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961E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b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В чем проявляется</a:t>
                      </a:r>
                    </a:p>
                  </a:txBody>
                  <a:tcPr marL="72000" marR="36000" marT="86264" marB="86264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961E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165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/>
                        <a:t>Принцип детерминизма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Психические явления не возникают</a:t>
                      </a:r>
                      <a:r>
                        <a:rPr lang="ru-RU" sz="1800" baseline="0" dirty="0"/>
                        <a:t> сами по себе</a:t>
                      </a:r>
                      <a:r>
                        <a:rPr lang="ru-RU" sz="1800" baseline="0"/>
                        <a:t>, </a:t>
                      </a:r>
                      <a:br>
                        <a:rPr lang="ru-RU" sz="1800" baseline="0"/>
                      </a:br>
                      <a:r>
                        <a:rPr lang="ru-RU" sz="1800" spc="-80" baseline="0"/>
                        <a:t>а </a:t>
                      </a:r>
                      <a:r>
                        <a:rPr lang="ru-RU" sz="1800" spc="-80" baseline="0" dirty="0"/>
                        <a:t>обусловлены естественными и </a:t>
                      </a:r>
                      <a:r>
                        <a:rPr lang="ru-RU" sz="1800" spc="-80" baseline="0"/>
                        <a:t>социальными условиями</a:t>
                      </a:r>
                      <a:r>
                        <a:rPr lang="ru-RU" sz="1800" spc="-70" baseline="0"/>
                        <a:t>.</a:t>
                      </a:r>
                      <a:endParaRPr lang="ru-RU" sz="1800" spc="-70" baseline="0" dirty="0"/>
                    </a:p>
                  </a:txBody>
                  <a:tcPr marL="72000" marR="36000"/>
                </a:tc>
                <a:extLst>
                  <a:ext uri="{0D108BD9-81ED-4DB2-BD59-A6C34878D82A}">
                    <a16:rowId xmlns:a16="http://schemas.microsoft.com/office/drawing/2014/main" val="728482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/>
                        <a:t>Принцип единства </a:t>
                      </a:r>
                      <a:r>
                        <a:rPr lang="ru-RU" sz="1800" b="1"/>
                        <a:t>сознания</a:t>
                      </a:r>
                      <a:r>
                        <a:rPr lang="ru-RU" sz="1800" b="1" baseline="0"/>
                        <a:t> </a:t>
                      </a:r>
                      <a:br>
                        <a:rPr lang="ru-RU" sz="1800" b="1" baseline="0"/>
                      </a:br>
                      <a:r>
                        <a:rPr lang="ru-RU" sz="1800" b="1" baseline="0"/>
                        <a:t>и </a:t>
                      </a:r>
                      <a:r>
                        <a:rPr lang="ru-RU" sz="1800" b="1" baseline="0" dirty="0"/>
                        <a:t>деятельности</a:t>
                      </a:r>
                      <a:endParaRPr lang="ru-RU" sz="1800" b="1" dirty="0"/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800"/>
                        <a:t>Сознание </a:t>
                      </a:r>
                      <a:r>
                        <a:rPr lang="ru-RU" sz="1800" dirty="0"/>
                        <a:t>и деятельность образуют неразрывное единство: сознание развивается и </a:t>
                      </a:r>
                      <a:r>
                        <a:rPr lang="ru-RU" sz="1800"/>
                        <a:t>проявляется </a:t>
                      </a:r>
                      <a:br>
                        <a:rPr lang="ru-RU" sz="1800"/>
                      </a:br>
                      <a:r>
                        <a:rPr lang="ru-RU" sz="1800"/>
                        <a:t>в </a:t>
                      </a:r>
                      <a:r>
                        <a:rPr lang="ru-RU" sz="1800" dirty="0"/>
                        <a:t>деятельности, а деятельность </a:t>
                      </a:r>
                      <a:r>
                        <a:rPr lang="ru-RU" sz="1800"/>
                        <a:t>выступает как </a:t>
                      </a:r>
                      <a:r>
                        <a:rPr lang="ru-RU" sz="1800" dirty="0"/>
                        <a:t>форма </a:t>
                      </a:r>
                      <a:r>
                        <a:rPr lang="ru-RU" sz="1800"/>
                        <a:t>проявления сознания.</a:t>
                      </a:r>
                      <a:endParaRPr lang="ru-RU" sz="1800" dirty="0"/>
                    </a:p>
                  </a:txBody>
                  <a:tcPr marL="72000" marR="36000"/>
                </a:tc>
                <a:extLst>
                  <a:ext uri="{0D108BD9-81ED-4DB2-BD59-A6C34878D82A}">
                    <a16:rowId xmlns:a16="http://schemas.microsoft.com/office/drawing/2014/main" val="3929353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/>
                        <a:t>Принцип развития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Психика может быть понята только</a:t>
                      </a:r>
                      <a:r>
                        <a:rPr lang="ru-RU" sz="1800" baseline="0" dirty="0"/>
                        <a:t> в процессе </a:t>
                      </a:r>
                      <a:r>
                        <a:rPr lang="ru-RU" sz="1800" baseline="0"/>
                        <a:t>своего развития.</a:t>
                      </a:r>
                      <a:endParaRPr lang="ru-RU" sz="1800" dirty="0"/>
                    </a:p>
                  </a:txBody>
                  <a:tcPr marL="72000" marR="36000"/>
                </a:tc>
                <a:extLst>
                  <a:ext uri="{0D108BD9-81ED-4DB2-BD59-A6C34878D82A}">
                    <a16:rowId xmlns:a16="http://schemas.microsoft.com/office/drawing/2014/main" val="270298375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/>
                        <a:t>Принцип личностного подхода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Психика каждого </a:t>
                      </a:r>
                      <a:r>
                        <a:rPr lang="ru-RU" sz="1800"/>
                        <a:t>человека уникальна.</a:t>
                      </a:r>
                      <a:endParaRPr lang="ru-RU" sz="1800" dirty="0"/>
                    </a:p>
                  </a:txBody>
                  <a:tcPr marL="72000" marR="36000"/>
                </a:tc>
                <a:extLst>
                  <a:ext uri="{0D108BD9-81ED-4DB2-BD59-A6C34878D82A}">
                    <a16:rowId xmlns:a16="http://schemas.microsoft.com/office/drawing/2014/main" val="35818589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800" b="1" dirty="0"/>
                        <a:t>Принцип системности</a:t>
                      </a:r>
                    </a:p>
                  </a:txBody>
                  <a:tcPr marL="36000" marR="36000"/>
                </a:tc>
                <a:tc>
                  <a:txBody>
                    <a:bodyPr/>
                    <a:lstStyle/>
                    <a:p>
                      <a:r>
                        <a:rPr lang="ru-RU" sz="1800" dirty="0"/>
                        <a:t>Все особенности психики человека взаимодействуют друг с другом, поэтому должны рассматриваться целостно.</a:t>
                      </a:r>
                    </a:p>
                  </a:txBody>
                  <a:tcPr marL="72000" marR="36000"/>
                </a:tc>
                <a:extLst>
                  <a:ext uri="{0D108BD9-81ED-4DB2-BD59-A6C34878D82A}">
                    <a16:rowId xmlns:a16="http://schemas.microsoft.com/office/drawing/2014/main" val="1473101497"/>
                  </a:ext>
                </a:extLst>
              </a:tr>
            </a:tbl>
          </a:graphicData>
        </a:graphic>
      </p:graphicFrame>
      <p:grpSp>
        <p:nvGrpSpPr>
          <p:cNvPr id="8" name="Группа 7"/>
          <p:cNvGrpSpPr/>
          <p:nvPr/>
        </p:nvGrpSpPr>
        <p:grpSpPr>
          <a:xfrm>
            <a:off x="5679831" y="416450"/>
            <a:ext cx="2743686" cy="1139796"/>
            <a:chOff x="5679831" y="332325"/>
            <a:chExt cx="2743686" cy="1139796"/>
          </a:xfrm>
        </p:grpSpPr>
        <p:grpSp>
          <p:nvGrpSpPr>
            <p:cNvPr id="4" name="Группа 3"/>
            <p:cNvGrpSpPr/>
            <p:nvPr/>
          </p:nvGrpSpPr>
          <p:grpSpPr>
            <a:xfrm>
              <a:off x="5679831" y="934214"/>
              <a:ext cx="2743686" cy="537907"/>
              <a:chOff x="6189785" y="1125211"/>
              <a:chExt cx="2198564" cy="431034"/>
            </a:xfrm>
          </p:grpSpPr>
          <p:sp>
            <p:nvSpPr>
              <p:cNvPr id="41" name="Шестиугольник 40"/>
              <p:cNvSpPr>
                <a:spLocks noChangeAspect="1"/>
              </p:cNvSpPr>
              <p:nvPr/>
            </p:nvSpPr>
            <p:spPr>
              <a:xfrm rot="16200000" flipH="1">
                <a:off x="6178790" y="1379628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2" name="Шестиугольник 41"/>
              <p:cNvSpPr>
                <a:spLocks noChangeAspect="1"/>
              </p:cNvSpPr>
              <p:nvPr/>
            </p:nvSpPr>
            <p:spPr>
              <a:xfrm rot="16200000" flipH="1">
                <a:off x="6436349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3" name="Шестиугольник 42"/>
              <p:cNvSpPr>
                <a:spLocks noChangeAspect="1"/>
              </p:cNvSpPr>
              <p:nvPr/>
            </p:nvSpPr>
            <p:spPr>
              <a:xfrm rot="16200000" flipH="1">
                <a:off x="6688490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4" name="Шестиугольник 43"/>
              <p:cNvSpPr>
                <a:spLocks noChangeAspect="1"/>
              </p:cNvSpPr>
              <p:nvPr/>
            </p:nvSpPr>
            <p:spPr>
              <a:xfrm rot="16200000" flipH="1">
                <a:off x="6940632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16200000" flipH="1">
                <a:off x="7192772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16200000" flipH="1">
                <a:off x="7700521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7" name="Шестиугольник 46"/>
              <p:cNvSpPr>
                <a:spLocks noChangeAspect="1"/>
              </p:cNvSpPr>
              <p:nvPr/>
            </p:nvSpPr>
            <p:spPr>
              <a:xfrm rot="16200000" flipH="1">
                <a:off x="7444915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16200000" flipH="1">
                <a:off x="7956126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16200000" flipH="1">
                <a:off x="8211731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rot="16200000" flipH="1">
                <a:off x="6178791" y="1379628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1" name="Шестиугольник 50"/>
              <p:cNvSpPr>
                <a:spLocks noChangeAspect="1"/>
              </p:cNvSpPr>
              <p:nvPr/>
            </p:nvSpPr>
            <p:spPr>
              <a:xfrm rot="16200000" flipH="1">
                <a:off x="6436350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2" name="Шестиугольник 51"/>
              <p:cNvSpPr>
                <a:spLocks noChangeAspect="1"/>
              </p:cNvSpPr>
              <p:nvPr/>
            </p:nvSpPr>
            <p:spPr>
              <a:xfrm rot="16200000" flipH="1">
                <a:off x="6688492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3" name="Шестиугольник 52"/>
              <p:cNvSpPr>
                <a:spLocks noChangeAspect="1"/>
              </p:cNvSpPr>
              <p:nvPr/>
            </p:nvSpPr>
            <p:spPr>
              <a:xfrm rot="16200000" flipH="1">
                <a:off x="6940633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rot="16200000" flipH="1">
                <a:off x="7192775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5" name="Шестиугольник 54"/>
              <p:cNvSpPr>
                <a:spLocks noChangeAspect="1"/>
              </p:cNvSpPr>
              <p:nvPr/>
            </p:nvSpPr>
            <p:spPr>
              <a:xfrm rot="16200000" flipH="1">
                <a:off x="7700523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rot="16200000" flipH="1">
                <a:off x="7444918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rot="16200000" flipH="1">
                <a:off x="7956129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8" name="Шестиугольник 57"/>
              <p:cNvSpPr>
                <a:spLocks noChangeAspect="1"/>
              </p:cNvSpPr>
              <p:nvPr/>
            </p:nvSpPr>
            <p:spPr>
              <a:xfrm rot="16200000" flipH="1">
                <a:off x="8211733" y="1377357"/>
                <a:ext cx="187612" cy="165621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3" name="Шестиугольник 22"/>
              <p:cNvSpPr>
                <a:spLocks noChangeAspect="1"/>
              </p:cNvSpPr>
              <p:nvPr/>
            </p:nvSpPr>
            <p:spPr>
              <a:xfrm rot="16200000" flipH="1">
                <a:off x="6178790" y="1138477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" name="Шестиугольник 23"/>
              <p:cNvSpPr>
                <a:spLocks noChangeAspect="1"/>
              </p:cNvSpPr>
              <p:nvPr/>
            </p:nvSpPr>
            <p:spPr>
              <a:xfrm rot="16200000" flipH="1">
                <a:off x="6436349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5" name="Шестиугольник 24"/>
              <p:cNvSpPr>
                <a:spLocks noChangeAspect="1"/>
              </p:cNvSpPr>
              <p:nvPr/>
            </p:nvSpPr>
            <p:spPr>
              <a:xfrm rot="16200000" flipH="1">
                <a:off x="6688490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6" name="Шестиугольник 25"/>
              <p:cNvSpPr>
                <a:spLocks noChangeAspect="1"/>
              </p:cNvSpPr>
              <p:nvPr/>
            </p:nvSpPr>
            <p:spPr>
              <a:xfrm rot="16200000" flipH="1">
                <a:off x="6940632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7" name="Шестиугольник 26"/>
              <p:cNvSpPr>
                <a:spLocks noChangeAspect="1"/>
              </p:cNvSpPr>
              <p:nvPr/>
            </p:nvSpPr>
            <p:spPr>
              <a:xfrm rot="16200000" flipH="1">
                <a:off x="7192772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8" name="Шестиугольник 27"/>
              <p:cNvSpPr>
                <a:spLocks noChangeAspect="1"/>
              </p:cNvSpPr>
              <p:nvPr/>
            </p:nvSpPr>
            <p:spPr>
              <a:xfrm rot="16200000" flipH="1">
                <a:off x="7700521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9" name="Шестиугольник 28"/>
              <p:cNvSpPr>
                <a:spLocks noChangeAspect="1"/>
              </p:cNvSpPr>
              <p:nvPr/>
            </p:nvSpPr>
            <p:spPr>
              <a:xfrm rot="16200000" flipH="1">
                <a:off x="7444915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0" name="Шестиугольник 29"/>
              <p:cNvSpPr>
                <a:spLocks noChangeAspect="1"/>
              </p:cNvSpPr>
              <p:nvPr/>
            </p:nvSpPr>
            <p:spPr>
              <a:xfrm rot="16200000" flipH="1">
                <a:off x="7956126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1" name="Шестиугольник 30"/>
              <p:cNvSpPr>
                <a:spLocks noChangeAspect="1"/>
              </p:cNvSpPr>
              <p:nvPr/>
            </p:nvSpPr>
            <p:spPr>
              <a:xfrm rot="16200000" flipH="1">
                <a:off x="8211731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2" name="Шестиугольник 31"/>
              <p:cNvSpPr>
                <a:spLocks noChangeAspect="1"/>
              </p:cNvSpPr>
              <p:nvPr/>
            </p:nvSpPr>
            <p:spPr>
              <a:xfrm rot="16200000" flipH="1">
                <a:off x="6178791" y="1138477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3" name="Шестиугольник 32"/>
              <p:cNvSpPr>
                <a:spLocks noChangeAspect="1"/>
              </p:cNvSpPr>
              <p:nvPr/>
            </p:nvSpPr>
            <p:spPr>
              <a:xfrm rot="16200000" flipH="1">
                <a:off x="6436350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4" name="Шестиугольник 33"/>
              <p:cNvSpPr>
                <a:spLocks noChangeAspect="1"/>
              </p:cNvSpPr>
              <p:nvPr/>
            </p:nvSpPr>
            <p:spPr>
              <a:xfrm rot="16200000" flipH="1">
                <a:off x="6688492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5" name="Шестиугольник 34"/>
              <p:cNvSpPr>
                <a:spLocks noChangeAspect="1"/>
              </p:cNvSpPr>
              <p:nvPr/>
            </p:nvSpPr>
            <p:spPr>
              <a:xfrm rot="16200000" flipH="1">
                <a:off x="6940633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6" name="Шестиугольник 35"/>
              <p:cNvSpPr>
                <a:spLocks noChangeAspect="1"/>
              </p:cNvSpPr>
              <p:nvPr/>
            </p:nvSpPr>
            <p:spPr>
              <a:xfrm rot="16200000" flipH="1">
                <a:off x="7192775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7" name="Шестиугольник 36"/>
              <p:cNvSpPr>
                <a:spLocks noChangeAspect="1"/>
              </p:cNvSpPr>
              <p:nvPr/>
            </p:nvSpPr>
            <p:spPr>
              <a:xfrm rot="16200000" flipH="1">
                <a:off x="7700523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8" name="Шестиугольник 37"/>
              <p:cNvSpPr>
                <a:spLocks noChangeAspect="1"/>
              </p:cNvSpPr>
              <p:nvPr/>
            </p:nvSpPr>
            <p:spPr>
              <a:xfrm rot="16200000" flipH="1">
                <a:off x="7444918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9" name="Шестиугольник 38"/>
              <p:cNvSpPr>
                <a:spLocks noChangeAspect="1"/>
              </p:cNvSpPr>
              <p:nvPr/>
            </p:nvSpPr>
            <p:spPr>
              <a:xfrm rot="16200000" flipH="1">
                <a:off x="7956129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0" name="Шестиугольник 39"/>
              <p:cNvSpPr>
                <a:spLocks noChangeAspect="1"/>
              </p:cNvSpPr>
              <p:nvPr/>
            </p:nvSpPr>
            <p:spPr>
              <a:xfrm rot="16200000" flipH="1">
                <a:off x="8211733" y="1136206"/>
                <a:ext cx="187612" cy="165621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7" name="Группа 6"/>
            <p:cNvGrpSpPr/>
            <p:nvPr/>
          </p:nvGrpSpPr>
          <p:grpSpPr>
            <a:xfrm>
              <a:off x="7259886" y="332325"/>
              <a:ext cx="1163629" cy="535074"/>
              <a:chOff x="7412289" y="1086613"/>
              <a:chExt cx="1163629" cy="535074"/>
            </a:xfrm>
          </p:grpSpPr>
          <p:sp>
            <p:nvSpPr>
              <p:cNvPr id="67" name="Шестиугольник 66"/>
              <p:cNvSpPr>
                <a:spLocks noChangeAspect="1"/>
              </p:cNvSpPr>
              <p:nvPr/>
            </p:nvSpPr>
            <p:spPr>
              <a:xfrm rot="16200000" flipH="1">
                <a:off x="7717548" y="1401279"/>
                <a:ext cx="234130" cy="206686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16200000" flipH="1">
                <a:off x="7398567" y="1401279"/>
                <a:ext cx="234130" cy="206686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16200000" flipH="1">
                <a:off x="8036530" y="1401279"/>
                <a:ext cx="234130" cy="206686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16200000" flipH="1">
                <a:off x="8355510" y="1401279"/>
                <a:ext cx="234130" cy="206686"/>
              </a:xfrm>
              <a:prstGeom prst="hexagon">
                <a:avLst/>
              </a:prstGeom>
              <a:solidFill>
                <a:srgbClr val="961E82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rot="16200000" flipH="1">
                <a:off x="7717548" y="1100335"/>
                <a:ext cx="234130" cy="206686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2" name="Шестиугольник 71"/>
              <p:cNvSpPr>
                <a:spLocks noChangeAspect="1"/>
              </p:cNvSpPr>
              <p:nvPr/>
            </p:nvSpPr>
            <p:spPr>
              <a:xfrm rot="16200000" flipH="1">
                <a:off x="7398567" y="1100335"/>
                <a:ext cx="234130" cy="206686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3" name="Шестиугольник 72"/>
              <p:cNvSpPr>
                <a:spLocks noChangeAspect="1"/>
              </p:cNvSpPr>
              <p:nvPr/>
            </p:nvSpPr>
            <p:spPr>
              <a:xfrm rot="16200000" flipH="1">
                <a:off x="8036530" y="1100335"/>
                <a:ext cx="234130" cy="206686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4" name="Шестиугольник 73"/>
              <p:cNvSpPr>
                <a:spLocks noChangeAspect="1"/>
              </p:cNvSpPr>
              <p:nvPr/>
            </p:nvSpPr>
            <p:spPr>
              <a:xfrm rot="16200000" flipH="1">
                <a:off x="8355510" y="1100335"/>
                <a:ext cx="234130" cy="206686"/>
              </a:xfrm>
              <a:prstGeom prst="hexagon">
                <a:avLst/>
              </a:prstGeom>
              <a:solidFill>
                <a:srgbClr val="961E82">
                  <a:alpha val="27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262603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02721"/>
            <a:ext cx="5441816" cy="1219199"/>
          </a:xfrm>
        </p:spPr>
        <p:txBody>
          <a:bodyPr>
            <a:noAutofit/>
          </a:bodyPr>
          <a:lstStyle/>
          <a:p>
            <a:r>
              <a:rPr lang="ru-RU" altLang="ru-RU"/>
              <a:t>Методика и техника исследования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43439" y="4170450"/>
            <a:ext cx="3744912" cy="1800000"/>
          </a:xfrm>
          <a:prstGeom prst="roundRect">
            <a:avLst>
              <a:gd name="adj" fmla="val 1183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rtlCol="0" anchor="t"/>
          <a:lstStyle/>
          <a:p>
            <a:pPr marL="179388"/>
            <a:r>
              <a:rPr lang="ru-RU" altLang="ru-RU" sz="2200" b="1"/>
              <a:t>Методика: </a:t>
            </a:r>
          </a:p>
          <a:p>
            <a:pPr marL="176213" indent="-176213">
              <a:spcBef>
                <a:spcPts val="1000"/>
              </a:spcBef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z="2000">
                <a:solidFill>
                  <a:schemeClr val="bg1"/>
                </a:solidFill>
              </a:rPr>
              <a:t>это приём целесообразного проведения какой-либо работы.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877533" y="391504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2134026"/>
            <a:ext cx="3780000" cy="3852248"/>
          </a:xfrm>
          <a:prstGeom prst="roundRect">
            <a:avLst>
              <a:gd name="adj" fmla="val 465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bIns="36000" rtlCol="0" anchor="t"/>
          <a:lstStyle/>
          <a:p>
            <a:pPr marL="179388"/>
            <a:r>
              <a:rPr lang="ru-RU" sz="2200" b="1">
                <a:solidFill>
                  <a:schemeClr val="tx1"/>
                </a:solidFill>
              </a:rPr>
              <a:t>Методика и техника исследования:</a:t>
            </a:r>
          </a:p>
          <a:p>
            <a:pPr marL="176213" indent="-176213">
              <a:spcBef>
                <a:spcPts val="1000"/>
              </a:spcBef>
              <a:spcAft>
                <a:spcPts val="400"/>
              </a:spcAft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это набор процедур, обеспечивающих получение </a:t>
            </a:r>
            <a:r>
              <a:rPr lang="ru-RU" sz="2000" spc="-70">
                <a:solidFill>
                  <a:schemeClr val="tx1"/>
                </a:solidFill>
              </a:rPr>
              <a:t>единообразного и достоверного </a:t>
            </a:r>
            <a:r>
              <a:rPr lang="ru-RU" sz="2000">
                <a:solidFill>
                  <a:schemeClr val="tx1"/>
                </a:solidFill>
              </a:rPr>
              <a:t>эмпирического материала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и его первичную обработку.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988320" y="187861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Скругленный прямоугольник 3"/>
          <p:cNvSpPr/>
          <p:nvPr/>
        </p:nvSpPr>
        <p:spPr>
          <a:xfrm>
            <a:off x="4643439" y="2134028"/>
            <a:ext cx="3744912" cy="1800000"/>
          </a:xfrm>
          <a:prstGeom prst="roundRect">
            <a:avLst>
              <a:gd name="adj" fmla="val 11271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rIns="36000" rtlCol="0" anchor="t"/>
          <a:lstStyle/>
          <a:p>
            <a:pPr marL="179388"/>
            <a:r>
              <a:rPr lang="ru-RU" sz="2200" b="1"/>
              <a:t>Методы психологии: </a:t>
            </a:r>
          </a:p>
          <a:p>
            <a:pPr marL="176213" indent="-176213">
              <a:spcBef>
                <a:spcPts val="1000"/>
              </a:spcBef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это способы изучения психических явлений </a:t>
            </a:r>
            <a:br>
              <a:rPr lang="ru-RU" sz="2000">
                <a:solidFill>
                  <a:schemeClr val="bg1"/>
                </a:solidFill>
              </a:rPr>
            </a:br>
            <a:r>
              <a:rPr lang="ru-RU" sz="2000">
                <a:solidFill>
                  <a:schemeClr val="bg1"/>
                </a:solidFill>
              </a:rPr>
              <a:t>и психической деятельности. </a:t>
            </a:r>
          </a:p>
        </p:txBody>
      </p:sp>
      <p:sp>
        <p:nvSpPr>
          <p:cNvPr id="46" name="Freeform 20"/>
          <p:cNvSpPr/>
          <p:nvPr/>
        </p:nvSpPr>
        <p:spPr>
          <a:xfrm rot="5400000">
            <a:off x="7877533" y="187464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905981" y="5070450"/>
            <a:ext cx="3406313" cy="263550"/>
            <a:chOff x="5608723" y="5322632"/>
            <a:chExt cx="2954594" cy="228600"/>
          </a:xfrm>
        </p:grpSpPr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5595486" y="5335869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5905565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620911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512674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681622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742751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7119786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773523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04296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35068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6162323" y="535471"/>
            <a:ext cx="2226028" cy="957247"/>
            <a:chOff x="7367314" y="227472"/>
            <a:chExt cx="1525861" cy="656158"/>
          </a:xfrm>
        </p:grpSpPr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735740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35740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015474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961E8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273050"/>
            <a:r>
              <a:rPr lang="ru-RU" sz="8800" b="1">
                <a:solidFill>
                  <a:schemeClr val="bg1"/>
                </a:solidFill>
              </a:rPr>
              <a:t>3.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961E82"/>
          </a:solidFill>
        </p:spPr>
        <p:txBody>
          <a:bodyPr lIns="360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200"/>
              <a:t>Требования к методам </a:t>
            </a:r>
            <a:r>
              <a:rPr lang="ru-RU" sz="4200" spc="-100"/>
              <a:t>психологических исследований. </a:t>
            </a:r>
            <a:br>
              <a:rPr lang="ru-RU" sz="4200" spc="-100"/>
            </a:br>
            <a:r>
              <a:rPr lang="ru-RU" sz="4200"/>
              <a:t>Классификация методов психологии</a:t>
            </a:r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10800000">
            <a:off x="8106090" y="669796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10800000">
            <a:off x="7496150" y="669796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10800000">
            <a:off x="6881281" y="669796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10800000">
            <a:off x="6271560" y="669796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10800000">
            <a:off x="8106090" y="1249410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10800000">
            <a:off x="8106090" y="1829026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10800000">
            <a:off x="7496150" y="1249410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10800000">
            <a:off x="7496150" y="1829026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10800000">
            <a:off x="6881281" y="1249410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10800000">
            <a:off x="6881281" y="1829026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10800000">
            <a:off x="6271560" y="1249410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10800000">
            <a:off x="6271560" y="1829026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633692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50631"/>
            <a:ext cx="6018463" cy="1219199"/>
          </a:xfrm>
        </p:spPr>
        <p:txBody>
          <a:bodyPr>
            <a:noAutofit/>
          </a:bodyPr>
          <a:lstStyle/>
          <a:p>
            <a:r>
              <a:rPr lang="ru-RU" altLang="ru-RU"/>
              <a:t>Требования к методам психологии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3902103"/>
            <a:ext cx="4019916" cy="2339952"/>
          </a:xfrm>
          <a:prstGeom prst="roundRect">
            <a:avLst>
              <a:gd name="adj" fmla="val 805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 marL="176213">
              <a:spcAft>
                <a:spcPts val="400"/>
              </a:spcAft>
            </a:pPr>
            <a:r>
              <a:rPr lang="ru-RU" altLang="ru-RU" sz="2400" b="1"/>
              <a:t>Надёжность: </a:t>
            </a:r>
          </a:p>
          <a:p>
            <a:pPr marL="176213" indent="-176213"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z="2000">
                <a:solidFill>
                  <a:schemeClr val="bg1"/>
                </a:solidFill>
              </a:rPr>
              <a:t>качество метода исследований, позволяющее получить одни </a:t>
            </a:r>
            <a:br>
              <a:rPr lang="ru-RU" altLang="ru-RU" sz="2000">
                <a:solidFill>
                  <a:schemeClr val="bg1"/>
                </a:solidFill>
              </a:rPr>
            </a:br>
            <a:r>
              <a:rPr lang="ru-RU" altLang="ru-RU" sz="2000" spc="-50">
                <a:solidFill>
                  <a:schemeClr val="bg1"/>
                </a:solidFill>
              </a:rPr>
              <a:t>и те же результаты при повторном </a:t>
            </a:r>
            <a:r>
              <a:rPr lang="ru-RU" altLang="ru-RU" sz="2000">
                <a:solidFill>
                  <a:schemeClr val="bg1"/>
                </a:solidFill>
              </a:rPr>
              <a:t>или многократном его использовании.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859338" y="2019729"/>
            <a:ext cx="3529013" cy="4222325"/>
          </a:xfrm>
          <a:prstGeom prst="roundRect">
            <a:avLst>
              <a:gd name="adj" fmla="val 512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36000" bIns="36000" rtlCol="0" anchor="t"/>
          <a:lstStyle/>
          <a:p>
            <a:pPr marL="176213">
              <a:lnSpc>
                <a:spcPct val="90000"/>
              </a:lnSpc>
              <a:spcAft>
                <a:spcPts val="400"/>
              </a:spcAft>
            </a:pPr>
            <a:r>
              <a:rPr lang="ru-RU" sz="2400" b="1">
                <a:solidFill>
                  <a:schemeClr val="tx1"/>
                </a:solidFill>
              </a:rPr>
              <a:t>Репрезентативность: </a:t>
            </a:r>
          </a:p>
          <a:p>
            <a:pPr marL="176213" indent="-176213">
              <a:lnSpc>
                <a:spcPct val="90000"/>
              </a:lnSpc>
              <a:spcBef>
                <a:spcPts val="1000"/>
              </a:spcBef>
              <a:spcAft>
                <a:spcPts val="400"/>
              </a:spcAft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характеризует способность выборки испытуемых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быть представительной,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т. е. достаточно точно отражать характеристики того контингента испытуемых, который обследуется.</a:t>
            </a: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6" name="Freeform 21"/>
          <p:cNvSpPr/>
          <p:nvPr/>
        </p:nvSpPr>
        <p:spPr>
          <a:xfrm rot="5400000">
            <a:off x="7877533" y="176432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Скругленный прямоугольник 3"/>
          <p:cNvSpPr/>
          <p:nvPr/>
        </p:nvSpPr>
        <p:spPr>
          <a:xfrm>
            <a:off x="719138" y="2019732"/>
            <a:ext cx="4019916" cy="1752172"/>
          </a:xfrm>
          <a:prstGeom prst="roundRect">
            <a:avLst>
              <a:gd name="adj" fmla="val 9890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 marL="176213">
              <a:spcAft>
                <a:spcPts val="600"/>
              </a:spcAft>
            </a:pPr>
            <a:r>
              <a:rPr lang="ru-RU" sz="2400" b="1"/>
              <a:t>Валидность: </a:t>
            </a:r>
            <a:endParaRPr lang="ru-RU" sz="2400"/>
          </a:p>
          <a:p>
            <a:pPr marL="176213" indent="-176213"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общие принципы познания </a:t>
            </a:r>
            <a:br>
              <a:rPr lang="ru-RU" sz="2000">
                <a:solidFill>
                  <a:schemeClr val="bg1"/>
                </a:solidFill>
              </a:rPr>
            </a:br>
            <a:r>
              <a:rPr lang="ru-RU" sz="2000">
                <a:solidFill>
                  <a:schemeClr val="bg1"/>
                </a:solidFill>
              </a:rPr>
              <a:t>и категориальный строй науки </a:t>
            </a:r>
            <a:br>
              <a:rPr lang="ru-RU" sz="2000">
                <a:solidFill>
                  <a:schemeClr val="bg1"/>
                </a:solidFill>
              </a:rPr>
            </a:br>
            <a:r>
              <a:rPr lang="ru-RU" sz="2000">
                <a:solidFill>
                  <a:schemeClr val="bg1"/>
                </a:solidFill>
              </a:rPr>
              <a:t>в целом.</a:t>
            </a:r>
          </a:p>
        </p:txBody>
      </p:sp>
      <p:sp>
        <p:nvSpPr>
          <p:cNvPr id="46" name="Freeform 20"/>
          <p:cNvSpPr/>
          <p:nvPr/>
        </p:nvSpPr>
        <p:spPr>
          <a:xfrm rot="5400000">
            <a:off x="4225240" y="17603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20"/>
          <p:cNvSpPr/>
          <p:nvPr/>
        </p:nvSpPr>
        <p:spPr>
          <a:xfrm rot="5400000">
            <a:off x="4228236" y="364669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Группа 16"/>
          <p:cNvGrpSpPr/>
          <p:nvPr/>
        </p:nvGrpSpPr>
        <p:grpSpPr>
          <a:xfrm>
            <a:off x="6825644" y="581607"/>
            <a:ext cx="1562711" cy="957247"/>
            <a:chOff x="7821994" y="227472"/>
            <a:chExt cx="1071181" cy="656158"/>
          </a:xfrm>
        </p:grpSpPr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73" t="1895" r="2606" b="2148"/>
          <a:stretch/>
        </p:blipFill>
        <p:spPr>
          <a:xfrm>
            <a:off x="6825644" y="4682789"/>
            <a:ext cx="1443465" cy="1454611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 flipV="1">
            <a:off x="5261345" y="5370021"/>
            <a:ext cx="1262551" cy="203233"/>
            <a:chOff x="905981" y="5070450"/>
            <a:chExt cx="1637257" cy="263549"/>
          </a:xfrm>
        </p:grpSpPr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90720" y="5085711"/>
              <a:ext cx="260400" cy="229878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1248206" y="5088860"/>
              <a:ext cx="260400" cy="229878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1598170" y="5088860"/>
              <a:ext cx="260400" cy="229878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1948134" y="5088860"/>
              <a:ext cx="260400" cy="229878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2298099" y="5088860"/>
              <a:ext cx="260400" cy="229878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9811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961E8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273050"/>
            <a:r>
              <a:rPr lang="ru-RU" sz="8800" b="1">
                <a:solidFill>
                  <a:schemeClr val="bg1"/>
                </a:solidFill>
              </a:rPr>
              <a:t>1.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961E82"/>
          </a:solidFill>
        </p:spPr>
        <p:txBody>
          <a:bodyPr lIns="360000" anchor="ctr">
            <a:noAutofit/>
          </a:bodyPr>
          <a:lstStyle/>
          <a:p>
            <a:r>
              <a:rPr lang="ru-RU" sz="5000" spc="-120"/>
              <a:t>Психика как объект изучения в психологии. Предмет и задачи психологии</a:t>
            </a:r>
            <a:endParaRPr lang="ru-RU" sz="50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10800000">
            <a:off x="8106090" y="669796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10800000">
            <a:off x="7496150" y="669796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10800000">
            <a:off x="6881281" y="669796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10800000">
            <a:off x="6271560" y="669796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10800000">
            <a:off x="8106090" y="1249410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10800000">
            <a:off x="8106090" y="1829026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10800000">
            <a:off x="7496150" y="1249410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10800000">
            <a:off x="7496150" y="1829026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10800000">
            <a:off x="6881281" y="1249410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10800000">
            <a:off x="6881281" y="1829026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10800000">
            <a:off x="6271560" y="1249410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10800000">
            <a:off x="6271560" y="1829026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47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50631"/>
            <a:ext cx="6223499" cy="1219199"/>
          </a:xfrm>
        </p:spPr>
        <p:txBody>
          <a:bodyPr>
            <a:noAutofit/>
          </a:bodyPr>
          <a:lstStyle/>
          <a:p>
            <a:r>
              <a:rPr lang="ru-RU" altLang="ru-RU"/>
              <a:t>Классификация методов психологии </a:t>
            </a:r>
            <a:r>
              <a:rPr lang="ru-RU" altLang="ru-RU" sz="2800"/>
              <a:t>(Б. Г. Ананьев)</a:t>
            </a:r>
            <a:endParaRPr lang="ru-RU" altLang="ru-RU" sz="42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3866728"/>
            <a:ext cx="3781425" cy="2138216"/>
          </a:xfrm>
          <a:prstGeom prst="roundRect">
            <a:avLst>
              <a:gd name="adj" fmla="val 805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 marL="176213">
              <a:spcAft>
                <a:spcPts val="400"/>
              </a:spcAft>
            </a:pPr>
            <a:r>
              <a:rPr lang="ru-RU" altLang="ru-RU" sz="2200" b="1"/>
              <a:t>Эмпирические: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pc="-50">
                <a:solidFill>
                  <a:schemeClr val="bg1"/>
                </a:solidFill>
              </a:rPr>
              <a:t>обсервационные (самонаблюдение </a:t>
            </a:r>
            <a:r>
              <a:rPr lang="ru-RU" altLang="ru-RU">
                <a:solidFill>
                  <a:schemeClr val="bg1"/>
                </a:solidFill>
              </a:rPr>
              <a:t>и наблюдение);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>
                <a:solidFill>
                  <a:schemeClr val="bg1"/>
                </a:solidFill>
              </a:rPr>
              <a:t>экспериментальные;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>
                <a:solidFill>
                  <a:schemeClr val="bg1"/>
                </a:solidFill>
              </a:rPr>
              <a:t>психодиагностические;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>
                <a:solidFill>
                  <a:schemeClr val="bg1"/>
                </a:solidFill>
              </a:rPr>
              <a:t>праксиметрические.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3438" y="2134025"/>
            <a:ext cx="3781425" cy="1732703"/>
          </a:xfrm>
          <a:prstGeom prst="roundRect">
            <a:avLst>
              <a:gd name="adj" fmla="val 966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36000" bIns="36000" rtlCol="0" anchor="t"/>
          <a:lstStyle/>
          <a:p>
            <a:pPr marL="176213">
              <a:lnSpc>
                <a:spcPct val="90000"/>
              </a:lnSpc>
              <a:spcAft>
                <a:spcPts val="600"/>
              </a:spcAft>
            </a:pPr>
            <a:r>
              <a:rPr lang="ru-RU" sz="2200" b="1" dirty="0">
                <a:solidFill>
                  <a:schemeClr val="tx1"/>
                </a:solidFill>
              </a:rPr>
              <a:t>Методы обработки данных: </a:t>
            </a:r>
          </a:p>
          <a:p>
            <a:pPr marL="176213" indent="-176213">
              <a:lnSpc>
                <a:spcPct val="90000"/>
              </a:lnSpc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dirty="0">
                <a:solidFill>
                  <a:schemeClr val="tx1"/>
                </a:solidFill>
              </a:rPr>
              <a:t>методы количественного (статистического) анализа; </a:t>
            </a:r>
          </a:p>
          <a:p>
            <a:pPr marL="176213" indent="-176213">
              <a:lnSpc>
                <a:spcPct val="90000"/>
              </a:lnSpc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dirty="0">
                <a:solidFill>
                  <a:schemeClr val="tx1"/>
                </a:solidFill>
              </a:rPr>
              <a:t>методы качественного анализа.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877533" y="188259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Скругленный прямоугольник 3"/>
          <p:cNvSpPr/>
          <p:nvPr/>
        </p:nvSpPr>
        <p:spPr>
          <a:xfrm>
            <a:off x="719138" y="2134028"/>
            <a:ext cx="3781425" cy="1558741"/>
          </a:xfrm>
          <a:prstGeom prst="roundRect">
            <a:avLst>
              <a:gd name="adj" fmla="val 9890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 marL="176213">
              <a:spcAft>
                <a:spcPts val="600"/>
              </a:spcAft>
            </a:pPr>
            <a:r>
              <a:rPr lang="ru-RU" sz="2200" b="1"/>
              <a:t>Организационные: </a:t>
            </a:r>
            <a:endParaRPr lang="ru-RU" sz="2200"/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сравнительный,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лонгитюдный,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комплексный.</a:t>
            </a:r>
          </a:p>
        </p:txBody>
      </p:sp>
      <p:sp>
        <p:nvSpPr>
          <p:cNvPr id="46" name="Freeform 20"/>
          <p:cNvSpPr/>
          <p:nvPr/>
        </p:nvSpPr>
        <p:spPr>
          <a:xfrm rot="5400000">
            <a:off x="3986749" y="187464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20"/>
          <p:cNvSpPr/>
          <p:nvPr/>
        </p:nvSpPr>
        <p:spPr>
          <a:xfrm rot="5400000">
            <a:off x="3989745" y="361131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Группа 16"/>
          <p:cNvGrpSpPr/>
          <p:nvPr/>
        </p:nvGrpSpPr>
        <p:grpSpPr>
          <a:xfrm>
            <a:off x="7195371" y="581607"/>
            <a:ext cx="1226496" cy="957247"/>
            <a:chOff x="8052457" y="227472"/>
            <a:chExt cx="840718" cy="656158"/>
          </a:xfrm>
        </p:grpSpPr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8" name="Скругленный прямоугольник 47"/>
          <p:cNvSpPr/>
          <p:nvPr/>
        </p:nvSpPr>
        <p:spPr>
          <a:xfrm>
            <a:off x="4643439" y="4028477"/>
            <a:ext cx="3781424" cy="1381847"/>
          </a:xfrm>
          <a:prstGeom prst="roundRect">
            <a:avLst>
              <a:gd name="adj" fmla="val 12848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36000" rtlCol="0" anchor="t"/>
          <a:lstStyle/>
          <a:p>
            <a:pPr marL="176213">
              <a:spcAft>
                <a:spcPts val="600"/>
              </a:spcAft>
            </a:pPr>
            <a:r>
              <a:rPr lang="ru-RU" sz="2200" b="1" dirty="0"/>
              <a:t>Интерпретационные: </a:t>
            </a:r>
            <a:endParaRPr lang="ru-RU" sz="2200" dirty="0"/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dirty="0">
                <a:solidFill>
                  <a:schemeClr val="bg1"/>
                </a:solidFill>
              </a:rPr>
              <a:t>генетический;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dirty="0">
                <a:solidFill>
                  <a:schemeClr val="bg1"/>
                </a:solidFill>
              </a:rPr>
              <a:t>структурный.</a:t>
            </a:r>
          </a:p>
        </p:txBody>
      </p:sp>
      <p:sp>
        <p:nvSpPr>
          <p:cNvPr id="49" name="Freeform 20"/>
          <p:cNvSpPr/>
          <p:nvPr/>
        </p:nvSpPr>
        <p:spPr>
          <a:xfrm rot="5400000">
            <a:off x="7911049" y="377306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50" name="Группа 49"/>
          <p:cNvGrpSpPr/>
          <p:nvPr/>
        </p:nvGrpSpPr>
        <p:grpSpPr>
          <a:xfrm>
            <a:off x="4643434" y="4138227"/>
            <a:ext cx="193161" cy="1162345"/>
            <a:chOff x="4706790" y="4295833"/>
            <a:chExt cx="253173" cy="1523466"/>
          </a:xfrm>
        </p:grpSpPr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4689982" y="5549317"/>
              <a:ext cx="286790" cy="25317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4689982" y="5138150"/>
              <a:ext cx="286790" cy="25317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4689982" y="4723660"/>
              <a:ext cx="286790" cy="253173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4689982" y="4312641"/>
              <a:ext cx="286790" cy="253173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13E4ABA9-80D3-4C85-8375-C2B9EFF8F7A6}"/>
              </a:ext>
            </a:extLst>
          </p:cNvPr>
          <p:cNvGrpSpPr/>
          <p:nvPr/>
        </p:nvGrpSpPr>
        <p:grpSpPr>
          <a:xfrm>
            <a:off x="4740015" y="5565925"/>
            <a:ext cx="3586016" cy="464081"/>
            <a:chOff x="4740015" y="5565925"/>
            <a:chExt cx="3586016" cy="464081"/>
          </a:xfrm>
        </p:grpSpPr>
        <p:grpSp>
          <p:nvGrpSpPr>
            <p:cNvPr id="8" name="Группа 7"/>
            <p:cNvGrpSpPr/>
            <p:nvPr/>
          </p:nvGrpSpPr>
          <p:grpSpPr>
            <a:xfrm>
              <a:off x="4740015" y="5565925"/>
              <a:ext cx="2653678" cy="464081"/>
              <a:chOff x="5512778" y="5572072"/>
              <a:chExt cx="2653678" cy="464081"/>
            </a:xfrm>
          </p:grpSpPr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16200000" flipH="1">
                <a:off x="565202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rot="16200000" flipH="1">
                <a:off x="595636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rot="16200000" flipH="1">
                <a:off x="6260701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16200000" flipH="1">
                <a:off x="6565036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rot="16200000" flipH="1">
                <a:off x="7177892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16200000" flipH="1">
                <a:off x="686937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16200000" flipH="1">
                <a:off x="748640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16200000" flipH="1">
                <a:off x="7794925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rot="16200000" flipH="1">
                <a:off x="5499506" y="5588085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3" name="Шестиугольник 62"/>
              <p:cNvSpPr>
                <a:spLocks noChangeAspect="1"/>
              </p:cNvSpPr>
              <p:nvPr/>
            </p:nvSpPr>
            <p:spPr>
              <a:xfrm rot="16200000" flipH="1">
                <a:off x="581038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4" name="Шестиугольник 63"/>
              <p:cNvSpPr>
                <a:spLocks noChangeAspect="1"/>
              </p:cNvSpPr>
              <p:nvPr/>
            </p:nvSpPr>
            <p:spPr>
              <a:xfrm rot="16200000" flipH="1">
                <a:off x="611471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rot="16200000" flipH="1">
                <a:off x="6419054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rot="16200000" flipH="1">
                <a:off x="6723389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7" name="Шестиугольник 66"/>
              <p:cNvSpPr>
                <a:spLocks noChangeAspect="1"/>
              </p:cNvSpPr>
              <p:nvPr/>
            </p:nvSpPr>
            <p:spPr>
              <a:xfrm rot="16200000" flipH="1">
                <a:off x="7336245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16200000" flipH="1">
                <a:off x="702772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16200000" flipH="1">
                <a:off x="764476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16200000" flipH="1">
                <a:off x="7953278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51" name="Группа 50">
              <a:extLst>
                <a:ext uri="{FF2B5EF4-FFF2-40B4-BE49-F238E27FC236}">
                  <a16:creationId xmlns:a16="http://schemas.microsoft.com/office/drawing/2014/main" id="{6E37980A-1C6A-45D5-8142-31F2A7A1DB6E}"/>
                </a:ext>
              </a:extLst>
            </p:cNvPr>
            <p:cNvGrpSpPr/>
            <p:nvPr/>
          </p:nvGrpSpPr>
          <p:grpSpPr>
            <a:xfrm flipH="1">
              <a:off x="7358927" y="5565925"/>
              <a:ext cx="967104" cy="464081"/>
              <a:chOff x="7040999" y="5572072"/>
              <a:chExt cx="967104" cy="464081"/>
            </a:xfrm>
          </p:grpSpPr>
          <p:sp>
            <p:nvSpPr>
              <p:cNvPr id="60" name="Шестиугольник 59">
                <a:extLst>
                  <a:ext uri="{FF2B5EF4-FFF2-40B4-BE49-F238E27FC236}">
                    <a16:creationId xmlns:a16="http://schemas.microsoft.com/office/drawing/2014/main" id="{B01779E4-F3C3-4D33-999F-5BBAC639A98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 flipH="1">
                <a:off x="7177892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>
                <a:extLst>
                  <a:ext uri="{FF2B5EF4-FFF2-40B4-BE49-F238E27FC236}">
                    <a16:creationId xmlns:a16="http://schemas.microsoft.com/office/drawing/2014/main" id="{3F0A94CC-C232-4239-AD70-CAEAA94E88D3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 flipH="1">
                <a:off x="748640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2" name="Шестиугольник 71">
                <a:extLst>
                  <a:ext uri="{FF2B5EF4-FFF2-40B4-BE49-F238E27FC236}">
                    <a16:creationId xmlns:a16="http://schemas.microsoft.com/office/drawing/2014/main" id="{C63D2BC7-52D0-4DAC-B599-63250CE38D41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 flipH="1">
                <a:off x="7794925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8" name="Шестиугольник 77">
                <a:extLst>
                  <a:ext uri="{FF2B5EF4-FFF2-40B4-BE49-F238E27FC236}">
                    <a16:creationId xmlns:a16="http://schemas.microsoft.com/office/drawing/2014/main" id="{5CCD9C25-9C21-4B06-A2AA-E21EC55AE005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 flipH="1">
                <a:off x="7336245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9" name="Шестиугольник 78">
                <a:extLst>
                  <a:ext uri="{FF2B5EF4-FFF2-40B4-BE49-F238E27FC236}">
                    <a16:creationId xmlns:a16="http://schemas.microsoft.com/office/drawing/2014/main" id="{4150828C-27AD-46BB-841B-9F69CAF7632D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 flipH="1">
                <a:off x="702772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>
                <a:extLst>
                  <a:ext uri="{FF2B5EF4-FFF2-40B4-BE49-F238E27FC236}">
                    <a16:creationId xmlns:a16="http://schemas.microsoft.com/office/drawing/2014/main" id="{756414FE-6045-4743-B514-94268613E20F}"/>
                  </a:ext>
                </a:extLst>
              </p:cNvPr>
              <p:cNvSpPr>
                <a:spLocks noChangeAspect="1"/>
              </p:cNvSpPr>
              <p:nvPr/>
            </p:nvSpPr>
            <p:spPr>
              <a:xfrm rot="16200000" flipH="1">
                <a:off x="764476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8172704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666" y="606345"/>
            <a:ext cx="6079161" cy="1345566"/>
          </a:xfrm>
        </p:spPr>
        <p:txBody>
          <a:bodyPr>
            <a:noAutofit/>
          </a:bodyPr>
          <a:lstStyle/>
          <a:p>
            <a:pPr>
              <a:tabLst>
                <a:tab pos="6813550" algn="r"/>
              </a:tabLst>
            </a:pPr>
            <a:r>
              <a:rPr lang="ru-RU"/>
              <a:t>Эмпирические методы: </a:t>
            </a:r>
            <a:br>
              <a:rPr lang="ru-RU"/>
            </a:br>
            <a:r>
              <a:rPr lang="ru-RU"/>
              <a:t>наблюдение, его виды</a:t>
            </a:r>
            <a:r>
              <a:rPr lang="ru-RU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358489" y="2256363"/>
            <a:ext cx="3710430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Внешнее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873158" y="6115390"/>
            <a:ext cx="673938" cy="365125"/>
          </a:xfrm>
        </p:spPr>
        <p:txBody>
          <a:bodyPr/>
          <a:lstStyle/>
          <a:p>
            <a:fld id="{66CB1368-62DD-49DD-B557-E33E150B8885}" type="slidenum">
              <a:rPr lang="ru-RU" smtClean="0"/>
              <a:t>21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358490" y="3273460"/>
            <a:ext cx="3710430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Внутреннее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358489" y="4287038"/>
            <a:ext cx="3710430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Стандартизированное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895964" y="2254956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895964" y="3272053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895964" y="4287038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6" name="Объект 6"/>
          <p:cNvSpPr>
            <a:spLocks noGrp="1"/>
          </p:cNvSpPr>
          <p:nvPr>
            <p:ph sz="quarter" idx="3"/>
          </p:nvPr>
        </p:nvSpPr>
        <p:spPr>
          <a:xfrm>
            <a:off x="5773874" y="2254956"/>
            <a:ext cx="2646677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Свободное</a:t>
            </a:r>
          </a:p>
        </p:txBody>
      </p:sp>
      <p:sp>
        <p:nvSpPr>
          <p:cNvPr id="87" name="Объект 6"/>
          <p:cNvSpPr>
            <a:spLocks noGrp="1"/>
          </p:cNvSpPr>
          <p:nvPr>
            <p:ph sz="quarter" idx="3"/>
          </p:nvPr>
        </p:nvSpPr>
        <p:spPr>
          <a:xfrm>
            <a:off x="5773873" y="3271348"/>
            <a:ext cx="2646677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Включенное</a:t>
            </a:r>
          </a:p>
        </p:txBody>
      </p:sp>
      <p:sp>
        <p:nvSpPr>
          <p:cNvPr id="88" name="Объект 5"/>
          <p:cNvSpPr>
            <a:spLocks noGrp="1"/>
          </p:cNvSpPr>
          <p:nvPr>
            <p:ph sz="quarter" idx="2"/>
          </p:nvPr>
        </p:nvSpPr>
        <p:spPr>
          <a:xfrm>
            <a:off x="5311347" y="2253549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89" name="Объект 5"/>
          <p:cNvSpPr>
            <a:spLocks noGrp="1"/>
          </p:cNvSpPr>
          <p:nvPr>
            <p:ph sz="quarter" idx="2"/>
          </p:nvPr>
        </p:nvSpPr>
        <p:spPr>
          <a:xfrm>
            <a:off x="5311347" y="3271348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30" name="Объект 6"/>
          <p:cNvSpPr>
            <a:spLocks noGrp="1"/>
          </p:cNvSpPr>
          <p:nvPr>
            <p:ph sz="quarter" idx="3"/>
          </p:nvPr>
        </p:nvSpPr>
        <p:spPr>
          <a:xfrm>
            <a:off x="5765079" y="4291518"/>
            <a:ext cx="2646677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Стороннее</a:t>
            </a:r>
          </a:p>
        </p:txBody>
      </p:sp>
      <p:sp>
        <p:nvSpPr>
          <p:cNvPr id="31" name="Объект 5"/>
          <p:cNvSpPr>
            <a:spLocks noGrp="1"/>
          </p:cNvSpPr>
          <p:nvPr>
            <p:ph sz="quarter" idx="2"/>
          </p:nvPr>
        </p:nvSpPr>
        <p:spPr>
          <a:xfrm>
            <a:off x="5302553" y="4291518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6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054" y="712024"/>
            <a:ext cx="1134208" cy="1134208"/>
          </a:xfrm>
          <a:prstGeom prst="rect">
            <a:avLst/>
          </a:prstGeom>
        </p:spPr>
      </p:pic>
      <p:grpSp>
        <p:nvGrpSpPr>
          <p:cNvPr id="6" name="Группа 5"/>
          <p:cNvGrpSpPr/>
          <p:nvPr/>
        </p:nvGrpSpPr>
        <p:grpSpPr>
          <a:xfrm>
            <a:off x="1027317" y="5285442"/>
            <a:ext cx="7274455" cy="666946"/>
            <a:chOff x="1122111" y="5221848"/>
            <a:chExt cx="7186304" cy="658864"/>
          </a:xfrm>
        </p:grpSpPr>
        <p:grpSp>
          <p:nvGrpSpPr>
            <p:cNvPr id="46" name="Группа 45"/>
            <p:cNvGrpSpPr/>
            <p:nvPr/>
          </p:nvGrpSpPr>
          <p:grpSpPr>
            <a:xfrm>
              <a:off x="1122111" y="5221848"/>
              <a:ext cx="3520812" cy="653275"/>
              <a:chOff x="5665301" y="5572072"/>
              <a:chExt cx="2501155" cy="464081"/>
            </a:xfrm>
          </p:grpSpPr>
          <p:sp>
            <p:nvSpPr>
              <p:cNvPr id="47" name="Шестиугольник 46"/>
              <p:cNvSpPr>
                <a:spLocks noChangeAspect="1"/>
              </p:cNvSpPr>
              <p:nvPr/>
            </p:nvSpPr>
            <p:spPr>
              <a:xfrm rot="16200000" flipH="1">
                <a:off x="565202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16200000" flipH="1">
                <a:off x="595636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16200000" flipH="1">
                <a:off x="6260701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rot="16200000" flipH="1">
                <a:off x="6565036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1" name="Шестиугольник 50"/>
              <p:cNvSpPr>
                <a:spLocks noChangeAspect="1"/>
              </p:cNvSpPr>
              <p:nvPr/>
            </p:nvSpPr>
            <p:spPr>
              <a:xfrm rot="16200000" flipH="1">
                <a:off x="7177892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2" name="Шестиугольник 51"/>
              <p:cNvSpPr>
                <a:spLocks noChangeAspect="1"/>
              </p:cNvSpPr>
              <p:nvPr/>
            </p:nvSpPr>
            <p:spPr>
              <a:xfrm rot="16200000" flipH="1">
                <a:off x="686937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3" name="Шестиугольник 52"/>
              <p:cNvSpPr>
                <a:spLocks noChangeAspect="1"/>
              </p:cNvSpPr>
              <p:nvPr/>
            </p:nvSpPr>
            <p:spPr>
              <a:xfrm rot="16200000" flipH="1">
                <a:off x="748640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rot="16200000" flipH="1">
                <a:off x="7794925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rot="16200000" flipH="1">
                <a:off x="581038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rot="16200000" flipH="1">
                <a:off x="611471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8" name="Шестиугольник 57"/>
              <p:cNvSpPr>
                <a:spLocks noChangeAspect="1"/>
              </p:cNvSpPr>
              <p:nvPr/>
            </p:nvSpPr>
            <p:spPr>
              <a:xfrm rot="16200000" flipH="1">
                <a:off x="6419054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9" name="Шестиугольник 58"/>
              <p:cNvSpPr>
                <a:spLocks noChangeAspect="1"/>
              </p:cNvSpPr>
              <p:nvPr/>
            </p:nvSpPr>
            <p:spPr>
              <a:xfrm rot="16200000" flipH="1">
                <a:off x="6723389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0" name="Шестиугольник 59"/>
              <p:cNvSpPr>
                <a:spLocks noChangeAspect="1"/>
              </p:cNvSpPr>
              <p:nvPr/>
            </p:nvSpPr>
            <p:spPr>
              <a:xfrm rot="16200000" flipH="1">
                <a:off x="7336245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1" name="Шестиугольник 60"/>
              <p:cNvSpPr>
                <a:spLocks noChangeAspect="1"/>
              </p:cNvSpPr>
              <p:nvPr/>
            </p:nvSpPr>
            <p:spPr>
              <a:xfrm rot="16200000" flipH="1">
                <a:off x="702772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rot="16200000" flipH="1">
                <a:off x="764476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3" name="Шестиугольник 62"/>
              <p:cNvSpPr>
                <a:spLocks noChangeAspect="1"/>
              </p:cNvSpPr>
              <p:nvPr/>
            </p:nvSpPr>
            <p:spPr>
              <a:xfrm rot="16200000" flipH="1">
                <a:off x="7953278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64" name="Группа 63"/>
            <p:cNvGrpSpPr/>
            <p:nvPr/>
          </p:nvGrpSpPr>
          <p:grpSpPr>
            <a:xfrm flipV="1">
              <a:off x="4572900" y="5227437"/>
              <a:ext cx="3735515" cy="653275"/>
              <a:chOff x="5512778" y="5572072"/>
              <a:chExt cx="2653678" cy="464081"/>
            </a:xfrm>
          </p:grpSpPr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rot="16200000" flipH="1">
                <a:off x="565202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rot="16200000" flipH="1">
                <a:off x="595636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7" name="Шестиугольник 66"/>
              <p:cNvSpPr>
                <a:spLocks noChangeAspect="1"/>
              </p:cNvSpPr>
              <p:nvPr/>
            </p:nvSpPr>
            <p:spPr>
              <a:xfrm rot="16200000" flipH="1">
                <a:off x="6260701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16200000" flipH="1">
                <a:off x="6565036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16200000" flipH="1">
                <a:off x="7177892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16200000" flipH="1">
                <a:off x="686937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rot="16200000" flipH="1">
                <a:off x="748640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2" name="Шестиугольник 71"/>
              <p:cNvSpPr>
                <a:spLocks noChangeAspect="1"/>
              </p:cNvSpPr>
              <p:nvPr/>
            </p:nvSpPr>
            <p:spPr>
              <a:xfrm rot="16200000" flipH="1">
                <a:off x="7794925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3" name="Шестиугольник 72"/>
              <p:cNvSpPr>
                <a:spLocks noChangeAspect="1"/>
              </p:cNvSpPr>
              <p:nvPr/>
            </p:nvSpPr>
            <p:spPr>
              <a:xfrm rot="16200000" flipH="1">
                <a:off x="5499506" y="5588085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4" name="Шестиугольник 73"/>
              <p:cNvSpPr>
                <a:spLocks noChangeAspect="1"/>
              </p:cNvSpPr>
              <p:nvPr/>
            </p:nvSpPr>
            <p:spPr>
              <a:xfrm rot="16200000" flipH="1">
                <a:off x="581038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5" name="Шестиугольник 74"/>
              <p:cNvSpPr>
                <a:spLocks noChangeAspect="1"/>
              </p:cNvSpPr>
              <p:nvPr/>
            </p:nvSpPr>
            <p:spPr>
              <a:xfrm rot="16200000" flipH="1">
                <a:off x="611471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6" name="Шестиугольник 75"/>
              <p:cNvSpPr>
                <a:spLocks noChangeAspect="1"/>
              </p:cNvSpPr>
              <p:nvPr/>
            </p:nvSpPr>
            <p:spPr>
              <a:xfrm rot="16200000" flipH="1">
                <a:off x="6419054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7" name="Шестиугольник 76"/>
              <p:cNvSpPr>
                <a:spLocks noChangeAspect="1"/>
              </p:cNvSpPr>
              <p:nvPr/>
            </p:nvSpPr>
            <p:spPr>
              <a:xfrm rot="16200000" flipH="1">
                <a:off x="6723389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8" name="Шестиугольник 77"/>
              <p:cNvSpPr>
                <a:spLocks noChangeAspect="1"/>
              </p:cNvSpPr>
              <p:nvPr/>
            </p:nvSpPr>
            <p:spPr>
              <a:xfrm rot="16200000" flipH="1">
                <a:off x="7336245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16200000" flipH="1">
                <a:off x="702772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rot="16200000" flipH="1">
                <a:off x="764476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16200000" flipH="1">
                <a:off x="7953278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3295555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290276"/>
            <a:ext cx="6530729" cy="1366650"/>
          </a:xfrm>
        </p:spPr>
        <p:txBody>
          <a:bodyPr>
            <a:normAutofit/>
          </a:bodyPr>
          <a:lstStyle/>
          <a:p>
            <a:r>
              <a:rPr lang="ru-RU"/>
              <a:t>Достоинства и недостатки наблюдения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719138" y="1839470"/>
            <a:ext cx="7705725" cy="819849"/>
          </a:xfrm>
          <a:prstGeom prst="roundRect">
            <a:avLst>
              <a:gd name="adj" fmla="val 1334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vert="horz" lIns="4392000" tIns="36000" rIns="36000" bIns="36000" rtlCol="0" anchor="ctr">
            <a:noAutofit/>
          </a:bodyPr>
          <a:lstStyle/>
          <a:p>
            <a:pPr>
              <a:buSzPct val="105000"/>
              <a:buFont typeface="Wingdings" panose="05000000000000000000" pitchFamily="2" charset="2"/>
              <a:buNone/>
            </a:pPr>
            <a:r>
              <a:rPr lang="ru-RU" sz="2400" b="1" spc="-30"/>
              <a:t>естественность условий.</a:t>
            </a:r>
            <a:endParaRPr lang="ru-RU" sz="2400" b="1" spc="-30" dirty="0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866188"/>
            <a:ext cx="7705725" cy="3437902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144000" tIns="792000" rIns="18000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/>
              <a:t>эффект присутствия;</a:t>
            </a:r>
          </a:p>
          <a:p>
            <a:pPr marL="176213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/>
              <a:t>на результаты наблюдения  могут значительно влиять интересы, потребности, психические состояния и личностные особенности наблюдателя;</a:t>
            </a:r>
          </a:p>
          <a:p>
            <a:pPr marL="176213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/>
              <a:t>чем сильнее наблюдатель ориентирован на подтверждение гипотезы, тем более искажается восприятие событий;</a:t>
            </a:r>
          </a:p>
          <a:p>
            <a:pPr marL="176213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/>
              <a:t>наблюдение требует значительных затрат времени;</a:t>
            </a:r>
          </a:p>
          <a:p>
            <a:pPr marL="176213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/>
              <a:t>длительное наблюдение приводит к усталости, адаптации к ситуации, следовательно, возможна неточность записей.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3" y="3031411"/>
            <a:ext cx="4190633" cy="540000"/>
          </a:xfrm>
          <a:prstGeom prst="roundRect">
            <a:avLst>
              <a:gd name="adj" fmla="val 25364"/>
            </a:avLst>
          </a:prstGeom>
          <a:solidFill>
            <a:srgbClr val="961E82"/>
          </a:solidFill>
          <a:ln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r>
              <a:rPr lang="ru-RU" sz="2400" b="1" spc="50"/>
              <a:t>Недостатки наблюдения: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261077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2" name="Freeform 20"/>
          <p:cNvSpPr/>
          <p:nvPr/>
        </p:nvSpPr>
        <p:spPr>
          <a:xfrm rot="5400000">
            <a:off x="7914045" y="158406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3" name="Скругленный прямоугольник 52"/>
          <p:cNvSpPr/>
          <p:nvPr/>
        </p:nvSpPr>
        <p:spPr>
          <a:xfrm>
            <a:off x="900113" y="1979394"/>
            <a:ext cx="4190633" cy="540000"/>
          </a:xfrm>
          <a:prstGeom prst="roundRect">
            <a:avLst>
              <a:gd name="adj" fmla="val 26396"/>
            </a:avLst>
          </a:prstGeom>
          <a:solidFill>
            <a:srgbClr val="961E82"/>
          </a:solidFill>
          <a:ln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36000" rtlCol="0" anchor="ctr"/>
          <a:lstStyle/>
          <a:p>
            <a:r>
              <a:rPr lang="ru-RU" sz="2400" b="1" spc="50"/>
              <a:t>Преимущество наблюдения:</a:t>
            </a:r>
          </a:p>
        </p:txBody>
      </p:sp>
      <p:grpSp>
        <p:nvGrpSpPr>
          <p:cNvPr id="54" name="Группа 53"/>
          <p:cNvGrpSpPr/>
          <p:nvPr/>
        </p:nvGrpSpPr>
        <p:grpSpPr>
          <a:xfrm>
            <a:off x="7195371" y="494978"/>
            <a:ext cx="1226496" cy="957247"/>
            <a:chOff x="8052457" y="227472"/>
            <a:chExt cx="840718" cy="656158"/>
          </a:xfrm>
        </p:grpSpPr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67" name="Группа 66"/>
          <p:cNvGrpSpPr/>
          <p:nvPr/>
        </p:nvGrpSpPr>
        <p:grpSpPr>
          <a:xfrm>
            <a:off x="5303229" y="3239007"/>
            <a:ext cx="2676850" cy="207110"/>
            <a:chOff x="5608723" y="5322632"/>
            <a:chExt cx="2954594" cy="228600"/>
          </a:xfrm>
        </p:grpSpPr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5595486" y="5335869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5905565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20911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512674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681622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742751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7119786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773523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804296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835068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708075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591797"/>
            <a:ext cx="6954460" cy="1219199"/>
          </a:xfrm>
        </p:spPr>
        <p:txBody>
          <a:bodyPr>
            <a:noAutofit/>
          </a:bodyPr>
          <a:lstStyle/>
          <a:p>
            <a:r>
              <a:rPr lang="ru-RU" altLang="ru-RU"/>
              <a:t>Эмпирические методы: </a:t>
            </a:r>
            <a:br>
              <a:rPr lang="ru-RU" altLang="ru-RU"/>
            </a:br>
            <a:r>
              <a:rPr lang="ru-RU" altLang="ru-RU"/>
              <a:t>эксперимент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8" y="3411417"/>
            <a:ext cx="7705725" cy="2708030"/>
          </a:xfrm>
          <a:prstGeom prst="roundRect">
            <a:avLst>
              <a:gd name="adj" fmla="val 6703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44000" rIns="36000" bIns="36000" rtlCol="0" anchor="t"/>
          <a:lstStyle/>
          <a:p>
            <a:pPr marL="176213">
              <a:spcAft>
                <a:spcPts val="800"/>
              </a:spcAft>
            </a:pPr>
            <a:r>
              <a:rPr lang="ru-RU" sz="2400" b="1">
                <a:solidFill>
                  <a:schemeClr val="bg1"/>
                </a:solidFill>
              </a:rPr>
              <a:t>Проведение эксперимента предполагает: 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создание искусственной ситуации, в которой лучше всего проявляется изучаемое свойство;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воздействие экспериментатора на изучаемое свойство;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выделение независимой и зависимой переменных;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наличие экспериментальной и контрольной групп.</a:t>
            </a:r>
            <a:endParaRPr lang="ru-RU" sz="2000" spc="-2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186780"/>
            <a:ext cx="7705725" cy="1057580"/>
          </a:xfrm>
          <a:prstGeom prst="roundRect">
            <a:avLst>
              <a:gd name="adj" fmla="val 1803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108000" rIns="36000" rtlCol="0" anchor="t"/>
          <a:lstStyle/>
          <a:p>
            <a:pPr>
              <a:spcAft>
                <a:spcPts val="600"/>
              </a:spcAft>
            </a:pPr>
            <a:r>
              <a:rPr lang="ru-RU" sz="2400" b="1"/>
              <a:t>Эксперимент </a:t>
            </a:r>
            <a:r>
              <a:rPr lang="ru-RU" sz="2400"/>
              <a:t>– исследовательская деятельность </a:t>
            </a:r>
            <a:br>
              <a:rPr lang="ru-RU" sz="2400"/>
            </a:br>
            <a:r>
              <a:rPr lang="ru-RU" sz="2400"/>
              <a:t>в целях изучения причинно-следственных связей.</a:t>
            </a:r>
            <a:endParaRPr lang="ru-RU" sz="2400" spc="-40"/>
          </a:p>
        </p:txBody>
      </p:sp>
      <p:sp>
        <p:nvSpPr>
          <p:cNvPr id="36" name="Freeform 21"/>
          <p:cNvSpPr/>
          <p:nvPr/>
        </p:nvSpPr>
        <p:spPr>
          <a:xfrm rot="5400000">
            <a:off x="7914045" y="315600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7932852" y="192739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7" name="Рисунок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630" y="591796"/>
            <a:ext cx="1219200" cy="121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55453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874" y="944783"/>
            <a:ext cx="6079161" cy="1108155"/>
          </a:xfrm>
        </p:spPr>
        <p:txBody>
          <a:bodyPr>
            <a:noAutofit/>
          </a:bodyPr>
          <a:lstStyle/>
          <a:p>
            <a:pPr>
              <a:tabLst>
                <a:tab pos="6813550" algn="r"/>
              </a:tabLst>
            </a:pPr>
            <a:r>
              <a:rPr lang="ru-RU" sz="4800"/>
              <a:t>Виды эксперимента </a:t>
            </a:r>
            <a:r>
              <a:rPr lang="ru-RU" sz="480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358489" y="2432210"/>
            <a:ext cx="314207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marL="179388" lvl="0" indent="0">
              <a:spcBef>
                <a:spcPts val="0"/>
              </a:spcBef>
              <a:buNone/>
            </a:pPr>
            <a:r>
              <a:rPr lang="ru-RU" altLang="ru-BY" sz="2400">
                <a:latin typeface="Tahoma" panose="020B0604030504040204" pitchFamily="34" charset="0"/>
              </a:rPr>
              <a:t>Естественный</a:t>
            </a:r>
            <a:endParaRPr lang="ru-RU" sz="24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873158" y="6115390"/>
            <a:ext cx="673938" cy="365125"/>
          </a:xfrm>
        </p:spPr>
        <p:txBody>
          <a:bodyPr/>
          <a:lstStyle/>
          <a:p>
            <a:fld id="{66CB1368-62DD-49DD-B557-E33E150B8885}" type="slidenum">
              <a:rPr lang="ru-RU" smtClean="0"/>
              <a:t>24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358490" y="3536487"/>
            <a:ext cx="314207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Лабораторный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895964" y="2430803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895964" y="3535080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86" name="Объект 6"/>
          <p:cNvSpPr>
            <a:spLocks noGrp="1"/>
          </p:cNvSpPr>
          <p:nvPr>
            <p:ph sz="quarter" idx="3"/>
          </p:nvPr>
        </p:nvSpPr>
        <p:spPr>
          <a:xfrm>
            <a:off x="5105772" y="2430803"/>
            <a:ext cx="330150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Констатирующий</a:t>
            </a:r>
          </a:p>
        </p:txBody>
      </p:sp>
      <p:sp>
        <p:nvSpPr>
          <p:cNvPr id="87" name="Объект 6"/>
          <p:cNvSpPr>
            <a:spLocks noGrp="1"/>
          </p:cNvSpPr>
          <p:nvPr>
            <p:ph sz="quarter" idx="3"/>
          </p:nvPr>
        </p:nvSpPr>
        <p:spPr>
          <a:xfrm>
            <a:off x="5105771" y="3534375"/>
            <a:ext cx="330150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Формирующий</a:t>
            </a:r>
          </a:p>
        </p:txBody>
      </p:sp>
      <p:sp>
        <p:nvSpPr>
          <p:cNvPr id="88" name="Объект 5"/>
          <p:cNvSpPr>
            <a:spLocks noGrp="1"/>
          </p:cNvSpPr>
          <p:nvPr>
            <p:ph sz="quarter" idx="2"/>
          </p:nvPr>
        </p:nvSpPr>
        <p:spPr>
          <a:xfrm>
            <a:off x="4643245" y="2429396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89" name="Объект 5"/>
          <p:cNvSpPr>
            <a:spLocks noGrp="1"/>
          </p:cNvSpPr>
          <p:nvPr>
            <p:ph sz="quarter" idx="2"/>
          </p:nvPr>
        </p:nvSpPr>
        <p:spPr>
          <a:xfrm>
            <a:off x="4643245" y="3534375"/>
            <a:ext cx="612000" cy="612000"/>
          </a:xfrm>
          <a:prstGeom prst="roundRect">
            <a:avLst/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6" name="Группа 5"/>
          <p:cNvGrpSpPr/>
          <p:nvPr/>
        </p:nvGrpSpPr>
        <p:grpSpPr>
          <a:xfrm>
            <a:off x="1032586" y="4713946"/>
            <a:ext cx="7274455" cy="666946"/>
            <a:chOff x="1122111" y="5221848"/>
            <a:chExt cx="7186304" cy="658864"/>
          </a:xfrm>
        </p:grpSpPr>
        <p:grpSp>
          <p:nvGrpSpPr>
            <p:cNvPr id="46" name="Группа 45"/>
            <p:cNvGrpSpPr/>
            <p:nvPr/>
          </p:nvGrpSpPr>
          <p:grpSpPr>
            <a:xfrm>
              <a:off x="1122111" y="5221848"/>
              <a:ext cx="3520812" cy="653275"/>
              <a:chOff x="5665301" y="5572072"/>
              <a:chExt cx="2501155" cy="464081"/>
            </a:xfrm>
          </p:grpSpPr>
          <p:sp>
            <p:nvSpPr>
              <p:cNvPr id="47" name="Шестиугольник 46"/>
              <p:cNvSpPr>
                <a:spLocks noChangeAspect="1"/>
              </p:cNvSpPr>
              <p:nvPr/>
            </p:nvSpPr>
            <p:spPr>
              <a:xfrm rot="16200000" flipH="1">
                <a:off x="565202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16200000" flipH="1">
                <a:off x="595636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16200000" flipH="1">
                <a:off x="6260701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rot="16200000" flipH="1">
                <a:off x="6565036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1" name="Шестиугольник 50"/>
              <p:cNvSpPr>
                <a:spLocks noChangeAspect="1"/>
              </p:cNvSpPr>
              <p:nvPr/>
            </p:nvSpPr>
            <p:spPr>
              <a:xfrm rot="16200000" flipH="1">
                <a:off x="7177892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2" name="Шестиугольник 51"/>
              <p:cNvSpPr>
                <a:spLocks noChangeAspect="1"/>
              </p:cNvSpPr>
              <p:nvPr/>
            </p:nvSpPr>
            <p:spPr>
              <a:xfrm rot="16200000" flipH="1">
                <a:off x="686937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3" name="Шестиугольник 52"/>
              <p:cNvSpPr>
                <a:spLocks noChangeAspect="1"/>
              </p:cNvSpPr>
              <p:nvPr/>
            </p:nvSpPr>
            <p:spPr>
              <a:xfrm rot="16200000" flipH="1">
                <a:off x="748640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rot="16200000" flipH="1">
                <a:off x="7794925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rot="16200000" flipH="1">
                <a:off x="581038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rot="16200000" flipH="1">
                <a:off x="611471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8" name="Шестиугольник 57"/>
              <p:cNvSpPr>
                <a:spLocks noChangeAspect="1"/>
              </p:cNvSpPr>
              <p:nvPr/>
            </p:nvSpPr>
            <p:spPr>
              <a:xfrm rot="16200000" flipH="1">
                <a:off x="6419054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9" name="Шестиугольник 58"/>
              <p:cNvSpPr>
                <a:spLocks noChangeAspect="1"/>
              </p:cNvSpPr>
              <p:nvPr/>
            </p:nvSpPr>
            <p:spPr>
              <a:xfrm rot="16200000" flipH="1">
                <a:off x="6723389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0" name="Шестиугольник 59"/>
              <p:cNvSpPr>
                <a:spLocks noChangeAspect="1"/>
              </p:cNvSpPr>
              <p:nvPr/>
            </p:nvSpPr>
            <p:spPr>
              <a:xfrm rot="16200000" flipH="1">
                <a:off x="7336245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1" name="Шестиугольник 60"/>
              <p:cNvSpPr>
                <a:spLocks noChangeAspect="1"/>
              </p:cNvSpPr>
              <p:nvPr/>
            </p:nvSpPr>
            <p:spPr>
              <a:xfrm rot="16200000" flipH="1">
                <a:off x="702772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rot="16200000" flipH="1">
                <a:off x="764476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3" name="Шестиугольник 62"/>
              <p:cNvSpPr>
                <a:spLocks noChangeAspect="1"/>
              </p:cNvSpPr>
              <p:nvPr/>
            </p:nvSpPr>
            <p:spPr>
              <a:xfrm rot="16200000" flipH="1">
                <a:off x="7953278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64" name="Группа 63"/>
            <p:cNvGrpSpPr/>
            <p:nvPr/>
          </p:nvGrpSpPr>
          <p:grpSpPr>
            <a:xfrm flipV="1">
              <a:off x="4572900" y="5227437"/>
              <a:ext cx="3735515" cy="653275"/>
              <a:chOff x="5512778" y="5572072"/>
              <a:chExt cx="2653678" cy="464081"/>
            </a:xfrm>
          </p:grpSpPr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rot="16200000" flipH="1">
                <a:off x="565202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rot="16200000" flipH="1">
                <a:off x="595636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7" name="Шестиугольник 66"/>
              <p:cNvSpPr>
                <a:spLocks noChangeAspect="1"/>
              </p:cNvSpPr>
              <p:nvPr/>
            </p:nvSpPr>
            <p:spPr>
              <a:xfrm rot="16200000" flipH="1">
                <a:off x="6260701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16200000" flipH="1">
                <a:off x="6565036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16200000" flipH="1">
                <a:off x="7177892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16200000" flipH="1">
                <a:off x="686937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rot="16200000" flipH="1">
                <a:off x="748640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2" name="Шестиугольник 71"/>
              <p:cNvSpPr>
                <a:spLocks noChangeAspect="1"/>
              </p:cNvSpPr>
              <p:nvPr/>
            </p:nvSpPr>
            <p:spPr>
              <a:xfrm rot="16200000" flipH="1">
                <a:off x="7794925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3" name="Шестиугольник 72"/>
              <p:cNvSpPr>
                <a:spLocks noChangeAspect="1"/>
              </p:cNvSpPr>
              <p:nvPr/>
            </p:nvSpPr>
            <p:spPr>
              <a:xfrm rot="16200000" flipH="1">
                <a:off x="5499506" y="5588085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4" name="Шестиугольник 73"/>
              <p:cNvSpPr>
                <a:spLocks noChangeAspect="1"/>
              </p:cNvSpPr>
              <p:nvPr/>
            </p:nvSpPr>
            <p:spPr>
              <a:xfrm rot="16200000" flipH="1">
                <a:off x="581038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5" name="Шестиугольник 74"/>
              <p:cNvSpPr>
                <a:spLocks noChangeAspect="1"/>
              </p:cNvSpPr>
              <p:nvPr/>
            </p:nvSpPr>
            <p:spPr>
              <a:xfrm rot="16200000" flipH="1">
                <a:off x="611471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6" name="Шестиугольник 75"/>
              <p:cNvSpPr>
                <a:spLocks noChangeAspect="1"/>
              </p:cNvSpPr>
              <p:nvPr/>
            </p:nvSpPr>
            <p:spPr>
              <a:xfrm rot="16200000" flipH="1">
                <a:off x="6419054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7" name="Шестиугольник 76"/>
              <p:cNvSpPr>
                <a:spLocks noChangeAspect="1"/>
              </p:cNvSpPr>
              <p:nvPr/>
            </p:nvSpPr>
            <p:spPr>
              <a:xfrm rot="16200000" flipH="1">
                <a:off x="6723389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8" name="Шестиугольник 77"/>
              <p:cNvSpPr>
                <a:spLocks noChangeAspect="1"/>
              </p:cNvSpPr>
              <p:nvPr/>
            </p:nvSpPr>
            <p:spPr>
              <a:xfrm rot="16200000" flipH="1">
                <a:off x="7336245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16200000" flipH="1">
                <a:off x="702772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rot="16200000" flipH="1">
                <a:off x="764476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16200000" flipH="1">
                <a:off x="7953278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grpSp>
        <p:nvGrpSpPr>
          <p:cNvPr id="99" name="Группа 98"/>
          <p:cNvGrpSpPr/>
          <p:nvPr/>
        </p:nvGrpSpPr>
        <p:grpSpPr>
          <a:xfrm>
            <a:off x="6832833" y="1140867"/>
            <a:ext cx="1574442" cy="715986"/>
            <a:chOff x="6813907" y="629678"/>
            <a:chExt cx="1574442" cy="715986"/>
          </a:xfrm>
        </p:grpSpPr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5400000">
              <a:off x="8103038" y="647441"/>
              <a:ext cx="303074" cy="267548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8103038" y="1060353"/>
              <a:ext cx="303074" cy="267548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7668525" y="647441"/>
              <a:ext cx="303074" cy="267548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7668525" y="1060353"/>
              <a:ext cx="303074" cy="267548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7230501" y="647441"/>
              <a:ext cx="303074" cy="267548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7230501" y="1060353"/>
              <a:ext cx="303074" cy="267548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6796144" y="647441"/>
              <a:ext cx="303074" cy="267548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6796144" y="1060353"/>
              <a:ext cx="303074" cy="267548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2007846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74786"/>
            <a:ext cx="4611693" cy="2140749"/>
          </a:xfrm>
        </p:spPr>
        <p:txBody>
          <a:bodyPr>
            <a:noAutofit/>
          </a:bodyPr>
          <a:lstStyle/>
          <a:p>
            <a:r>
              <a:rPr lang="ru-RU" altLang="ru-RU" sz="4800"/>
              <a:t>Преимущества </a:t>
            </a:r>
            <a:br>
              <a:rPr lang="ru-RU" altLang="ru-RU" sz="4800"/>
            </a:br>
            <a:r>
              <a:rPr lang="ru-RU" altLang="ru-RU" sz="4800"/>
              <a:t>и недостатки </a:t>
            </a:r>
            <a:br>
              <a:rPr lang="ru-RU" altLang="ru-RU" sz="4800"/>
            </a:br>
            <a:r>
              <a:rPr lang="ru-RU" altLang="ru-RU" sz="4800"/>
              <a:t>эксперимента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7" y="3042737"/>
            <a:ext cx="3781425" cy="3015161"/>
          </a:xfrm>
          <a:prstGeom prst="roundRect">
            <a:avLst>
              <a:gd name="adj" fmla="val 5802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52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Преимущества: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лучше, чем другие методы, позволяет изучить причинно-следственные связи, понять происхождение и развитие явлений; 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условия можно повторять.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3437" y="3042737"/>
            <a:ext cx="3781425" cy="3015161"/>
          </a:xfrm>
          <a:prstGeom prst="roundRect">
            <a:avLst>
              <a:gd name="adj" fmla="val 566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52000" rIns="36000" bIns="36000" rtlCol="0" anchor="t"/>
          <a:lstStyle/>
          <a:p>
            <a:pPr marL="179388">
              <a:lnSpc>
                <a:spcPct val="8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Недостатки: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данные естественного эксперимента не всегда точны; 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результаты лабораторного эксперимента выигрывают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в точности, зато уступают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в степени соответствия жизни.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14045" y="278732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89745" y="27833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5" b="5441"/>
          <a:stretch/>
        </p:blipFill>
        <p:spPr>
          <a:xfrm>
            <a:off x="6534149" y="766394"/>
            <a:ext cx="1885670" cy="1687746"/>
          </a:xfrm>
          <a:prstGeom prst="rect">
            <a:avLst/>
          </a:prstGeom>
        </p:spPr>
      </p:pic>
      <p:grpSp>
        <p:nvGrpSpPr>
          <p:cNvPr id="27" name="Группа 26"/>
          <p:cNvGrpSpPr/>
          <p:nvPr/>
        </p:nvGrpSpPr>
        <p:grpSpPr>
          <a:xfrm>
            <a:off x="5462636" y="539341"/>
            <a:ext cx="349078" cy="2011637"/>
            <a:chOff x="7855342" y="461698"/>
            <a:chExt cx="203124" cy="1170545"/>
          </a:xfrm>
        </p:grpSpPr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841856" y="475184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841856" y="788667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7841856" y="1102150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841856" y="1415634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3198443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586702"/>
            <a:ext cx="6009670" cy="1219199"/>
          </a:xfrm>
        </p:spPr>
        <p:txBody>
          <a:bodyPr>
            <a:noAutofit/>
          </a:bodyPr>
          <a:lstStyle/>
          <a:p>
            <a:r>
              <a:rPr lang="ru-RU" altLang="ru-RU"/>
              <a:t>Эмпирические методы: тест, виды тестов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8" y="4097210"/>
            <a:ext cx="7705725" cy="2231907"/>
          </a:xfrm>
          <a:prstGeom prst="roundRect">
            <a:avLst>
              <a:gd name="adj" fmla="val 7097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144000" rIns="36000" bIns="36000" rtlCol="0" anchor="t"/>
          <a:lstStyle/>
          <a:p>
            <a:pPr marL="176213">
              <a:spcAft>
                <a:spcPts val="800"/>
              </a:spcAft>
            </a:pPr>
            <a:r>
              <a:rPr lang="ru-RU" sz="2800" b="1">
                <a:solidFill>
                  <a:schemeClr val="bg1"/>
                </a:solidFill>
              </a:rPr>
              <a:t>Виды тестов: 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тесты-опросники;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тесты-задания;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проективные тесты.</a:t>
            </a:r>
            <a:endParaRPr lang="ru-RU" sz="2400" spc="-2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186780"/>
            <a:ext cx="7705725" cy="1699420"/>
          </a:xfrm>
          <a:prstGeom prst="roundRect">
            <a:avLst>
              <a:gd name="adj" fmla="val 1182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108000" rIns="36000" rtlCol="0" anchor="t"/>
          <a:lstStyle/>
          <a:p>
            <a:pPr>
              <a:spcAft>
                <a:spcPts val="600"/>
              </a:spcAft>
            </a:pPr>
            <a:r>
              <a:rPr lang="ru-RU" sz="2800" b="1"/>
              <a:t>Тест  – </a:t>
            </a:r>
            <a:r>
              <a:rPr lang="ru-RU" sz="2800"/>
              <a:t>краткое стандартизированное испытание, которое поддаётся математической обработке данных.</a:t>
            </a:r>
            <a:endParaRPr lang="ru-RU" sz="2800" spc="-40"/>
          </a:p>
        </p:txBody>
      </p:sp>
      <p:sp>
        <p:nvSpPr>
          <p:cNvPr id="46" name="Freeform 20"/>
          <p:cNvSpPr/>
          <p:nvPr/>
        </p:nvSpPr>
        <p:spPr>
          <a:xfrm rot="5400000">
            <a:off x="7932852" y="192739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0"/>
          <p:cNvSpPr/>
          <p:nvPr/>
        </p:nvSpPr>
        <p:spPr>
          <a:xfrm rot="5400000">
            <a:off x="7914045" y="384180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533" y="4315881"/>
            <a:ext cx="1794564" cy="1794564"/>
          </a:xfrm>
          <a:prstGeom prst="rect">
            <a:avLst/>
          </a:prstGeom>
        </p:spPr>
      </p:pic>
      <p:grpSp>
        <p:nvGrpSpPr>
          <p:cNvPr id="15" name="Группа 14"/>
          <p:cNvGrpSpPr/>
          <p:nvPr/>
        </p:nvGrpSpPr>
        <p:grpSpPr>
          <a:xfrm>
            <a:off x="6967906" y="628913"/>
            <a:ext cx="1453961" cy="1134777"/>
            <a:chOff x="8052457" y="227472"/>
            <a:chExt cx="840718" cy="65615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687803" y="4425923"/>
            <a:ext cx="273219" cy="1574479"/>
            <a:chOff x="7345426" y="614098"/>
            <a:chExt cx="203124" cy="1170545"/>
          </a:xfrm>
          <a:solidFill>
            <a:schemeClr val="bg1"/>
          </a:solidFill>
        </p:grpSpPr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7331940" y="62758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7331940" y="941067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331940" y="1254550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331940" y="156803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3708499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74787"/>
            <a:ext cx="6115178" cy="151596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z="4800"/>
              <a:t>Преимущества </a:t>
            </a:r>
            <a:br>
              <a:rPr lang="ru-RU" altLang="ru-RU" sz="4800"/>
            </a:br>
            <a:r>
              <a:rPr lang="ru-RU" altLang="ru-RU" sz="4800"/>
              <a:t>и недостатки тестов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7" y="2364438"/>
            <a:ext cx="3781425" cy="3438482"/>
          </a:xfrm>
          <a:prstGeom prst="roundRect">
            <a:avLst>
              <a:gd name="adj" fmla="val 5802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52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Преимущества: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применимы к людям различного жизненного опыта, профессий и возраста; 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особое значение имеют </a:t>
            </a:r>
            <a:br>
              <a:rPr lang="ru-RU" sz="2000">
                <a:solidFill>
                  <a:schemeClr val="bg1"/>
                </a:solidFill>
              </a:rPr>
            </a:br>
            <a:r>
              <a:rPr lang="ru-RU" sz="2000" spc="-40">
                <a:solidFill>
                  <a:schemeClr val="bg1"/>
                </a:solidFill>
              </a:rPr>
              <a:t>в практике профессионального отбора на вакантные рабочие </a:t>
            </a:r>
            <a:r>
              <a:rPr lang="ru-RU" sz="2000">
                <a:solidFill>
                  <a:schemeClr val="bg1"/>
                </a:solidFill>
              </a:rPr>
              <a:t>места, а также при аттестации персонала.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3437" y="2364438"/>
            <a:ext cx="3781425" cy="3438482"/>
          </a:xfrm>
          <a:prstGeom prst="roundRect">
            <a:avLst>
              <a:gd name="adj" fmla="val 566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52000" rIns="36000" bIns="36000" rtlCol="0" anchor="t"/>
          <a:lstStyle/>
          <a:p>
            <a:pPr marL="179388">
              <a:lnSpc>
                <a:spcPct val="8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Недостатки: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тесты не учитывают зависимость результатов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от уровня развития; 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испытуемый может сознательно повлиять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на полученные результаты, зная, как устроен тест.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14044" y="210902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89744" y="21050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4" name="Группа 13"/>
          <p:cNvGrpSpPr/>
          <p:nvPr/>
        </p:nvGrpSpPr>
        <p:grpSpPr>
          <a:xfrm flipV="1">
            <a:off x="6967906" y="628913"/>
            <a:ext cx="1453961" cy="1134777"/>
            <a:chOff x="8052457" y="227472"/>
            <a:chExt cx="840718" cy="656158"/>
          </a:xfrm>
        </p:grpSpPr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196286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586702"/>
            <a:ext cx="6009670" cy="1219199"/>
          </a:xfrm>
        </p:spPr>
        <p:txBody>
          <a:bodyPr>
            <a:noAutofit/>
          </a:bodyPr>
          <a:lstStyle/>
          <a:p>
            <a:r>
              <a:rPr lang="ru-RU" altLang="ru-RU"/>
              <a:t>Эмпирические методы: опрос, его цель, виды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8" y="4097210"/>
            <a:ext cx="7705725" cy="2231907"/>
          </a:xfrm>
          <a:prstGeom prst="roundRect">
            <a:avLst>
              <a:gd name="adj" fmla="val 7097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144000" rIns="36000" bIns="36000" rtlCol="0" anchor="t"/>
          <a:lstStyle/>
          <a:p>
            <a:pPr marL="176213">
              <a:spcAft>
                <a:spcPts val="800"/>
              </a:spcAft>
            </a:pPr>
            <a:r>
              <a:rPr lang="ru-RU" sz="2800" b="1">
                <a:solidFill>
                  <a:schemeClr val="bg1"/>
                </a:solidFill>
              </a:rPr>
              <a:t>Виды опросов: 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устный (интервью, беседа);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письменный;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анкетирование.</a:t>
            </a:r>
            <a:endParaRPr lang="ru-RU" sz="2400" spc="-2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186780"/>
            <a:ext cx="7705725" cy="1699420"/>
          </a:xfrm>
          <a:prstGeom prst="roundRect">
            <a:avLst>
              <a:gd name="adj" fmla="val 1182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36000" rtlCol="0" anchor="t"/>
          <a:lstStyle/>
          <a:p>
            <a:pPr>
              <a:spcAft>
                <a:spcPts val="600"/>
              </a:spcAft>
            </a:pPr>
            <a:r>
              <a:rPr lang="ru-RU" sz="2800" b="1"/>
              <a:t>Цель методов опроса </a:t>
            </a:r>
            <a:r>
              <a:rPr lang="ru-RU" sz="2800"/>
              <a:t>– получение информации об объективных или субъективных фактах </a:t>
            </a:r>
            <a:br>
              <a:rPr lang="ru-RU" sz="2800"/>
            </a:br>
            <a:r>
              <a:rPr lang="ru-RU" sz="2800"/>
              <a:t>со слов опрашиваемых.</a:t>
            </a:r>
            <a:endParaRPr lang="ru-RU" sz="2800" spc="-40"/>
          </a:p>
        </p:txBody>
      </p:sp>
      <p:sp>
        <p:nvSpPr>
          <p:cNvPr id="46" name="Freeform 20"/>
          <p:cNvSpPr/>
          <p:nvPr/>
        </p:nvSpPr>
        <p:spPr>
          <a:xfrm rot="5400000">
            <a:off x="7932852" y="192739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0"/>
          <p:cNvSpPr/>
          <p:nvPr/>
        </p:nvSpPr>
        <p:spPr>
          <a:xfrm rot="5400000">
            <a:off x="7914045" y="384180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6967906" y="628913"/>
            <a:ext cx="1453961" cy="1134777"/>
            <a:chOff x="8052457" y="227472"/>
            <a:chExt cx="840718" cy="65615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179"/>
          <a:stretch/>
        </p:blipFill>
        <p:spPr>
          <a:xfrm>
            <a:off x="5872883" y="4230425"/>
            <a:ext cx="2097661" cy="1842192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5376451" y="4422385"/>
            <a:ext cx="178722" cy="1581555"/>
            <a:chOff x="5360062" y="4309291"/>
            <a:chExt cx="195111" cy="1726585"/>
          </a:xfrm>
        </p:grpSpPr>
        <p:grpSp>
          <p:nvGrpSpPr>
            <p:cNvPr id="34" name="Группа 33"/>
            <p:cNvGrpSpPr/>
            <p:nvPr/>
          </p:nvGrpSpPr>
          <p:grpSpPr>
            <a:xfrm>
              <a:off x="5360064" y="4309291"/>
              <a:ext cx="195109" cy="1124356"/>
              <a:chOff x="7345426" y="614098"/>
              <a:chExt cx="203124" cy="1170545"/>
            </a:xfrm>
            <a:solidFill>
              <a:schemeClr val="bg1"/>
            </a:solidFill>
          </p:grpSpPr>
          <p:sp>
            <p:nvSpPr>
              <p:cNvPr id="35" name="Шестиугольник 34"/>
              <p:cNvSpPr>
                <a:spLocks noChangeAspect="1"/>
              </p:cNvSpPr>
              <p:nvPr/>
            </p:nvSpPr>
            <p:spPr>
              <a:xfrm rot="5400000">
                <a:off x="7331940" y="627584"/>
                <a:ext cx="230095" cy="20312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6" name="Шестиугольник 35"/>
              <p:cNvSpPr>
                <a:spLocks noChangeAspect="1"/>
              </p:cNvSpPr>
              <p:nvPr/>
            </p:nvSpPr>
            <p:spPr>
              <a:xfrm rot="5400000">
                <a:off x="7331940" y="941067"/>
                <a:ext cx="230095" cy="20312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7" name="Шестиугольник 36"/>
              <p:cNvSpPr>
                <a:spLocks noChangeAspect="1"/>
              </p:cNvSpPr>
              <p:nvPr/>
            </p:nvSpPr>
            <p:spPr>
              <a:xfrm rot="5400000">
                <a:off x="7331940" y="1254550"/>
                <a:ext cx="230095" cy="20312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8" name="Шестиугольник 37"/>
              <p:cNvSpPr>
                <a:spLocks noChangeAspect="1"/>
              </p:cNvSpPr>
              <p:nvPr/>
            </p:nvSpPr>
            <p:spPr>
              <a:xfrm rot="5400000">
                <a:off x="7331940" y="1568034"/>
                <a:ext cx="230095" cy="20312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5347109" y="5526699"/>
              <a:ext cx="221016" cy="19510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5347109" y="5827813"/>
              <a:ext cx="221016" cy="19510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49511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254958"/>
            <a:ext cx="6223499" cy="1219199"/>
          </a:xfrm>
        </p:spPr>
        <p:txBody>
          <a:bodyPr>
            <a:noAutofit/>
          </a:bodyPr>
          <a:lstStyle/>
          <a:p>
            <a:r>
              <a:rPr lang="ru-RU" altLang="ru-RU" sz="4000"/>
              <a:t>Преимущества </a:t>
            </a:r>
            <a:br>
              <a:rPr lang="ru-RU" altLang="ru-RU" sz="4000"/>
            </a:br>
            <a:r>
              <a:rPr lang="ru-RU" altLang="ru-RU" sz="4000"/>
              <a:t>и недостатки опросов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29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5898" y="4245437"/>
            <a:ext cx="3780000" cy="2340000"/>
          </a:xfrm>
          <a:prstGeom prst="roundRect">
            <a:avLst>
              <a:gd name="adj" fmla="val 805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36000" rtlCol="0" anchor="t"/>
          <a:lstStyle/>
          <a:p>
            <a:pPr marL="176213">
              <a:spcAft>
                <a:spcPts val="400"/>
              </a:spcAft>
            </a:pPr>
            <a:r>
              <a:rPr lang="ru-RU" altLang="ru-RU" sz="2200" b="1"/>
              <a:t>Преимущества анкетирования: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>
                <a:solidFill>
                  <a:schemeClr val="bg1"/>
                </a:solidFill>
              </a:rPr>
              <a:t>анонимность;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>
                <a:solidFill>
                  <a:schemeClr val="bg1"/>
                </a:solidFill>
              </a:rPr>
              <a:t>большая искренность;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>
                <a:solidFill>
                  <a:schemeClr val="bg1"/>
                </a:solidFill>
              </a:rPr>
              <a:t>возможность массового охвата испытуемых.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9012" y="1754559"/>
            <a:ext cx="3781425" cy="2664000"/>
          </a:xfrm>
          <a:prstGeom prst="roundRect">
            <a:avLst>
              <a:gd name="adj" fmla="val 704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36000" bIns="36000" rtlCol="0" anchor="t"/>
          <a:lstStyle/>
          <a:p>
            <a:pPr marL="176213">
              <a:lnSpc>
                <a:spcPct val="90000"/>
              </a:lnSpc>
              <a:spcAft>
                <a:spcPts val="600"/>
              </a:spcAft>
            </a:pPr>
            <a:r>
              <a:rPr lang="ru-RU" sz="2200" b="1">
                <a:solidFill>
                  <a:schemeClr val="tx1"/>
                </a:solidFill>
              </a:rPr>
              <a:t>Типичные ошибки исследователя при устном опросе: </a:t>
            </a:r>
          </a:p>
          <a:p>
            <a:pPr marL="176213" indent="-176213">
              <a:lnSpc>
                <a:spcPct val="90000"/>
              </a:lnSpc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tx1"/>
                </a:solidFill>
              </a:rPr>
              <a:t>поверхностное и фрагментарное восприятие ответов;</a:t>
            </a:r>
          </a:p>
          <a:p>
            <a:pPr marL="176213" indent="-176213">
              <a:lnSpc>
                <a:spcPct val="90000"/>
              </a:lnSpc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tx1"/>
                </a:solidFill>
              </a:rPr>
              <a:t>недостаточное внимание к речи собеседника;</a:t>
            </a:r>
          </a:p>
          <a:p>
            <a:pPr marL="176213" indent="-176213">
              <a:lnSpc>
                <a:spcPct val="90000"/>
              </a:lnSpc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pc="-70">
                <a:solidFill>
                  <a:schemeClr val="tx1"/>
                </a:solidFill>
              </a:rPr>
              <a:t>затруднения в анализе и адекватной </a:t>
            </a:r>
            <a:r>
              <a:rPr lang="ru-RU" spc="-60">
                <a:solidFill>
                  <a:schemeClr val="tx1"/>
                </a:solidFill>
              </a:rPr>
              <a:t>интерпретации полученных данных.</a:t>
            </a:r>
            <a:endParaRPr lang="ru-RU" spc="-6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62515"/>
            <a:ext cx="3781425" cy="2340000"/>
          </a:xfrm>
          <a:prstGeom prst="roundRect">
            <a:avLst>
              <a:gd name="adj" fmla="val 9890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bIns="36000" rtlCol="0" anchor="t"/>
          <a:lstStyle/>
          <a:p>
            <a:pPr marL="176213">
              <a:spcAft>
                <a:spcPts val="600"/>
              </a:spcAft>
            </a:pPr>
            <a:r>
              <a:rPr lang="ru-RU" sz="2200" b="1" dirty="0"/>
              <a:t>Преимущества устного опроса: </a:t>
            </a:r>
            <a:endParaRPr lang="ru-RU" sz="2200" dirty="0"/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dirty="0">
                <a:solidFill>
                  <a:schemeClr val="bg1"/>
                </a:solidFill>
              </a:rPr>
              <a:t>гибкость опроса;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dirty="0">
                <a:solidFill>
                  <a:schemeClr val="bg1"/>
                </a:solidFill>
              </a:rPr>
              <a:t>получение более глубокой </a:t>
            </a:r>
            <a:r>
              <a:rPr lang="ru-RU" spc="-50" dirty="0">
                <a:solidFill>
                  <a:schemeClr val="bg1"/>
                </a:solidFill>
              </a:rPr>
              <a:t>информации, чем при письменном </a:t>
            </a:r>
            <a:r>
              <a:rPr lang="ru-RU" dirty="0">
                <a:solidFill>
                  <a:schemeClr val="bg1"/>
                </a:solidFill>
              </a:rPr>
              <a:t>опросе.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16623" y="150312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86749" y="150312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20"/>
          <p:cNvSpPr/>
          <p:nvPr/>
        </p:nvSpPr>
        <p:spPr>
          <a:xfrm rot="5400000">
            <a:off x="3996504" y="399002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8" name="Скругленный прямоугольник 47"/>
          <p:cNvSpPr/>
          <p:nvPr/>
        </p:nvSpPr>
        <p:spPr>
          <a:xfrm>
            <a:off x="4646027" y="4544308"/>
            <a:ext cx="3775840" cy="2041129"/>
          </a:xfrm>
          <a:prstGeom prst="roundRect">
            <a:avLst>
              <a:gd name="adj" fmla="val 12848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36000" bIns="36000" rtlCol="0" anchor="t"/>
          <a:lstStyle/>
          <a:p>
            <a:pPr marL="176213">
              <a:spcAft>
                <a:spcPts val="600"/>
              </a:spcAft>
            </a:pPr>
            <a:r>
              <a:rPr lang="ru-RU" sz="2200" b="1" spc="-70"/>
              <a:t>Общие недостатки опроса: </a:t>
            </a:r>
            <a:endParaRPr lang="ru-RU" sz="2200" spc="-70"/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данные основаны </a:t>
            </a:r>
            <a:br>
              <a:rPr lang="ru-RU">
                <a:solidFill>
                  <a:schemeClr val="bg1"/>
                </a:solidFill>
              </a:rPr>
            </a:br>
            <a:r>
              <a:rPr lang="ru-RU">
                <a:solidFill>
                  <a:schemeClr val="bg1"/>
                </a:solidFill>
              </a:rPr>
              <a:t>на самонаблюдении;</a:t>
            </a:r>
            <a:r>
              <a:rPr lang="ru-RU" spc="-120">
                <a:solidFill>
                  <a:schemeClr val="bg1"/>
                </a:solidFill>
              </a:rPr>
              <a:t>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ответы испытуемых невозможно соотнести с их реальной деятельностью и поведением.</a:t>
            </a:r>
          </a:p>
        </p:txBody>
      </p:sp>
      <p:sp>
        <p:nvSpPr>
          <p:cNvPr id="49" name="Freeform 20"/>
          <p:cNvSpPr/>
          <p:nvPr/>
        </p:nvSpPr>
        <p:spPr>
          <a:xfrm rot="5400000">
            <a:off x="7919619" y="428890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51" name="Группа 50"/>
          <p:cNvGrpSpPr/>
          <p:nvPr/>
        </p:nvGrpSpPr>
        <p:grpSpPr>
          <a:xfrm>
            <a:off x="6204409" y="385934"/>
            <a:ext cx="2226028" cy="957247"/>
            <a:chOff x="7367314" y="227472"/>
            <a:chExt cx="1525861" cy="656158"/>
          </a:xfrm>
        </p:grpSpPr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735740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35740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0533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442088"/>
            <a:ext cx="6999268" cy="1209765"/>
          </a:xfrm>
        </p:spPr>
        <p:txBody>
          <a:bodyPr>
            <a:noAutofit/>
          </a:bodyPr>
          <a:lstStyle/>
          <a:p>
            <a:r>
              <a:rPr lang="ru-RU" altLang="ru-RU"/>
              <a:t>Особенности психологии как науки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063521"/>
            <a:ext cx="3383125" cy="4243918"/>
          </a:xfrm>
          <a:prstGeom prst="roundRect">
            <a:avLst>
              <a:gd name="adj" fmla="val 5711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80000" rIns="108000" bIns="108000" rtlCol="0" anchor="t"/>
          <a:lstStyle/>
          <a:p>
            <a:pPr marL="273050">
              <a:lnSpc>
                <a:spcPct val="80000"/>
              </a:lnSpc>
              <a:spcAft>
                <a:spcPts val="600"/>
              </a:spcAft>
            </a:pPr>
            <a:r>
              <a:rPr lang="ru-RU" sz="2000" b="1"/>
              <a:t>Наука – это исторически сложившаяся </a:t>
            </a:r>
            <a:br>
              <a:rPr lang="ru-RU" sz="2000" b="1"/>
            </a:br>
            <a:r>
              <a:rPr lang="ru-RU" sz="2000" b="1"/>
              <a:t>и развивающаяся система:</a:t>
            </a:r>
          </a:p>
          <a:p>
            <a:pPr marL="273050" indent="-176213">
              <a:lnSpc>
                <a:spcPct val="80000"/>
              </a:lnSpc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/>
              <a:t>знаний; </a:t>
            </a:r>
          </a:p>
          <a:p>
            <a:pPr marL="273050" indent="-176213">
              <a:lnSpc>
                <a:spcPct val="80000"/>
              </a:lnSpc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/>
              <a:t>методов их получения;</a:t>
            </a:r>
          </a:p>
          <a:p>
            <a:pPr marL="273050" indent="-176213">
              <a:lnSpc>
                <a:spcPct val="80000"/>
              </a:lnSpc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/>
              <a:t>определенный социальный институт.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237892" y="2063521"/>
            <a:ext cx="4150458" cy="4243918"/>
          </a:xfrm>
          <a:prstGeom prst="roundRect">
            <a:avLst>
              <a:gd name="adj" fmla="val 493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0" rIns="36000" bIns="108000" rtlCol="0" anchor="t"/>
          <a:lstStyle/>
          <a:p>
            <a:pPr marL="273050">
              <a:lnSpc>
                <a:spcPct val="80000"/>
              </a:lnSpc>
              <a:spcAft>
                <a:spcPts val="600"/>
              </a:spcAft>
            </a:pPr>
            <a:r>
              <a:rPr lang="ru-RU" sz="2000" b="1">
                <a:solidFill>
                  <a:schemeClr val="tx1"/>
                </a:solidFill>
              </a:rPr>
              <a:t>Отличия психологии </a:t>
            </a:r>
            <a:br>
              <a:rPr lang="ru-RU" sz="2000" b="1">
                <a:solidFill>
                  <a:schemeClr val="tx1"/>
                </a:solidFill>
              </a:rPr>
            </a:br>
            <a:r>
              <a:rPr lang="ru-RU" sz="2000" b="1">
                <a:solidFill>
                  <a:schemeClr val="tx1"/>
                </a:solidFill>
              </a:rPr>
              <a:t>от других наук:</a:t>
            </a:r>
          </a:p>
          <a:p>
            <a:pPr marL="273050" indent="-177800">
              <a:lnSpc>
                <a:spcPct val="8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tx1"/>
                </a:solidFill>
              </a:rPr>
              <a:t>человек в психологии является одновременно и объектом, </a:t>
            </a:r>
            <a:br>
              <a:rPr lang="ru-RU">
                <a:solidFill>
                  <a:schemeClr val="tx1"/>
                </a:solidFill>
              </a:rPr>
            </a:br>
            <a:r>
              <a:rPr lang="ru-RU">
                <a:solidFill>
                  <a:schemeClr val="tx1"/>
                </a:solidFill>
              </a:rPr>
              <a:t>и субъектом исследования;</a:t>
            </a:r>
          </a:p>
          <a:p>
            <a:pPr marL="273050" indent="-177800">
              <a:lnSpc>
                <a:spcPct val="8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tx1"/>
                </a:solidFill>
              </a:rPr>
              <a:t>предмет исследования – </a:t>
            </a:r>
            <a:br>
              <a:rPr lang="ru-RU">
                <a:solidFill>
                  <a:schemeClr val="tx1"/>
                </a:solidFill>
              </a:rPr>
            </a:br>
            <a:r>
              <a:rPr lang="ru-RU">
                <a:solidFill>
                  <a:schemeClr val="tx1"/>
                </a:solidFill>
              </a:rPr>
              <a:t>наиболее сложная субстанция </a:t>
            </a:r>
            <a:br>
              <a:rPr lang="ru-RU">
                <a:solidFill>
                  <a:schemeClr val="tx1"/>
                </a:solidFill>
              </a:rPr>
            </a:br>
            <a:r>
              <a:rPr lang="ru-RU">
                <a:solidFill>
                  <a:schemeClr val="tx1"/>
                </a:solidFill>
              </a:rPr>
              <a:t>из всех известных человеку;</a:t>
            </a:r>
          </a:p>
          <a:p>
            <a:pPr marL="273050" indent="-177800">
              <a:lnSpc>
                <a:spcPct val="8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tx1"/>
                </a:solidFill>
              </a:rPr>
              <a:t>в настоящее время в психологии </a:t>
            </a:r>
            <a:br>
              <a:rPr lang="ru-RU">
                <a:solidFill>
                  <a:schemeClr val="tx1"/>
                </a:solidFill>
              </a:rPr>
            </a:br>
            <a:r>
              <a:rPr lang="ru-RU" spc="-30">
                <a:solidFill>
                  <a:schemeClr val="tx1"/>
                </a:solidFill>
              </a:rPr>
              <a:t>нет общепризнанных представлений, эта наука состоит из многочисленных </a:t>
            </a:r>
            <a:r>
              <a:rPr lang="ru-RU" spc="-50">
                <a:solidFill>
                  <a:schemeClr val="tx1"/>
                </a:solidFill>
              </a:rPr>
              <a:t>научных школ, по-разному трактующих </a:t>
            </a:r>
            <a:r>
              <a:rPr lang="ru-RU">
                <a:solidFill>
                  <a:schemeClr val="tx1"/>
                </a:solidFill>
              </a:rPr>
              <a:t>психологические явления;</a:t>
            </a:r>
          </a:p>
          <a:p>
            <a:pPr marL="273050" indent="-177800">
              <a:lnSpc>
                <a:spcPct val="8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tx1"/>
                </a:solidFill>
              </a:rPr>
              <a:t>психология одновременно является </a:t>
            </a:r>
            <a:br>
              <a:rPr lang="ru-RU">
                <a:solidFill>
                  <a:schemeClr val="tx1"/>
                </a:solidFill>
              </a:rPr>
            </a:br>
            <a:r>
              <a:rPr lang="ru-RU">
                <a:solidFill>
                  <a:schemeClr val="tx1"/>
                </a:solidFill>
              </a:rPr>
              <a:t>и гуманитарной, и естественной наукой.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877532" y="180811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581725" y="180413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7193026" y="461698"/>
            <a:ext cx="1195324" cy="1170545"/>
            <a:chOff x="7193026" y="466200"/>
            <a:chExt cx="1195324" cy="1170545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171740" y="479686"/>
              <a:ext cx="230095" cy="203124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171740" y="793169"/>
              <a:ext cx="230095" cy="203124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841856" y="479686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841856" y="793169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509305" y="479686"/>
              <a:ext cx="230095" cy="203124"/>
            </a:xfrm>
            <a:prstGeom prst="hexagon">
              <a:avLst/>
            </a:prstGeom>
            <a:solidFill>
              <a:srgbClr val="961E82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509305" y="793169"/>
              <a:ext cx="230095" cy="203124"/>
            </a:xfrm>
            <a:prstGeom prst="hexagon">
              <a:avLst/>
            </a:prstGeom>
            <a:solidFill>
              <a:srgbClr val="961E82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179540" y="479686"/>
              <a:ext cx="230095" cy="203124"/>
            </a:xfrm>
            <a:prstGeom prst="hexagon">
              <a:avLst/>
            </a:prstGeom>
            <a:solidFill>
              <a:srgbClr val="961E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7179540" y="793169"/>
              <a:ext cx="230095" cy="203124"/>
            </a:xfrm>
            <a:prstGeom prst="hexagon">
              <a:avLst/>
            </a:prstGeom>
            <a:solidFill>
              <a:srgbClr val="961E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171740" y="1106652"/>
              <a:ext cx="230095" cy="203124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171740" y="1420136"/>
              <a:ext cx="230095" cy="203124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841856" y="1106652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841856" y="1420136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509305" y="1106652"/>
              <a:ext cx="230095" cy="203124"/>
            </a:xfrm>
            <a:prstGeom prst="hexagon">
              <a:avLst/>
            </a:prstGeom>
            <a:solidFill>
              <a:srgbClr val="961E82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509305" y="1420136"/>
              <a:ext cx="230095" cy="203124"/>
            </a:xfrm>
            <a:prstGeom prst="hexagon">
              <a:avLst/>
            </a:prstGeom>
            <a:solidFill>
              <a:srgbClr val="961E82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179540" y="1106652"/>
              <a:ext cx="230095" cy="203124"/>
            </a:xfrm>
            <a:prstGeom prst="hexagon">
              <a:avLst/>
            </a:prstGeom>
            <a:solidFill>
              <a:srgbClr val="961E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179540" y="1420136"/>
              <a:ext cx="230095" cy="203124"/>
            </a:xfrm>
            <a:prstGeom prst="hexagon">
              <a:avLst/>
            </a:prstGeom>
            <a:solidFill>
              <a:srgbClr val="961E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92569" y="4572000"/>
            <a:ext cx="1744565" cy="1638724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1116014" y="4794381"/>
            <a:ext cx="607278" cy="1333947"/>
            <a:chOff x="7345426" y="614098"/>
            <a:chExt cx="532889" cy="1170545"/>
          </a:xfrm>
          <a:solidFill>
            <a:schemeClr val="bg1">
              <a:alpha val="66000"/>
            </a:schemeClr>
          </a:solidFill>
        </p:grpSpPr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7661705" y="62758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661705" y="941067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7331940" y="62758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7331940" y="941067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7661705" y="1254550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661705" y="156803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7331940" y="1254550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331940" y="156803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34643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35579" y="2183927"/>
            <a:ext cx="7686288" cy="1995615"/>
          </a:xfrm>
          <a:prstGeom prst="roundRect">
            <a:avLst>
              <a:gd name="adj" fmla="val 8106"/>
            </a:avLst>
          </a:prstGeom>
          <a:ln w="28575">
            <a:solidFill>
              <a:schemeClr val="tx1"/>
            </a:solidFill>
          </a:ln>
        </p:spPr>
        <p:txBody>
          <a:bodyPr vert="horz" lIns="540000" tIns="1440000" rIns="360000" bIns="45720" rtlCol="0">
            <a:noAutofit/>
          </a:bodyPr>
          <a:lstStyle/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Разновидность – </a:t>
            </a:r>
            <a:r>
              <a:rPr lang="ru-RU" sz="2200" b="1"/>
              <a:t>биографический метод</a:t>
            </a:r>
            <a:r>
              <a:rPr lang="ru-RU" sz="2200"/>
              <a:t>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19161" y="2313621"/>
            <a:ext cx="7319124" cy="1270846"/>
          </a:xfrm>
          <a:prstGeom prst="roundRect">
            <a:avLst>
              <a:gd name="adj" fmla="val 10931"/>
            </a:avLst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6000" rIns="36000" bIns="36000" rtlCol="0" anchor="t"/>
          <a:lstStyle/>
          <a:p>
            <a:r>
              <a:rPr lang="ru-RU" sz="2400" b="1" spc="50"/>
              <a:t>Изучение продуктов деятельности </a:t>
            </a:r>
            <a:r>
              <a:rPr lang="ru-RU" sz="2400" spc="50"/>
              <a:t>(игровой, трудовой, учебной)</a:t>
            </a:r>
            <a:r>
              <a:rPr lang="ru-RU" sz="2400" b="1" spc="50"/>
              <a:t> </a:t>
            </a:r>
            <a:r>
              <a:rPr lang="ru-RU" sz="2400" spc="50"/>
              <a:t>– это исследование рисунков, поделок, сочинений и т. д.</a:t>
            </a:r>
          </a:p>
        </p:txBody>
      </p:sp>
      <p:sp>
        <p:nvSpPr>
          <p:cNvPr id="24" name="Freeform 20"/>
          <p:cNvSpPr/>
          <p:nvPr/>
        </p:nvSpPr>
        <p:spPr>
          <a:xfrm rot="5400000">
            <a:off x="7911049" y="192851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7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37645"/>
            <a:ext cx="6009670" cy="1586155"/>
          </a:xfrm>
        </p:spPr>
        <p:txBody>
          <a:bodyPr>
            <a:noAutofit/>
          </a:bodyPr>
          <a:lstStyle/>
          <a:p>
            <a:r>
              <a:rPr lang="ru-RU" altLang="ru-RU" sz="4000"/>
              <a:t>Эмпирические методы: изучение продуктов деятельности 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62363" y="4335163"/>
            <a:ext cx="3744912" cy="2103218"/>
          </a:xfrm>
          <a:prstGeom prst="roundRect">
            <a:avLst>
              <a:gd name="adj" fmla="val 8348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/>
          <a:lstStyle/>
          <a:p>
            <a:pPr marL="179388"/>
            <a:r>
              <a:rPr lang="ru-RU" altLang="ru-RU" sz="2200" b="1"/>
              <a:t>Недостаток: </a:t>
            </a:r>
          </a:p>
          <a:p>
            <a:pPr marL="176213" indent="-176213">
              <a:spcBef>
                <a:spcPts val="600"/>
              </a:spcBef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>
                <a:solidFill>
                  <a:schemeClr val="bg1"/>
                </a:solidFill>
              </a:rPr>
              <a:t>далеко не всегда  можно раскрыть многообразие психической деятельности.</a:t>
            </a:r>
            <a:endParaRPr lang="ru-RU" altLang="ru-RU" sz="2000">
              <a:solidFill>
                <a:schemeClr val="bg1"/>
              </a:solidFill>
            </a:endParaRPr>
          </a:p>
        </p:txBody>
      </p:sp>
      <p:sp>
        <p:nvSpPr>
          <p:cNvPr id="41" name="Freeform 20"/>
          <p:cNvSpPr/>
          <p:nvPr/>
        </p:nvSpPr>
        <p:spPr>
          <a:xfrm rot="5400000">
            <a:off x="7896457" y="407975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2" name="Скругленный прямоугольник 41"/>
          <p:cNvSpPr/>
          <p:nvPr/>
        </p:nvSpPr>
        <p:spPr>
          <a:xfrm>
            <a:off x="735579" y="4335163"/>
            <a:ext cx="3744912" cy="2103218"/>
          </a:xfrm>
          <a:prstGeom prst="roundRect">
            <a:avLst>
              <a:gd name="adj" fmla="val 7148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/>
          <a:lstStyle/>
          <a:p>
            <a:pPr marL="179388"/>
            <a:r>
              <a:rPr lang="ru-RU" sz="2200" b="1"/>
              <a:t>Преимущество: </a:t>
            </a:r>
          </a:p>
          <a:p>
            <a:pPr marL="176213" indent="-176213">
              <a:spcBef>
                <a:spcPts val="600"/>
              </a:spcBef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исследователь располагает материально зафиксированными продуктами деятельности; </a:t>
            </a:r>
          </a:p>
          <a:p>
            <a:pPr marL="176213" indent="-176213">
              <a:spcBef>
                <a:spcPts val="600"/>
              </a:spcBef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он может к ним возвращаться, сравнивать их. </a:t>
            </a:r>
          </a:p>
        </p:txBody>
      </p:sp>
      <p:sp>
        <p:nvSpPr>
          <p:cNvPr id="43" name="Freeform 20"/>
          <p:cNvSpPr/>
          <p:nvPr/>
        </p:nvSpPr>
        <p:spPr>
          <a:xfrm rot="5400000">
            <a:off x="3969673" y="407577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8" name="Группа 7"/>
          <p:cNvGrpSpPr/>
          <p:nvPr/>
        </p:nvGrpSpPr>
        <p:grpSpPr>
          <a:xfrm>
            <a:off x="4928908" y="5930998"/>
            <a:ext cx="3222958" cy="208767"/>
            <a:chOff x="5201905" y="6018923"/>
            <a:chExt cx="3222958" cy="208767"/>
          </a:xfrm>
        </p:grpSpPr>
        <p:grpSp>
          <p:nvGrpSpPr>
            <p:cNvPr id="53" name="Группа 52"/>
            <p:cNvGrpSpPr/>
            <p:nvPr/>
          </p:nvGrpSpPr>
          <p:grpSpPr>
            <a:xfrm>
              <a:off x="5201905" y="6021388"/>
              <a:ext cx="2666392" cy="206302"/>
              <a:chOff x="914827" y="3257796"/>
              <a:chExt cx="2212765" cy="171204"/>
            </a:xfrm>
          </p:grpSpPr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rot="5400000">
                <a:off x="904913" y="3267710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5" name="Шестиугольник 54"/>
              <p:cNvSpPr>
                <a:spLocks noChangeAspect="1"/>
              </p:cNvSpPr>
              <p:nvPr/>
            </p:nvSpPr>
            <p:spPr>
              <a:xfrm rot="5400000">
                <a:off x="1137138" y="3269756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rot="5400000">
                <a:off x="1364477" y="3269756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rot="5400000">
                <a:off x="1591817" y="3269756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8" name="Шестиугольник 57"/>
              <p:cNvSpPr>
                <a:spLocks noChangeAspect="1"/>
              </p:cNvSpPr>
              <p:nvPr/>
            </p:nvSpPr>
            <p:spPr>
              <a:xfrm rot="5400000">
                <a:off x="1819156" y="3269756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9" name="Шестиугольник 58"/>
              <p:cNvSpPr>
                <a:spLocks noChangeAspect="1"/>
              </p:cNvSpPr>
              <p:nvPr/>
            </p:nvSpPr>
            <p:spPr>
              <a:xfrm rot="5400000">
                <a:off x="2276960" y="3269756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0" name="Шестиугольник 59"/>
              <p:cNvSpPr>
                <a:spLocks noChangeAspect="1"/>
              </p:cNvSpPr>
              <p:nvPr/>
            </p:nvSpPr>
            <p:spPr>
              <a:xfrm rot="5400000">
                <a:off x="2046497" y="3269756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1" name="Шестиугольник 60"/>
              <p:cNvSpPr>
                <a:spLocks noChangeAspect="1"/>
              </p:cNvSpPr>
              <p:nvPr/>
            </p:nvSpPr>
            <p:spPr>
              <a:xfrm rot="5400000">
                <a:off x="2507423" y="3269756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rot="5400000">
                <a:off x="2737885" y="3269756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3" name="Шестиугольник 62"/>
              <p:cNvSpPr>
                <a:spLocks noChangeAspect="1"/>
              </p:cNvSpPr>
              <p:nvPr/>
            </p:nvSpPr>
            <p:spPr>
              <a:xfrm rot="5400000">
                <a:off x="2968348" y="3269756"/>
                <a:ext cx="169158" cy="14933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7953140" y="6030870"/>
              <a:ext cx="203837" cy="17994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232973" y="6033335"/>
              <a:ext cx="203837" cy="17994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66" name="Группа 65"/>
          <p:cNvGrpSpPr/>
          <p:nvPr/>
        </p:nvGrpSpPr>
        <p:grpSpPr>
          <a:xfrm>
            <a:off x="6772304" y="587002"/>
            <a:ext cx="1649564" cy="1287440"/>
            <a:chOff x="8052457" y="227472"/>
            <a:chExt cx="840718" cy="656158"/>
          </a:xfrm>
        </p:grpSpPr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316426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266441"/>
            <a:ext cx="6291023" cy="1029395"/>
          </a:xfrm>
        </p:spPr>
        <p:txBody>
          <a:bodyPr>
            <a:noAutofit/>
          </a:bodyPr>
          <a:lstStyle/>
          <a:p>
            <a:r>
              <a:rPr lang="ru-RU" altLang="ru-RU" sz="3200"/>
              <a:t>Рисунок семьи как пример изучения продуктов деятельности</a:t>
            </a:r>
            <a:endParaRPr lang="ru-RU" altLang="ru-RU" sz="32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697415" y="1551247"/>
            <a:ext cx="2727447" cy="3381630"/>
          </a:xfrm>
          <a:prstGeom prst="roundRect">
            <a:avLst>
              <a:gd name="adj" fmla="val 675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90000" rIns="36000" bIns="36000" rtlCol="0" anchor="t"/>
          <a:lstStyle/>
          <a:p>
            <a:pPr marL="180000" indent="-176213">
              <a:lnSpc>
                <a:spcPct val="90000"/>
              </a:lnSpc>
              <a:buFont typeface="Calibri" panose="020F0502020204030204" pitchFamily="34" charset="0"/>
              <a:buChar char="̶"/>
            </a:pPr>
            <a:r>
              <a:rPr lang="ru-RU" sz="1600">
                <a:solidFill>
                  <a:schemeClr val="tx1"/>
                </a:solidFill>
              </a:rPr>
              <a:t>Высокий уровень тревожности – ребенка беспокоит ситуация дома, конфликты в семье. </a:t>
            </a:r>
          </a:p>
          <a:p>
            <a:pPr marL="180000" indent="-176213">
              <a:lnSpc>
                <a:spcPct val="90000"/>
              </a:lnSpc>
              <a:buFont typeface="Calibri" panose="020F0502020204030204" pitchFamily="34" charset="0"/>
              <a:buChar char="̶"/>
            </a:pPr>
            <a:r>
              <a:rPr lang="ru-RU" sz="1600">
                <a:solidFill>
                  <a:schemeClr val="tx1"/>
                </a:solidFill>
              </a:rPr>
              <a:t>Неблагоприятная </a:t>
            </a:r>
            <a:r>
              <a:rPr lang="ru-RU" sz="1600" spc="-40">
                <a:solidFill>
                  <a:schemeClr val="tx1"/>
                </a:solidFill>
              </a:rPr>
              <a:t>ситуация в семье – Ваня</a:t>
            </a:r>
            <a:r>
              <a:rPr lang="ru-RU" sz="1600" spc="-30">
                <a:solidFill>
                  <a:schemeClr val="tx1"/>
                </a:solidFill>
              </a:rPr>
              <a:t> противо-поставляет </a:t>
            </a:r>
            <a:r>
              <a:rPr lang="ru-RU" sz="1600">
                <a:solidFill>
                  <a:schemeClr val="tx1"/>
                </a:solidFill>
              </a:rPr>
              <a:t>себя и отца матери и дяде. </a:t>
            </a:r>
          </a:p>
          <a:p>
            <a:pPr marL="180000" indent="-176213">
              <a:lnSpc>
                <a:spcPct val="90000"/>
              </a:lnSpc>
              <a:buFont typeface="Calibri" panose="020F0502020204030204" pitchFamily="34" charset="0"/>
              <a:buChar char="̶"/>
            </a:pPr>
            <a:r>
              <a:rPr lang="ru-RU" sz="1600" spc="-40">
                <a:solidFill>
                  <a:schemeClr val="tx1"/>
                </a:solidFill>
              </a:rPr>
              <a:t>Самые важные для ребенка </a:t>
            </a:r>
            <a:r>
              <a:rPr lang="ru-RU" sz="1600">
                <a:solidFill>
                  <a:schemeClr val="tx1"/>
                </a:solidFill>
              </a:rPr>
              <a:t>люди: мама, потом сам Ваня, далее: отец, дядя.</a:t>
            </a:r>
          </a:p>
          <a:p>
            <a:pPr marL="180000" indent="-176213">
              <a:lnSpc>
                <a:spcPct val="90000"/>
              </a:lnSpc>
              <a:buFont typeface="Calibri" panose="020F0502020204030204" pitchFamily="34" charset="0"/>
              <a:buChar char="̶"/>
            </a:pPr>
            <a:r>
              <a:rPr lang="ru-RU" sz="1600">
                <a:solidFill>
                  <a:schemeClr val="tx1"/>
                </a:solidFill>
              </a:rPr>
              <a:t>Ребенок считает дядю самым влиятельным членом семьи. </a:t>
            </a:r>
          </a:p>
        </p:txBody>
      </p:sp>
      <p:grpSp>
        <p:nvGrpSpPr>
          <p:cNvPr id="15" name="Группа 14"/>
          <p:cNvGrpSpPr/>
          <p:nvPr/>
        </p:nvGrpSpPr>
        <p:grpSpPr>
          <a:xfrm>
            <a:off x="7359162" y="476249"/>
            <a:ext cx="1065701" cy="669271"/>
            <a:chOff x="7151064" y="780818"/>
            <a:chExt cx="1254256" cy="787685"/>
          </a:xfrm>
          <a:solidFill>
            <a:srgbClr val="961E82"/>
          </a:solidFill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961E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961E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8" name="Freeform 21"/>
          <p:cNvSpPr/>
          <p:nvPr/>
        </p:nvSpPr>
        <p:spPr>
          <a:xfrm rot="5400000">
            <a:off x="7895788" y="129583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39" name="Объект 38" descr="Моя семья"/>
          <p:cNvPicPr>
            <a:picLocks noGrp="1" noChangeAspect="1" noChangeArrowheads="1"/>
          </p:cNvPicPr>
          <p:nvPr>
            <p:ph idx="1"/>
          </p:nvPr>
        </p:nvPicPr>
        <p:blipFill>
          <a:blip r:embed="rId4"/>
          <a:srcRect l="361" t="45" r="793" b="528"/>
          <a:stretch>
            <a:fillRect/>
          </a:stretch>
        </p:blipFill>
        <p:spPr>
          <a:xfrm>
            <a:off x="736722" y="1551244"/>
            <a:ext cx="4872770" cy="3381633"/>
          </a:xfrm>
          <a:custGeom>
            <a:avLst/>
            <a:gdLst>
              <a:gd name="connsiteX0" fmla="*/ 191026 w 4820016"/>
              <a:gd name="connsiteY0" fmla="*/ 0 h 3308960"/>
              <a:gd name="connsiteX1" fmla="*/ 4628990 w 4820016"/>
              <a:gd name="connsiteY1" fmla="*/ 0 h 3308960"/>
              <a:gd name="connsiteX2" fmla="*/ 4820016 w 4820016"/>
              <a:gd name="connsiteY2" fmla="*/ 191026 h 3308960"/>
              <a:gd name="connsiteX3" fmla="*/ 4820016 w 4820016"/>
              <a:gd name="connsiteY3" fmla="*/ 3117934 h 3308960"/>
              <a:gd name="connsiteX4" fmla="*/ 4628990 w 4820016"/>
              <a:gd name="connsiteY4" fmla="*/ 3308960 h 3308960"/>
              <a:gd name="connsiteX5" fmla="*/ 191026 w 4820016"/>
              <a:gd name="connsiteY5" fmla="*/ 3308960 h 3308960"/>
              <a:gd name="connsiteX6" fmla="*/ 0 w 4820016"/>
              <a:gd name="connsiteY6" fmla="*/ 3117934 h 3308960"/>
              <a:gd name="connsiteX7" fmla="*/ 0 w 4820016"/>
              <a:gd name="connsiteY7" fmla="*/ 191026 h 3308960"/>
              <a:gd name="connsiteX8" fmla="*/ 191026 w 4820016"/>
              <a:gd name="connsiteY8" fmla="*/ 0 h 33089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0016" h="3308960">
                <a:moveTo>
                  <a:pt x="191026" y="0"/>
                </a:moveTo>
                <a:lnTo>
                  <a:pt x="4628990" y="0"/>
                </a:lnTo>
                <a:cubicBezTo>
                  <a:pt x="4734491" y="0"/>
                  <a:pt x="4820016" y="85525"/>
                  <a:pt x="4820016" y="191026"/>
                </a:cubicBezTo>
                <a:lnTo>
                  <a:pt x="4820016" y="3117934"/>
                </a:lnTo>
                <a:cubicBezTo>
                  <a:pt x="4820016" y="3223435"/>
                  <a:pt x="4734491" y="3308960"/>
                  <a:pt x="4628990" y="3308960"/>
                </a:cubicBezTo>
                <a:lnTo>
                  <a:pt x="191026" y="3308960"/>
                </a:lnTo>
                <a:cubicBezTo>
                  <a:pt x="85525" y="3308960"/>
                  <a:pt x="0" y="3223435"/>
                  <a:pt x="0" y="3117934"/>
                </a:cubicBezTo>
                <a:lnTo>
                  <a:pt x="0" y="191026"/>
                </a:lnTo>
                <a:cubicBezTo>
                  <a:pt x="0" y="85525"/>
                  <a:pt x="85525" y="0"/>
                  <a:pt x="191026" y="0"/>
                </a:cubicBezTo>
                <a:close/>
              </a:path>
            </a:pathLst>
          </a:custGeom>
          <a:ln w="28575">
            <a:solidFill>
              <a:srgbClr val="961E82"/>
            </a:solidFill>
          </a:ln>
        </p:spPr>
      </p:pic>
      <p:sp>
        <p:nvSpPr>
          <p:cNvPr id="41" name="Скругленный прямоугольник 40"/>
          <p:cNvSpPr/>
          <p:nvPr/>
        </p:nvSpPr>
        <p:spPr>
          <a:xfrm>
            <a:off x="719138" y="5021648"/>
            <a:ext cx="7705724" cy="1455721"/>
          </a:xfrm>
          <a:prstGeom prst="roundRect">
            <a:avLst>
              <a:gd name="adj" fmla="val 1279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36000" rIns="36000" bIns="36000" rtlCol="0" anchor="t"/>
          <a:lstStyle/>
          <a:p>
            <a:pPr marL="180000" indent="-176213">
              <a:lnSpc>
                <a:spcPct val="90000"/>
              </a:lnSpc>
              <a:buFont typeface="Calibri" panose="020F0502020204030204" pitchFamily="34" charset="0"/>
              <a:buChar char="̶"/>
            </a:pPr>
            <a:r>
              <a:rPr lang="ru-RU" sz="1600" dirty="0">
                <a:solidFill>
                  <a:schemeClr val="tx1"/>
                </a:solidFill>
              </a:rPr>
              <a:t>После дяди наиболее влиятельным членом семьи является мать. </a:t>
            </a:r>
          </a:p>
          <a:p>
            <a:pPr marL="180000" indent="-176213">
              <a:lnSpc>
                <a:spcPct val="90000"/>
              </a:lnSpc>
              <a:buFont typeface="Calibri" panose="020F0502020204030204" pitchFamily="34" charset="0"/>
              <a:buChar char="̶"/>
            </a:pPr>
            <a:r>
              <a:rPr lang="ru-RU" sz="1600" dirty="0">
                <a:solidFill>
                  <a:schemeClr val="tx1"/>
                </a:solidFill>
              </a:rPr>
              <a:t>Отец и ребенок – наименее влиятельные члены семьи. </a:t>
            </a:r>
          </a:p>
          <a:p>
            <a:pPr marL="180000" indent="-176213">
              <a:lnSpc>
                <a:spcPct val="90000"/>
              </a:lnSpc>
              <a:buFont typeface="Calibri" panose="020F0502020204030204" pitchFamily="34" charset="0"/>
              <a:buChar char="̶"/>
            </a:pPr>
            <a:r>
              <a:rPr lang="ru-RU" sz="1600" dirty="0">
                <a:solidFill>
                  <a:schemeClr val="tx1"/>
                </a:solidFill>
              </a:rPr>
              <a:t>Наиболее желательный в общении человек для ребенка – отец. </a:t>
            </a:r>
          </a:p>
          <a:p>
            <a:pPr marL="180000" indent="-176213">
              <a:lnSpc>
                <a:spcPct val="90000"/>
              </a:lnSpc>
              <a:buFont typeface="Calibri" panose="020F0502020204030204" pitchFamily="34" charset="0"/>
              <a:buChar char="̶"/>
            </a:pPr>
            <a:r>
              <a:rPr lang="ru-RU" sz="1600" dirty="0">
                <a:solidFill>
                  <a:schemeClr val="tx1"/>
                </a:solidFill>
              </a:rPr>
              <a:t>Проблемы в отношениях с матерью. </a:t>
            </a:r>
          </a:p>
          <a:p>
            <a:pPr marL="180000" indent="-176213">
              <a:lnSpc>
                <a:spcPct val="90000"/>
              </a:lnSpc>
              <a:buFont typeface="Calibri" panose="020F0502020204030204" pitchFamily="34" charset="0"/>
              <a:buChar char="̶"/>
            </a:pPr>
            <a:r>
              <a:rPr lang="ru-RU" sz="1600" dirty="0">
                <a:solidFill>
                  <a:schemeClr val="tx1"/>
                </a:solidFill>
              </a:rPr>
              <a:t>Ребенок противопоставляет себя и отца более влиятельным и нежелательным </a:t>
            </a:r>
            <a:br>
              <a:rPr lang="ru-RU" sz="1600" dirty="0">
                <a:solidFill>
                  <a:schemeClr val="tx1"/>
                </a:solidFill>
              </a:rPr>
            </a:br>
            <a:r>
              <a:rPr lang="ru-RU" sz="1600" dirty="0">
                <a:solidFill>
                  <a:schemeClr val="tx1"/>
                </a:solidFill>
              </a:rPr>
              <a:t>в общении матери и дяде.</a:t>
            </a:r>
          </a:p>
        </p:txBody>
      </p:sp>
      <p:sp>
        <p:nvSpPr>
          <p:cNvPr id="17" name="Freeform 21"/>
          <p:cNvSpPr/>
          <p:nvPr/>
        </p:nvSpPr>
        <p:spPr>
          <a:xfrm rot="5400000">
            <a:off x="7919362" y="476772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058097533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581754"/>
            <a:ext cx="6009670" cy="1329651"/>
          </a:xfrm>
        </p:spPr>
        <p:txBody>
          <a:bodyPr>
            <a:noAutofit/>
          </a:bodyPr>
          <a:lstStyle/>
          <a:p>
            <a:r>
              <a:rPr lang="ru-RU" altLang="ru-RU"/>
              <a:t>Эмпирические методы: метод анамнеза 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8" y="4079627"/>
            <a:ext cx="7705725" cy="2092576"/>
          </a:xfrm>
          <a:prstGeom prst="roundRect">
            <a:avLst>
              <a:gd name="adj" fmla="val 9059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144000" rIns="36000" bIns="36000" rtlCol="0" anchor="t"/>
          <a:lstStyle/>
          <a:p>
            <a:pPr marL="176213">
              <a:spcAft>
                <a:spcPts val="800"/>
              </a:spcAft>
            </a:pPr>
            <a:r>
              <a:rPr lang="ru-RU" sz="2800" b="1">
                <a:solidFill>
                  <a:schemeClr val="bg1"/>
                </a:solidFill>
              </a:rPr>
              <a:t>Виды метода анамнеза: 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субъективный анамнез;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объективный анамнез </a:t>
            </a:r>
            <a:br>
              <a:rPr lang="ru-RU" sz="2400" spc="-20">
                <a:solidFill>
                  <a:schemeClr val="bg1"/>
                </a:solidFill>
              </a:rPr>
            </a:br>
            <a:r>
              <a:rPr lang="ru-RU" sz="2400" spc="-20">
                <a:solidFill>
                  <a:schemeClr val="bg1"/>
                </a:solidFill>
              </a:rPr>
              <a:t>(взгляд со стороны).</a:t>
            </a:r>
            <a:endParaRPr lang="ru-RU" sz="2400" spc="-2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169196"/>
            <a:ext cx="7705725" cy="1699420"/>
          </a:xfrm>
          <a:prstGeom prst="roundRect">
            <a:avLst>
              <a:gd name="adj" fmla="val 1182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540000" tIns="108000" rIns="36000" rtlCol="0" anchor="t"/>
          <a:lstStyle/>
          <a:p>
            <a:pPr>
              <a:spcAft>
                <a:spcPts val="600"/>
              </a:spcAft>
            </a:pPr>
            <a:r>
              <a:rPr lang="ru-RU" sz="2800" b="1"/>
              <a:t>Метод анамнеза </a:t>
            </a:r>
            <a:r>
              <a:rPr lang="ru-RU" sz="2800"/>
              <a:t>– это сбор данных </a:t>
            </a:r>
            <a:br>
              <a:rPr lang="ru-RU" sz="2800"/>
            </a:br>
            <a:r>
              <a:rPr lang="ru-RU" sz="2800"/>
              <a:t>об истории развития человека как субъекта труда, его трудовая биография.</a:t>
            </a:r>
            <a:endParaRPr lang="ru-RU" sz="2800" spc="-40"/>
          </a:p>
        </p:txBody>
      </p:sp>
      <p:sp>
        <p:nvSpPr>
          <p:cNvPr id="46" name="Freeform 20"/>
          <p:cNvSpPr/>
          <p:nvPr/>
        </p:nvSpPr>
        <p:spPr>
          <a:xfrm rot="5400000">
            <a:off x="7932852" y="19098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0"/>
          <p:cNvSpPr/>
          <p:nvPr/>
        </p:nvSpPr>
        <p:spPr>
          <a:xfrm rot="5400000">
            <a:off x="7914045" y="382421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6778869" y="790135"/>
            <a:ext cx="1642998" cy="804533"/>
            <a:chOff x="8052457" y="227472"/>
            <a:chExt cx="840718" cy="41167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1896" y="4273639"/>
            <a:ext cx="1747749" cy="1747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15712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76250"/>
            <a:ext cx="6458078" cy="14006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Эмпирические методы: </a:t>
            </a:r>
            <a:r>
              <a:rPr lang="ru-RU" altLang="ru-RU" spc="-70"/>
              <a:t>метод экспертных оценок</a:t>
            </a:r>
            <a:endParaRPr lang="ru-RU" altLang="ru-RU" spc="-7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8" y="2313046"/>
            <a:ext cx="4556248" cy="2883208"/>
          </a:xfrm>
          <a:prstGeom prst="roundRect">
            <a:avLst>
              <a:gd name="adj" fmla="val 7097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36000" bIns="36000" rtlCol="0" anchor="t"/>
          <a:lstStyle/>
          <a:p>
            <a:pPr marL="176213">
              <a:spcAft>
                <a:spcPts val="800"/>
              </a:spcAft>
            </a:pPr>
            <a:r>
              <a:rPr lang="ru-RU" sz="2800" b="1">
                <a:solidFill>
                  <a:schemeClr val="bg1"/>
                </a:solidFill>
              </a:rPr>
              <a:t>Метод экспертных оценок: 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заключается в субъективной оценке тех или иных  качеств испытуемого авторитетными людьми (экспертами).</a:t>
            </a:r>
            <a:endParaRPr lang="ru-RU" sz="2400" spc="-20" dirty="0">
              <a:solidFill>
                <a:schemeClr val="bg1"/>
              </a:solidFill>
            </a:endParaRPr>
          </a:p>
        </p:txBody>
      </p:sp>
      <p:sp>
        <p:nvSpPr>
          <p:cNvPr id="11" name="Freeform 20"/>
          <p:cNvSpPr/>
          <p:nvPr/>
        </p:nvSpPr>
        <p:spPr>
          <a:xfrm rot="5400000">
            <a:off x="4764568" y="205763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7366476" y="661961"/>
            <a:ext cx="1055392" cy="1134777"/>
            <a:chOff x="8282920" y="227472"/>
            <a:chExt cx="610255" cy="656158"/>
          </a:xfrm>
        </p:grpSpPr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1" name="Скругленный прямоугольник 30"/>
          <p:cNvSpPr/>
          <p:nvPr/>
        </p:nvSpPr>
        <p:spPr>
          <a:xfrm>
            <a:off x="5362575" y="2313046"/>
            <a:ext cx="3059293" cy="2883208"/>
          </a:xfrm>
          <a:prstGeom prst="roundRect">
            <a:avLst>
              <a:gd name="adj" fmla="val 704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36000" bIns="36000" rtlCol="0" anchor="t"/>
          <a:lstStyle/>
          <a:p>
            <a:pPr marL="176213">
              <a:lnSpc>
                <a:spcPct val="90000"/>
              </a:lnSpc>
              <a:spcAft>
                <a:spcPts val="600"/>
              </a:spcAft>
            </a:pPr>
            <a:endParaRPr lang="ru-RU" spc="-60" dirty="0">
              <a:solidFill>
                <a:schemeClr val="tx1"/>
              </a:solidFill>
            </a:endParaRPr>
          </a:p>
        </p:txBody>
      </p:sp>
      <p:pic>
        <p:nvPicPr>
          <p:cNvPr id="33" name="Рисунок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1311" y="2493740"/>
            <a:ext cx="2521821" cy="2521821"/>
          </a:xfrm>
          <a:prstGeom prst="rect">
            <a:avLst/>
          </a:prstGeom>
        </p:spPr>
      </p:pic>
      <p:grpSp>
        <p:nvGrpSpPr>
          <p:cNvPr id="41" name="Группа 40"/>
          <p:cNvGrpSpPr/>
          <p:nvPr/>
        </p:nvGrpSpPr>
        <p:grpSpPr>
          <a:xfrm>
            <a:off x="944782" y="5379089"/>
            <a:ext cx="7274455" cy="666946"/>
            <a:chOff x="1122111" y="5221848"/>
            <a:chExt cx="7186304" cy="658864"/>
          </a:xfrm>
        </p:grpSpPr>
        <p:grpSp>
          <p:nvGrpSpPr>
            <p:cNvPr id="42" name="Группа 41"/>
            <p:cNvGrpSpPr/>
            <p:nvPr/>
          </p:nvGrpSpPr>
          <p:grpSpPr>
            <a:xfrm>
              <a:off x="1122111" y="5221848"/>
              <a:ext cx="3520812" cy="653275"/>
              <a:chOff x="5665301" y="5572072"/>
              <a:chExt cx="2501155" cy="464081"/>
            </a:xfrm>
          </p:grpSpPr>
          <p:sp>
            <p:nvSpPr>
              <p:cNvPr id="63" name="Шестиугольник 62"/>
              <p:cNvSpPr>
                <a:spLocks noChangeAspect="1"/>
              </p:cNvSpPr>
              <p:nvPr/>
            </p:nvSpPr>
            <p:spPr>
              <a:xfrm rot="16200000" flipH="1">
                <a:off x="565202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4" name="Шестиугольник 63"/>
              <p:cNvSpPr>
                <a:spLocks noChangeAspect="1"/>
              </p:cNvSpPr>
              <p:nvPr/>
            </p:nvSpPr>
            <p:spPr>
              <a:xfrm rot="16200000" flipH="1">
                <a:off x="595636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rot="16200000" flipH="1">
                <a:off x="6260701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rot="16200000" flipH="1">
                <a:off x="6565036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7" name="Шестиугольник 66"/>
              <p:cNvSpPr>
                <a:spLocks noChangeAspect="1"/>
              </p:cNvSpPr>
              <p:nvPr/>
            </p:nvSpPr>
            <p:spPr>
              <a:xfrm rot="16200000" flipH="1">
                <a:off x="7177892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16200000" flipH="1">
                <a:off x="686937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16200000" flipH="1">
                <a:off x="748640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16200000" flipH="1">
                <a:off x="7794925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rot="16200000" flipH="1">
                <a:off x="581038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2" name="Шестиугольник 71"/>
              <p:cNvSpPr>
                <a:spLocks noChangeAspect="1"/>
              </p:cNvSpPr>
              <p:nvPr/>
            </p:nvSpPr>
            <p:spPr>
              <a:xfrm rot="16200000" flipH="1">
                <a:off x="611471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3" name="Шестиугольник 72"/>
              <p:cNvSpPr>
                <a:spLocks noChangeAspect="1"/>
              </p:cNvSpPr>
              <p:nvPr/>
            </p:nvSpPr>
            <p:spPr>
              <a:xfrm rot="16200000" flipH="1">
                <a:off x="6419054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4" name="Шестиугольник 73"/>
              <p:cNvSpPr>
                <a:spLocks noChangeAspect="1"/>
              </p:cNvSpPr>
              <p:nvPr/>
            </p:nvSpPr>
            <p:spPr>
              <a:xfrm rot="16200000" flipH="1">
                <a:off x="6723389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5" name="Шестиугольник 74"/>
              <p:cNvSpPr>
                <a:spLocks noChangeAspect="1"/>
              </p:cNvSpPr>
              <p:nvPr/>
            </p:nvSpPr>
            <p:spPr>
              <a:xfrm rot="16200000" flipH="1">
                <a:off x="7336245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6" name="Шестиугольник 75"/>
              <p:cNvSpPr>
                <a:spLocks noChangeAspect="1"/>
              </p:cNvSpPr>
              <p:nvPr/>
            </p:nvSpPr>
            <p:spPr>
              <a:xfrm rot="16200000" flipH="1">
                <a:off x="702772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7" name="Шестиугольник 76"/>
              <p:cNvSpPr>
                <a:spLocks noChangeAspect="1"/>
              </p:cNvSpPr>
              <p:nvPr/>
            </p:nvSpPr>
            <p:spPr>
              <a:xfrm rot="16200000" flipH="1">
                <a:off x="764476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8" name="Шестиугольник 77"/>
              <p:cNvSpPr>
                <a:spLocks noChangeAspect="1"/>
              </p:cNvSpPr>
              <p:nvPr/>
            </p:nvSpPr>
            <p:spPr>
              <a:xfrm rot="16200000" flipH="1">
                <a:off x="7953278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44" name="Группа 43"/>
            <p:cNvGrpSpPr/>
            <p:nvPr/>
          </p:nvGrpSpPr>
          <p:grpSpPr>
            <a:xfrm flipV="1">
              <a:off x="4572900" y="5227437"/>
              <a:ext cx="3735515" cy="653275"/>
              <a:chOff x="5512778" y="5572072"/>
              <a:chExt cx="2653678" cy="464081"/>
            </a:xfrm>
          </p:grpSpPr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16200000" flipH="1">
                <a:off x="565202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7" name="Шестиугольник 46"/>
              <p:cNvSpPr>
                <a:spLocks noChangeAspect="1"/>
              </p:cNvSpPr>
              <p:nvPr/>
            </p:nvSpPr>
            <p:spPr>
              <a:xfrm rot="16200000" flipH="1">
                <a:off x="595636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16200000" flipH="1">
                <a:off x="6260701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16200000" flipH="1">
                <a:off x="6565036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rot="16200000" flipH="1">
                <a:off x="7177892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1" name="Шестиугольник 50"/>
              <p:cNvSpPr>
                <a:spLocks noChangeAspect="1"/>
              </p:cNvSpPr>
              <p:nvPr/>
            </p:nvSpPr>
            <p:spPr>
              <a:xfrm rot="16200000" flipH="1">
                <a:off x="6869374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2" name="Шестиугольник 51"/>
              <p:cNvSpPr>
                <a:spLocks noChangeAspect="1"/>
              </p:cNvSpPr>
              <p:nvPr/>
            </p:nvSpPr>
            <p:spPr>
              <a:xfrm rot="16200000" flipH="1">
                <a:off x="7486409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3" name="Шестиугольник 52"/>
              <p:cNvSpPr>
                <a:spLocks noChangeAspect="1"/>
              </p:cNvSpPr>
              <p:nvPr/>
            </p:nvSpPr>
            <p:spPr>
              <a:xfrm rot="16200000" flipH="1">
                <a:off x="7794925" y="5822976"/>
                <a:ext cx="226449" cy="199906"/>
              </a:xfrm>
              <a:prstGeom prst="hexagon">
                <a:avLst/>
              </a:prstGeom>
              <a:solidFill>
                <a:srgbClr val="961E82">
                  <a:alpha val="3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rot="16200000" flipH="1">
                <a:off x="5499506" y="5588085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5" name="Шестиугольник 54"/>
              <p:cNvSpPr>
                <a:spLocks noChangeAspect="1"/>
              </p:cNvSpPr>
              <p:nvPr/>
            </p:nvSpPr>
            <p:spPr>
              <a:xfrm rot="16200000" flipH="1">
                <a:off x="581038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rot="16200000" flipH="1">
                <a:off x="611471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rot="16200000" flipH="1">
                <a:off x="6419054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8" name="Шестиугольник 57"/>
              <p:cNvSpPr>
                <a:spLocks noChangeAspect="1"/>
              </p:cNvSpPr>
              <p:nvPr/>
            </p:nvSpPr>
            <p:spPr>
              <a:xfrm rot="16200000" flipH="1">
                <a:off x="6723389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9" name="Шестиугольник 58"/>
              <p:cNvSpPr>
                <a:spLocks noChangeAspect="1"/>
              </p:cNvSpPr>
              <p:nvPr/>
            </p:nvSpPr>
            <p:spPr>
              <a:xfrm rot="16200000" flipH="1">
                <a:off x="7336245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0" name="Шестиугольник 59"/>
              <p:cNvSpPr>
                <a:spLocks noChangeAspect="1"/>
              </p:cNvSpPr>
              <p:nvPr/>
            </p:nvSpPr>
            <p:spPr>
              <a:xfrm rot="16200000" flipH="1">
                <a:off x="7027727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1" name="Шестиугольник 60"/>
              <p:cNvSpPr>
                <a:spLocks noChangeAspect="1"/>
              </p:cNvSpPr>
              <p:nvPr/>
            </p:nvSpPr>
            <p:spPr>
              <a:xfrm rot="16200000" flipH="1">
                <a:off x="7644762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rot="16200000" flipH="1">
                <a:off x="7953278" y="5585344"/>
                <a:ext cx="226449" cy="199906"/>
              </a:xfrm>
              <a:prstGeom prst="hexagon">
                <a:avLst/>
              </a:prstGeom>
              <a:solidFill>
                <a:srgbClr val="961E82">
                  <a:alpha val="81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2691674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581754"/>
            <a:ext cx="6009670" cy="1329651"/>
          </a:xfrm>
        </p:spPr>
        <p:txBody>
          <a:bodyPr>
            <a:noAutofit/>
          </a:bodyPr>
          <a:lstStyle/>
          <a:p>
            <a:r>
              <a:rPr lang="ru-RU" altLang="ru-RU"/>
              <a:t>Эмпирические методы: моделирование 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8" y="3807068"/>
            <a:ext cx="4105275" cy="2400305"/>
          </a:xfrm>
          <a:prstGeom prst="roundRect">
            <a:avLst>
              <a:gd name="adj" fmla="val 7227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36000" bIns="36000" rtlCol="0" anchor="t"/>
          <a:lstStyle/>
          <a:p>
            <a:pPr marL="176213">
              <a:spcAft>
                <a:spcPts val="800"/>
              </a:spcAft>
            </a:pPr>
            <a:r>
              <a:rPr lang="ru-RU" sz="2400" b="1">
                <a:solidFill>
                  <a:schemeClr val="bg1"/>
                </a:solidFill>
              </a:rPr>
              <a:t>Особенности: 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опирается на определённую информацию о том или ином психическом явлении;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не требует участия испытуемых или учёта реальной ситуации.</a:t>
            </a:r>
            <a:endParaRPr lang="ru-RU" sz="2000" spc="-2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169196"/>
            <a:ext cx="7705725" cy="1470873"/>
          </a:xfrm>
          <a:prstGeom prst="roundRect">
            <a:avLst>
              <a:gd name="adj" fmla="val 1182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216000" rIns="36000" rtlCol="0" anchor="t"/>
          <a:lstStyle/>
          <a:p>
            <a:pPr>
              <a:spcAft>
                <a:spcPts val="600"/>
              </a:spcAft>
            </a:pPr>
            <a:r>
              <a:rPr lang="ru-RU" sz="2800" b="1"/>
              <a:t>Метод моделирования </a:t>
            </a:r>
            <a:r>
              <a:rPr lang="ru-RU" sz="2800"/>
              <a:t>применяется, когда использование других методов затруднено.</a:t>
            </a:r>
            <a:endParaRPr lang="ru-RU" sz="2800" spc="-40"/>
          </a:p>
        </p:txBody>
      </p:sp>
      <p:sp>
        <p:nvSpPr>
          <p:cNvPr id="46" name="Freeform 20"/>
          <p:cNvSpPr/>
          <p:nvPr/>
        </p:nvSpPr>
        <p:spPr>
          <a:xfrm rot="5400000">
            <a:off x="7932852" y="19098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0"/>
          <p:cNvSpPr/>
          <p:nvPr/>
        </p:nvSpPr>
        <p:spPr>
          <a:xfrm rot="5400000">
            <a:off x="4319588" y="355165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6778869" y="790135"/>
            <a:ext cx="1642998" cy="804533"/>
            <a:chOff x="8052445" y="227472"/>
            <a:chExt cx="840730" cy="41167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425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2994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42532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299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5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73392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503455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1" name="Скругленный прямоугольник 20"/>
          <p:cNvSpPr/>
          <p:nvPr/>
        </p:nvSpPr>
        <p:spPr>
          <a:xfrm>
            <a:off x="4959961" y="3807069"/>
            <a:ext cx="3483710" cy="2400304"/>
          </a:xfrm>
          <a:prstGeom prst="roundRect">
            <a:avLst>
              <a:gd name="adj" fmla="val 7130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36000" bIns="36000" rtlCol="0" anchor="t"/>
          <a:lstStyle/>
          <a:p>
            <a:pPr marL="179388">
              <a:lnSpc>
                <a:spcPct val="8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Виды:</a:t>
            </a:r>
          </a:p>
          <a:p>
            <a:pPr marL="180000" indent="-176213"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логическое; </a:t>
            </a:r>
          </a:p>
          <a:p>
            <a:pPr marL="180000" indent="-176213"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математическое; </a:t>
            </a:r>
          </a:p>
          <a:p>
            <a:pPr marL="180000" indent="-176213"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кибернетическое и т. д.</a:t>
            </a:r>
          </a:p>
        </p:txBody>
      </p:sp>
      <p:sp>
        <p:nvSpPr>
          <p:cNvPr id="22" name="Freeform 21"/>
          <p:cNvSpPr/>
          <p:nvPr/>
        </p:nvSpPr>
        <p:spPr>
          <a:xfrm rot="5400000">
            <a:off x="7932852" y="355165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27" name="Группа 26"/>
          <p:cNvGrpSpPr/>
          <p:nvPr/>
        </p:nvGrpSpPr>
        <p:grpSpPr>
          <a:xfrm>
            <a:off x="5224519" y="5630360"/>
            <a:ext cx="2954594" cy="228600"/>
            <a:chOff x="5608723" y="5322632"/>
            <a:chExt cx="2954594" cy="228600"/>
          </a:xfrm>
        </p:grpSpPr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5595486" y="5335869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5905565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620911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6512674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681622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42751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119786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73523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804296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35068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1316601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597852"/>
            <a:ext cx="5289483" cy="1219199"/>
          </a:xfrm>
        </p:spPr>
        <p:txBody>
          <a:bodyPr>
            <a:noAutofit/>
          </a:bodyPr>
          <a:lstStyle/>
          <a:p>
            <a:r>
              <a:rPr lang="ru-RU" altLang="ru-RU"/>
              <a:t>Организационные методы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5898" y="3647947"/>
            <a:ext cx="3780000" cy="2440065"/>
          </a:xfrm>
          <a:prstGeom prst="roundRect">
            <a:avLst>
              <a:gd name="adj" fmla="val 67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36000" rtlCol="0" anchor="t"/>
          <a:lstStyle/>
          <a:p>
            <a:pPr marL="176213">
              <a:spcAft>
                <a:spcPts val="400"/>
              </a:spcAft>
            </a:pPr>
            <a:r>
              <a:rPr lang="ru-RU" altLang="ru-RU" sz="2200" b="1"/>
              <a:t>Метод поперечных </a:t>
            </a:r>
            <a:br>
              <a:rPr lang="ru-RU" altLang="ru-RU" sz="2200" b="1"/>
            </a:br>
            <a:r>
              <a:rPr lang="ru-RU" altLang="ru-RU" sz="2200" b="1"/>
              <a:t>срезов: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>
                <a:solidFill>
                  <a:schemeClr val="bg1"/>
                </a:solidFill>
              </a:rPr>
              <a:t>изучение развития каких-либо психических функций путём сравнительного исследования групп испытуемых, отличающихся только по показателю возраста.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9012" y="2062279"/>
            <a:ext cx="3781425" cy="1410672"/>
          </a:xfrm>
          <a:prstGeom prst="roundRect">
            <a:avLst>
              <a:gd name="adj" fmla="val 1203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 marL="176213">
              <a:lnSpc>
                <a:spcPct val="90000"/>
              </a:lnSpc>
              <a:spcAft>
                <a:spcPts val="600"/>
              </a:spcAft>
            </a:pPr>
            <a:r>
              <a:rPr lang="ru-RU" sz="2200" b="1">
                <a:solidFill>
                  <a:schemeClr val="tx1"/>
                </a:solidFill>
              </a:rPr>
              <a:t>Лонгитюдный метод: </a:t>
            </a:r>
          </a:p>
          <a:p>
            <a:pPr marL="176213" indent="-176213">
              <a:lnSpc>
                <a:spcPct val="90000"/>
              </a:lnSpc>
              <a:buClr>
                <a:schemeClr val="tx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tx1"/>
                </a:solidFill>
              </a:rPr>
              <a:t>многократное обследование лиц на протяжении длительного времени</a:t>
            </a:r>
            <a:r>
              <a:rPr lang="ru-RU" spc="-60">
                <a:solidFill>
                  <a:schemeClr val="tx1"/>
                </a:solidFill>
              </a:rPr>
              <a:t>.</a:t>
            </a:r>
            <a:endParaRPr lang="ru-RU" spc="-60" dirty="0">
              <a:solidFill>
                <a:schemeClr val="tx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070235"/>
            <a:ext cx="3781425" cy="1402716"/>
          </a:xfrm>
          <a:prstGeom prst="roundRect">
            <a:avLst>
              <a:gd name="adj" fmla="val 8387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36000" bIns="36000" rtlCol="0" anchor="t"/>
          <a:lstStyle/>
          <a:p>
            <a:pPr marL="176213">
              <a:spcAft>
                <a:spcPts val="600"/>
              </a:spcAft>
            </a:pPr>
            <a:r>
              <a:rPr lang="ru-RU" sz="2200" b="1"/>
              <a:t>Сравнительный метод: </a:t>
            </a:r>
            <a:endParaRPr lang="ru-RU" sz="2200"/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сопоставление групп испытуемых по каким-либо признакам.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16623" y="181084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86749" y="181084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5" name="Freeform 20"/>
          <p:cNvSpPr/>
          <p:nvPr/>
        </p:nvSpPr>
        <p:spPr>
          <a:xfrm rot="5400000">
            <a:off x="3996504" y="339254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8" name="Скругленный прямоугольник 47"/>
          <p:cNvSpPr/>
          <p:nvPr/>
        </p:nvSpPr>
        <p:spPr>
          <a:xfrm>
            <a:off x="4646027" y="3643982"/>
            <a:ext cx="3775840" cy="2444030"/>
          </a:xfrm>
          <a:prstGeom prst="roundRect">
            <a:avLst>
              <a:gd name="adj" fmla="val 7892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Ins="36000" bIns="36000" rtlCol="0" anchor="t"/>
          <a:lstStyle/>
          <a:p>
            <a:pPr marL="176213">
              <a:spcAft>
                <a:spcPts val="600"/>
              </a:spcAft>
            </a:pPr>
            <a:r>
              <a:rPr lang="ru-RU" sz="2200" b="1" spc="-70"/>
              <a:t>Комплексный метод: </a:t>
            </a:r>
            <a:endParaRPr lang="ru-RU" sz="2200" spc="-70"/>
          </a:p>
          <a:p>
            <a:pPr marL="176213" indent="-176213"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в исследовании участвуют представители различных наук;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bg1"/>
                </a:solidFill>
              </a:rPr>
              <a:t>при этом, как правило, </a:t>
            </a:r>
            <a:br>
              <a:rPr lang="ru-RU">
                <a:solidFill>
                  <a:schemeClr val="bg1"/>
                </a:solidFill>
              </a:rPr>
            </a:br>
            <a:r>
              <a:rPr lang="ru-RU">
                <a:solidFill>
                  <a:schemeClr val="bg1"/>
                </a:solidFill>
              </a:rPr>
              <a:t>один объект изучают разными средствами.</a:t>
            </a:r>
          </a:p>
        </p:txBody>
      </p:sp>
      <p:sp>
        <p:nvSpPr>
          <p:cNvPr id="49" name="Freeform 20"/>
          <p:cNvSpPr/>
          <p:nvPr/>
        </p:nvSpPr>
        <p:spPr>
          <a:xfrm rot="5400000">
            <a:off x="7919619" y="338857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4" name="Группа 33"/>
          <p:cNvGrpSpPr/>
          <p:nvPr/>
        </p:nvGrpSpPr>
        <p:grpSpPr>
          <a:xfrm>
            <a:off x="5891628" y="821820"/>
            <a:ext cx="2530239" cy="771262"/>
            <a:chOff x="5891628" y="790136"/>
            <a:chExt cx="2530239" cy="771262"/>
          </a:xfrm>
        </p:grpSpPr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6767616" y="809510"/>
              <a:ext cx="330582" cy="29183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215297" y="809510"/>
              <a:ext cx="330582" cy="29183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767616" y="1250190"/>
              <a:ext cx="330582" cy="29183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7215297" y="1250190"/>
              <a:ext cx="330582" cy="29183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7662978" y="809510"/>
              <a:ext cx="330582" cy="29183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110660" y="809510"/>
              <a:ext cx="330582" cy="29183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662978" y="1250190"/>
              <a:ext cx="330582" cy="29183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8110660" y="1250190"/>
              <a:ext cx="330582" cy="29183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5872254" y="809510"/>
              <a:ext cx="330582" cy="29183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6319935" y="809510"/>
              <a:ext cx="330582" cy="291833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5872254" y="1250190"/>
              <a:ext cx="330582" cy="29183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319935" y="1250190"/>
              <a:ext cx="330582" cy="291833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58" name="Группа 57"/>
          <p:cNvGrpSpPr/>
          <p:nvPr/>
        </p:nvGrpSpPr>
        <p:grpSpPr>
          <a:xfrm flipV="1">
            <a:off x="5253700" y="5743907"/>
            <a:ext cx="2560493" cy="198108"/>
            <a:chOff x="914827" y="3257796"/>
            <a:chExt cx="2212765" cy="171204"/>
          </a:xfrm>
        </p:grpSpPr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904913" y="3267710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1137138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136447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159181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1819156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2276960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204649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2507423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2737885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2968348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9439416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556140"/>
            <a:ext cx="6009670" cy="121919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Методы обработки данных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36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8" y="2195624"/>
            <a:ext cx="7705725" cy="2231907"/>
          </a:xfrm>
          <a:prstGeom prst="roundRect">
            <a:avLst>
              <a:gd name="adj" fmla="val 8673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144000" rIns="36000" bIns="36000" rtlCol="0" anchor="t"/>
          <a:lstStyle/>
          <a:p>
            <a:pPr marL="176213">
              <a:spcAft>
                <a:spcPts val="800"/>
              </a:spcAft>
            </a:pPr>
            <a:r>
              <a:rPr lang="ru-RU" sz="2800" b="1">
                <a:solidFill>
                  <a:schemeClr val="bg1"/>
                </a:solidFill>
              </a:rPr>
              <a:t>Виды: 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количественный (статистический) анализ;</a:t>
            </a:r>
          </a:p>
          <a:p>
            <a:pPr marL="176213" indent="-176213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 spc="-20">
                <a:solidFill>
                  <a:schemeClr val="bg1"/>
                </a:solidFill>
              </a:rPr>
              <a:t>качественный метод (дифференциация материала </a:t>
            </a:r>
            <a:br>
              <a:rPr lang="ru-RU" sz="2400" spc="-20">
                <a:solidFill>
                  <a:schemeClr val="bg1"/>
                </a:solidFill>
              </a:rPr>
            </a:br>
            <a:r>
              <a:rPr lang="ru-RU" sz="2400" spc="-20">
                <a:solidFill>
                  <a:schemeClr val="bg1"/>
                </a:solidFill>
              </a:rPr>
              <a:t>по группам).</a:t>
            </a:r>
            <a:endParaRPr lang="ru-RU" sz="2400" spc="-2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4556646"/>
            <a:ext cx="7705725" cy="1464742"/>
          </a:xfrm>
          <a:prstGeom prst="roundRect">
            <a:avLst>
              <a:gd name="adj" fmla="val 1182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144000" rIns="36000" rtlCol="0" anchor="t"/>
          <a:lstStyle/>
          <a:p>
            <a:pPr>
              <a:spcAft>
                <a:spcPts val="600"/>
              </a:spcAft>
            </a:pPr>
            <a:r>
              <a:rPr lang="ru-RU" sz="2200" b="1"/>
              <a:t>Цель применения методов математической статистики </a:t>
            </a:r>
            <a:r>
              <a:rPr lang="ru-RU" sz="2200"/>
              <a:t>– повышение обоснованности выводов психологического исследования.</a:t>
            </a:r>
            <a:endParaRPr lang="ru-RU" sz="2200" spc="-40"/>
          </a:p>
        </p:txBody>
      </p:sp>
      <p:sp>
        <p:nvSpPr>
          <p:cNvPr id="46" name="Freeform 20"/>
          <p:cNvSpPr/>
          <p:nvPr/>
        </p:nvSpPr>
        <p:spPr>
          <a:xfrm rot="5400000">
            <a:off x="7932852" y="429726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0"/>
          <p:cNvSpPr/>
          <p:nvPr/>
        </p:nvSpPr>
        <p:spPr>
          <a:xfrm rot="5400000">
            <a:off x="7914045" y="194021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86" name="Группа 85"/>
          <p:cNvGrpSpPr/>
          <p:nvPr/>
        </p:nvGrpSpPr>
        <p:grpSpPr>
          <a:xfrm>
            <a:off x="5830277" y="608160"/>
            <a:ext cx="2593242" cy="1115158"/>
            <a:chOff x="7367314" y="227472"/>
            <a:chExt cx="1525861" cy="656158"/>
          </a:xfrm>
        </p:grpSpPr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735740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735740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4294666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274034"/>
            <a:ext cx="6009670" cy="1329651"/>
          </a:xfrm>
        </p:spPr>
        <p:txBody>
          <a:bodyPr>
            <a:noAutofit/>
          </a:bodyPr>
          <a:lstStyle/>
          <a:p>
            <a:r>
              <a:rPr lang="ru-RU" altLang="ru-RU" sz="4000"/>
              <a:t>Методы коррекционного воздействия 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37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19138" y="3325508"/>
            <a:ext cx="7705725" cy="3140999"/>
          </a:xfrm>
          <a:prstGeom prst="roundRect">
            <a:avLst>
              <a:gd name="adj" fmla="val 6038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36000" bIns="36000" rtlCol="0" anchor="t"/>
          <a:lstStyle/>
          <a:p>
            <a:pPr marL="176213">
              <a:spcAft>
                <a:spcPts val="800"/>
              </a:spcAft>
            </a:pPr>
            <a:r>
              <a:rPr lang="ru-RU" sz="2400" b="1">
                <a:solidFill>
                  <a:schemeClr val="bg1"/>
                </a:solidFill>
              </a:rPr>
              <a:t>Виды: 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метод классического психоанализа;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метод конфронтационной (поведенческой терапии);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метод гипнотических воздействий;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метод нейролингвистического программирования;</a:t>
            </a:r>
          </a:p>
          <a:p>
            <a:pPr marL="176213" indent="-176213"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тренинг – метод воздействия, направленный на создание новых психических образований либо на развитие существующих (функциональный, аутотренинг, социально-психологический тренинг).</a:t>
            </a:r>
            <a:endParaRPr lang="ru-RU" sz="2000" spc="-20" dirty="0">
              <a:solidFill>
                <a:schemeClr val="bg1"/>
              </a:solidFill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826305"/>
            <a:ext cx="7705725" cy="1395463"/>
          </a:xfrm>
          <a:prstGeom prst="roundRect">
            <a:avLst>
              <a:gd name="adj" fmla="val 1371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72000" rIns="36000" rtlCol="0" anchor="t"/>
          <a:lstStyle/>
          <a:p>
            <a:pPr>
              <a:spcAft>
                <a:spcPts val="600"/>
              </a:spcAft>
            </a:pPr>
            <a:r>
              <a:rPr lang="ru-RU" sz="2400" b="1"/>
              <a:t>Методы коррекционного воздействия </a:t>
            </a:r>
            <a:r>
              <a:rPr lang="ru-RU" sz="2400"/>
              <a:t>– набор приёмов, методов и программ, воздействующих </a:t>
            </a:r>
            <a:br>
              <a:rPr lang="ru-RU" sz="2400"/>
            </a:br>
            <a:r>
              <a:rPr lang="ru-RU" sz="2400"/>
              <a:t>на поведение людей.</a:t>
            </a:r>
            <a:endParaRPr lang="ru-RU" sz="2400" spc="-40"/>
          </a:p>
        </p:txBody>
      </p:sp>
      <p:sp>
        <p:nvSpPr>
          <p:cNvPr id="46" name="Freeform 20"/>
          <p:cNvSpPr/>
          <p:nvPr/>
        </p:nvSpPr>
        <p:spPr>
          <a:xfrm rot="5400000">
            <a:off x="7932852" y="156691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" name="Freeform 20"/>
          <p:cNvSpPr/>
          <p:nvPr/>
        </p:nvSpPr>
        <p:spPr>
          <a:xfrm rot="5400000">
            <a:off x="7914045" y="307009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6778869" y="536593"/>
            <a:ext cx="1642998" cy="804533"/>
            <a:chOff x="8052457" y="227472"/>
            <a:chExt cx="840718" cy="411678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16344781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961E8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273050"/>
            <a:r>
              <a:rPr lang="ru-RU" sz="8800" b="1">
                <a:solidFill>
                  <a:schemeClr val="bg1"/>
                </a:solidFill>
              </a:rPr>
              <a:t>4.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961E82"/>
          </a:solidFill>
        </p:spPr>
        <p:txBody>
          <a:bodyPr lIns="360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5400" spc="-120" dirty="0"/>
              <a:t>Понятие системы </a:t>
            </a:r>
            <a:br>
              <a:rPr lang="ru-RU" sz="5400" spc="-120" dirty="0"/>
            </a:br>
            <a:r>
              <a:rPr lang="ru-RU" sz="5400" spc="-120" dirty="0"/>
              <a:t>и системного подхода </a:t>
            </a:r>
            <a:br>
              <a:rPr lang="ru-RU" sz="5400" spc="-120" dirty="0"/>
            </a:br>
            <a:r>
              <a:rPr lang="ru-RU" sz="5400" spc="-120" dirty="0"/>
              <a:t>в психологии</a:t>
            </a:r>
            <a:endParaRPr lang="ru-RU" sz="5400" dirty="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10800000">
            <a:off x="8106090" y="669796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10800000">
            <a:off x="7496150" y="669796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10800000">
            <a:off x="6881281" y="669796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10800000">
            <a:off x="6271560" y="669796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10800000">
            <a:off x="8106090" y="1249410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10800000">
            <a:off x="8106090" y="1829026"/>
            <a:ext cx="425434" cy="375566"/>
          </a:xfrm>
          <a:prstGeom prst="hexagon">
            <a:avLst/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10800000">
            <a:off x="7496150" y="1249410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10800000">
            <a:off x="7496150" y="1829026"/>
            <a:ext cx="425434" cy="375566"/>
          </a:xfrm>
          <a:prstGeom prst="hexagon">
            <a:avLst/>
          </a:prstGeom>
          <a:solidFill>
            <a:srgbClr val="961E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10800000">
            <a:off x="6881281" y="1249410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10800000">
            <a:off x="6881281" y="1829026"/>
            <a:ext cx="425434" cy="375566"/>
          </a:xfrm>
          <a:prstGeom prst="hexagon">
            <a:avLst/>
          </a:prstGeom>
          <a:solidFill>
            <a:srgbClr val="961E82">
              <a:alpha val="2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10800000">
            <a:off x="6271560" y="1249410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10800000">
            <a:off x="6271560" y="1829026"/>
            <a:ext cx="425434" cy="375566"/>
          </a:xfrm>
          <a:prstGeom prst="hexagon">
            <a:avLst/>
          </a:prstGeom>
          <a:solidFill>
            <a:srgbClr val="961E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997221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39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9416" y="1900120"/>
            <a:ext cx="3610171" cy="1035170"/>
          </a:xfrm>
          <a:prstGeom prst="roundRect">
            <a:avLst>
              <a:gd name="adj" fmla="val 17516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36000" rtlCol="0" anchor="ctr"/>
          <a:lstStyle/>
          <a:p>
            <a:r>
              <a:rPr lang="ru-RU" altLang="ru-RU" sz="2000" b="1"/>
              <a:t>Ломов Борис Федорович</a:t>
            </a:r>
            <a:br>
              <a:rPr lang="ru-RU" b="1"/>
            </a:br>
            <a:r>
              <a:rPr lang="ru-RU" sz="2000" b="1"/>
              <a:t>(1927–1989)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43437" y="1900121"/>
            <a:ext cx="3788075" cy="4244355"/>
          </a:xfrm>
          <a:prstGeom prst="roundRect">
            <a:avLst>
              <a:gd name="adj" fmla="val 473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36000" rtlCol="0" anchor="t"/>
          <a:lstStyle/>
          <a:p>
            <a:pPr marL="176213" indent="-176213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 spc="-20">
                <a:solidFill>
                  <a:schemeClr val="bg1"/>
                </a:solidFill>
              </a:rPr>
              <a:t>1975 г. – </a:t>
            </a:r>
            <a:br>
              <a:rPr lang="ru-RU" sz="2200" spc="-20">
                <a:solidFill>
                  <a:schemeClr val="bg1"/>
                </a:solidFill>
              </a:rPr>
            </a:br>
            <a:r>
              <a:rPr lang="ru-RU" sz="2200" spc="-20">
                <a:solidFill>
                  <a:schemeClr val="bg1"/>
                </a:solidFill>
              </a:rPr>
              <a:t>статья «О системном подходе в психологии» </a:t>
            </a:r>
            <a:br>
              <a:rPr lang="ru-RU" sz="2200" spc="-20">
                <a:solidFill>
                  <a:schemeClr val="bg1"/>
                </a:solidFill>
              </a:rPr>
            </a:br>
            <a:r>
              <a:rPr lang="ru-RU" sz="2200" spc="-50">
                <a:solidFill>
                  <a:schemeClr val="bg1"/>
                </a:solidFill>
              </a:rPr>
              <a:t>(журнал «Вопросы психологии»).</a:t>
            </a:r>
            <a:r>
              <a:rPr lang="ru-RU" sz="2200" spc="-20">
                <a:solidFill>
                  <a:schemeClr val="bg1"/>
                </a:solidFill>
              </a:rPr>
              <a:t> 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 spc="-20">
                <a:solidFill>
                  <a:schemeClr val="bg1"/>
                </a:solidFill>
              </a:rPr>
              <a:t>Психика как система, </a:t>
            </a:r>
            <a:br>
              <a:rPr lang="ru-RU" sz="2200" spc="-20">
                <a:solidFill>
                  <a:schemeClr val="bg1"/>
                </a:solidFill>
              </a:rPr>
            </a:br>
            <a:r>
              <a:rPr lang="ru-RU" sz="2200" spc="-20">
                <a:solidFill>
                  <a:schemeClr val="bg1"/>
                </a:solidFill>
              </a:rPr>
              <a:t>по Б. Ф. Ломову, – </a:t>
            </a:r>
            <a:br>
              <a:rPr lang="ru-RU" sz="2200" spc="-20">
                <a:solidFill>
                  <a:schemeClr val="bg1"/>
                </a:solidFill>
              </a:rPr>
            </a:br>
            <a:r>
              <a:rPr lang="ru-RU" sz="2200" spc="-20">
                <a:solidFill>
                  <a:schemeClr val="bg1"/>
                </a:solidFill>
              </a:rPr>
              <a:t>это многомерное, иерархически организованное динамическое целое. 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66711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7" y="3155463"/>
            <a:ext cx="3600449" cy="2989013"/>
          </a:xfrm>
          <a:prstGeom prst="roundRect">
            <a:avLst>
              <a:gd name="adj" fmla="val 59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799047" y="166885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2937" y="376409"/>
            <a:ext cx="7821925" cy="1094046"/>
          </a:xfrm>
        </p:spPr>
        <p:txBody>
          <a:bodyPr>
            <a:noAutofit/>
          </a:bodyPr>
          <a:lstStyle/>
          <a:p>
            <a:r>
              <a:rPr lang="ru-RU" altLang="ru-RU" spc="-50"/>
              <a:t>Б. Ф. Ломов и системный подход в психологии</a:t>
            </a:r>
            <a:endParaRPr lang="ru-RU" spc="-50"/>
          </a:p>
        </p:txBody>
      </p:sp>
      <p:sp>
        <p:nvSpPr>
          <p:cNvPr id="36" name="Freeform 21"/>
          <p:cNvSpPr/>
          <p:nvPr/>
        </p:nvSpPr>
        <p:spPr>
          <a:xfrm rot="5400000">
            <a:off x="3808768" y="291765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8" name="Объект 17" descr="ломов.gif"/>
          <p:cNvPicPr>
            <a:picLocks noGrp="1" noChangeAspect="1"/>
          </p:cNvPicPr>
          <p:nvPr>
            <p:ph idx="1"/>
          </p:nvPr>
        </p:nvPicPr>
        <p:blipFill>
          <a:blip r:embed="rId4">
            <a:grayscl/>
          </a:blip>
          <a:srcRect/>
          <a:stretch>
            <a:fillRect/>
          </a:stretch>
        </p:blipFill>
        <p:spPr>
          <a:xfrm>
            <a:off x="1398794" y="3221864"/>
            <a:ext cx="2231414" cy="2856210"/>
          </a:xfrm>
          <a:custGeom>
            <a:avLst/>
            <a:gdLst>
              <a:gd name="connsiteX0" fmla="*/ 212484 w 2857500"/>
              <a:gd name="connsiteY0" fmla="*/ 0 h 3657600"/>
              <a:gd name="connsiteX1" fmla="*/ 2645016 w 2857500"/>
              <a:gd name="connsiteY1" fmla="*/ 0 h 3657600"/>
              <a:gd name="connsiteX2" fmla="*/ 2857500 w 2857500"/>
              <a:gd name="connsiteY2" fmla="*/ 212484 h 3657600"/>
              <a:gd name="connsiteX3" fmla="*/ 2857500 w 2857500"/>
              <a:gd name="connsiteY3" fmla="*/ 3445116 h 3657600"/>
              <a:gd name="connsiteX4" fmla="*/ 2645016 w 2857500"/>
              <a:gd name="connsiteY4" fmla="*/ 3657600 h 3657600"/>
              <a:gd name="connsiteX5" fmla="*/ 212484 w 2857500"/>
              <a:gd name="connsiteY5" fmla="*/ 3657600 h 3657600"/>
              <a:gd name="connsiteX6" fmla="*/ 0 w 2857500"/>
              <a:gd name="connsiteY6" fmla="*/ 3445116 h 3657600"/>
              <a:gd name="connsiteX7" fmla="*/ 0 w 2857500"/>
              <a:gd name="connsiteY7" fmla="*/ 212484 h 3657600"/>
              <a:gd name="connsiteX8" fmla="*/ 212484 w 2857500"/>
              <a:gd name="connsiteY8" fmla="*/ 0 h 3657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57500" h="3657600">
                <a:moveTo>
                  <a:pt x="212484" y="0"/>
                </a:moveTo>
                <a:lnTo>
                  <a:pt x="2645016" y="0"/>
                </a:lnTo>
                <a:cubicBezTo>
                  <a:pt x="2762368" y="0"/>
                  <a:pt x="2857500" y="95132"/>
                  <a:pt x="2857500" y="212484"/>
                </a:cubicBezTo>
                <a:lnTo>
                  <a:pt x="2857500" y="3445116"/>
                </a:lnTo>
                <a:cubicBezTo>
                  <a:pt x="2857500" y="3562468"/>
                  <a:pt x="2762368" y="3657600"/>
                  <a:pt x="2645016" y="3657600"/>
                </a:cubicBezTo>
                <a:lnTo>
                  <a:pt x="212484" y="3657600"/>
                </a:lnTo>
                <a:cubicBezTo>
                  <a:pt x="95132" y="3657600"/>
                  <a:pt x="0" y="3562468"/>
                  <a:pt x="0" y="3445116"/>
                </a:cubicBezTo>
                <a:lnTo>
                  <a:pt x="0" y="212484"/>
                </a:lnTo>
                <a:cubicBezTo>
                  <a:pt x="0" y="95132"/>
                  <a:pt x="95132" y="0"/>
                  <a:pt x="212484" y="0"/>
                </a:cubicBezTo>
                <a:close/>
              </a:path>
            </a:pathLst>
          </a:custGeom>
        </p:spPr>
      </p:pic>
      <p:grpSp>
        <p:nvGrpSpPr>
          <p:cNvPr id="6" name="Группа 5"/>
          <p:cNvGrpSpPr/>
          <p:nvPr/>
        </p:nvGrpSpPr>
        <p:grpSpPr>
          <a:xfrm>
            <a:off x="6001252" y="416450"/>
            <a:ext cx="2422267" cy="1136962"/>
            <a:chOff x="6001252" y="416450"/>
            <a:chExt cx="2422267" cy="1136962"/>
          </a:xfrm>
        </p:grpSpPr>
        <p:grpSp>
          <p:nvGrpSpPr>
            <p:cNvPr id="47" name="Группа 46"/>
            <p:cNvGrpSpPr/>
            <p:nvPr/>
          </p:nvGrpSpPr>
          <p:grpSpPr>
            <a:xfrm>
              <a:off x="6001252" y="416450"/>
              <a:ext cx="2422267" cy="1136962"/>
              <a:chOff x="6001252" y="332325"/>
              <a:chExt cx="2422267" cy="1136962"/>
            </a:xfrm>
          </p:grpSpPr>
          <p:grpSp>
            <p:nvGrpSpPr>
              <p:cNvPr id="48" name="Группа 47"/>
              <p:cNvGrpSpPr/>
              <p:nvPr/>
            </p:nvGrpSpPr>
            <p:grpSpPr>
              <a:xfrm>
                <a:off x="6001252" y="934214"/>
                <a:ext cx="2422267" cy="535073"/>
                <a:chOff x="6447344" y="1125211"/>
                <a:chExt cx="1941005" cy="428763"/>
              </a:xfrm>
            </p:grpSpPr>
            <p:sp>
              <p:nvSpPr>
                <p:cNvPr id="59" name="Шестиугольник 58"/>
                <p:cNvSpPr>
                  <a:spLocks noChangeAspect="1"/>
                </p:cNvSpPr>
                <p:nvPr/>
              </p:nvSpPr>
              <p:spPr>
                <a:xfrm rot="16200000" flipH="1">
                  <a:off x="6436349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0" name="Шестиугольник 59"/>
                <p:cNvSpPr>
                  <a:spLocks noChangeAspect="1"/>
                </p:cNvSpPr>
                <p:nvPr/>
              </p:nvSpPr>
              <p:spPr>
                <a:xfrm rot="16200000" flipH="1">
                  <a:off x="6688490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1" name="Шестиугольник 60"/>
                <p:cNvSpPr>
                  <a:spLocks noChangeAspect="1"/>
                </p:cNvSpPr>
                <p:nvPr/>
              </p:nvSpPr>
              <p:spPr>
                <a:xfrm rot="16200000" flipH="1">
                  <a:off x="6940632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2" name="Шестиугольник 61"/>
                <p:cNvSpPr>
                  <a:spLocks noChangeAspect="1"/>
                </p:cNvSpPr>
                <p:nvPr/>
              </p:nvSpPr>
              <p:spPr>
                <a:xfrm rot="16200000" flipH="1">
                  <a:off x="7192772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3" name="Шестиугольник 62"/>
                <p:cNvSpPr>
                  <a:spLocks noChangeAspect="1"/>
                </p:cNvSpPr>
                <p:nvPr/>
              </p:nvSpPr>
              <p:spPr>
                <a:xfrm rot="16200000" flipH="1">
                  <a:off x="7700521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4" name="Шестиугольник 63"/>
                <p:cNvSpPr>
                  <a:spLocks noChangeAspect="1"/>
                </p:cNvSpPr>
                <p:nvPr/>
              </p:nvSpPr>
              <p:spPr>
                <a:xfrm rot="16200000" flipH="1">
                  <a:off x="7444915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5" name="Шестиугольник 64"/>
                <p:cNvSpPr>
                  <a:spLocks noChangeAspect="1"/>
                </p:cNvSpPr>
                <p:nvPr/>
              </p:nvSpPr>
              <p:spPr>
                <a:xfrm rot="16200000" flipH="1">
                  <a:off x="7956126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6" name="Шестиугольник 65"/>
                <p:cNvSpPr>
                  <a:spLocks noChangeAspect="1"/>
                </p:cNvSpPr>
                <p:nvPr/>
              </p:nvSpPr>
              <p:spPr>
                <a:xfrm rot="16200000" flipH="1">
                  <a:off x="8211731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8" name="Шестиугольник 67"/>
                <p:cNvSpPr>
                  <a:spLocks noChangeAspect="1"/>
                </p:cNvSpPr>
                <p:nvPr/>
              </p:nvSpPr>
              <p:spPr>
                <a:xfrm rot="16200000" flipH="1">
                  <a:off x="6436350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9" name="Шестиугольник 68"/>
                <p:cNvSpPr>
                  <a:spLocks noChangeAspect="1"/>
                </p:cNvSpPr>
                <p:nvPr/>
              </p:nvSpPr>
              <p:spPr>
                <a:xfrm rot="16200000" flipH="1">
                  <a:off x="6688492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0" name="Шестиугольник 69"/>
                <p:cNvSpPr>
                  <a:spLocks noChangeAspect="1"/>
                </p:cNvSpPr>
                <p:nvPr/>
              </p:nvSpPr>
              <p:spPr>
                <a:xfrm rot="16200000" flipH="1">
                  <a:off x="6940633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1" name="Шестиугольник 70"/>
                <p:cNvSpPr>
                  <a:spLocks noChangeAspect="1"/>
                </p:cNvSpPr>
                <p:nvPr/>
              </p:nvSpPr>
              <p:spPr>
                <a:xfrm rot="16200000" flipH="1">
                  <a:off x="7192775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2" name="Шестиугольник 71"/>
                <p:cNvSpPr>
                  <a:spLocks noChangeAspect="1"/>
                </p:cNvSpPr>
                <p:nvPr/>
              </p:nvSpPr>
              <p:spPr>
                <a:xfrm rot="16200000" flipH="1">
                  <a:off x="7700523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3" name="Шестиугольник 72"/>
                <p:cNvSpPr>
                  <a:spLocks noChangeAspect="1"/>
                </p:cNvSpPr>
                <p:nvPr/>
              </p:nvSpPr>
              <p:spPr>
                <a:xfrm rot="16200000" flipH="1">
                  <a:off x="7444918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4" name="Шестиугольник 73"/>
                <p:cNvSpPr>
                  <a:spLocks noChangeAspect="1"/>
                </p:cNvSpPr>
                <p:nvPr/>
              </p:nvSpPr>
              <p:spPr>
                <a:xfrm rot="16200000" flipH="1">
                  <a:off x="7956129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5" name="Шестиугольник 74"/>
                <p:cNvSpPr>
                  <a:spLocks noChangeAspect="1"/>
                </p:cNvSpPr>
                <p:nvPr/>
              </p:nvSpPr>
              <p:spPr>
                <a:xfrm rot="16200000" flipH="1">
                  <a:off x="8211733" y="1377357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7" name="Шестиугольник 76"/>
                <p:cNvSpPr>
                  <a:spLocks noChangeAspect="1"/>
                </p:cNvSpPr>
                <p:nvPr/>
              </p:nvSpPr>
              <p:spPr>
                <a:xfrm rot="16200000" flipH="1">
                  <a:off x="6436349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8" name="Шестиугольник 77"/>
                <p:cNvSpPr>
                  <a:spLocks noChangeAspect="1"/>
                </p:cNvSpPr>
                <p:nvPr/>
              </p:nvSpPr>
              <p:spPr>
                <a:xfrm rot="16200000" flipH="1">
                  <a:off x="6688490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9" name="Шестиугольник 78"/>
                <p:cNvSpPr>
                  <a:spLocks noChangeAspect="1"/>
                </p:cNvSpPr>
                <p:nvPr/>
              </p:nvSpPr>
              <p:spPr>
                <a:xfrm rot="16200000" flipH="1">
                  <a:off x="6940632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0" name="Шестиугольник 79"/>
                <p:cNvSpPr>
                  <a:spLocks noChangeAspect="1"/>
                </p:cNvSpPr>
                <p:nvPr/>
              </p:nvSpPr>
              <p:spPr>
                <a:xfrm rot="16200000" flipH="1">
                  <a:off x="7192772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1" name="Шестиугольник 80"/>
                <p:cNvSpPr>
                  <a:spLocks noChangeAspect="1"/>
                </p:cNvSpPr>
                <p:nvPr/>
              </p:nvSpPr>
              <p:spPr>
                <a:xfrm rot="16200000" flipH="1">
                  <a:off x="7700521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2" name="Шестиугольник 81"/>
                <p:cNvSpPr>
                  <a:spLocks noChangeAspect="1"/>
                </p:cNvSpPr>
                <p:nvPr/>
              </p:nvSpPr>
              <p:spPr>
                <a:xfrm rot="16200000" flipH="1">
                  <a:off x="7444915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3" name="Шестиугольник 82"/>
                <p:cNvSpPr>
                  <a:spLocks noChangeAspect="1"/>
                </p:cNvSpPr>
                <p:nvPr/>
              </p:nvSpPr>
              <p:spPr>
                <a:xfrm rot="16200000" flipH="1">
                  <a:off x="7956126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4" name="Шестиугольник 83"/>
                <p:cNvSpPr>
                  <a:spLocks noChangeAspect="1"/>
                </p:cNvSpPr>
                <p:nvPr/>
              </p:nvSpPr>
              <p:spPr>
                <a:xfrm rot="16200000" flipH="1">
                  <a:off x="8211731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6" name="Шестиугольник 85"/>
                <p:cNvSpPr>
                  <a:spLocks noChangeAspect="1"/>
                </p:cNvSpPr>
                <p:nvPr/>
              </p:nvSpPr>
              <p:spPr>
                <a:xfrm rot="16200000" flipH="1">
                  <a:off x="6436350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7" name="Шестиугольник 86"/>
                <p:cNvSpPr>
                  <a:spLocks noChangeAspect="1"/>
                </p:cNvSpPr>
                <p:nvPr/>
              </p:nvSpPr>
              <p:spPr>
                <a:xfrm rot="16200000" flipH="1">
                  <a:off x="6688492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8" name="Шестиугольник 87"/>
                <p:cNvSpPr>
                  <a:spLocks noChangeAspect="1"/>
                </p:cNvSpPr>
                <p:nvPr/>
              </p:nvSpPr>
              <p:spPr>
                <a:xfrm rot="16200000" flipH="1">
                  <a:off x="6940633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9" name="Шестиугольник 88"/>
                <p:cNvSpPr>
                  <a:spLocks noChangeAspect="1"/>
                </p:cNvSpPr>
                <p:nvPr/>
              </p:nvSpPr>
              <p:spPr>
                <a:xfrm rot="16200000" flipH="1">
                  <a:off x="7192775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90" name="Шестиугольник 89"/>
                <p:cNvSpPr>
                  <a:spLocks noChangeAspect="1"/>
                </p:cNvSpPr>
                <p:nvPr/>
              </p:nvSpPr>
              <p:spPr>
                <a:xfrm rot="16200000" flipH="1">
                  <a:off x="7700523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91" name="Шестиугольник 90"/>
                <p:cNvSpPr>
                  <a:spLocks noChangeAspect="1"/>
                </p:cNvSpPr>
                <p:nvPr/>
              </p:nvSpPr>
              <p:spPr>
                <a:xfrm rot="16200000" flipH="1">
                  <a:off x="7444918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92" name="Шестиугольник 91"/>
                <p:cNvSpPr>
                  <a:spLocks noChangeAspect="1"/>
                </p:cNvSpPr>
                <p:nvPr/>
              </p:nvSpPr>
              <p:spPr>
                <a:xfrm rot="16200000" flipH="1">
                  <a:off x="7956129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93" name="Шестиугольник 92"/>
                <p:cNvSpPr>
                  <a:spLocks noChangeAspect="1"/>
                </p:cNvSpPr>
                <p:nvPr/>
              </p:nvSpPr>
              <p:spPr>
                <a:xfrm rot="16200000" flipH="1">
                  <a:off x="8211733" y="1136206"/>
                  <a:ext cx="187612" cy="165621"/>
                </a:xfrm>
                <a:prstGeom prst="hexagon">
                  <a:avLst/>
                </a:prstGeom>
                <a:solidFill>
                  <a:srgbClr val="961E82">
                    <a:alpha val="27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  <p:grpSp>
            <p:nvGrpSpPr>
              <p:cNvPr id="49" name="Группа 48"/>
              <p:cNvGrpSpPr/>
              <p:nvPr/>
            </p:nvGrpSpPr>
            <p:grpSpPr>
              <a:xfrm>
                <a:off x="7259886" y="332325"/>
                <a:ext cx="1163629" cy="535074"/>
                <a:chOff x="7412289" y="1086613"/>
                <a:chExt cx="1163629" cy="535074"/>
              </a:xfrm>
            </p:grpSpPr>
            <p:sp>
              <p:nvSpPr>
                <p:cNvPr id="50" name="Шестиугольник 49"/>
                <p:cNvSpPr>
                  <a:spLocks noChangeAspect="1"/>
                </p:cNvSpPr>
                <p:nvPr/>
              </p:nvSpPr>
              <p:spPr>
                <a:xfrm rot="16200000" flipH="1">
                  <a:off x="7717548" y="1401279"/>
                  <a:ext cx="234130" cy="206686"/>
                </a:xfrm>
                <a:prstGeom prst="hexagon">
                  <a:avLst/>
                </a:prstGeom>
                <a:solidFill>
                  <a:srgbClr val="961E82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1" name="Шестиугольник 50"/>
                <p:cNvSpPr>
                  <a:spLocks noChangeAspect="1"/>
                </p:cNvSpPr>
                <p:nvPr/>
              </p:nvSpPr>
              <p:spPr>
                <a:xfrm rot="16200000" flipH="1">
                  <a:off x="7398567" y="1401279"/>
                  <a:ext cx="234130" cy="206686"/>
                </a:xfrm>
                <a:prstGeom prst="hexagon">
                  <a:avLst/>
                </a:prstGeom>
                <a:solidFill>
                  <a:srgbClr val="961E82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2" name="Шестиугольник 51"/>
                <p:cNvSpPr>
                  <a:spLocks noChangeAspect="1"/>
                </p:cNvSpPr>
                <p:nvPr/>
              </p:nvSpPr>
              <p:spPr>
                <a:xfrm rot="16200000" flipH="1">
                  <a:off x="8036530" y="1401279"/>
                  <a:ext cx="234130" cy="206686"/>
                </a:xfrm>
                <a:prstGeom prst="hexagon">
                  <a:avLst/>
                </a:prstGeom>
                <a:solidFill>
                  <a:srgbClr val="961E82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3" name="Шестиугольник 52"/>
                <p:cNvSpPr>
                  <a:spLocks noChangeAspect="1"/>
                </p:cNvSpPr>
                <p:nvPr/>
              </p:nvSpPr>
              <p:spPr>
                <a:xfrm rot="16200000" flipH="1">
                  <a:off x="8355510" y="1401279"/>
                  <a:ext cx="234130" cy="206686"/>
                </a:xfrm>
                <a:prstGeom prst="hexagon">
                  <a:avLst/>
                </a:prstGeom>
                <a:solidFill>
                  <a:srgbClr val="961E82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4" name="Шестиугольник 53"/>
                <p:cNvSpPr>
                  <a:spLocks noChangeAspect="1"/>
                </p:cNvSpPr>
                <p:nvPr/>
              </p:nvSpPr>
              <p:spPr>
                <a:xfrm rot="16200000" flipH="1">
                  <a:off x="7717548" y="1100335"/>
                  <a:ext cx="234130" cy="206686"/>
                </a:xfrm>
                <a:prstGeom prst="hexagon">
                  <a:avLst/>
                </a:prstGeom>
                <a:solidFill>
                  <a:srgbClr val="961E82">
                    <a:alpha val="1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5" name="Шестиугольник 54"/>
                <p:cNvSpPr>
                  <a:spLocks noChangeAspect="1"/>
                </p:cNvSpPr>
                <p:nvPr/>
              </p:nvSpPr>
              <p:spPr>
                <a:xfrm rot="16200000" flipH="1">
                  <a:off x="7398567" y="1100335"/>
                  <a:ext cx="234130" cy="206686"/>
                </a:xfrm>
                <a:prstGeom prst="hexagon">
                  <a:avLst/>
                </a:prstGeom>
                <a:solidFill>
                  <a:srgbClr val="961E82">
                    <a:alpha val="1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6" name="Шестиугольник 55"/>
                <p:cNvSpPr>
                  <a:spLocks noChangeAspect="1"/>
                </p:cNvSpPr>
                <p:nvPr/>
              </p:nvSpPr>
              <p:spPr>
                <a:xfrm rot="16200000" flipH="1">
                  <a:off x="8036530" y="1100335"/>
                  <a:ext cx="234130" cy="206686"/>
                </a:xfrm>
                <a:prstGeom prst="hexagon">
                  <a:avLst/>
                </a:prstGeom>
                <a:solidFill>
                  <a:srgbClr val="961E82">
                    <a:alpha val="1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7" name="Шестиугольник 56"/>
                <p:cNvSpPr>
                  <a:spLocks noChangeAspect="1"/>
                </p:cNvSpPr>
                <p:nvPr/>
              </p:nvSpPr>
              <p:spPr>
                <a:xfrm rot="16200000" flipH="1">
                  <a:off x="8355510" y="1100335"/>
                  <a:ext cx="234130" cy="206686"/>
                </a:xfrm>
                <a:prstGeom prst="hexagon">
                  <a:avLst/>
                </a:prstGeom>
                <a:solidFill>
                  <a:srgbClr val="961E82">
                    <a:alpha val="15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</p:grp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16200000" flipH="1">
              <a:off x="6927182" y="733569"/>
              <a:ext cx="234130" cy="206686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16200000" flipH="1">
              <a:off x="6927182" y="432625"/>
              <a:ext cx="234130" cy="206686"/>
            </a:xfrm>
            <a:prstGeom prst="hexagon">
              <a:avLst/>
            </a:prstGeom>
            <a:solidFill>
              <a:srgbClr val="961E8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326409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43768"/>
            <a:ext cx="7425232" cy="1072346"/>
          </a:xfrm>
        </p:spPr>
        <p:txBody>
          <a:bodyPr>
            <a:noAutofit/>
          </a:bodyPr>
          <a:lstStyle/>
          <a:p>
            <a:r>
              <a:rPr lang="ru-RU" altLang="ru-RU"/>
              <a:t>Объект и предмет науки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4363704"/>
            <a:ext cx="7704300" cy="1418532"/>
          </a:xfrm>
          <a:prstGeom prst="roundRect">
            <a:avLst>
              <a:gd name="adj" fmla="val 1285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92000" tIns="288000" rtlCol="0" anchor="t"/>
          <a:lstStyle/>
          <a:p>
            <a:pPr>
              <a:spcAft>
                <a:spcPts val="1200"/>
              </a:spcAft>
            </a:pPr>
            <a:r>
              <a:rPr lang="ru-RU" altLang="ru-RU" sz="2200"/>
              <a:t>Объект шире, чем предмет. </a:t>
            </a:r>
            <a:br>
              <a:rPr lang="ru-RU" altLang="ru-RU" sz="2200"/>
            </a:br>
            <a:r>
              <a:rPr lang="ru-RU" altLang="ru-RU" sz="2200"/>
              <a:t>Предмет выделяет конкретный ракурс изучения.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12620" y="410431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4643438" y="2072483"/>
            <a:ext cx="3780000" cy="1999642"/>
          </a:xfrm>
          <a:prstGeom prst="roundRect">
            <a:avLst>
              <a:gd name="adj" fmla="val 889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>
              <a:spcAft>
                <a:spcPts val="400"/>
              </a:spcAft>
            </a:pPr>
            <a:r>
              <a:rPr lang="ru-RU" sz="2200" b="1">
                <a:solidFill>
                  <a:schemeClr val="tx1"/>
                </a:solidFill>
              </a:rPr>
              <a:t>Предмет</a:t>
            </a:r>
            <a:r>
              <a:rPr lang="ru-RU" sz="2200">
                <a:solidFill>
                  <a:schemeClr val="tx1"/>
                </a:solidFill>
              </a:rPr>
              <a:t> – сторона, </a:t>
            </a:r>
            <a:br>
              <a:rPr lang="ru-RU" sz="2200">
                <a:solidFill>
                  <a:schemeClr val="tx1"/>
                </a:solidFill>
              </a:rPr>
            </a:br>
            <a:r>
              <a:rPr lang="ru-RU" sz="2200">
                <a:solidFill>
                  <a:schemeClr val="tx1"/>
                </a:solidFill>
              </a:rPr>
              <a:t>аспект объекта, </a:t>
            </a:r>
            <a:br>
              <a:rPr lang="ru-RU" sz="2200">
                <a:solidFill>
                  <a:schemeClr val="tx1"/>
                </a:solidFill>
              </a:rPr>
            </a:br>
            <a:r>
              <a:rPr lang="ru-RU" sz="2200">
                <a:solidFill>
                  <a:schemeClr val="tx1"/>
                </a:solidFill>
              </a:rPr>
              <a:t>на который непосредственно направлено научное познание.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12620" y="181707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Скругленный прямоугольник 3"/>
          <p:cNvSpPr/>
          <p:nvPr/>
        </p:nvSpPr>
        <p:spPr>
          <a:xfrm>
            <a:off x="719138" y="2072484"/>
            <a:ext cx="3781425" cy="1999642"/>
          </a:xfrm>
          <a:prstGeom prst="roundRect">
            <a:avLst>
              <a:gd name="adj" fmla="val 8007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>
              <a:spcAft>
                <a:spcPts val="600"/>
              </a:spcAft>
            </a:pPr>
            <a:r>
              <a:rPr lang="ru-RU" sz="2200" b="1"/>
              <a:t>Объект</a:t>
            </a:r>
            <a:r>
              <a:rPr lang="ru-RU" sz="2200"/>
              <a:t> – реальное, целостное явление, </a:t>
            </a:r>
            <a:br>
              <a:rPr lang="ru-RU" sz="2200"/>
            </a:br>
            <a:r>
              <a:rPr lang="ru-RU" sz="2200"/>
              <a:t>с которым работает наука.</a:t>
            </a:r>
            <a:endParaRPr lang="ru-RU" sz="2200" spc="-40"/>
          </a:p>
        </p:txBody>
      </p:sp>
      <p:sp>
        <p:nvSpPr>
          <p:cNvPr id="46" name="Freeform 20"/>
          <p:cNvSpPr/>
          <p:nvPr/>
        </p:nvSpPr>
        <p:spPr>
          <a:xfrm rot="5400000">
            <a:off x="3989745" y="181309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1" name="Группа 30"/>
          <p:cNvGrpSpPr/>
          <p:nvPr/>
        </p:nvGrpSpPr>
        <p:grpSpPr>
          <a:xfrm>
            <a:off x="7193026" y="551410"/>
            <a:ext cx="1195324" cy="857061"/>
            <a:chOff x="7193026" y="466200"/>
            <a:chExt cx="1195324" cy="857061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171740" y="479686"/>
              <a:ext cx="230095" cy="203124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171740" y="793169"/>
              <a:ext cx="230095" cy="203124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841856" y="479686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841856" y="793169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509305" y="479686"/>
              <a:ext cx="230095" cy="203124"/>
            </a:xfrm>
            <a:prstGeom prst="hexagon">
              <a:avLst/>
            </a:prstGeom>
            <a:solidFill>
              <a:srgbClr val="961E82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509305" y="793169"/>
              <a:ext cx="230095" cy="203124"/>
            </a:xfrm>
            <a:prstGeom prst="hexagon">
              <a:avLst/>
            </a:prstGeom>
            <a:solidFill>
              <a:srgbClr val="961E82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7179540" y="479686"/>
              <a:ext cx="230095" cy="203124"/>
            </a:xfrm>
            <a:prstGeom prst="hexagon">
              <a:avLst/>
            </a:prstGeom>
            <a:solidFill>
              <a:srgbClr val="961E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7179540" y="793169"/>
              <a:ext cx="230095" cy="203124"/>
            </a:xfrm>
            <a:prstGeom prst="hexagon">
              <a:avLst/>
            </a:prstGeom>
            <a:solidFill>
              <a:srgbClr val="961E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171740" y="1106652"/>
              <a:ext cx="230095" cy="203124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841856" y="1106652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509305" y="1106652"/>
              <a:ext cx="230095" cy="203124"/>
            </a:xfrm>
            <a:prstGeom prst="hexagon">
              <a:avLst/>
            </a:prstGeom>
            <a:solidFill>
              <a:srgbClr val="961E82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179540" y="1106652"/>
              <a:ext cx="230095" cy="203124"/>
            </a:xfrm>
            <a:prstGeom prst="hexagon">
              <a:avLst/>
            </a:prstGeom>
            <a:solidFill>
              <a:srgbClr val="961E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1132553" y="3547110"/>
            <a:ext cx="2954593" cy="228600"/>
            <a:chOff x="914827" y="3257796"/>
            <a:chExt cx="2212765" cy="171204"/>
          </a:xfrm>
        </p:grpSpPr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904913" y="3267710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1137138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136447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159181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1819156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2276960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204649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2507423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2737885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2968348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1636609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888846"/>
            <a:ext cx="5836136" cy="1334770"/>
          </a:xfrm>
        </p:spPr>
        <p:txBody>
          <a:bodyPr>
            <a:normAutofit/>
          </a:bodyPr>
          <a:lstStyle/>
          <a:p>
            <a:r>
              <a:rPr lang="ru-RU"/>
              <a:t>Шесть принципов системного подхода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253169"/>
            <a:ext cx="612000" cy="612000"/>
          </a:xfrm>
          <a:prstGeom prst="roundRect">
            <a:avLst/>
          </a:prstGeom>
          <a:solidFill>
            <a:srgbClr val="961E82"/>
          </a:solidFill>
          <a:ln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25316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218931" y="396168"/>
            <a:ext cx="2205932" cy="1696204"/>
            <a:chOff x="6218931" y="396168"/>
            <a:chExt cx="2205932" cy="1696204"/>
          </a:xfrm>
        </p:grpSpPr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110981" y="415709"/>
              <a:ext cx="333424" cy="294341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110981" y="869970"/>
              <a:ext cx="333424" cy="294341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632955" y="415709"/>
              <a:ext cx="333424" cy="294341"/>
            </a:xfrm>
            <a:prstGeom prst="hexagon">
              <a:avLst/>
            </a:prstGeom>
            <a:solidFill>
              <a:srgbClr val="961E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632955" y="869970"/>
              <a:ext cx="333424" cy="294341"/>
            </a:xfrm>
            <a:prstGeom prst="hexagon">
              <a:avLst/>
            </a:prstGeom>
            <a:solidFill>
              <a:srgbClr val="961E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151066" y="415709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151066" y="869970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673212" y="415709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673212" y="869970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110981" y="1324228"/>
              <a:ext cx="333424" cy="294341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110981" y="1778489"/>
              <a:ext cx="333424" cy="294341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632955" y="1324228"/>
              <a:ext cx="333424" cy="294341"/>
            </a:xfrm>
            <a:prstGeom prst="hexagon">
              <a:avLst/>
            </a:prstGeom>
            <a:solidFill>
              <a:srgbClr val="961E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632955" y="1778489"/>
              <a:ext cx="333424" cy="294341"/>
            </a:xfrm>
            <a:prstGeom prst="hexagon">
              <a:avLst/>
            </a:prstGeom>
            <a:solidFill>
              <a:srgbClr val="961E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151066" y="1324228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151066" y="1778489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73212" y="1324228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673212" y="1778489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99390" y="415709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6199390" y="869970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99390" y="1324228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199390" y="1778489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72" name="Скругленный прямоугольник 71"/>
          <p:cNvSpPr/>
          <p:nvPr/>
        </p:nvSpPr>
        <p:spPr>
          <a:xfrm>
            <a:off x="4643437" y="2568677"/>
            <a:ext cx="3781425" cy="1331266"/>
          </a:xfrm>
          <a:prstGeom prst="roundRect">
            <a:avLst>
              <a:gd name="adj" fmla="val 1707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6213" indent="-176213">
              <a:lnSpc>
                <a:spcPct val="8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Система психических </a:t>
            </a:r>
            <a:br>
              <a:rPr lang="ru-RU" sz="2000" spc="-20">
                <a:solidFill>
                  <a:schemeClr val="bg1"/>
                </a:solidFill>
              </a:rPr>
            </a:br>
            <a:r>
              <a:rPr lang="ru-RU" sz="2000" spc="-20">
                <a:solidFill>
                  <a:schemeClr val="bg1"/>
                </a:solidFill>
              </a:rPr>
              <a:t>явлений состоит из многих уровней.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719137" y="2568677"/>
            <a:ext cx="3781427" cy="2179169"/>
          </a:xfrm>
          <a:prstGeom prst="roundRect">
            <a:avLst>
              <a:gd name="adj" fmla="val 7559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rtlCol="0" anchor="t"/>
          <a:lstStyle/>
          <a:p>
            <a:pPr marL="176213" indent="-176213">
              <a:lnSpc>
                <a:spcPct val="8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Психические явления воспринимаются исследователем с нескольких сторон. </a:t>
            </a:r>
          </a:p>
          <a:p>
            <a:pPr marL="176213" indent="-176213">
              <a:lnSpc>
                <a:spcPct val="8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Целостное описание явления предполагает сочетание всех планов исследования.</a:t>
            </a: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719136" y="4845147"/>
            <a:ext cx="3781427" cy="1620000"/>
          </a:xfrm>
          <a:prstGeom prst="roundRect">
            <a:avLst>
              <a:gd name="adj" fmla="val 1187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bIns="36000" rtlCol="0" anchor="t"/>
          <a:lstStyle/>
          <a:p>
            <a:pPr marL="176213" indent="-176213">
              <a:lnSpc>
                <a:spcPct val="80000"/>
              </a:lnSpc>
              <a:spcAft>
                <a:spcPts val="6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tx1"/>
                </a:solidFill>
              </a:rPr>
              <a:t>Психические явления многомерны, а потому они должны рассматриваться </a:t>
            </a:r>
            <a:br>
              <a:rPr lang="ru-RU" sz="2000" spc="-20">
                <a:solidFill>
                  <a:schemeClr val="tx1"/>
                </a:solidFill>
              </a:rPr>
            </a:br>
            <a:r>
              <a:rPr lang="ru-RU" sz="2000" spc="-20">
                <a:solidFill>
                  <a:schemeClr val="tx1"/>
                </a:solidFill>
              </a:rPr>
              <a:t>в различных системах измерения.</a:t>
            </a:r>
          </a:p>
        </p:txBody>
      </p:sp>
      <p:sp>
        <p:nvSpPr>
          <p:cNvPr id="33" name="Овал 32"/>
          <p:cNvSpPr/>
          <p:nvPr/>
        </p:nvSpPr>
        <p:spPr>
          <a:xfrm>
            <a:off x="4032565" y="2318024"/>
            <a:ext cx="468000" cy="468000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600" b="1"/>
              <a:t>1</a:t>
            </a:r>
          </a:p>
        </p:txBody>
      </p:sp>
      <p:sp>
        <p:nvSpPr>
          <p:cNvPr id="49" name="Овал 48"/>
          <p:cNvSpPr/>
          <p:nvPr/>
        </p:nvSpPr>
        <p:spPr>
          <a:xfrm>
            <a:off x="7956863" y="2317186"/>
            <a:ext cx="468000" cy="468000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600" b="1"/>
              <a:t>3</a:t>
            </a:r>
          </a:p>
        </p:txBody>
      </p:sp>
      <p:sp>
        <p:nvSpPr>
          <p:cNvPr id="50" name="Овал 49"/>
          <p:cNvSpPr/>
          <p:nvPr/>
        </p:nvSpPr>
        <p:spPr>
          <a:xfrm>
            <a:off x="4032563" y="4611147"/>
            <a:ext cx="468000" cy="468000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600" b="1"/>
              <a:t>2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643438" y="4019352"/>
            <a:ext cx="3781427" cy="2445795"/>
          </a:xfrm>
          <a:prstGeom prst="roundRect">
            <a:avLst>
              <a:gd name="adj" fmla="val 7559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rtlCol="0" anchor="t"/>
          <a:lstStyle/>
          <a:p>
            <a:pPr marL="176213" indent="-176213">
              <a:lnSpc>
                <a:spcPct val="8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Свойства человека организованы в единое целое, по своему строению напоминающее пирамиду. </a:t>
            </a:r>
          </a:p>
          <a:p>
            <a:pPr marL="176213" indent="-176213">
              <a:lnSpc>
                <a:spcPct val="8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При системном рассмотрении необходимо учитывать совокупность свойств различного порядка.</a:t>
            </a:r>
          </a:p>
        </p:txBody>
      </p:sp>
      <p:sp>
        <p:nvSpPr>
          <p:cNvPr id="52" name="Овал 51"/>
          <p:cNvSpPr/>
          <p:nvPr/>
        </p:nvSpPr>
        <p:spPr>
          <a:xfrm>
            <a:off x="7956866" y="3768699"/>
            <a:ext cx="468000" cy="468000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600" b="1"/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316407612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888846"/>
            <a:ext cx="5836136" cy="1334770"/>
          </a:xfrm>
        </p:spPr>
        <p:txBody>
          <a:bodyPr>
            <a:normAutofit/>
          </a:bodyPr>
          <a:lstStyle/>
          <a:p>
            <a:r>
              <a:rPr lang="ru-RU"/>
              <a:t>Шесть принципов системного подхода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41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25316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253169"/>
            <a:ext cx="612000" cy="612000"/>
          </a:xfrm>
          <a:prstGeom prst="roundRect">
            <a:avLst/>
          </a:prstGeom>
          <a:solidFill>
            <a:srgbClr val="961E82"/>
          </a:solidFill>
          <a:ln>
            <a:solidFill>
              <a:srgbClr val="961E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6218931" y="396168"/>
            <a:ext cx="2205932" cy="1696204"/>
            <a:chOff x="6218931" y="396168"/>
            <a:chExt cx="2205932" cy="1696204"/>
          </a:xfrm>
        </p:grpSpPr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110981" y="415709"/>
              <a:ext cx="333424" cy="294341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110981" y="869970"/>
              <a:ext cx="333424" cy="294341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632955" y="415709"/>
              <a:ext cx="333424" cy="294341"/>
            </a:xfrm>
            <a:prstGeom prst="hexagon">
              <a:avLst/>
            </a:prstGeom>
            <a:solidFill>
              <a:srgbClr val="961E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632955" y="869970"/>
              <a:ext cx="333424" cy="294341"/>
            </a:xfrm>
            <a:prstGeom prst="hexagon">
              <a:avLst/>
            </a:prstGeom>
            <a:solidFill>
              <a:srgbClr val="961E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151066" y="415709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151066" y="869970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673212" y="415709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673212" y="869970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110981" y="1324228"/>
              <a:ext cx="333424" cy="294341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110981" y="1778489"/>
              <a:ext cx="333424" cy="294341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632955" y="1324228"/>
              <a:ext cx="333424" cy="294341"/>
            </a:xfrm>
            <a:prstGeom prst="hexagon">
              <a:avLst/>
            </a:prstGeom>
            <a:solidFill>
              <a:srgbClr val="961E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632955" y="1778489"/>
              <a:ext cx="333424" cy="294341"/>
            </a:xfrm>
            <a:prstGeom prst="hexagon">
              <a:avLst/>
            </a:prstGeom>
            <a:solidFill>
              <a:srgbClr val="961E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151066" y="1324228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151066" y="1778489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73212" y="1324228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673212" y="1778489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99390" y="415709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6199390" y="869970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99390" y="1324228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199390" y="1778489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72" name="Скругленный прямоугольник 71"/>
          <p:cNvSpPr/>
          <p:nvPr/>
        </p:nvSpPr>
        <p:spPr>
          <a:xfrm>
            <a:off x="4053255" y="2533508"/>
            <a:ext cx="4371608" cy="2424895"/>
          </a:xfrm>
          <a:prstGeom prst="roundRect">
            <a:avLst>
              <a:gd name="adj" fmla="val 6558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 marL="176213" indent="-176213">
              <a:lnSpc>
                <a:spcPct val="8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Психические явления должны изучаться в их динамике </a:t>
            </a:r>
            <a:br>
              <a:rPr lang="ru-RU" sz="2000" spc="-20">
                <a:solidFill>
                  <a:schemeClr val="bg1"/>
                </a:solidFill>
              </a:rPr>
            </a:br>
            <a:r>
              <a:rPr lang="ru-RU" sz="2000" spc="-20">
                <a:solidFill>
                  <a:schemeClr val="bg1"/>
                </a:solidFill>
              </a:rPr>
              <a:t>и развитии. </a:t>
            </a:r>
          </a:p>
          <a:p>
            <a:pPr marL="176213" indent="-176213">
              <a:lnSpc>
                <a:spcPct val="8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>
                <a:solidFill>
                  <a:schemeClr val="bg1"/>
                </a:solidFill>
              </a:rPr>
              <a:t>Психическое развитие индивида можно представить как постоянное движение, возникновение, формирование и преобразование основных свойств и качеств.</a:t>
            </a:r>
          </a:p>
        </p:txBody>
      </p:sp>
      <p:sp>
        <p:nvSpPr>
          <p:cNvPr id="75" name="Скругленный прямоугольник 74"/>
          <p:cNvSpPr/>
          <p:nvPr/>
        </p:nvSpPr>
        <p:spPr>
          <a:xfrm>
            <a:off x="738798" y="2533509"/>
            <a:ext cx="3169426" cy="2424894"/>
          </a:xfrm>
          <a:prstGeom prst="roundRect">
            <a:avLst>
              <a:gd name="adj" fmla="val 7211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rtlCol="0" anchor="t"/>
          <a:lstStyle/>
          <a:p>
            <a:pPr marL="176213" indent="-176213">
              <a:lnSpc>
                <a:spcPct val="95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pc="-20" dirty="0">
                <a:solidFill>
                  <a:schemeClr val="bg1"/>
                </a:solidFill>
              </a:rPr>
              <a:t>Целостное познание психического явления подразумевает учет множественности его детерминант.</a:t>
            </a:r>
          </a:p>
        </p:txBody>
      </p:sp>
      <p:sp>
        <p:nvSpPr>
          <p:cNvPr id="76" name="Скругленный прямоугольник 75"/>
          <p:cNvSpPr/>
          <p:nvPr/>
        </p:nvSpPr>
        <p:spPr>
          <a:xfrm>
            <a:off x="738798" y="5077262"/>
            <a:ext cx="7666404" cy="1188000"/>
          </a:xfrm>
          <a:prstGeom prst="roundRect">
            <a:avLst>
              <a:gd name="adj" fmla="val 1587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108000" rIns="36000" bIns="36000" rtlCol="0" anchor="t"/>
          <a:lstStyle/>
          <a:p>
            <a:pPr>
              <a:lnSpc>
                <a:spcPct val="80000"/>
              </a:lnSpc>
              <a:spcAft>
                <a:spcPts val="600"/>
              </a:spcAft>
              <a:buSzPct val="105000"/>
            </a:pPr>
            <a:r>
              <a:rPr lang="ru-RU" sz="2400">
                <a:solidFill>
                  <a:schemeClr val="tx1"/>
                </a:solidFill>
              </a:rPr>
              <a:t>Все эти принципы подразумевают полисистемность бытия человека и интегральность его психических свойств</a:t>
            </a:r>
            <a:r>
              <a:rPr lang="ru-RU" sz="2400" spc="-2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3" name="Овал 32"/>
          <p:cNvSpPr/>
          <p:nvPr/>
        </p:nvSpPr>
        <p:spPr>
          <a:xfrm>
            <a:off x="3440225" y="2282856"/>
            <a:ext cx="468000" cy="468000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600" b="1"/>
              <a:t>5</a:t>
            </a:r>
          </a:p>
        </p:txBody>
      </p:sp>
      <p:sp>
        <p:nvSpPr>
          <p:cNvPr id="49" name="Овал 48"/>
          <p:cNvSpPr/>
          <p:nvPr/>
        </p:nvSpPr>
        <p:spPr>
          <a:xfrm>
            <a:off x="7956863" y="2282018"/>
            <a:ext cx="468000" cy="468000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600" b="1"/>
              <a:t>6</a:t>
            </a:r>
          </a:p>
        </p:txBody>
      </p:sp>
      <p:sp>
        <p:nvSpPr>
          <p:cNvPr id="53" name="Freeform 21"/>
          <p:cNvSpPr/>
          <p:nvPr/>
        </p:nvSpPr>
        <p:spPr>
          <a:xfrm rot="5400000">
            <a:off x="7894383" y="482185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50" name="Группа 49"/>
          <p:cNvGrpSpPr/>
          <p:nvPr/>
        </p:nvGrpSpPr>
        <p:grpSpPr>
          <a:xfrm>
            <a:off x="1399547" y="4357736"/>
            <a:ext cx="1847927" cy="323170"/>
            <a:chOff x="5512778" y="5572072"/>
            <a:chExt cx="2653678" cy="464081"/>
          </a:xfrm>
          <a:solidFill>
            <a:schemeClr val="bg1"/>
          </a:solidFill>
        </p:grpSpPr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H="1">
              <a:off x="5652029" y="5822976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16200000" flipH="1">
              <a:off x="5956364" y="5822976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16200000" flipH="1">
              <a:off x="6260701" y="5822976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16200000" flipH="1">
              <a:off x="6565036" y="5822976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16200000" flipH="1">
              <a:off x="7177892" y="5822976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H="1">
              <a:off x="6869374" y="5822976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H="1">
              <a:off x="7486409" y="5822976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H="1">
              <a:off x="7794925" y="5822976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H="1">
              <a:off x="5499506" y="5588085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H="1">
              <a:off x="5810382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16200000" flipH="1">
              <a:off x="611471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H="1">
              <a:off x="6419054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6200000" flipH="1">
              <a:off x="6723389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H="1">
              <a:off x="7336245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16200000" flipH="1">
              <a:off x="702772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16200000" flipH="1">
              <a:off x="7644762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16200000" flipH="1">
              <a:off x="7953278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78041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02721"/>
            <a:ext cx="7425232" cy="1360872"/>
          </a:xfrm>
        </p:spPr>
        <p:txBody>
          <a:bodyPr>
            <a:noAutofit/>
          </a:bodyPr>
          <a:lstStyle/>
          <a:p>
            <a:r>
              <a:rPr lang="ru-RU" altLang="ru-RU" sz="4800"/>
              <a:t>Психика – объект </a:t>
            </a:r>
            <a:br>
              <a:rPr lang="ru-RU" altLang="ru-RU" sz="4800"/>
            </a:br>
            <a:r>
              <a:rPr lang="ru-RU" altLang="ru-RU" sz="4800"/>
              <a:t>психологии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4425247"/>
            <a:ext cx="3781425" cy="1720573"/>
          </a:xfrm>
          <a:prstGeom prst="roundRect">
            <a:avLst>
              <a:gd name="adj" fmla="val 1030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108000" rIns="36000" rtlCol="0" anchor="t"/>
          <a:lstStyle/>
          <a:p>
            <a:pPr>
              <a:spcAft>
                <a:spcPts val="1200"/>
              </a:spcAft>
            </a:pPr>
            <a:r>
              <a:rPr lang="ru-RU" altLang="ru-RU" sz="2200" b="1"/>
              <a:t>Психика</a:t>
            </a:r>
            <a:r>
              <a:rPr lang="ru-RU" altLang="ru-RU" sz="2200"/>
              <a:t> – это особая внутренняя реальность, субъективное отражение объективного мира.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3992741" y="416586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4643438" y="2134026"/>
            <a:ext cx="3780000" cy="4011794"/>
          </a:xfrm>
          <a:prstGeom prst="roundRect">
            <a:avLst>
              <a:gd name="adj" fmla="val 441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>
              <a:lnSpc>
                <a:spcPct val="120000"/>
              </a:lnSpc>
              <a:spcAft>
                <a:spcPts val="400"/>
              </a:spcAft>
            </a:pPr>
            <a:r>
              <a:rPr lang="ru-RU" sz="2200" b="1" dirty="0">
                <a:solidFill>
                  <a:schemeClr val="tx1"/>
                </a:solidFill>
              </a:rPr>
              <a:t>Отражение </a:t>
            </a:r>
            <a:r>
              <a:rPr lang="ru-RU" sz="2200" dirty="0">
                <a:solidFill>
                  <a:schemeClr val="tx1"/>
                </a:solidFill>
              </a:rPr>
              <a:t>– способность отвечать на внешнее воздействие в соответствии </a:t>
            </a:r>
            <a:br>
              <a:rPr lang="ru-RU" sz="2200" dirty="0">
                <a:solidFill>
                  <a:schemeClr val="tx1"/>
                </a:solidFill>
              </a:rPr>
            </a:br>
            <a:r>
              <a:rPr lang="ru-RU" sz="2200" dirty="0">
                <a:solidFill>
                  <a:schemeClr val="tx1"/>
                </a:solidFill>
              </a:rPr>
              <a:t>с его характером и сохранять элементы структуры воздействующего объекта.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12620" y="187861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Скругленный прямоугольник 3"/>
          <p:cNvSpPr/>
          <p:nvPr/>
        </p:nvSpPr>
        <p:spPr>
          <a:xfrm>
            <a:off x="719138" y="2134028"/>
            <a:ext cx="3781425" cy="1999642"/>
          </a:xfrm>
          <a:prstGeom prst="roundRect">
            <a:avLst>
              <a:gd name="adj" fmla="val 8007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108000" rIns="36000" rtlCol="0" anchor="t"/>
          <a:lstStyle/>
          <a:p>
            <a:pPr>
              <a:spcAft>
                <a:spcPts val="600"/>
              </a:spcAft>
            </a:pPr>
            <a:r>
              <a:rPr lang="ru-RU" sz="2200"/>
              <a:t>Объектом изучения </a:t>
            </a:r>
            <a:br>
              <a:rPr lang="ru-RU" sz="2200"/>
            </a:br>
            <a:r>
              <a:rPr lang="ru-RU" sz="2200"/>
              <a:t>в психологии является </a:t>
            </a:r>
            <a:r>
              <a:rPr lang="ru-RU" sz="2200" b="1" spc="120"/>
              <a:t>психика</a:t>
            </a:r>
            <a:r>
              <a:rPr lang="ru-RU" sz="2200" b="1"/>
              <a:t>.</a:t>
            </a:r>
            <a:endParaRPr lang="ru-RU" sz="2200" spc="-40"/>
          </a:p>
        </p:txBody>
      </p:sp>
      <p:sp>
        <p:nvSpPr>
          <p:cNvPr id="46" name="Freeform 20"/>
          <p:cNvSpPr/>
          <p:nvPr/>
        </p:nvSpPr>
        <p:spPr>
          <a:xfrm rot="5400000">
            <a:off x="3989745" y="187464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Группа 4"/>
          <p:cNvGrpSpPr/>
          <p:nvPr/>
        </p:nvGrpSpPr>
        <p:grpSpPr>
          <a:xfrm>
            <a:off x="1132553" y="3537368"/>
            <a:ext cx="2954593" cy="228600"/>
            <a:chOff x="914827" y="3257796"/>
            <a:chExt cx="2212765" cy="171204"/>
          </a:xfrm>
        </p:grpSpPr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904913" y="3267710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1137138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136447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159181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1819156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2276960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204649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2507423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2737885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2968348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056005" y="5159698"/>
            <a:ext cx="2954594" cy="228600"/>
            <a:chOff x="5608723" y="5322632"/>
            <a:chExt cx="2954594" cy="228600"/>
          </a:xfrm>
        </p:grpSpPr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5595486" y="5335869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5905565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620911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512674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681622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742751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7119786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773523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04296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35068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830277" y="525578"/>
            <a:ext cx="2593242" cy="1115158"/>
            <a:chOff x="7367314" y="227472"/>
            <a:chExt cx="1525861" cy="656158"/>
          </a:xfrm>
        </p:grpSpPr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735740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35740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54" name="Группа 53">
            <a:extLst>
              <a:ext uri="{FF2B5EF4-FFF2-40B4-BE49-F238E27FC236}">
                <a16:creationId xmlns:a16="http://schemas.microsoft.com/office/drawing/2014/main" id="{C6430FE9-B600-49C6-9B8D-49982DC17DC6}"/>
              </a:ext>
            </a:extLst>
          </p:cNvPr>
          <p:cNvGrpSpPr/>
          <p:nvPr/>
        </p:nvGrpSpPr>
        <p:grpSpPr>
          <a:xfrm>
            <a:off x="5056005" y="5498664"/>
            <a:ext cx="2954594" cy="228600"/>
            <a:chOff x="5608723" y="5322632"/>
            <a:chExt cx="2954594" cy="228600"/>
          </a:xfrm>
        </p:grpSpPr>
        <p:sp>
          <p:nvSpPr>
            <p:cNvPr id="55" name="Шестиугольник 54">
              <a:extLst>
                <a:ext uri="{FF2B5EF4-FFF2-40B4-BE49-F238E27FC236}">
                  <a16:creationId xmlns:a16="http://schemas.microsoft.com/office/drawing/2014/main" id="{1ECCFFED-4330-4E6D-AF82-9BF3221D5DFD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595486" y="5335869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>
              <a:extLst>
                <a:ext uri="{FF2B5EF4-FFF2-40B4-BE49-F238E27FC236}">
                  <a16:creationId xmlns:a16="http://schemas.microsoft.com/office/drawing/2014/main" id="{9ABA27F6-67CF-4C02-9CE6-CEA210F05CC2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5905565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>
              <a:extLst>
                <a:ext uri="{FF2B5EF4-FFF2-40B4-BE49-F238E27FC236}">
                  <a16:creationId xmlns:a16="http://schemas.microsoft.com/office/drawing/2014/main" id="{3827FD45-F2AE-4353-B8A5-B2A6B97D9409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20911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>
              <a:extLst>
                <a:ext uri="{FF2B5EF4-FFF2-40B4-BE49-F238E27FC236}">
                  <a16:creationId xmlns:a16="http://schemas.microsoft.com/office/drawing/2014/main" id="{9E27650D-5938-4EA3-95A6-EEC13940E258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512674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>
              <a:extLst>
                <a:ext uri="{FF2B5EF4-FFF2-40B4-BE49-F238E27FC236}">
                  <a16:creationId xmlns:a16="http://schemas.microsoft.com/office/drawing/2014/main" id="{6EF51B42-660A-4358-A7E7-3E9AA9674322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681622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>
              <a:extLst>
                <a:ext uri="{FF2B5EF4-FFF2-40B4-BE49-F238E27FC236}">
                  <a16:creationId xmlns:a16="http://schemas.microsoft.com/office/drawing/2014/main" id="{481D68D2-E29F-4256-A055-61723A98F881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742751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>
              <a:extLst>
                <a:ext uri="{FF2B5EF4-FFF2-40B4-BE49-F238E27FC236}">
                  <a16:creationId xmlns:a16="http://schemas.microsoft.com/office/drawing/2014/main" id="{EBD75F03-29DD-4037-A85B-27C736C29490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7119786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>
              <a:extLst>
                <a:ext uri="{FF2B5EF4-FFF2-40B4-BE49-F238E27FC236}">
                  <a16:creationId xmlns:a16="http://schemas.microsoft.com/office/drawing/2014/main" id="{57CCA56A-D691-4D0A-85B1-379F40352CA4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773523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>
              <a:extLst>
                <a:ext uri="{FF2B5EF4-FFF2-40B4-BE49-F238E27FC236}">
                  <a16:creationId xmlns:a16="http://schemas.microsoft.com/office/drawing/2014/main" id="{B2649B13-6533-4F3C-BB62-A7CDD78AFF40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804296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>
              <a:extLst>
                <a:ext uri="{FF2B5EF4-FFF2-40B4-BE49-F238E27FC236}">
                  <a16:creationId xmlns:a16="http://schemas.microsoft.com/office/drawing/2014/main" id="{CEDCC7D3-1033-4F73-8F4F-A0A57A9176FC}"/>
                </a:ext>
              </a:extLst>
            </p:cNvPr>
            <p:cNvSpPr>
              <a:spLocks noChangeAspect="1"/>
            </p:cNvSpPr>
            <p:nvPr/>
          </p:nvSpPr>
          <p:spPr>
            <a:xfrm rot="5400000">
              <a:off x="835068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88213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02721"/>
            <a:ext cx="7425232" cy="1219199"/>
          </a:xfrm>
        </p:spPr>
        <p:txBody>
          <a:bodyPr>
            <a:noAutofit/>
          </a:bodyPr>
          <a:lstStyle/>
          <a:p>
            <a:r>
              <a:rPr lang="ru-RU" altLang="ru-RU"/>
              <a:t>Три значения понятия «субъективный»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4425248"/>
            <a:ext cx="3781425" cy="1606276"/>
          </a:xfrm>
          <a:prstGeom prst="roundRect">
            <a:avLst>
              <a:gd name="adj" fmla="val 1030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0" rIns="36000" rtlCol="0" anchor="t"/>
          <a:lstStyle/>
          <a:p>
            <a:pPr>
              <a:lnSpc>
                <a:spcPct val="120000"/>
              </a:lnSpc>
              <a:spcAft>
                <a:spcPts val="1200"/>
              </a:spcAft>
            </a:pPr>
            <a:r>
              <a:rPr lang="ru-RU" altLang="ru-RU" sz="2200"/>
              <a:t>Искажённый, пристрастный, неполный.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3438" y="2134026"/>
            <a:ext cx="3780000" cy="1999644"/>
          </a:xfrm>
          <a:prstGeom prst="roundRect">
            <a:avLst>
              <a:gd name="adj" fmla="val 925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24000" rIns="36000" bIns="36000" rtlCol="0" anchor="t"/>
          <a:lstStyle/>
          <a:p>
            <a:pPr>
              <a:spcAft>
                <a:spcPts val="400"/>
              </a:spcAft>
            </a:pPr>
            <a:r>
              <a:rPr lang="ru-RU" sz="2200">
                <a:solidFill>
                  <a:schemeClr val="tx1"/>
                </a:solidFill>
              </a:rPr>
              <a:t>Тот, который принадлежит субъекту и имеет вполне объективные формы существования.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134028"/>
            <a:ext cx="3781425" cy="1999642"/>
          </a:xfrm>
          <a:prstGeom prst="roundRect">
            <a:avLst>
              <a:gd name="adj" fmla="val 8007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0" rIns="36000" rtlCol="0" anchor="t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2200" dirty="0"/>
              <a:t>Полная противоположность объективной реальности, мир непосредственного опыта.</a:t>
            </a:r>
            <a:endParaRPr lang="ru-RU" sz="2200" spc="-40" dirty="0"/>
          </a:p>
        </p:txBody>
      </p:sp>
      <p:grpSp>
        <p:nvGrpSpPr>
          <p:cNvPr id="6" name="Группа 5"/>
          <p:cNvGrpSpPr/>
          <p:nvPr/>
        </p:nvGrpSpPr>
        <p:grpSpPr>
          <a:xfrm>
            <a:off x="6493982" y="533696"/>
            <a:ext cx="1894371" cy="957247"/>
            <a:chOff x="7594653" y="227472"/>
            <a:chExt cx="1298522" cy="656158"/>
          </a:xfrm>
        </p:grpSpPr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7" name="Овал 6"/>
          <p:cNvSpPr/>
          <p:nvPr/>
        </p:nvSpPr>
        <p:spPr>
          <a:xfrm>
            <a:off x="719138" y="1795943"/>
            <a:ext cx="668215" cy="668215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3200" b="1"/>
              <a:t>1</a:t>
            </a:r>
            <a:endParaRPr lang="ru-RU" b="1"/>
          </a:p>
        </p:txBody>
      </p:sp>
      <p:sp>
        <p:nvSpPr>
          <p:cNvPr id="55" name="Овал 54"/>
          <p:cNvSpPr/>
          <p:nvPr/>
        </p:nvSpPr>
        <p:spPr>
          <a:xfrm>
            <a:off x="4656535" y="1795943"/>
            <a:ext cx="668215" cy="668215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3200" b="1"/>
              <a:t>3</a:t>
            </a:r>
            <a:endParaRPr lang="ru-RU" b="1"/>
          </a:p>
        </p:txBody>
      </p:sp>
      <p:sp>
        <p:nvSpPr>
          <p:cNvPr id="58" name="Овал 57"/>
          <p:cNvSpPr/>
          <p:nvPr/>
        </p:nvSpPr>
        <p:spPr>
          <a:xfrm>
            <a:off x="719138" y="4087163"/>
            <a:ext cx="668215" cy="668215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3200" b="1"/>
              <a:t>2</a:t>
            </a:r>
            <a:endParaRPr lang="ru-RU" b="1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78323" flipH="1">
            <a:off x="5943674" y="3823496"/>
            <a:ext cx="2409067" cy="2409067"/>
          </a:xfrm>
          <a:prstGeom prst="rect">
            <a:avLst/>
          </a:prstGeom>
        </p:spPr>
      </p:pic>
      <p:grpSp>
        <p:nvGrpSpPr>
          <p:cNvPr id="9" name="Группа 8"/>
          <p:cNvGrpSpPr/>
          <p:nvPr/>
        </p:nvGrpSpPr>
        <p:grpSpPr>
          <a:xfrm>
            <a:off x="4833345" y="4421270"/>
            <a:ext cx="279426" cy="1610254"/>
            <a:chOff x="7855342" y="461698"/>
            <a:chExt cx="203124" cy="1170545"/>
          </a:xfrm>
        </p:grpSpPr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7841856" y="475184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841856" y="788667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7841856" y="1102150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7841856" y="1415634"/>
              <a:ext cx="230095" cy="203124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697555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3354" y="141572"/>
            <a:ext cx="7793496" cy="1757574"/>
          </a:xfrm>
        </p:spPr>
        <p:txBody>
          <a:bodyPr>
            <a:noAutofit/>
          </a:bodyPr>
          <a:lstStyle/>
          <a:p>
            <a:r>
              <a:rPr lang="ru-RU" altLang="ru-RU" sz="4000"/>
              <a:t>Основополагающие суждения </a:t>
            </a:r>
            <a:br>
              <a:rPr lang="ru-RU" altLang="ru-RU" sz="4000"/>
            </a:br>
            <a:r>
              <a:rPr lang="ru-RU" altLang="ru-RU" sz="4000"/>
              <a:t>в отношении объекта психологии </a:t>
            </a:r>
            <a:r>
              <a:rPr lang="ru-RU" altLang="ru-RU" sz="2400"/>
              <a:t>(диалектико-материалистический подход)</a:t>
            </a:r>
            <a:endParaRPr lang="ru-RU" altLang="ru-RU" sz="24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127660"/>
            <a:ext cx="3529012" cy="1498188"/>
          </a:xfrm>
          <a:prstGeom prst="roundRect">
            <a:avLst>
              <a:gd name="adj" fmla="val 10884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bIns="72000" rtlCol="0" anchor="t"/>
          <a:lstStyle/>
          <a:p>
            <a:pPr marL="179388">
              <a:lnSpc>
                <a:spcPct val="90000"/>
              </a:lnSpc>
              <a:spcAft>
                <a:spcPts val="600"/>
              </a:spcAft>
            </a:pPr>
            <a:r>
              <a:rPr lang="ru-RU" sz="2400" b="1"/>
              <a:t>Психика</a:t>
            </a:r>
            <a:r>
              <a:rPr lang="ru-RU" sz="2400" b="1" spc="-40"/>
              <a:t>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это свойство только живой материи, причём материи высокоорганизованной.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369777" y="2127659"/>
            <a:ext cx="4021566" cy="2365210"/>
          </a:xfrm>
          <a:prstGeom prst="roundRect">
            <a:avLst>
              <a:gd name="adj" fmla="val 5465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72000" rtlCol="0" anchor="t"/>
          <a:lstStyle/>
          <a:p>
            <a:pPr>
              <a:lnSpc>
                <a:spcPct val="110000"/>
              </a:lnSpc>
              <a:spcAft>
                <a:spcPts val="1200"/>
              </a:spcAft>
            </a:pPr>
            <a:r>
              <a:rPr lang="ru-RU" sz="2000"/>
              <a:t>Получаемая живым существом информация об окружающем </a:t>
            </a:r>
            <a:br>
              <a:rPr lang="ru-RU" sz="2000"/>
            </a:br>
            <a:r>
              <a:rPr lang="ru-RU" sz="2000"/>
              <a:t>мире служит основой </a:t>
            </a:r>
            <a:br>
              <a:rPr lang="ru-RU" sz="2000"/>
            </a:br>
            <a:r>
              <a:rPr lang="ru-RU" sz="2000"/>
              <a:t>для регуляции внутренней среды организма и формирования </a:t>
            </a:r>
            <a:br>
              <a:rPr lang="ru-RU" sz="2000"/>
            </a:br>
            <a:r>
              <a:rPr lang="ru-RU" sz="2000"/>
              <a:t>его поведения.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876032" y="186827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743651"/>
            <a:ext cx="3529012" cy="1471292"/>
          </a:xfrm>
          <a:prstGeom prst="roundRect">
            <a:avLst>
              <a:gd name="adj" fmla="val 1149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bIns="72000" rtlCol="0" anchor="t"/>
          <a:lstStyle/>
          <a:p>
            <a:pPr marL="179388">
              <a:lnSpc>
                <a:spcPct val="85000"/>
              </a:lnSpc>
              <a:spcAft>
                <a:spcPts val="400"/>
              </a:spcAft>
            </a:pPr>
            <a:r>
              <a:rPr lang="ru-RU" sz="2400" b="1">
                <a:solidFill>
                  <a:schemeClr val="tx1"/>
                </a:solidFill>
              </a:rPr>
              <a:t>Главная особенность психики:</a:t>
            </a:r>
          </a:p>
          <a:p>
            <a:pPr marL="180000" indent="-176213">
              <a:lnSpc>
                <a:spcPct val="85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заключается в способности отражать окружающий мир.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747053" y="348824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737332" y="186827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0" name="Скругленный прямоугольник 19"/>
          <p:cNvSpPr/>
          <p:nvPr/>
        </p:nvSpPr>
        <p:spPr>
          <a:xfrm>
            <a:off x="719138" y="5332746"/>
            <a:ext cx="7672205" cy="1170395"/>
          </a:xfrm>
          <a:prstGeom prst="roundRect">
            <a:avLst>
              <a:gd name="adj" fmla="val 1684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72000" rtlCol="0" anchor="t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Таким образом, живая материя, обладающая психикой, способна реагировать на изменение внешней среды или на воздействия объектов окружающей среды.</a:t>
            </a:r>
          </a:p>
        </p:txBody>
      </p:sp>
      <p:sp>
        <p:nvSpPr>
          <p:cNvPr id="21" name="Freeform 20"/>
          <p:cNvSpPr/>
          <p:nvPr/>
        </p:nvSpPr>
        <p:spPr>
          <a:xfrm rot="5400000">
            <a:off x="7876032" y="507832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4" name="Группа 93"/>
          <p:cNvGrpSpPr/>
          <p:nvPr/>
        </p:nvGrpSpPr>
        <p:grpSpPr>
          <a:xfrm>
            <a:off x="4922347" y="4643171"/>
            <a:ext cx="2916425" cy="571772"/>
            <a:chOff x="4513073" y="5885886"/>
            <a:chExt cx="3702729" cy="725929"/>
          </a:xfrm>
          <a:solidFill>
            <a:srgbClr val="961E82">
              <a:alpha val="50000"/>
            </a:srgbClr>
          </a:solidFill>
        </p:grpSpPr>
        <p:grpSp>
          <p:nvGrpSpPr>
            <p:cNvPr id="96" name="Группа 95"/>
            <p:cNvGrpSpPr/>
            <p:nvPr/>
          </p:nvGrpSpPr>
          <p:grpSpPr>
            <a:xfrm rot="16200000">
              <a:off x="6204541" y="4600554"/>
              <a:ext cx="319793" cy="3702729"/>
              <a:chOff x="1433805" y="1502845"/>
              <a:chExt cx="396451" cy="4590318"/>
            </a:xfrm>
            <a:grpFill/>
          </p:grpSpPr>
          <p:sp>
            <p:nvSpPr>
              <p:cNvPr id="116" name="Шестиугольник 115"/>
              <p:cNvSpPr>
                <a:spLocks noChangeAspect="1"/>
              </p:cNvSpPr>
              <p:nvPr/>
            </p:nvSpPr>
            <p:spPr>
              <a:xfrm flipH="1">
                <a:off x="1433805" y="1502845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7" name="Шестиугольник 116"/>
              <p:cNvSpPr>
                <a:spLocks noChangeAspect="1"/>
              </p:cNvSpPr>
              <p:nvPr/>
            </p:nvSpPr>
            <p:spPr>
              <a:xfrm flipH="1">
                <a:off x="1438546" y="2040596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8" name="Шестиугольник 117"/>
              <p:cNvSpPr>
                <a:spLocks noChangeAspect="1"/>
              </p:cNvSpPr>
              <p:nvPr/>
            </p:nvSpPr>
            <p:spPr>
              <a:xfrm flipH="1">
                <a:off x="1438546" y="2567033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9" name="Шестиугольник 118"/>
              <p:cNvSpPr>
                <a:spLocks noChangeAspect="1"/>
              </p:cNvSpPr>
              <p:nvPr/>
            </p:nvSpPr>
            <p:spPr>
              <a:xfrm flipH="1">
                <a:off x="1438546" y="3093472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0" name="Шестиугольник 119"/>
              <p:cNvSpPr>
                <a:spLocks noChangeAspect="1"/>
              </p:cNvSpPr>
              <p:nvPr/>
            </p:nvSpPr>
            <p:spPr>
              <a:xfrm flipH="1">
                <a:off x="1438546" y="3619909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1" name="Шестиугольник 120"/>
              <p:cNvSpPr>
                <a:spLocks noChangeAspect="1"/>
              </p:cNvSpPr>
              <p:nvPr/>
            </p:nvSpPr>
            <p:spPr>
              <a:xfrm flipH="1">
                <a:off x="1438546" y="4680022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2" name="Шестиугольник 121"/>
              <p:cNvSpPr>
                <a:spLocks noChangeAspect="1"/>
              </p:cNvSpPr>
              <p:nvPr/>
            </p:nvSpPr>
            <p:spPr>
              <a:xfrm flipH="1">
                <a:off x="1438546" y="4146351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3" name="Шестиугольник 122"/>
              <p:cNvSpPr>
                <a:spLocks noChangeAspect="1"/>
              </p:cNvSpPr>
              <p:nvPr/>
            </p:nvSpPr>
            <p:spPr>
              <a:xfrm flipH="1">
                <a:off x="1438546" y="5213693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4" name="Шестиугольник 123"/>
              <p:cNvSpPr>
                <a:spLocks noChangeAspect="1"/>
              </p:cNvSpPr>
              <p:nvPr/>
            </p:nvSpPr>
            <p:spPr>
              <a:xfrm flipH="1">
                <a:off x="1438546" y="5747362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5" name="Шестиугольник 124"/>
              <p:cNvSpPr>
                <a:spLocks noChangeAspect="1"/>
              </p:cNvSpPr>
              <p:nvPr/>
            </p:nvSpPr>
            <p:spPr>
              <a:xfrm flipH="1">
                <a:off x="1433805" y="1502849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6" name="Шестиугольник 125"/>
              <p:cNvSpPr>
                <a:spLocks noChangeAspect="1"/>
              </p:cNvSpPr>
              <p:nvPr/>
            </p:nvSpPr>
            <p:spPr>
              <a:xfrm flipH="1">
                <a:off x="1438546" y="2040598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7" name="Шестиугольник 126"/>
              <p:cNvSpPr>
                <a:spLocks noChangeAspect="1"/>
              </p:cNvSpPr>
              <p:nvPr/>
            </p:nvSpPr>
            <p:spPr>
              <a:xfrm flipH="1">
                <a:off x="1438546" y="2567038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8" name="Шестиугольник 127"/>
              <p:cNvSpPr>
                <a:spLocks noChangeAspect="1"/>
              </p:cNvSpPr>
              <p:nvPr/>
            </p:nvSpPr>
            <p:spPr>
              <a:xfrm flipH="1">
                <a:off x="1438546" y="3093475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9" name="Шестиугольник 128"/>
              <p:cNvSpPr>
                <a:spLocks noChangeAspect="1"/>
              </p:cNvSpPr>
              <p:nvPr/>
            </p:nvSpPr>
            <p:spPr>
              <a:xfrm flipH="1">
                <a:off x="1438546" y="3619914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0" name="Шестиугольник 129"/>
              <p:cNvSpPr>
                <a:spLocks noChangeAspect="1"/>
              </p:cNvSpPr>
              <p:nvPr/>
            </p:nvSpPr>
            <p:spPr>
              <a:xfrm flipH="1">
                <a:off x="1438546" y="4680027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1" name="Шестиугольник 130"/>
              <p:cNvSpPr>
                <a:spLocks noChangeAspect="1"/>
              </p:cNvSpPr>
              <p:nvPr/>
            </p:nvSpPr>
            <p:spPr>
              <a:xfrm flipH="1">
                <a:off x="1438546" y="4146356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2" name="Шестиугольник 131"/>
              <p:cNvSpPr>
                <a:spLocks noChangeAspect="1"/>
              </p:cNvSpPr>
              <p:nvPr/>
            </p:nvSpPr>
            <p:spPr>
              <a:xfrm flipH="1">
                <a:off x="1438546" y="5213698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3" name="Шестиугольник 132"/>
              <p:cNvSpPr>
                <a:spLocks noChangeAspect="1"/>
              </p:cNvSpPr>
              <p:nvPr/>
            </p:nvSpPr>
            <p:spPr>
              <a:xfrm flipH="1">
                <a:off x="1438546" y="5747367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97" name="Группа 96"/>
            <p:cNvGrpSpPr/>
            <p:nvPr/>
          </p:nvGrpSpPr>
          <p:grpSpPr>
            <a:xfrm rot="16200000">
              <a:off x="6204541" y="4194418"/>
              <a:ext cx="319793" cy="3702729"/>
              <a:chOff x="1433805" y="1502845"/>
              <a:chExt cx="396451" cy="4590318"/>
            </a:xfrm>
            <a:grpFill/>
          </p:grpSpPr>
          <p:sp>
            <p:nvSpPr>
              <p:cNvPr id="98" name="Шестиугольник 97"/>
              <p:cNvSpPr>
                <a:spLocks noChangeAspect="1"/>
              </p:cNvSpPr>
              <p:nvPr/>
            </p:nvSpPr>
            <p:spPr>
              <a:xfrm flipH="1">
                <a:off x="1433805" y="1502845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9" name="Шестиугольник 98"/>
              <p:cNvSpPr>
                <a:spLocks noChangeAspect="1"/>
              </p:cNvSpPr>
              <p:nvPr/>
            </p:nvSpPr>
            <p:spPr>
              <a:xfrm flipH="1">
                <a:off x="1438546" y="2040596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0" name="Шестиугольник 99"/>
              <p:cNvSpPr>
                <a:spLocks noChangeAspect="1"/>
              </p:cNvSpPr>
              <p:nvPr/>
            </p:nvSpPr>
            <p:spPr>
              <a:xfrm flipH="1">
                <a:off x="1438546" y="2567033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1" name="Шестиугольник 100"/>
              <p:cNvSpPr>
                <a:spLocks noChangeAspect="1"/>
              </p:cNvSpPr>
              <p:nvPr/>
            </p:nvSpPr>
            <p:spPr>
              <a:xfrm flipH="1">
                <a:off x="1438546" y="3093472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2" name="Шестиугольник 101"/>
              <p:cNvSpPr>
                <a:spLocks noChangeAspect="1"/>
              </p:cNvSpPr>
              <p:nvPr/>
            </p:nvSpPr>
            <p:spPr>
              <a:xfrm flipH="1">
                <a:off x="1438546" y="3619909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3" name="Шестиугольник 102"/>
              <p:cNvSpPr>
                <a:spLocks noChangeAspect="1"/>
              </p:cNvSpPr>
              <p:nvPr/>
            </p:nvSpPr>
            <p:spPr>
              <a:xfrm flipH="1">
                <a:off x="1438546" y="4680022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4" name="Шестиугольник 103"/>
              <p:cNvSpPr>
                <a:spLocks noChangeAspect="1"/>
              </p:cNvSpPr>
              <p:nvPr/>
            </p:nvSpPr>
            <p:spPr>
              <a:xfrm flipH="1">
                <a:off x="1438546" y="4146351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5" name="Шестиугольник 104"/>
              <p:cNvSpPr>
                <a:spLocks noChangeAspect="1"/>
              </p:cNvSpPr>
              <p:nvPr/>
            </p:nvSpPr>
            <p:spPr>
              <a:xfrm flipH="1">
                <a:off x="1438546" y="5213693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6" name="Шестиугольник 105"/>
              <p:cNvSpPr>
                <a:spLocks noChangeAspect="1"/>
              </p:cNvSpPr>
              <p:nvPr/>
            </p:nvSpPr>
            <p:spPr>
              <a:xfrm flipH="1">
                <a:off x="1438546" y="5747362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7" name="Шестиугольник 106"/>
              <p:cNvSpPr>
                <a:spLocks noChangeAspect="1"/>
              </p:cNvSpPr>
              <p:nvPr/>
            </p:nvSpPr>
            <p:spPr>
              <a:xfrm flipH="1">
                <a:off x="1433805" y="1502849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8" name="Шестиугольник 107"/>
              <p:cNvSpPr>
                <a:spLocks noChangeAspect="1"/>
              </p:cNvSpPr>
              <p:nvPr/>
            </p:nvSpPr>
            <p:spPr>
              <a:xfrm flipH="1">
                <a:off x="1438546" y="2040598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9" name="Шестиугольник 108"/>
              <p:cNvSpPr>
                <a:spLocks noChangeAspect="1"/>
              </p:cNvSpPr>
              <p:nvPr/>
            </p:nvSpPr>
            <p:spPr>
              <a:xfrm flipH="1">
                <a:off x="1438546" y="2567038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0" name="Шестиугольник 109"/>
              <p:cNvSpPr>
                <a:spLocks noChangeAspect="1"/>
              </p:cNvSpPr>
              <p:nvPr/>
            </p:nvSpPr>
            <p:spPr>
              <a:xfrm flipH="1">
                <a:off x="1438546" y="3093475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1" name="Шестиугольник 110"/>
              <p:cNvSpPr>
                <a:spLocks noChangeAspect="1"/>
              </p:cNvSpPr>
              <p:nvPr/>
            </p:nvSpPr>
            <p:spPr>
              <a:xfrm flipH="1">
                <a:off x="1438546" y="3619914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2" name="Шестиугольник 111"/>
              <p:cNvSpPr>
                <a:spLocks noChangeAspect="1"/>
              </p:cNvSpPr>
              <p:nvPr/>
            </p:nvSpPr>
            <p:spPr>
              <a:xfrm flipH="1">
                <a:off x="1438546" y="4680027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3" name="Шестиугольник 112"/>
              <p:cNvSpPr>
                <a:spLocks noChangeAspect="1"/>
              </p:cNvSpPr>
              <p:nvPr/>
            </p:nvSpPr>
            <p:spPr>
              <a:xfrm flipH="1">
                <a:off x="1438546" y="4146356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4" name="Шестиугольник 113"/>
              <p:cNvSpPr>
                <a:spLocks noChangeAspect="1"/>
              </p:cNvSpPr>
              <p:nvPr/>
            </p:nvSpPr>
            <p:spPr>
              <a:xfrm flipH="1">
                <a:off x="1438546" y="5213698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5" name="Шестиугольник 114"/>
              <p:cNvSpPr>
                <a:spLocks noChangeAspect="1"/>
              </p:cNvSpPr>
              <p:nvPr/>
            </p:nvSpPr>
            <p:spPr>
              <a:xfrm flipH="1">
                <a:off x="1438546" y="5747367"/>
                <a:ext cx="391710" cy="345796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139498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1" y="478544"/>
            <a:ext cx="6056409" cy="1426331"/>
          </a:xfrm>
        </p:spPr>
        <p:txBody>
          <a:bodyPr>
            <a:normAutofit/>
          </a:bodyPr>
          <a:lstStyle/>
          <a:p>
            <a:r>
              <a:rPr lang="ru-RU"/>
              <a:t>Два подхода </a:t>
            </a:r>
            <a:br>
              <a:rPr lang="ru-RU"/>
            </a:br>
            <a:r>
              <a:rPr lang="ru-RU"/>
              <a:t>к предмету психологии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35579" y="2373919"/>
            <a:ext cx="3751415" cy="3683305"/>
          </a:xfrm>
          <a:prstGeom prst="roundRect">
            <a:avLst>
              <a:gd name="adj" fmla="val 4475"/>
            </a:avLst>
          </a:prstGeom>
          <a:ln w="28575">
            <a:solidFill>
              <a:schemeClr val="tx1"/>
            </a:solidFill>
          </a:ln>
        </p:spPr>
        <p:txBody>
          <a:bodyPr vert="horz" lIns="324000" tIns="1440000" rIns="180000" bIns="45720" rtlCol="0">
            <a:noAutofit/>
          </a:bodyPr>
          <a:lstStyle/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психические процессы; 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психические состояния; 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психические свойства личности.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8</a:t>
            </a:fld>
            <a:endParaRPr lang="ru-RU" alt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81883" y="2559273"/>
            <a:ext cx="3457941" cy="1110096"/>
          </a:xfrm>
          <a:prstGeom prst="roundRect">
            <a:avLst>
              <a:gd name="adj" fmla="val 14841"/>
            </a:avLst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/>
          <a:p>
            <a:r>
              <a:rPr lang="ru-RU" sz="2400" b="1" spc="50"/>
              <a:t>Предмет изучения </a:t>
            </a:r>
            <a:br>
              <a:rPr lang="ru-RU" sz="2400" b="1" spc="50"/>
            </a:br>
            <a:r>
              <a:rPr lang="ru-RU" sz="2400" b="1" spc="50"/>
              <a:t>в психологии:</a:t>
            </a:r>
          </a:p>
        </p:txBody>
      </p:sp>
      <p:sp>
        <p:nvSpPr>
          <p:cNvPr id="26" name="Объект 3"/>
          <p:cNvSpPr>
            <a:spLocks noGrp="1"/>
          </p:cNvSpPr>
          <p:nvPr>
            <p:ph sz="quarter" idx="2"/>
          </p:nvPr>
        </p:nvSpPr>
        <p:spPr>
          <a:xfrm>
            <a:off x="4642090" y="2373919"/>
            <a:ext cx="3751415" cy="3683305"/>
          </a:xfrm>
          <a:prstGeom prst="roundRect">
            <a:avLst>
              <a:gd name="adj" fmla="val 4475"/>
            </a:avLst>
          </a:prstGeom>
          <a:ln w="28575">
            <a:solidFill>
              <a:schemeClr val="tx1"/>
            </a:solidFill>
          </a:ln>
        </p:spPr>
        <p:txBody>
          <a:bodyPr vert="horz" lIns="324000" tIns="1440000" rIns="180000" bIns="45720" rtlCol="0">
            <a:noAutofit/>
          </a:bodyPr>
          <a:lstStyle/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факты психической жизни; 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 spc="-50" dirty="0"/>
              <a:t>психологические законы;</a:t>
            </a:r>
          </a:p>
          <a:p>
            <a:pPr>
              <a:lnSpc>
                <a:spcPct val="100000"/>
              </a:lnSpc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 spc="-30" dirty="0"/>
              <a:t>механизмы психической </a:t>
            </a:r>
            <a:r>
              <a:rPr lang="ru-RU" sz="2200" dirty="0"/>
              <a:t>деятельности.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88394" y="2559273"/>
            <a:ext cx="3457941" cy="1110096"/>
          </a:xfrm>
          <a:prstGeom prst="roundRect">
            <a:avLst>
              <a:gd name="adj" fmla="val 15336"/>
            </a:avLst>
          </a:prstGeom>
          <a:solidFill>
            <a:srgbClr val="961E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/>
          <a:p>
            <a:r>
              <a:rPr lang="ru-RU" sz="2400" b="1" spc="50"/>
              <a:t>Предмет изучения </a:t>
            </a:r>
            <a:br>
              <a:rPr lang="ru-RU" sz="2400" b="1" spc="50"/>
            </a:br>
            <a:r>
              <a:rPr lang="ru-RU" sz="2400" b="1" spc="50"/>
              <a:t>в психологии:</a:t>
            </a:r>
          </a:p>
        </p:txBody>
      </p:sp>
      <p:sp>
        <p:nvSpPr>
          <p:cNvPr id="30" name="Овал 29"/>
          <p:cNvSpPr/>
          <p:nvPr/>
        </p:nvSpPr>
        <p:spPr>
          <a:xfrm>
            <a:off x="881883" y="2022334"/>
            <a:ext cx="668215" cy="668215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3200" b="1"/>
              <a:t>1</a:t>
            </a:r>
            <a:endParaRPr lang="ru-RU" b="1"/>
          </a:p>
        </p:txBody>
      </p:sp>
      <p:sp>
        <p:nvSpPr>
          <p:cNvPr id="31" name="Овал 30"/>
          <p:cNvSpPr/>
          <p:nvPr/>
        </p:nvSpPr>
        <p:spPr>
          <a:xfrm>
            <a:off x="4788394" y="2022373"/>
            <a:ext cx="668215" cy="668215"/>
          </a:xfrm>
          <a:prstGeom prst="ellipse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3200" b="1"/>
              <a:t>2</a:t>
            </a:r>
            <a:endParaRPr lang="ru-RU" b="1"/>
          </a:p>
        </p:txBody>
      </p:sp>
      <p:grpSp>
        <p:nvGrpSpPr>
          <p:cNvPr id="5" name="Группа 4"/>
          <p:cNvGrpSpPr/>
          <p:nvPr/>
        </p:nvGrpSpPr>
        <p:grpSpPr>
          <a:xfrm>
            <a:off x="6813907" y="628289"/>
            <a:ext cx="1574442" cy="1126839"/>
            <a:chOff x="6813907" y="629678"/>
            <a:chExt cx="1574442" cy="1126839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103038" y="647441"/>
              <a:ext cx="303074" cy="267548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103038" y="1060353"/>
              <a:ext cx="303074" cy="267548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668525" y="647441"/>
              <a:ext cx="303074" cy="267548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668525" y="1060353"/>
              <a:ext cx="303074" cy="267548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230501" y="647441"/>
              <a:ext cx="303074" cy="267548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230501" y="1060353"/>
              <a:ext cx="303074" cy="267548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6796144" y="647441"/>
              <a:ext cx="303074" cy="267548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796144" y="1060353"/>
              <a:ext cx="303074" cy="267548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103038" y="1471206"/>
              <a:ext cx="303074" cy="267548"/>
            </a:xfrm>
            <a:prstGeom prst="hexagon">
              <a:avLst/>
            </a:prstGeom>
            <a:solidFill>
              <a:srgbClr val="961E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7668525" y="1471206"/>
              <a:ext cx="303074" cy="267548"/>
            </a:xfrm>
            <a:prstGeom prst="hexagon">
              <a:avLst/>
            </a:prstGeom>
            <a:solidFill>
              <a:srgbClr val="961E82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230501" y="1471206"/>
              <a:ext cx="303074" cy="267548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6796144" y="1471206"/>
              <a:ext cx="303074" cy="267548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9206261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345569"/>
            <a:ext cx="5400792" cy="1443487"/>
          </a:xfrm>
        </p:spPr>
        <p:txBody>
          <a:bodyPr>
            <a:noAutofit/>
          </a:bodyPr>
          <a:lstStyle/>
          <a:p>
            <a:r>
              <a:rPr lang="ru-RU" altLang="ru-RU" sz="4800"/>
              <a:t>Задачи </a:t>
            </a:r>
            <a:br>
              <a:rPr lang="ru-RU" altLang="ru-RU" sz="4800"/>
            </a:br>
            <a:r>
              <a:rPr lang="ru-RU" altLang="ru-RU" sz="4800"/>
              <a:t>психологии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110754"/>
            <a:ext cx="3529012" cy="4245597"/>
          </a:xfrm>
          <a:prstGeom prst="roundRect">
            <a:avLst>
              <a:gd name="adj" fmla="val 6094"/>
            </a:avLst>
          </a:prstGeom>
          <a:solidFill>
            <a:srgbClr val="961E82"/>
          </a:solidFill>
          <a:ln w="28575">
            <a:solidFill>
              <a:srgbClr val="961E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Основная – </a:t>
            </a:r>
            <a:br>
              <a:rPr lang="ru-RU" sz="2400" b="1"/>
            </a:br>
            <a:r>
              <a:rPr lang="ru-RU" sz="2400" b="1">
                <a:solidFill>
                  <a:schemeClr val="bg1"/>
                </a:solidFill>
              </a:rPr>
              <a:t>изучение объективных закономерностей</a:t>
            </a:r>
            <a:r>
              <a:rPr lang="ru-RU" sz="2400" b="1"/>
              <a:t>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формирования; 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развития; 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проявления психических явлений и процессов.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320988" y="2110754"/>
            <a:ext cx="4067362" cy="4245597"/>
          </a:xfrm>
          <a:prstGeom prst="roundRect">
            <a:avLst>
              <a:gd name="adj" fmla="val 4498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36000" bIns="36000" rtlCol="0" anchor="t"/>
          <a:lstStyle/>
          <a:p>
            <a:pPr marL="179388">
              <a:lnSpc>
                <a:spcPct val="8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Частные: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изучение механизмов психических явлений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и процессов; 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анализ закономерностей развития психических явлений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и процессов в онтогенезе,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в социальном взаимодействии </a:t>
            </a:r>
            <a:r>
              <a:rPr lang="ru-RU" sz="2000" spc="-30">
                <a:solidFill>
                  <a:schemeClr val="tx1"/>
                </a:solidFill>
              </a:rPr>
              <a:t>людей и в трудовой деятельности; 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содействие внедрению психологических знаний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в практику жизни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и деятельности людей.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877532" y="185534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741910" y="185136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6472518" y="528004"/>
            <a:ext cx="1915832" cy="1078616"/>
            <a:chOff x="6199388" y="780818"/>
            <a:chExt cx="2205932" cy="1241943"/>
          </a:xfrm>
          <a:solidFill>
            <a:srgbClr val="961E82"/>
          </a:solidFill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961E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961E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961E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961E82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961E82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961E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63" name="Рисунок 62"/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01842" y="4869529"/>
            <a:ext cx="1363390" cy="13633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267324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3731</TotalTime>
  <Words>2079</Words>
  <Application>Microsoft Office PowerPoint</Application>
  <PresentationFormat>Экран (4:3)</PresentationFormat>
  <Paragraphs>339</Paragraphs>
  <Slides>41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41</vt:i4>
      </vt:variant>
    </vt:vector>
  </HeadingPairs>
  <TitlesOfParts>
    <vt:vector size="46" baseType="lpstr">
      <vt:lpstr>Arial</vt:lpstr>
      <vt:lpstr>Calibri</vt:lpstr>
      <vt:lpstr>Tahoma</vt:lpstr>
      <vt:lpstr>Wingdings</vt:lpstr>
      <vt:lpstr>Тема Office</vt:lpstr>
      <vt:lpstr>Лекция 3 Объект и предмет общей психологии, ее принципы, задачи и методы</vt:lpstr>
      <vt:lpstr>Психика как объект изучения в психологии. Предмет и задачи психологии</vt:lpstr>
      <vt:lpstr>Особенности психологии как науки</vt:lpstr>
      <vt:lpstr>Объект и предмет науки</vt:lpstr>
      <vt:lpstr>Психика – объект  психологии</vt:lpstr>
      <vt:lpstr>Три значения понятия «субъективный»</vt:lpstr>
      <vt:lpstr>Основополагающие суждения  в отношении объекта психологии (диалектико-материалистический подход)</vt:lpstr>
      <vt:lpstr>Два подхода  к предмету психологии</vt:lpstr>
      <vt:lpstr>Задачи  психологии</vt:lpstr>
      <vt:lpstr>Методология психологии  и ее уровни.  Принципы психологии</vt:lpstr>
      <vt:lpstr>Уровни методологии </vt:lpstr>
      <vt:lpstr>Философская методология</vt:lpstr>
      <vt:lpstr>Общенаучная методология</vt:lpstr>
      <vt:lpstr>Конкретно-научная методология</vt:lpstr>
      <vt:lpstr>Основные положения отечественной психологии </vt:lpstr>
      <vt:lpstr>Принципы отечественной психологии</vt:lpstr>
      <vt:lpstr>Методика и техника исследования</vt:lpstr>
      <vt:lpstr>Требования к методам психологических исследований.  Классификация методов психологии</vt:lpstr>
      <vt:lpstr>Требования к методам психологии</vt:lpstr>
      <vt:lpstr>Классификация методов психологии (Б. Г. Ананьев)</vt:lpstr>
      <vt:lpstr>Эмпирические методы:  наблюдение, его виды </vt:lpstr>
      <vt:lpstr>Достоинства и недостатки наблюдения</vt:lpstr>
      <vt:lpstr>Эмпирические методы:  эксперимент</vt:lpstr>
      <vt:lpstr>Виды эксперимента  </vt:lpstr>
      <vt:lpstr>Преимущества  и недостатки  эксперимента</vt:lpstr>
      <vt:lpstr>Эмпирические методы: тест, виды тестов</vt:lpstr>
      <vt:lpstr>Преимущества  и недостатки тестов</vt:lpstr>
      <vt:lpstr>Эмпирические методы: опрос, его цель, виды</vt:lpstr>
      <vt:lpstr>Преимущества  и недостатки опросов</vt:lpstr>
      <vt:lpstr>Эмпирические методы: изучение продуктов деятельности </vt:lpstr>
      <vt:lpstr>Рисунок семьи как пример изучения продуктов деятельности</vt:lpstr>
      <vt:lpstr>Эмпирические методы: метод анамнеза </vt:lpstr>
      <vt:lpstr>Эмпирические методы: метод экспертных оценок</vt:lpstr>
      <vt:lpstr>Эмпирические методы: моделирование </vt:lpstr>
      <vt:lpstr>Организационные методы</vt:lpstr>
      <vt:lpstr>Методы обработки данных</vt:lpstr>
      <vt:lpstr>Методы коррекционного воздействия </vt:lpstr>
      <vt:lpstr>Понятие системы  и системного подхода  в психологии</vt:lpstr>
      <vt:lpstr>Б. Ф. Ломов и системный подход в психологии</vt:lpstr>
      <vt:lpstr>Шесть принципов системного подхода</vt:lpstr>
      <vt:lpstr>Шесть принципов системного подхода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Рясова Стелла Евгеньевна</dc:creator>
  <cp:lastModifiedBy>Стелла Рясова</cp:lastModifiedBy>
  <cp:revision>332</cp:revision>
  <dcterms:created xsi:type="dcterms:W3CDTF">2026-02-06T11:12:27Z</dcterms:created>
  <dcterms:modified xsi:type="dcterms:W3CDTF">2026-06-01T08:49:01Z</dcterms:modified>
</cp:coreProperties>
</file>